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66" r:id="rId5"/>
    <p:sldId id="272" r:id="rId6"/>
    <p:sldId id="267" r:id="rId7"/>
    <p:sldId id="269" r:id="rId8"/>
    <p:sldId id="270" r:id="rId9"/>
    <p:sldId id="274" r:id="rId10"/>
    <p:sldId id="27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88"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B8D3B-B656-40BB-8DFE-D90DB805CD43}"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AE0C9-648A-4F2A-9441-6BE104ACDF91}" type="slidenum">
              <a:rPr lang="en-US" smtClean="0"/>
              <a:t>‹#›</a:t>
            </a:fld>
            <a:endParaRPr lang="en-US"/>
          </a:p>
        </p:txBody>
      </p:sp>
    </p:spTree>
    <p:extLst>
      <p:ext uri="{BB962C8B-B14F-4D97-AF65-F5344CB8AC3E}">
        <p14:creationId xmlns:p14="http://schemas.microsoft.com/office/powerpoint/2010/main" val="356088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9AE0C9-648A-4F2A-9441-6BE104ACDF91}" type="slidenum">
              <a:rPr lang="en-US" smtClean="0"/>
              <a:t>1</a:t>
            </a:fld>
            <a:endParaRPr lang="en-US"/>
          </a:p>
        </p:txBody>
      </p:sp>
    </p:spTree>
    <p:extLst>
      <p:ext uri="{BB962C8B-B14F-4D97-AF65-F5344CB8AC3E}">
        <p14:creationId xmlns:p14="http://schemas.microsoft.com/office/powerpoint/2010/main" val="1681012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B2CB-C720-48E1-9D83-7E0216D74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BBA13A-EEAC-4BB7-8F69-1FB8F011A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183A8-1128-4B68-B2B9-F47045A99909}"/>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5" name="Footer Placeholder 4">
            <a:extLst>
              <a:ext uri="{FF2B5EF4-FFF2-40B4-BE49-F238E27FC236}">
                <a16:creationId xmlns:a16="http://schemas.microsoft.com/office/drawing/2014/main" id="{31944C9F-8283-4995-B4E9-5EAABFDDC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2C601-D869-400C-AF37-BACCFF059524}"/>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361979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95D2-89C3-49FC-9F3D-A6A0403D28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7D741E-A08B-4465-81A3-804C98C53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ACE17-2E08-4A38-AC29-413500E4D2DC}"/>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5" name="Footer Placeholder 4">
            <a:extLst>
              <a:ext uri="{FF2B5EF4-FFF2-40B4-BE49-F238E27FC236}">
                <a16:creationId xmlns:a16="http://schemas.microsoft.com/office/drawing/2014/main" id="{AA7F5168-7C52-485A-A942-EA836F22C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BD465-985C-4F34-BD1A-F87CA97E43C6}"/>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43956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0DA4E-5033-4126-95B7-63F25AB93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E14BBC-E37A-4DA0-94C8-018F4844C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3D0DD-38F1-4510-A8F0-2F8A67DD9684}"/>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5" name="Footer Placeholder 4">
            <a:extLst>
              <a:ext uri="{FF2B5EF4-FFF2-40B4-BE49-F238E27FC236}">
                <a16:creationId xmlns:a16="http://schemas.microsoft.com/office/drawing/2014/main" id="{E9CCB6A6-9529-4256-8055-7CB4554A4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4116E-1EE6-4A96-8513-9944B2369BB4}"/>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217674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75D3-452F-4FE6-920D-FE166874A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00DB7-A608-4986-8458-72C58A6BE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D4AF9-E1CD-41AF-9D1E-E4F304C2C733}"/>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5" name="Footer Placeholder 4">
            <a:extLst>
              <a:ext uri="{FF2B5EF4-FFF2-40B4-BE49-F238E27FC236}">
                <a16:creationId xmlns:a16="http://schemas.microsoft.com/office/drawing/2014/main" id="{E8ED1349-EC83-43B5-8897-090A6D202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C8299-D080-44E3-BB01-46D6E1D1DBF9}"/>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257309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FDCA-BB80-45D7-8B22-69C7E0729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C6FA2F-9070-4D8F-8F53-B665776A8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9FDA4-FBCF-4B4D-BB5D-C75EF37075B3}"/>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5" name="Footer Placeholder 4">
            <a:extLst>
              <a:ext uri="{FF2B5EF4-FFF2-40B4-BE49-F238E27FC236}">
                <a16:creationId xmlns:a16="http://schemas.microsoft.com/office/drawing/2014/main" id="{8CC20545-C02E-4C9E-8ACC-F3A7445BD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2007-C04A-40C3-ABC4-82F406CFE088}"/>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94390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DBEA-62BC-4878-ACA1-7778D5950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CF9A9-3208-4990-9286-C931240F94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88D225-5018-49B1-A6A3-DAA970D4FE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E7309-1641-4641-8601-B716CBB68983}"/>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6" name="Footer Placeholder 5">
            <a:extLst>
              <a:ext uri="{FF2B5EF4-FFF2-40B4-BE49-F238E27FC236}">
                <a16:creationId xmlns:a16="http://schemas.microsoft.com/office/drawing/2014/main" id="{735D917E-CA7F-43E3-B826-718412A92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923E5-CFB2-4F03-82DD-BE2D1B1D2467}"/>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208941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2BE4-3995-4492-AF32-EA21361FED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A862DE-BEFB-4BE7-B2A2-A1B3E47A2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6D0C14-4C5C-4AEE-823E-582E1CC1B4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E8C092-16DC-4748-8438-5D93E63853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06CFD-8097-401D-9706-0ADDDBE5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56A05C-5CB8-4875-B499-32C3E0A9182B}"/>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8" name="Footer Placeholder 7">
            <a:extLst>
              <a:ext uri="{FF2B5EF4-FFF2-40B4-BE49-F238E27FC236}">
                <a16:creationId xmlns:a16="http://schemas.microsoft.com/office/drawing/2014/main" id="{6C6B8C14-5F1E-483C-86DE-559223CE79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6496-520A-4125-8B30-EFEE1FFC5425}"/>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236218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E905-D8D3-4128-B0C5-F3C58ACF96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B1C64-6202-4578-9C31-CF7A9A846C1D}"/>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4" name="Footer Placeholder 3">
            <a:extLst>
              <a:ext uri="{FF2B5EF4-FFF2-40B4-BE49-F238E27FC236}">
                <a16:creationId xmlns:a16="http://schemas.microsoft.com/office/drawing/2014/main" id="{F8250D67-3A95-438A-8875-DC5D70FB7B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40AC05-2B5E-4821-9698-B6BB92D1360B}"/>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316986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80725-97DB-4944-A431-4D700C9DD0F9}"/>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3" name="Footer Placeholder 2">
            <a:extLst>
              <a:ext uri="{FF2B5EF4-FFF2-40B4-BE49-F238E27FC236}">
                <a16:creationId xmlns:a16="http://schemas.microsoft.com/office/drawing/2014/main" id="{4C9EF166-861D-4F8E-9631-1F479F9118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6DDF14-29B0-4EB4-9A50-38BA2A3246E6}"/>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276660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AD1-EB00-48B0-8BD0-E1622AE25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A9BD63-06E9-4504-B868-C64888D77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1E3E98-89DB-4153-82AB-18FA2B8F8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B6680-5E9A-4B3C-84BE-795CD1790314}"/>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6" name="Footer Placeholder 5">
            <a:extLst>
              <a:ext uri="{FF2B5EF4-FFF2-40B4-BE49-F238E27FC236}">
                <a16:creationId xmlns:a16="http://schemas.microsoft.com/office/drawing/2014/main" id="{107F27E9-98D3-4A51-9254-AEB66FDA3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6B7A5-6F13-42D8-9DF0-15828FF45F83}"/>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144044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2E65-3DE1-4B73-9A07-338D9317A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1B887E-7DBD-4052-8097-4F58D174B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62524B-4C77-436F-AF40-A1DDFA91E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D577F-6012-4F84-B6F1-A371BDD56B31}"/>
              </a:ext>
            </a:extLst>
          </p:cNvPr>
          <p:cNvSpPr>
            <a:spLocks noGrp="1"/>
          </p:cNvSpPr>
          <p:nvPr>
            <p:ph type="dt" sz="half" idx="10"/>
          </p:nvPr>
        </p:nvSpPr>
        <p:spPr/>
        <p:txBody>
          <a:bodyPr/>
          <a:lstStyle/>
          <a:p>
            <a:fld id="{65C4A415-1527-4FD5-AB81-74799004F16A}" type="datetimeFigureOut">
              <a:rPr lang="en-US" smtClean="0"/>
              <a:t>4/26/2022</a:t>
            </a:fld>
            <a:endParaRPr lang="en-US"/>
          </a:p>
        </p:txBody>
      </p:sp>
      <p:sp>
        <p:nvSpPr>
          <p:cNvPr id="6" name="Footer Placeholder 5">
            <a:extLst>
              <a:ext uri="{FF2B5EF4-FFF2-40B4-BE49-F238E27FC236}">
                <a16:creationId xmlns:a16="http://schemas.microsoft.com/office/drawing/2014/main" id="{973489A6-D5DE-4BF1-8B6A-E1CB9F067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F13E9-2EA6-4703-A25B-CE52CD39414D}"/>
              </a:ext>
            </a:extLst>
          </p:cNvPr>
          <p:cNvSpPr>
            <a:spLocks noGrp="1"/>
          </p:cNvSpPr>
          <p:nvPr>
            <p:ph type="sldNum" sz="quarter" idx="12"/>
          </p:nvPr>
        </p:nvSpPr>
        <p:spPr/>
        <p:txBody>
          <a:bodyPr/>
          <a:lstStyle/>
          <a:p>
            <a:fld id="{145CC842-289E-474E-A458-F89A36C20882}" type="slidenum">
              <a:rPr lang="en-US" smtClean="0"/>
              <a:t>‹#›</a:t>
            </a:fld>
            <a:endParaRPr lang="en-US"/>
          </a:p>
        </p:txBody>
      </p:sp>
    </p:spTree>
    <p:extLst>
      <p:ext uri="{BB962C8B-B14F-4D97-AF65-F5344CB8AC3E}">
        <p14:creationId xmlns:p14="http://schemas.microsoft.com/office/powerpoint/2010/main" val="276196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FA8A8-F66D-4E19-8221-675AF36C9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A5112A-35E4-4D68-BF74-D78A6A01A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5FC97-1064-477D-A915-1C6869CC6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4A415-1527-4FD5-AB81-74799004F16A}" type="datetimeFigureOut">
              <a:rPr lang="en-US" smtClean="0"/>
              <a:t>4/26/2022</a:t>
            </a:fld>
            <a:endParaRPr lang="en-US"/>
          </a:p>
        </p:txBody>
      </p:sp>
      <p:sp>
        <p:nvSpPr>
          <p:cNvPr id="5" name="Footer Placeholder 4">
            <a:extLst>
              <a:ext uri="{FF2B5EF4-FFF2-40B4-BE49-F238E27FC236}">
                <a16:creationId xmlns:a16="http://schemas.microsoft.com/office/drawing/2014/main" id="{F71578CD-F359-4DE0-9F82-393B4C7C0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413AF-696F-448C-9D22-E05BDC928B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CC842-289E-474E-A458-F89A36C20882}" type="slidenum">
              <a:rPr lang="en-US" smtClean="0"/>
              <a:t>‹#›</a:t>
            </a:fld>
            <a:endParaRPr lang="en-US"/>
          </a:p>
        </p:txBody>
      </p:sp>
    </p:spTree>
    <p:extLst>
      <p:ext uri="{BB962C8B-B14F-4D97-AF65-F5344CB8AC3E}">
        <p14:creationId xmlns:p14="http://schemas.microsoft.com/office/powerpoint/2010/main" val="245621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875C-0497-40CB-8371-D91FC745D8F4}"/>
              </a:ext>
            </a:extLst>
          </p:cNvPr>
          <p:cNvSpPr>
            <a:spLocks noGrp="1"/>
          </p:cNvSpPr>
          <p:nvPr>
            <p:ph type="ctrTitle"/>
          </p:nvPr>
        </p:nvSpPr>
        <p:spPr>
          <a:xfrm>
            <a:off x="1524000" y="1250181"/>
            <a:ext cx="9144000" cy="2069724"/>
          </a:xfrm>
        </p:spPr>
        <p:txBody>
          <a:bodyPr>
            <a:normAutofit/>
          </a:bodyPr>
          <a:lstStyle/>
          <a:p>
            <a:r>
              <a:rPr lang="en-US" sz="4400" dirty="0">
                <a:solidFill>
                  <a:srgbClr val="FF0000"/>
                </a:solidFill>
                <a:latin typeface="+mn-lt"/>
              </a:rPr>
              <a:t>CST3390: - 2021/22</a:t>
            </a:r>
            <a:br>
              <a:rPr lang="en-US" sz="4400" dirty="0">
                <a:solidFill>
                  <a:srgbClr val="FF0000"/>
                </a:solidFill>
                <a:latin typeface="+mn-lt"/>
              </a:rPr>
            </a:br>
            <a:r>
              <a:rPr lang="en-US" sz="4400" dirty="0">
                <a:solidFill>
                  <a:srgbClr val="FF0000"/>
                </a:solidFill>
                <a:latin typeface="+mn-lt"/>
              </a:rPr>
              <a:t>Business Information Systems Undergraduate Individual Project</a:t>
            </a:r>
          </a:p>
        </p:txBody>
      </p:sp>
      <p:sp>
        <p:nvSpPr>
          <p:cNvPr id="3" name="Subtitle 2">
            <a:extLst>
              <a:ext uri="{FF2B5EF4-FFF2-40B4-BE49-F238E27FC236}">
                <a16:creationId xmlns:a16="http://schemas.microsoft.com/office/drawing/2014/main" id="{3D8F4B6D-6399-4D5E-82A3-56C1B6B73C41}"/>
              </a:ext>
            </a:extLst>
          </p:cNvPr>
          <p:cNvSpPr>
            <a:spLocks noGrp="1"/>
          </p:cNvSpPr>
          <p:nvPr>
            <p:ph type="subTitle" idx="1"/>
          </p:nvPr>
        </p:nvSpPr>
        <p:spPr/>
        <p:txBody>
          <a:bodyPr anchor="t">
            <a:normAutofit/>
          </a:bodyPr>
          <a:lstStyle/>
          <a:p>
            <a:r>
              <a:rPr lang="en-US" b="1" dirty="0">
                <a:latin typeface="Calibri" panose="020F0502020204030204" pitchFamily="34" charset="0"/>
                <a:ea typeface="Calibri" panose="020F0502020204030204" pitchFamily="34" charset="0"/>
                <a:cs typeface="Arial" panose="020B0604020202020204" pitchFamily="34" charset="0"/>
              </a:rPr>
              <a:t>Title: - </a:t>
            </a:r>
            <a:r>
              <a:rPr lang="en-US" b="1" i="1" dirty="0">
                <a:effectLst/>
                <a:latin typeface="Calibri" panose="020F0502020204030204" pitchFamily="34" charset="0"/>
                <a:ea typeface="Calibri" panose="020F0502020204030204" pitchFamily="34" charset="0"/>
                <a:cs typeface="Arial" panose="020B0604020202020204" pitchFamily="34" charset="0"/>
              </a:rPr>
              <a:t>An investigation of online learning affecting the mental health of students during the COVID-19 pandemic</a:t>
            </a:r>
            <a:endParaRPr lang="en-US" sz="3200" b="1" i="1" dirty="0"/>
          </a:p>
        </p:txBody>
      </p:sp>
      <p:pic>
        <p:nvPicPr>
          <p:cNvPr id="1028" name="Picture 4" descr="Middlesex University Is A Dynamic University With A - Middlesex University  Dubai Logo | Full Size PNG Download | SeekPNG">
            <a:extLst>
              <a:ext uri="{FF2B5EF4-FFF2-40B4-BE49-F238E27FC236}">
                <a16:creationId xmlns:a16="http://schemas.microsoft.com/office/drawing/2014/main" id="{369A9DE5-A340-4CFD-8818-0D1398269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5527" y="262361"/>
            <a:ext cx="2164946" cy="860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0F6B65-EBE5-4809-93F0-D38541776464}"/>
              </a:ext>
            </a:extLst>
          </p:cNvPr>
          <p:cNvSpPr txBox="1"/>
          <p:nvPr/>
        </p:nvSpPr>
        <p:spPr>
          <a:xfrm>
            <a:off x="8545484" y="5539933"/>
            <a:ext cx="3269674" cy="646331"/>
          </a:xfrm>
          <a:prstGeom prst="rect">
            <a:avLst/>
          </a:prstGeom>
          <a:noFill/>
        </p:spPr>
        <p:txBody>
          <a:bodyPr wrap="square" rtlCol="0">
            <a:spAutoFit/>
          </a:bodyPr>
          <a:lstStyle/>
          <a:p>
            <a:r>
              <a:rPr lang="en-US" b="1" dirty="0"/>
              <a:t>Done By: - </a:t>
            </a:r>
          </a:p>
          <a:p>
            <a:pPr marL="285750" indent="-285750">
              <a:buFont typeface="Arial" panose="020B0604020202020204" pitchFamily="34" charset="0"/>
              <a:buChar char="•"/>
            </a:pPr>
            <a:r>
              <a:rPr lang="en-US" b="1" dirty="0"/>
              <a:t>Alester D’Costa (M00734829) </a:t>
            </a:r>
          </a:p>
        </p:txBody>
      </p:sp>
    </p:spTree>
    <p:extLst>
      <p:ext uri="{BB962C8B-B14F-4D97-AF65-F5344CB8AC3E}">
        <p14:creationId xmlns:p14="http://schemas.microsoft.com/office/powerpoint/2010/main" val="384140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5. Conclusions</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fontScale="92500" lnSpcReduction="20000"/>
          </a:bodyPr>
          <a:lstStyle/>
          <a:p>
            <a:pPr>
              <a:lnSpc>
                <a:spcPct val="160000"/>
              </a:lnSpc>
            </a:pPr>
            <a:r>
              <a:rPr lang="en-US" sz="1700" dirty="0">
                <a:latin typeface="Calibri" panose="020F0502020204030204" pitchFamily="34" charset="0"/>
                <a:ea typeface="Calibri" panose="020F0502020204030204" pitchFamily="34" charset="0"/>
                <a:cs typeface="Arial" panose="020B0604020202020204" pitchFamily="34" charset="0"/>
              </a:rPr>
              <a:t>Based on the literature review and the analysis and visualizations of the survey, it can be concluded that online learning may or may not have impacted the student’s mental health during the COVID-19 pandemic, implying a </a:t>
            </a:r>
            <a:r>
              <a:rPr lang="en-US" sz="1700" b="1" dirty="0">
                <a:latin typeface="Calibri" panose="020F0502020204030204" pitchFamily="34" charset="0"/>
                <a:ea typeface="Calibri" panose="020F0502020204030204" pitchFamily="34" charset="0"/>
                <a:cs typeface="Arial" panose="020B0604020202020204" pitchFamily="34" charset="0"/>
              </a:rPr>
              <a:t>mixed result</a:t>
            </a:r>
            <a:r>
              <a:rPr lang="en-US" sz="1700" dirty="0">
                <a:latin typeface="Calibri" panose="020F0502020204030204" pitchFamily="34" charset="0"/>
                <a:ea typeface="Calibri" panose="020F0502020204030204" pitchFamily="34" charset="0"/>
                <a:cs typeface="Arial" panose="020B0604020202020204" pitchFamily="34" charset="0"/>
              </a:rPr>
              <a:t>.</a:t>
            </a:r>
          </a:p>
          <a:p>
            <a:pPr>
              <a:lnSpc>
                <a:spcPct val="160000"/>
              </a:lnSpc>
            </a:pPr>
            <a:r>
              <a:rPr lang="en-US" sz="1700" dirty="0">
                <a:latin typeface="Calibri" panose="020F0502020204030204" pitchFamily="34" charset="0"/>
                <a:ea typeface="Calibri" panose="020F0502020204030204" pitchFamily="34" charset="0"/>
                <a:cs typeface="Arial" panose="020B0604020202020204" pitchFamily="34" charset="0"/>
              </a:rPr>
              <a:t>Throughout this project, some of the </a:t>
            </a:r>
            <a:r>
              <a:rPr lang="en-US" sz="1700" b="1" dirty="0">
                <a:latin typeface="Calibri" panose="020F0502020204030204" pitchFamily="34" charset="0"/>
                <a:ea typeface="Calibri" panose="020F0502020204030204" pitchFamily="34" charset="0"/>
                <a:cs typeface="Arial" panose="020B0604020202020204" pitchFamily="34" charset="0"/>
              </a:rPr>
              <a:t>limitations</a:t>
            </a:r>
            <a:r>
              <a:rPr lang="en-US" sz="1700" dirty="0">
                <a:latin typeface="Calibri" panose="020F0502020204030204" pitchFamily="34" charset="0"/>
                <a:ea typeface="Calibri" panose="020F0502020204030204" pitchFamily="34" charset="0"/>
                <a:cs typeface="Arial" panose="020B0604020202020204" pitchFamily="34" charset="0"/>
              </a:rPr>
              <a:t> that have been encountered include: -</a:t>
            </a:r>
          </a:p>
          <a:p>
            <a:pPr lvl="1">
              <a:lnSpc>
                <a:spcPct val="160000"/>
              </a:lnSpc>
              <a:buFont typeface="+mj-lt"/>
              <a:buAutoNum type="arabicPeriod"/>
            </a:pPr>
            <a:r>
              <a:rPr lang="en-US" sz="1600" dirty="0">
                <a:latin typeface="Calibri" panose="020F0502020204030204" pitchFamily="34" charset="0"/>
                <a:ea typeface="Calibri" panose="020F0502020204030204" pitchFamily="34" charset="0"/>
                <a:cs typeface="Arial" panose="020B0604020202020204" pitchFamily="34" charset="0"/>
              </a:rPr>
              <a:t>Most studies emphasize the COVID-19 pandemic generally impacting students’ mental health rather than online learning explicitly affecting students mental health.</a:t>
            </a:r>
          </a:p>
          <a:p>
            <a:pPr lvl="1">
              <a:lnSpc>
                <a:spcPct val="160000"/>
              </a:lnSpc>
              <a:buFont typeface="+mj-lt"/>
              <a:buAutoNum type="arabicPeriod"/>
            </a:pPr>
            <a:r>
              <a:rPr lang="en-US" sz="1600" dirty="0">
                <a:latin typeface="Calibri" panose="020F0502020204030204" pitchFamily="34" charset="0"/>
                <a:ea typeface="Calibri" panose="020F0502020204030204" pitchFamily="34" charset="0"/>
                <a:cs typeface="Arial" panose="020B0604020202020204" pitchFamily="34" charset="0"/>
              </a:rPr>
              <a:t>The likelihood of biases due to the lack of responses from the foundation program or postgraduate students, both first-year and second-year, at Middlesex University, Dubai.</a:t>
            </a:r>
          </a:p>
          <a:p>
            <a:pPr lvl="1">
              <a:lnSpc>
                <a:spcPct val="160000"/>
              </a:lnSpc>
              <a:buFont typeface="+mj-lt"/>
              <a:buAutoNum type="arabicPeriod"/>
            </a:pPr>
            <a:r>
              <a:rPr lang="en-US" sz="1600" dirty="0">
                <a:effectLst/>
                <a:latin typeface="Calibri" panose="020F0502020204030204" pitchFamily="34" charset="0"/>
                <a:ea typeface="Calibri" panose="020F0502020204030204" pitchFamily="34" charset="0"/>
                <a:cs typeface="Arial" panose="020B0604020202020204" pitchFamily="34" charset="0"/>
              </a:rPr>
              <a:t>Difficulty of comprehending students' actual feelings and emotions who have taken part in the survey.</a:t>
            </a:r>
          </a:p>
          <a:p>
            <a:pPr>
              <a:lnSpc>
                <a:spcPct val="160000"/>
              </a:lnSpc>
            </a:pPr>
            <a:r>
              <a:rPr lang="en-US" sz="1700" dirty="0">
                <a:latin typeface="Calibri" panose="020F0502020204030204" pitchFamily="34" charset="0"/>
                <a:ea typeface="Calibri" panose="020F0502020204030204" pitchFamily="34" charset="0"/>
                <a:cs typeface="Arial" panose="020B0604020202020204" pitchFamily="34" charset="0"/>
              </a:rPr>
              <a:t>The </a:t>
            </a:r>
            <a:r>
              <a:rPr lang="en-US" sz="1700" b="1" dirty="0">
                <a:latin typeface="Calibri" panose="020F0502020204030204" pitchFamily="34" charset="0"/>
                <a:ea typeface="Calibri" panose="020F0502020204030204" pitchFamily="34" charset="0"/>
                <a:cs typeface="Arial" panose="020B0604020202020204" pitchFamily="34" charset="0"/>
              </a:rPr>
              <a:t>recommendations</a:t>
            </a:r>
            <a:r>
              <a:rPr lang="en-US" sz="1700" dirty="0">
                <a:latin typeface="Calibri" panose="020F0502020204030204" pitchFamily="34" charset="0"/>
                <a:ea typeface="Calibri" panose="020F0502020204030204" pitchFamily="34" charset="0"/>
                <a:cs typeface="Arial" panose="020B0604020202020204" pitchFamily="34" charset="0"/>
              </a:rPr>
              <a:t> for future work of this project include extending the data analysis and visualization aspects to collect more data from the foundation program and postgraduate students at Middlesex University, Dubai, and comparing other student demographics with more mental health aspects.</a:t>
            </a:r>
          </a:p>
        </p:txBody>
      </p:sp>
    </p:spTree>
    <p:extLst>
      <p:ext uri="{BB962C8B-B14F-4D97-AF65-F5344CB8AC3E}">
        <p14:creationId xmlns:p14="http://schemas.microsoft.com/office/powerpoint/2010/main" val="69026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6. References</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lnSpcReduction="10000"/>
          </a:bodyPr>
          <a:lstStyle/>
          <a:p>
            <a:pPr>
              <a:lnSpc>
                <a:spcPct val="150000"/>
              </a:lnSpc>
            </a:pPr>
            <a:r>
              <a:rPr lang="en-US" sz="1400" dirty="0" err="1">
                <a:effectLst/>
                <a:latin typeface="Calibri" panose="020F0502020204030204" pitchFamily="34" charset="0"/>
                <a:ea typeface="Calibri" panose="020F0502020204030204" pitchFamily="34" charset="0"/>
                <a:cs typeface="Arial" panose="020B0604020202020204" pitchFamily="34" charset="0"/>
              </a:rPr>
              <a:t>Alnusairat</a:t>
            </a:r>
            <a:r>
              <a:rPr lang="en-US" sz="1400" dirty="0">
                <a:effectLst/>
                <a:latin typeface="Calibri" panose="020F0502020204030204" pitchFamily="34" charset="0"/>
                <a:ea typeface="Calibri" panose="020F0502020204030204" pitchFamily="34" charset="0"/>
                <a:cs typeface="Arial" panose="020B0604020202020204" pitchFamily="34" charset="0"/>
              </a:rPr>
              <a:t>, S., Al </a:t>
            </a:r>
            <a:r>
              <a:rPr lang="en-US" sz="1400" dirty="0" err="1">
                <a:effectLst/>
                <a:latin typeface="Calibri" panose="020F0502020204030204" pitchFamily="34" charset="0"/>
                <a:ea typeface="Calibri" panose="020F0502020204030204" pitchFamily="34" charset="0"/>
                <a:cs typeface="Arial" panose="020B0604020202020204" pitchFamily="34" charset="0"/>
              </a:rPr>
              <a:t>Maani</a:t>
            </a:r>
            <a:r>
              <a:rPr lang="en-US" sz="1400" dirty="0">
                <a:effectLst/>
                <a:latin typeface="Calibri" panose="020F0502020204030204" pitchFamily="34" charset="0"/>
                <a:ea typeface="Calibri" panose="020F0502020204030204" pitchFamily="34" charset="0"/>
                <a:cs typeface="Arial" panose="020B0604020202020204" pitchFamily="34" charset="0"/>
              </a:rPr>
              <a:t>, D. and Al-</a:t>
            </a:r>
            <a:r>
              <a:rPr lang="en-US" sz="1400" dirty="0" err="1">
                <a:effectLst/>
                <a:latin typeface="Calibri" panose="020F0502020204030204" pitchFamily="34" charset="0"/>
                <a:ea typeface="Calibri" panose="020F0502020204030204" pitchFamily="34" charset="0"/>
                <a:cs typeface="Arial" panose="020B0604020202020204" pitchFamily="34" charset="0"/>
              </a:rPr>
              <a:t>Jokhadar</a:t>
            </a:r>
            <a:r>
              <a:rPr lang="en-US" sz="1400" dirty="0">
                <a:effectLst/>
                <a:latin typeface="Calibri" panose="020F0502020204030204" pitchFamily="34" charset="0"/>
                <a:ea typeface="Calibri" panose="020F0502020204030204" pitchFamily="34" charset="0"/>
                <a:cs typeface="Arial" panose="020B0604020202020204" pitchFamily="34" charset="0"/>
              </a:rPr>
              <a:t>, A. (2020) 'Architecture students’ satisfaction with and perceptions of online design studios during COVID-19 lockdown: the case of Jordan universities', International Journal of Architectural Research, 15(1), pp. 219-236. Available at: https://doi.org/10.1108/ARCH-09-2020-0195</a:t>
            </a:r>
            <a:endPar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Dhawan, S. (2020) 'Online Learning: A Panacea in the Time of COVID-19 Crisis', </a:t>
            </a:r>
            <a:r>
              <a:rPr lang="en-US" sz="1400"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Journal of Educational Technology</a:t>
            </a: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49(1), pp. 5-22. Available at: https://doi.org/10.1177/0047239520934018</a:t>
            </a:r>
          </a:p>
          <a:p>
            <a:pPr>
              <a:lnSpc>
                <a:spcPct val="150000"/>
              </a:lnSpc>
            </a:pPr>
            <a:r>
              <a:rPr lang="en-US" sz="14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Mheidly</a:t>
            </a: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N., Fares, M.Y. and Fares, J. (2020) 'Coping With Stress and Burnout Associated With Telecommunication and Online Learning', </a:t>
            </a:r>
            <a:r>
              <a:rPr lang="en-US" sz="1400"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Frontiers in Public Health</a:t>
            </a: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8, pp. 1-7. Available at: https://doi.org/10.3389/fpubh.2020.574969</a:t>
            </a:r>
          </a:p>
          <a:p>
            <a:pPr>
              <a:lnSpc>
                <a:spcPct val="150000"/>
              </a:lnSpc>
            </a:pPr>
            <a:r>
              <a:rPr lang="en-US" sz="1400" dirty="0">
                <a:effectLst/>
                <a:latin typeface="Calibri" panose="020F0502020204030204" pitchFamily="34" charset="0"/>
                <a:ea typeface="Calibri" panose="020F0502020204030204" pitchFamily="34" charset="0"/>
                <a:cs typeface="Arial" panose="020B0604020202020204" pitchFamily="34" charset="0"/>
              </a:rPr>
              <a:t>Son, C. et al. (2020) 'Effects of COVID-19 on College Students’ Mental Health in the United States: Interview Survey Study', Journal of Medical Internet Research, 22(9). Available at: https://doi.org/10.2196/21279</a:t>
            </a:r>
          </a:p>
          <a:p>
            <a:pPr>
              <a:lnSpc>
                <a:spcPct val="150000"/>
              </a:lnSpc>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United Nations Sustainable Development Group (2020) </a:t>
            </a:r>
            <a:r>
              <a:rPr lang="en-US" sz="1400"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Policy Brief: Education during COVID-19 and beyond</a:t>
            </a: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Available at: https://unsdg.un.org/sites/default/files/2020-08/sg_policy_brief_covid-19_and_education_august_2020.pdf (Accessed: 30 December 2021).</a:t>
            </a:r>
            <a:endPar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9033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Agenda</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a:bodyPr>
          <a:lstStyle/>
          <a:p>
            <a:pPr marL="0" indent="0">
              <a:lnSpc>
                <a:spcPct val="150000"/>
              </a:lnSpc>
              <a:buNone/>
            </a:pPr>
            <a:r>
              <a:rPr lang="en-US" sz="1600" dirty="0"/>
              <a:t>The </a:t>
            </a:r>
            <a:r>
              <a:rPr lang="en-US" sz="1600" b="1" dirty="0"/>
              <a:t>chapters</a:t>
            </a:r>
            <a:r>
              <a:rPr lang="en-US" sz="1600" dirty="0"/>
              <a:t> that have been covered in this individual project of the investigation on online learning affecting the mental health of students during the COVID-19 pandemic include: - </a:t>
            </a:r>
          </a:p>
          <a:p>
            <a:pPr marL="800100" lvl="1" indent="-342900">
              <a:lnSpc>
                <a:spcPct val="150000"/>
              </a:lnSpc>
              <a:buFont typeface="+mj-lt"/>
              <a:buAutoNum type="arabicPeriod"/>
            </a:pPr>
            <a:r>
              <a:rPr lang="en-US" sz="1500" dirty="0"/>
              <a:t>Introduction</a:t>
            </a:r>
          </a:p>
          <a:p>
            <a:pPr marL="800100" lvl="1" indent="-342900">
              <a:lnSpc>
                <a:spcPct val="150000"/>
              </a:lnSpc>
              <a:buFont typeface="+mj-lt"/>
              <a:buAutoNum type="arabicPeriod"/>
            </a:pPr>
            <a:r>
              <a:rPr lang="en-US" sz="1500" dirty="0"/>
              <a:t>Literature Review</a:t>
            </a:r>
          </a:p>
          <a:p>
            <a:pPr marL="800100" lvl="1" indent="-342900">
              <a:lnSpc>
                <a:spcPct val="150000"/>
              </a:lnSpc>
              <a:buFont typeface="+mj-lt"/>
              <a:buAutoNum type="arabicPeriod"/>
            </a:pPr>
            <a:r>
              <a:rPr lang="en-US" sz="1500" dirty="0"/>
              <a:t>Research Methodology</a:t>
            </a:r>
          </a:p>
          <a:p>
            <a:pPr marL="800100" lvl="1" indent="-342900">
              <a:lnSpc>
                <a:spcPct val="150000"/>
              </a:lnSpc>
              <a:buFont typeface="+mj-lt"/>
              <a:buAutoNum type="arabicPeriod"/>
            </a:pPr>
            <a:r>
              <a:rPr lang="en-US" sz="1500" dirty="0"/>
              <a:t>Data Collection, Data Analysis, and Visualizations (including demo of dashboard story)</a:t>
            </a:r>
          </a:p>
          <a:p>
            <a:pPr marL="800100" lvl="1" indent="-342900">
              <a:lnSpc>
                <a:spcPct val="150000"/>
              </a:lnSpc>
              <a:buFont typeface="+mj-lt"/>
              <a:buAutoNum type="arabicPeriod"/>
            </a:pPr>
            <a:r>
              <a:rPr lang="en-US" sz="1500" dirty="0"/>
              <a:t>Conclusion</a:t>
            </a:r>
          </a:p>
          <a:p>
            <a:pPr marL="800100" lvl="1" indent="-342900">
              <a:lnSpc>
                <a:spcPct val="150000"/>
              </a:lnSpc>
              <a:buFont typeface="+mj-lt"/>
              <a:buAutoNum type="arabicPeriod"/>
            </a:pPr>
            <a:r>
              <a:rPr lang="en-US" sz="1500" dirty="0"/>
              <a:t>References</a:t>
            </a:r>
          </a:p>
        </p:txBody>
      </p:sp>
    </p:spTree>
    <p:extLst>
      <p:ext uri="{BB962C8B-B14F-4D97-AF65-F5344CB8AC3E}">
        <p14:creationId xmlns:p14="http://schemas.microsoft.com/office/powerpoint/2010/main" val="400558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1. Introduction</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a:bodyPr>
          <a:lstStyle/>
          <a:p>
            <a:pPr>
              <a:lnSpc>
                <a:spcPct val="150000"/>
              </a:lnSpc>
            </a:pPr>
            <a:r>
              <a:rPr lang="en-US" sz="1600" dirty="0">
                <a:effectLst/>
                <a:latin typeface="Calibri" panose="020F0502020204030204" pitchFamily="34" charset="0"/>
                <a:ea typeface="Calibri" panose="020F0502020204030204" pitchFamily="34" charset="0"/>
              </a:rPr>
              <a:t>This project </a:t>
            </a:r>
            <a:r>
              <a:rPr lang="en-US" sz="1600" b="1" dirty="0">
                <a:effectLst/>
                <a:latin typeface="Calibri" panose="020F0502020204030204" pitchFamily="34" charset="0"/>
                <a:ea typeface="Calibri" panose="020F0502020204030204" pitchFamily="34" charset="0"/>
              </a:rPr>
              <a:t>aims</a:t>
            </a:r>
            <a:r>
              <a:rPr lang="en-US" sz="1600" dirty="0">
                <a:effectLst/>
                <a:latin typeface="Calibri" panose="020F0502020204030204" pitchFamily="34" charset="0"/>
                <a:ea typeface="Calibri" panose="020F0502020204030204" pitchFamily="34" charset="0"/>
              </a:rPr>
              <a:t> to find out how online learning affects students' mental health during the COVID-19 pandemic.</a:t>
            </a:r>
          </a:p>
          <a:p>
            <a:pPr>
              <a:lnSpc>
                <a:spcPct val="150000"/>
              </a:lnSpc>
            </a:pPr>
            <a:r>
              <a:rPr lang="en-US" sz="1600" dirty="0">
                <a:latin typeface="Calibri" panose="020F0502020204030204" pitchFamily="34" charset="0"/>
                <a:ea typeface="Times New Roman" panose="02020603050405020304" pitchFamily="18" charset="0"/>
                <a:cs typeface="Calibri" panose="020F0502020204030204" pitchFamily="34" charset="0"/>
              </a:rPr>
              <a:t>To accomplish the aim of this project, there are various </a:t>
            </a:r>
            <a:r>
              <a:rPr lang="en-US" sz="1600" b="1" dirty="0">
                <a:latin typeface="Calibri" panose="020F0502020204030204" pitchFamily="34" charset="0"/>
                <a:ea typeface="Times New Roman" panose="02020603050405020304" pitchFamily="18" charset="0"/>
                <a:cs typeface="Calibri" panose="020F0502020204030204" pitchFamily="34" charset="0"/>
              </a:rPr>
              <a:t>objectives</a:t>
            </a:r>
            <a:r>
              <a:rPr lang="en-US" sz="1600" dirty="0">
                <a:latin typeface="Calibri" panose="020F0502020204030204" pitchFamily="34" charset="0"/>
                <a:ea typeface="Times New Roman" panose="02020603050405020304" pitchFamily="18" charset="0"/>
                <a:cs typeface="Calibri" panose="020F0502020204030204" pitchFamily="34" charset="0"/>
              </a:rPr>
              <a:t>: -</a:t>
            </a:r>
          </a:p>
          <a:p>
            <a:pPr lvl="1">
              <a:lnSpc>
                <a:spcPct val="150000"/>
              </a:lnSpc>
            </a:pPr>
            <a:r>
              <a:rPr lang="en-GB" sz="1500" dirty="0">
                <a:effectLst/>
                <a:latin typeface="Calibri" panose="020F0502020204030204" pitchFamily="34" charset="0"/>
                <a:ea typeface="Times New Roman" panose="02020603050405020304" pitchFamily="18" charset="0"/>
                <a:cs typeface="Calibri" panose="020F0502020204030204" pitchFamily="34" charset="0"/>
              </a:rPr>
              <a:t>Comprehending a proper definition of online learning and its progression in the educational industry</a:t>
            </a:r>
            <a:endParaRPr lang="en-US" sz="1500" dirty="0">
              <a:latin typeface="Calibri" panose="020F0502020204030204" pitchFamily="34" charset="0"/>
              <a:ea typeface="Times New Roman" panose="02020603050405020304" pitchFamily="18" charset="0"/>
              <a:cs typeface="Calibri" panose="020F0502020204030204" pitchFamily="34" charset="0"/>
            </a:endParaRPr>
          </a:p>
          <a:p>
            <a:pPr lvl="1">
              <a:lnSpc>
                <a:spcPct val="150000"/>
              </a:lnSpc>
            </a:pPr>
            <a:r>
              <a:rPr lang="en-GB" sz="1500" dirty="0">
                <a:effectLst/>
                <a:latin typeface="Calibri" panose="020F0502020204030204" pitchFamily="34" charset="0"/>
                <a:ea typeface="Times New Roman" panose="02020603050405020304" pitchFamily="18" charset="0"/>
                <a:cs typeface="Calibri" panose="020F0502020204030204" pitchFamily="34" charset="0"/>
              </a:rPr>
              <a:t>Identifying the benefits and challenges of online learning in the educational industry.</a:t>
            </a:r>
            <a:endParaRPr lang="en-US" sz="1500" dirty="0">
              <a:latin typeface="Calibri" panose="020F0502020204030204" pitchFamily="34" charset="0"/>
              <a:ea typeface="Times New Roman" panose="02020603050405020304" pitchFamily="18" charset="0"/>
              <a:cs typeface="Calibri" panose="020F0502020204030204" pitchFamily="34" charset="0"/>
            </a:endParaRPr>
          </a:p>
          <a:p>
            <a:pPr lvl="1">
              <a:lnSpc>
                <a:spcPct val="150000"/>
              </a:lnSpc>
            </a:pPr>
            <a:r>
              <a:rPr lang="en-GB" sz="1500" dirty="0">
                <a:effectLst/>
                <a:latin typeface="Calibri" panose="020F0502020204030204" pitchFamily="34" charset="0"/>
                <a:ea typeface="Times New Roman" panose="02020603050405020304" pitchFamily="18" charset="0"/>
                <a:cs typeface="Calibri" panose="020F0502020204030204" pitchFamily="34" charset="0"/>
              </a:rPr>
              <a:t>Interpreting the need for online learning within the educational industry during the COVID-19 pandemic.</a:t>
            </a:r>
            <a:endParaRPr lang="en-US" sz="1500" dirty="0">
              <a:latin typeface="Calibri" panose="020F0502020204030204" pitchFamily="34" charset="0"/>
              <a:ea typeface="Times New Roman" panose="02020603050405020304" pitchFamily="18" charset="0"/>
              <a:cs typeface="Calibri" panose="020F0502020204030204" pitchFamily="34" charset="0"/>
            </a:endParaRPr>
          </a:p>
          <a:p>
            <a:pPr lvl="1">
              <a:lnSpc>
                <a:spcPct val="150000"/>
              </a:lnSpc>
            </a:pPr>
            <a:r>
              <a:rPr lang="en-GB" sz="1500" dirty="0" err="1">
                <a:effectLst/>
                <a:latin typeface="Calibri" panose="020F0502020204030204" pitchFamily="34" charset="0"/>
                <a:ea typeface="Times New Roman" panose="02020603050405020304" pitchFamily="18" charset="0"/>
                <a:cs typeface="Calibri" panose="020F0502020204030204" pitchFamily="34" charset="0"/>
              </a:rPr>
              <a:t>Analyzing</a:t>
            </a:r>
            <a:r>
              <a:rPr lang="en-GB" sz="1500" dirty="0">
                <a:effectLst/>
                <a:latin typeface="Calibri" panose="020F0502020204030204" pitchFamily="34" charset="0"/>
                <a:ea typeface="Times New Roman" panose="02020603050405020304" pitchFamily="18" charset="0"/>
                <a:cs typeface="Calibri" panose="020F0502020204030204" pitchFamily="34" charset="0"/>
              </a:rPr>
              <a:t> students' viewpoints towards online learning by collecting data from students through a survey.</a:t>
            </a:r>
            <a:endParaRPr lang="en-US" sz="1500" dirty="0">
              <a:latin typeface="Calibri" panose="020F0502020204030204" pitchFamily="34" charset="0"/>
              <a:ea typeface="Times New Roman" panose="02020603050405020304" pitchFamily="18" charset="0"/>
              <a:cs typeface="Calibri" panose="020F0502020204030204" pitchFamily="34" charset="0"/>
            </a:endParaRPr>
          </a:p>
          <a:p>
            <a:pPr lvl="1">
              <a:lnSpc>
                <a:spcPct val="150000"/>
              </a:lnSpc>
            </a:pPr>
            <a:r>
              <a:rPr lang="en-GB" sz="1500" dirty="0">
                <a:effectLst/>
                <a:latin typeface="Calibri" panose="020F0502020204030204" pitchFamily="34" charset="0"/>
                <a:ea typeface="Times New Roman" panose="02020603050405020304" pitchFamily="18" charset="0"/>
                <a:cs typeface="Calibri" panose="020F0502020204030204" pitchFamily="34" charset="0"/>
              </a:rPr>
              <a:t>Creating a dashboard and a dashboard story that visualize the trends among students’ perceptions concerning online learning.</a:t>
            </a:r>
            <a:endParaRPr lang="en-US" sz="15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20581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2. Literature Review</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Autofit/>
          </a:bodyPr>
          <a:lstStyle/>
          <a:p>
            <a:pPr>
              <a:lnSpc>
                <a:spcPct val="150000"/>
              </a:lnSpc>
            </a:pPr>
            <a:r>
              <a:rPr lang="en-US" sz="1600" dirty="0">
                <a:effectLst/>
                <a:latin typeface="Calibri" panose="020F0502020204030204" pitchFamily="34" charset="0"/>
                <a:ea typeface="Calibri" panose="020F0502020204030204" pitchFamily="34" charset="0"/>
                <a:cs typeface="Arial" panose="020B0604020202020204" pitchFamily="34" charset="0"/>
              </a:rPr>
              <a:t>The emergence of the COVID-19 pandemic has led to the most considerable interruption of education in history, with students and teachers have been widely affected globally (United Nations Sustainable Development Group, 2020).</a:t>
            </a:r>
          </a:p>
          <a:p>
            <a:pPr>
              <a:lnSpc>
                <a:spcPct val="150000"/>
              </a:lnSpc>
            </a:pPr>
            <a:r>
              <a:rPr lang="en-US" sz="1600" dirty="0">
                <a:effectLst/>
                <a:latin typeface="Calibri" panose="020F0502020204030204" pitchFamily="34" charset="0"/>
                <a:ea typeface="Calibri" panose="020F0502020204030204" pitchFamily="34" charset="0"/>
                <a:cs typeface="Arial" panose="020B0604020202020204" pitchFamily="34" charset="0"/>
              </a:rPr>
              <a:t>The rapid transition to telecommunication, a form of communication performed through remote applications, such as online learning platforms, could raise </a:t>
            </a:r>
            <a:r>
              <a:rPr lang="en-US" sz="1600" b="1" dirty="0">
                <a:effectLst/>
                <a:latin typeface="Calibri" panose="020F0502020204030204" pitchFamily="34" charset="0"/>
                <a:ea typeface="Calibri" panose="020F0502020204030204" pitchFamily="34" charset="0"/>
                <a:cs typeface="Arial" panose="020B0604020202020204" pitchFamily="34" charset="0"/>
              </a:rPr>
              <a:t>stress </a:t>
            </a:r>
            <a:r>
              <a:rPr lang="en-US" sz="1600" dirty="0">
                <a:effectLst/>
                <a:latin typeface="Calibri" panose="020F0502020204030204" pitchFamily="34" charset="0"/>
                <a:ea typeface="Calibri" panose="020F0502020204030204" pitchFamily="34" charset="0"/>
                <a:cs typeface="Arial" panose="020B0604020202020204" pitchFamily="34" charset="0"/>
              </a:rPr>
              <a:t>and </a:t>
            </a:r>
            <a:r>
              <a:rPr lang="en-US" sz="1600" b="1" dirty="0">
                <a:effectLst/>
                <a:latin typeface="Calibri" panose="020F0502020204030204" pitchFamily="34" charset="0"/>
                <a:ea typeface="Calibri" panose="020F0502020204030204" pitchFamily="34" charset="0"/>
                <a:cs typeface="Arial" panose="020B0604020202020204" pitchFamily="34" charset="0"/>
              </a:rPr>
              <a:t>burnout</a:t>
            </a:r>
            <a:r>
              <a:rPr lang="en-US" sz="1600" dirty="0">
                <a:effectLst/>
                <a:latin typeface="Calibri" panose="020F0502020204030204" pitchFamily="34" charset="0"/>
                <a:ea typeface="Calibri" panose="020F0502020204030204" pitchFamily="34" charset="0"/>
                <a:cs typeface="Arial" panose="020B0604020202020204" pitchFamily="34" charset="0"/>
              </a:rPr>
              <a:t> levels</a:t>
            </a:r>
            <a:r>
              <a:rPr lang="en-US" sz="1600" b="1" dirty="0">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from increased on-screen time (</a:t>
            </a:r>
            <a:r>
              <a:rPr lang="en-US" sz="1600" dirty="0" err="1">
                <a:effectLst/>
                <a:latin typeface="Calibri" panose="020F0502020204030204" pitchFamily="34" charset="0"/>
                <a:ea typeface="Calibri" panose="020F0502020204030204" pitchFamily="34" charset="0"/>
                <a:cs typeface="Arial" panose="020B0604020202020204" pitchFamily="34" charset="0"/>
              </a:rPr>
              <a:t>Mheidly</a:t>
            </a:r>
            <a:r>
              <a:rPr lang="en-US" sz="1600" dirty="0">
                <a:effectLst/>
                <a:latin typeface="Calibri" panose="020F0502020204030204" pitchFamily="34" charset="0"/>
                <a:ea typeface="Calibri" panose="020F0502020204030204" pitchFamily="34" charset="0"/>
                <a:cs typeface="Arial" panose="020B0604020202020204" pitchFamily="34" charset="0"/>
              </a:rPr>
              <a:t>, Fares and Fares, 2020).</a:t>
            </a:r>
          </a:p>
          <a:p>
            <a:pPr>
              <a:lnSpc>
                <a:spcPct val="150000"/>
              </a:lnSpc>
            </a:pPr>
            <a:r>
              <a:rPr lang="en-US" sz="1600" dirty="0">
                <a:effectLst/>
                <a:latin typeface="Calibri" panose="020F0502020204030204" pitchFamily="34" charset="0"/>
                <a:ea typeface="Calibri" panose="020F0502020204030204" pitchFamily="34" charset="0"/>
                <a:cs typeface="Arial" panose="020B0604020202020204" pitchFamily="34" charset="0"/>
              </a:rPr>
              <a:t>A </a:t>
            </a:r>
            <a:r>
              <a:rPr lang="en-US" sz="1600" b="1" dirty="0">
                <a:effectLst/>
                <a:latin typeface="Calibri" panose="020F0502020204030204" pitchFamily="34" charset="0"/>
                <a:ea typeface="Calibri" panose="020F0502020204030204" pitchFamily="34" charset="0"/>
                <a:cs typeface="Arial" panose="020B0604020202020204" pitchFamily="34" charset="0"/>
              </a:rPr>
              <a:t>SWOT analysis </a:t>
            </a:r>
            <a:r>
              <a:rPr lang="en-US" sz="1600" dirty="0">
                <a:effectLst/>
                <a:latin typeface="Calibri" panose="020F0502020204030204" pitchFamily="34" charset="0"/>
                <a:ea typeface="Calibri" panose="020F0502020204030204" pitchFamily="34" charset="0"/>
                <a:cs typeface="Arial" panose="020B0604020202020204" pitchFamily="34" charset="0"/>
              </a:rPr>
              <a:t>of online learning stated by Dhawan (2020) has comprehended the strengths, weaknesses, opportunities and threats of online learning during unanticipated events such as the COVID-19 pandemic. </a:t>
            </a:r>
          </a:p>
        </p:txBody>
      </p:sp>
    </p:spTree>
    <p:extLst>
      <p:ext uri="{BB962C8B-B14F-4D97-AF65-F5344CB8AC3E}">
        <p14:creationId xmlns:p14="http://schemas.microsoft.com/office/powerpoint/2010/main" val="302681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2. Literature Review (Continued)</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a:bodyPr>
          <a:lstStyle/>
          <a:p>
            <a:pPr>
              <a:lnSpc>
                <a:spcPct val="150000"/>
              </a:lnSpc>
            </a:pPr>
            <a:r>
              <a:rPr lang="en-US" sz="1600" dirty="0">
                <a:effectLst/>
                <a:latin typeface="Calibri" panose="020F0502020204030204" pitchFamily="34" charset="0"/>
                <a:ea typeface="Times New Roman" panose="02020603050405020304" pitchFamily="18" charset="0"/>
                <a:cs typeface="Calibri" panose="020F0502020204030204" pitchFamily="34" charset="0"/>
              </a:rPr>
              <a:t>Several authors such as </a:t>
            </a:r>
            <a:r>
              <a:rPr lang="it-IT" sz="1600" dirty="0">
                <a:effectLst/>
                <a:latin typeface="Calibri" panose="020F0502020204030204" pitchFamily="34" charset="0"/>
                <a:ea typeface="Times New Roman" panose="02020603050405020304" pitchFamily="18" charset="0"/>
                <a:cs typeface="Calibri" panose="020F0502020204030204" pitchFamily="34" charset="0"/>
              </a:rPr>
              <a:t>Alnusairat, Al Maani and Al-Jokhadar (2020) and </a:t>
            </a:r>
            <a:r>
              <a:rPr lang="en-US" sz="1600" dirty="0">
                <a:effectLst/>
                <a:latin typeface="Calibri" panose="020F0502020204030204" pitchFamily="34" charset="0"/>
                <a:ea typeface="Times New Roman" panose="02020603050405020304" pitchFamily="18" charset="0"/>
                <a:cs typeface="Calibri" panose="020F0502020204030204" pitchFamily="34" charset="0"/>
              </a:rPr>
              <a:t>Son et al. (2020) have explained the </a:t>
            </a:r>
            <a:r>
              <a:rPr lang="en-US" sz="1600" b="1" dirty="0">
                <a:effectLst/>
                <a:latin typeface="Calibri" panose="020F0502020204030204" pitchFamily="34" charset="0"/>
                <a:ea typeface="Times New Roman" panose="02020603050405020304" pitchFamily="18" charset="0"/>
                <a:cs typeface="Calibri" panose="020F0502020204030204" pitchFamily="34" charset="0"/>
              </a:rPr>
              <a:t>reasons</a:t>
            </a:r>
            <a:r>
              <a:rPr lang="en-US" sz="1600" dirty="0">
                <a:effectLst/>
                <a:latin typeface="Calibri" panose="020F0502020204030204" pitchFamily="34" charset="0"/>
                <a:ea typeface="Times New Roman" panose="02020603050405020304" pitchFamily="18" charset="0"/>
                <a:cs typeface="Calibri" panose="020F0502020204030204" pitchFamily="34" charset="0"/>
              </a:rPr>
              <a:t> behind online learning impacting the mental health of students during the COVID-19 pandemic, comprising: - </a:t>
            </a:r>
          </a:p>
          <a:p>
            <a:pPr marL="800100" lvl="1" indent="-342900">
              <a:lnSpc>
                <a:spcPct val="150000"/>
              </a:lnSpc>
              <a:buFont typeface="+mj-lt"/>
              <a:buAutoNum type="arabicPeriod"/>
            </a:pPr>
            <a:r>
              <a:rPr lang="en-US" sz="1500" dirty="0">
                <a:solidFill>
                  <a:srgbClr val="0E101A"/>
                </a:solidFill>
                <a:latin typeface="Calibri" panose="020F0502020204030204" pitchFamily="34" charset="0"/>
                <a:cs typeface="Arial" panose="020B0604020202020204" pitchFamily="34" charset="0"/>
              </a:rPr>
              <a:t>Quality of Education</a:t>
            </a:r>
          </a:p>
          <a:p>
            <a:pPr marL="800100" lvl="1" indent="-342900">
              <a:lnSpc>
                <a:spcPct val="150000"/>
              </a:lnSpc>
              <a:buFont typeface="+mj-lt"/>
              <a:buAutoNum type="arabicPeriod"/>
            </a:pPr>
            <a:r>
              <a:rPr lang="en-US" sz="15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Classes, exams, or support of teachers</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50000"/>
              </a:lnSpc>
              <a:buFont typeface="+mj-lt"/>
              <a:buAutoNum type="arabicPeriod"/>
            </a:pPr>
            <a:r>
              <a:rPr lang="en-US" sz="15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Isolation and disconnection</a:t>
            </a:r>
          </a:p>
          <a:p>
            <a:pPr marL="800100" lvl="1" indent="-342900">
              <a:lnSpc>
                <a:spcPct val="150000"/>
              </a:lnSpc>
              <a:buFont typeface="+mj-lt"/>
              <a:buAutoNum type="arabicPeriod"/>
            </a:pPr>
            <a:r>
              <a:rPr lang="en-US" sz="15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Learning environment conditions and ergonomics</a:t>
            </a:r>
          </a:p>
          <a:p>
            <a:pPr>
              <a:lnSpc>
                <a:spcPct val="150000"/>
              </a:lnSpc>
            </a:pPr>
            <a:r>
              <a:rPr lang="en-US" sz="16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To guide the public, including students, to cope with increasing stress and burnout levels during the COVID-19 pandemic, several </a:t>
            </a:r>
            <a:r>
              <a:rPr lang="en-US" sz="1600" b="1" dirty="0">
                <a:solidFill>
                  <a:srgbClr val="0E101A"/>
                </a:solidFill>
                <a:effectLst/>
                <a:latin typeface="Calibri" panose="020F0502020204030204" pitchFamily="34" charset="0"/>
                <a:ea typeface="Calibri" panose="020F0502020204030204" pitchFamily="34" charset="0"/>
                <a:cs typeface="Arial" panose="020B0604020202020204" pitchFamily="34" charset="0"/>
              </a:rPr>
              <a:t>strategies</a:t>
            </a:r>
            <a:r>
              <a:rPr lang="en-US" sz="16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 stated by </a:t>
            </a:r>
            <a:r>
              <a:rPr lang="en-US" sz="1600" dirty="0" err="1">
                <a:solidFill>
                  <a:srgbClr val="0E101A"/>
                </a:solidFill>
                <a:effectLst/>
                <a:latin typeface="Calibri" panose="020F0502020204030204" pitchFamily="34" charset="0"/>
                <a:ea typeface="Calibri" panose="020F0502020204030204" pitchFamily="34" charset="0"/>
                <a:cs typeface="Arial" panose="020B0604020202020204" pitchFamily="34" charset="0"/>
              </a:rPr>
              <a:t>Mheidly</a:t>
            </a:r>
            <a:r>
              <a:rPr lang="en-US" sz="16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 Fares and Fares (2020) need to be implemented by students. These strategies include stress and burnout awareness, breaks during online activities, exercise, mediation and yoga, and more strategies.</a:t>
            </a:r>
          </a:p>
        </p:txBody>
      </p:sp>
    </p:spTree>
    <p:extLst>
      <p:ext uri="{BB962C8B-B14F-4D97-AF65-F5344CB8AC3E}">
        <p14:creationId xmlns:p14="http://schemas.microsoft.com/office/powerpoint/2010/main" val="413433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3. Research Methodology</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a:bodyPr>
          <a:lstStyle/>
          <a:p>
            <a:pPr>
              <a:lnSpc>
                <a:spcPct val="150000"/>
              </a:lnSpc>
            </a:pPr>
            <a:r>
              <a:rPr lang="en-US" sz="1600" dirty="0">
                <a:latin typeface="Calibri" panose="020F0502020204030204" pitchFamily="34" charset="0"/>
                <a:ea typeface="Times New Roman" panose="02020603050405020304" pitchFamily="18" charset="0"/>
                <a:cs typeface="Calibri" panose="020F0502020204030204" pitchFamily="34" charset="0"/>
              </a:rPr>
              <a:t>For this project, the </a:t>
            </a:r>
            <a:r>
              <a:rPr lang="en-US" sz="1600" b="1" dirty="0">
                <a:latin typeface="Calibri" panose="020F0502020204030204" pitchFamily="34" charset="0"/>
                <a:ea typeface="Times New Roman" panose="02020603050405020304" pitchFamily="18" charset="0"/>
                <a:cs typeface="Calibri" panose="020F0502020204030204" pitchFamily="34" charset="0"/>
              </a:rPr>
              <a:t>exploratory research methodology </a:t>
            </a:r>
            <a:r>
              <a:rPr lang="en-US" sz="1600" dirty="0">
                <a:latin typeface="Calibri" panose="020F0502020204030204" pitchFamily="34" charset="0"/>
                <a:ea typeface="Times New Roman" panose="02020603050405020304" pitchFamily="18" charset="0"/>
                <a:cs typeface="Calibri" panose="020F0502020204030204" pitchFamily="34" charset="0"/>
              </a:rPr>
              <a:t>has been applied to understand the impact of online learning on students' mental health during the COVID-19 pandemic.</a:t>
            </a:r>
          </a:p>
          <a:p>
            <a:pPr>
              <a:lnSpc>
                <a:spcPct val="150000"/>
              </a:lnSpc>
            </a:pPr>
            <a:r>
              <a:rPr lang="en-US" sz="1600" dirty="0">
                <a:latin typeface="Calibri" panose="020F0502020204030204" pitchFamily="34" charset="0"/>
                <a:cs typeface="Calibri" panose="020F0502020204030204" pitchFamily="34" charset="0"/>
              </a:rPr>
              <a:t>A </a:t>
            </a:r>
            <a:r>
              <a:rPr lang="en-US" sz="1600" b="1" dirty="0">
                <a:latin typeface="Calibri" panose="020F0502020204030204" pitchFamily="34" charset="0"/>
                <a:cs typeface="Calibri" panose="020F0502020204030204" pitchFamily="34" charset="0"/>
              </a:rPr>
              <a:t>survey</a:t>
            </a:r>
            <a:r>
              <a:rPr lang="en-US" sz="1600" dirty="0">
                <a:latin typeface="Calibri" panose="020F0502020204030204" pitchFamily="34" charset="0"/>
                <a:cs typeface="Calibri" panose="020F0502020204030204" pitchFamily="34" charset="0"/>
              </a:rPr>
              <a:t> containing </a:t>
            </a:r>
            <a:r>
              <a:rPr lang="en-US" sz="1600" b="1" dirty="0">
                <a:latin typeface="Calibri" panose="020F0502020204030204" pitchFamily="34" charset="0"/>
                <a:cs typeface="Calibri" panose="020F0502020204030204" pitchFamily="34" charset="0"/>
              </a:rPr>
              <a:t>28 qualitative questions </a:t>
            </a:r>
            <a:r>
              <a:rPr lang="en-US" sz="1600" dirty="0">
                <a:latin typeface="Calibri" panose="020F0502020204030204" pitchFamily="34" charset="0"/>
                <a:cs typeface="Calibri" panose="020F0502020204030204" pitchFamily="34" charset="0"/>
              </a:rPr>
              <a:t>was created on </a:t>
            </a:r>
            <a:r>
              <a:rPr lang="en-US" sz="1600" b="1" dirty="0">
                <a:latin typeface="Calibri" panose="020F0502020204030204" pitchFamily="34" charset="0"/>
                <a:cs typeface="Calibri" panose="020F0502020204030204" pitchFamily="34" charset="0"/>
              </a:rPr>
              <a:t>Qualtrics</a:t>
            </a:r>
            <a:r>
              <a:rPr lang="en-US" sz="1600" dirty="0">
                <a:latin typeface="Calibri" panose="020F0502020204030204" pitchFamily="34" charset="0"/>
                <a:cs typeface="Calibri" panose="020F0502020204030204" pitchFamily="34" charset="0"/>
              </a:rPr>
              <a:t> to collect primary data on understanding how online learning impacts the mental of students at </a:t>
            </a:r>
            <a:r>
              <a:rPr lang="en-US" sz="1600" b="1" dirty="0">
                <a:latin typeface="Calibri" panose="020F0502020204030204" pitchFamily="34" charset="0"/>
                <a:cs typeface="Calibri" panose="020F0502020204030204" pitchFamily="34" charset="0"/>
              </a:rPr>
              <a:t>Middlesex University, Dubai</a:t>
            </a:r>
            <a:r>
              <a:rPr lang="en-US" sz="1600" dirty="0">
                <a:latin typeface="Calibri" panose="020F0502020204030204" pitchFamily="34" charset="0"/>
                <a:cs typeface="Calibri" panose="020F0502020204030204" pitchFamily="34" charset="0"/>
              </a:rPr>
              <a:t>, during the COVID-19 pandemic.</a:t>
            </a:r>
          </a:p>
          <a:p>
            <a:pPr>
              <a:lnSpc>
                <a:spcPct val="150000"/>
              </a:lnSpc>
            </a:pPr>
            <a:r>
              <a:rPr lang="en-US" sz="1600" dirty="0">
                <a:latin typeface="Calibri" panose="020F0502020204030204" pitchFamily="34" charset="0"/>
                <a:cs typeface="Calibri" panose="020F0502020204030204" pitchFamily="34" charset="0"/>
              </a:rPr>
              <a:t>The intended </a:t>
            </a:r>
            <a:r>
              <a:rPr lang="en-US" sz="1600" b="1" dirty="0">
                <a:latin typeface="Calibri" panose="020F0502020204030204" pitchFamily="34" charset="0"/>
                <a:cs typeface="Calibri" panose="020F0502020204030204" pitchFamily="34" charset="0"/>
              </a:rPr>
              <a:t>sample size </a:t>
            </a:r>
            <a:r>
              <a:rPr lang="en-US" sz="1600" dirty="0">
                <a:latin typeface="Calibri" panose="020F0502020204030204" pitchFamily="34" charset="0"/>
                <a:cs typeface="Calibri" panose="020F0502020204030204" pitchFamily="34" charset="0"/>
              </a:rPr>
              <a:t>of the survey was </a:t>
            </a:r>
            <a:r>
              <a:rPr lang="en-US" sz="1600" b="1" dirty="0">
                <a:latin typeface="Calibri" panose="020F0502020204030204" pitchFamily="34" charset="0"/>
                <a:cs typeface="Calibri" panose="020F0502020204030204" pitchFamily="34" charset="0"/>
              </a:rPr>
              <a:t>200</a:t>
            </a:r>
            <a:r>
              <a:rPr lang="en-US" sz="1600" dirty="0">
                <a:latin typeface="Calibri" panose="020F0502020204030204" pitchFamily="34" charset="0"/>
                <a:cs typeface="Calibri" panose="020F0502020204030204" pitchFamily="34" charset="0"/>
              </a:rPr>
              <a:t> participants, i.e. students, recruited through </a:t>
            </a:r>
            <a:r>
              <a:rPr lang="en-US" sz="1600" b="1" dirty="0">
                <a:latin typeface="Calibri" panose="020F0502020204030204" pitchFamily="34" charset="0"/>
                <a:cs typeface="Calibri" panose="020F0502020204030204" pitchFamily="34" charset="0"/>
              </a:rPr>
              <a:t>random sampling</a:t>
            </a:r>
            <a:r>
              <a:rPr lang="en-US"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7301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3. Research Methodology (Continued)</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a:bodyPr>
          <a:lstStyle/>
          <a:p>
            <a:pPr>
              <a:lnSpc>
                <a:spcPct val="150000"/>
              </a:lnSpc>
            </a:pPr>
            <a:r>
              <a:rPr lang="en-US" sz="1600" dirty="0">
                <a:latin typeface="Calibri" panose="020F0502020204030204" pitchFamily="34" charset="0"/>
                <a:ea typeface="Times New Roman" panose="02020603050405020304" pitchFamily="18" charset="0"/>
                <a:cs typeface="Calibri" panose="020F0502020204030204" pitchFamily="34" charset="0"/>
              </a:rPr>
              <a:t>The survey contains a total of 28 qualitative questions that have been grouped into </a:t>
            </a:r>
            <a:r>
              <a:rPr lang="en-US" sz="1600" b="1" dirty="0">
                <a:latin typeface="Calibri" panose="020F0502020204030204" pitchFamily="34" charset="0"/>
                <a:ea typeface="Times New Roman" panose="02020603050405020304" pitchFamily="18" charset="0"/>
                <a:cs typeface="Calibri" panose="020F0502020204030204" pitchFamily="34" charset="0"/>
              </a:rPr>
              <a:t>five question areas</a:t>
            </a:r>
            <a:r>
              <a:rPr lang="en-US" sz="1600" dirty="0">
                <a:latin typeface="Calibri" panose="020F0502020204030204" pitchFamily="34" charset="0"/>
                <a:ea typeface="Times New Roman" panose="02020603050405020304" pitchFamily="18" charset="0"/>
                <a:cs typeface="Calibri" panose="020F0502020204030204" pitchFamily="34" charset="0"/>
              </a:rPr>
              <a:t>: -</a:t>
            </a:r>
          </a:p>
          <a:p>
            <a:pPr marL="800100" lvl="1" indent="-342900">
              <a:lnSpc>
                <a:spcPct val="150000"/>
              </a:lnSpc>
              <a:buFont typeface="+mj-lt"/>
              <a:buAutoNum type="arabicPeriod"/>
            </a:pPr>
            <a:r>
              <a:rPr lang="en-US" sz="15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Demographics of students</a:t>
            </a:r>
          </a:p>
          <a:p>
            <a:pPr marL="800100" lvl="1" indent="-342900">
              <a:lnSpc>
                <a:spcPct val="150000"/>
              </a:lnSpc>
              <a:buFont typeface="+mj-lt"/>
              <a:buAutoNum type="arabicPeriod"/>
            </a:pPr>
            <a:r>
              <a:rPr lang="en-US" sz="1500" dirty="0">
                <a:solidFill>
                  <a:srgbClr val="0E101A"/>
                </a:solidFill>
                <a:latin typeface="Calibri" panose="020F0502020204030204" pitchFamily="34" charset="0"/>
                <a:ea typeface="Calibri" panose="020F0502020204030204" pitchFamily="34" charset="0"/>
                <a:cs typeface="Arial" panose="020B0604020202020204" pitchFamily="34" charset="0"/>
              </a:rPr>
              <a:t>T</a:t>
            </a:r>
            <a:r>
              <a:rPr lang="en-US" sz="15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echnical aspects of online learning</a:t>
            </a:r>
          </a:p>
          <a:p>
            <a:pPr marL="800100" lvl="1" indent="-342900">
              <a:lnSpc>
                <a:spcPct val="150000"/>
              </a:lnSpc>
              <a:buFont typeface="+mj-lt"/>
              <a:buAutoNum type="arabicPeriod"/>
            </a:pPr>
            <a:r>
              <a:rPr lang="en-US" sz="1500" dirty="0">
                <a:solidFill>
                  <a:srgbClr val="0E101A"/>
                </a:solidFill>
                <a:latin typeface="Calibri" panose="020F0502020204030204" pitchFamily="34" charset="0"/>
                <a:ea typeface="Calibri" panose="020F0502020204030204" pitchFamily="34" charset="0"/>
                <a:cs typeface="Arial" panose="020B0604020202020204" pitchFamily="34" charset="0"/>
              </a:rPr>
              <a:t>S</a:t>
            </a:r>
            <a:r>
              <a:rPr lang="en-US" sz="15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tudent experiences with online learning</a:t>
            </a:r>
            <a:endParaRPr lang="en-US" sz="1500" dirty="0">
              <a:solidFill>
                <a:srgbClr val="0E101A"/>
              </a:solidFill>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Font typeface="+mj-lt"/>
              <a:buAutoNum type="arabicPeriod"/>
            </a:pPr>
            <a:r>
              <a:rPr lang="en-US" sz="1500" dirty="0">
                <a:solidFill>
                  <a:srgbClr val="0E101A"/>
                </a:solidFill>
                <a:latin typeface="Calibri" panose="020F0502020204030204" pitchFamily="34" charset="0"/>
                <a:ea typeface="Calibri" panose="020F0502020204030204" pitchFamily="34" charset="0"/>
                <a:cs typeface="Arial" panose="020B0604020202020204" pitchFamily="34" charset="0"/>
              </a:rPr>
              <a:t>S</a:t>
            </a:r>
            <a:r>
              <a:rPr lang="en-US" sz="15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tudents' mental health</a:t>
            </a:r>
          </a:p>
          <a:p>
            <a:pPr marL="800100" lvl="1" indent="-342900">
              <a:lnSpc>
                <a:spcPct val="150000"/>
              </a:lnSpc>
              <a:buFont typeface="+mj-lt"/>
              <a:buAutoNum type="arabicPeriod"/>
            </a:pPr>
            <a:r>
              <a:rPr lang="en-US" sz="1500" dirty="0">
                <a:solidFill>
                  <a:srgbClr val="0E101A"/>
                </a:solidFill>
                <a:latin typeface="Calibri" panose="020F0502020204030204" pitchFamily="34" charset="0"/>
                <a:ea typeface="Calibri" panose="020F0502020204030204" pitchFamily="34" charset="0"/>
                <a:cs typeface="Arial" panose="020B0604020202020204" pitchFamily="34" charset="0"/>
              </a:rPr>
              <a:t>S</a:t>
            </a:r>
            <a:r>
              <a:rPr lang="en-US" sz="1500" dirty="0">
                <a:solidFill>
                  <a:srgbClr val="0E101A"/>
                </a:solidFill>
                <a:effectLst/>
                <a:latin typeface="Calibri" panose="020F0502020204030204" pitchFamily="34" charset="0"/>
                <a:ea typeface="Calibri" panose="020F0502020204030204" pitchFamily="34" charset="0"/>
                <a:cs typeface="Arial" panose="020B0604020202020204" pitchFamily="34" charset="0"/>
              </a:rPr>
              <a:t>tudent experiences with university and tutors</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940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4. Data Collection, Data Analysis, and Visualizations</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a:bodyPr>
          <a:lstStyle/>
          <a:p>
            <a:pPr>
              <a:lnSpc>
                <a:spcPct val="150000"/>
              </a:lnSpc>
            </a:pPr>
            <a:r>
              <a:rPr lang="en-US" sz="1600" dirty="0">
                <a:latin typeface="Calibri" panose="020F0502020204030204" pitchFamily="34" charset="0"/>
                <a:ea typeface="Calibri" panose="020F0502020204030204" pitchFamily="34" charset="0"/>
                <a:cs typeface="Arial" panose="020B0604020202020204" pitchFamily="34" charset="0"/>
              </a:rPr>
              <a:t>After conducting the survey and the data cleaning process on Microsoft Excel, </a:t>
            </a:r>
            <a:r>
              <a:rPr lang="en-US" sz="1600" b="1" dirty="0">
                <a:latin typeface="Calibri" panose="020F0502020204030204" pitchFamily="34" charset="0"/>
                <a:ea typeface="Calibri" panose="020F0502020204030204" pitchFamily="34" charset="0"/>
                <a:cs typeface="Arial" panose="020B0604020202020204" pitchFamily="34" charset="0"/>
              </a:rPr>
              <a:t>100</a:t>
            </a:r>
            <a:r>
              <a:rPr lang="en-US" sz="1600" dirty="0">
                <a:latin typeface="Calibri" panose="020F0502020204030204" pitchFamily="34" charset="0"/>
                <a:ea typeface="Calibri" panose="020F0502020204030204" pitchFamily="34" charset="0"/>
                <a:cs typeface="Arial" panose="020B0604020202020204" pitchFamily="34" charset="0"/>
              </a:rPr>
              <a:t> </a:t>
            </a:r>
            <a:r>
              <a:rPr lang="en-US" sz="1600" b="1" dirty="0">
                <a:latin typeface="Calibri" panose="020F0502020204030204" pitchFamily="34" charset="0"/>
                <a:ea typeface="Calibri" panose="020F0502020204030204" pitchFamily="34" charset="0"/>
                <a:cs typeface="Arial" panose="020B0604020202020204" pitchFamily="34" charset="0"/>
              </a:rPr>
              <a:t>student responses </a:t>
            </a:r>
            <a:r>
              <a:rPr lang="en-US" sz="1600" dirty="0">
                <a:latin typeface="Calibri" panose="020F0502020204030204" pitchFamily="34" charset="0"/>
                <a:ea typeface="Calibri" panose="020F0502020204030204" pitchFamily="34" charset="0"/>
                <a:cs typeface="Arial" panose="020B0604020202020204" pitchFamily="34" charset="0"/>
              </a:rPr>
              <a:t>were obtained from the survey conducted at Middlesex University, Dubai.</a:t>
            </a:r>
          </a:p>
          <a:p>
            <a:pPr>
              <a:lnSpc>
                <a:spcPct val="150000"/>
              </a:lnSpc>
            </a:pPr>
            <a:r>
              <a:rPr lang="en-US" sz="1600" dirty="0">
                <a:latin typeface="Calibri" panose="020F0502020204030204" pitchFamily="34" charset="0"/>
                <a:ea typeface="Calibri" panose="020F0502020204030204" pitchFamily="34" charset="0"/>
                <a:cs typeface="Arial" panose="020B0604020202020204" pitchFamily="34" charset="0"/>
              </a:rPr>
              <a:t>All 28 questions present in the survey have been individually analyzed on </a:t>
            </a:r>
            <a:r>
              <a:rPr lang="en-US" sz="1600" b="1" dirty="0">
                <a:latin typeface="Calibri" panose="020F0502020204030204" pitchFamily="34" charset="0"/>
                <a:ea typeface="Calibri" panose="020F0502020204030204" pitchFamily="34" charset="0"/>
                <a:cs typeface="Arial" panose="020B0604020202020204" pitchFamily="34" charset="0"/>
              </a:rPr>
              <a:t>Tableau</a:t>
            </a:r>
            <a:r>
              <a:rPr lang="en-US" sz="1600" dirty="0">
                <a:latin typeface="Calibri" panose="020F0502020204030204" pitchFamily="34" charset="0"/>
                <a:ea typeface="Calibri" panose="020F0502020204030204" pitchFamily="34" charset="0"/>
                <a:cs typeface="Arial" panose="020B0604020202020204" pitchFamily="34" charset="0"/>
              </a:rPr>
              <a:t> using bar charts and pie charts.</a:t>
            </a:r>
          </a:p>
        </p:txBody>
      </p:sp>
    </p:spTree>
    <p:extLst>
      <p:ext uri="{BB962C8B-B14F-4D97-AF65-F5344CB8AC3E}">
        <p14:creationId xmlns:p14="http://schemas.microsoft.com/office/powerpoint/2010/main" val="355237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36B-5768-4436-A4D9-84961CF04C0B}"/>
              </a:ext>
            </a:extLst>
          </p:cNvPr>
          <p:cNvSpPr>
            <a:spLocks noGrp="1"/>
          </p:cNvSpPr>
          <p:nvPr>
            <p:ph type="title"/>
          </p:nvPr>
        </p:nvSpPr>
        <p:spPr/>
        <p:txBody>
          <a:bodyPr>
            <a:normAutofit/>
          </a:bodyPr>
          <a:lstStyle/>
          <a:p>
            <a:pPr algn="ctr"/>
            <a:r>
              <a:rPr lang="en-US" sz="3000" dirty="0">
                <a:solidFill>
                  <a:srgbClr val="FF0000"/>
                </a:solidFill>
                <a:latin typeface="+mn-lt"/>
              </a:rPr>
              <a:t>4. Data Collection, Data Analysis, and Visualizations (Continued)</a:t>
            </a:r>
          </a:p>
        </p:txBody>
      </p:sp>
      <p:sp>
        <p:nvSpPr>
          <p:cNvPr id="3" name="Content Placeholder 2">
            <a:extLst>
              <a:ext uri="{FF2B5EF4-FFF2-40B4-BE49-F238E27FC236}">
                <a16:creationId xmlns:a16="http://schemas.microsoft.com/office/drawing/2014/main" id="{A2AAB34F-FEB1-4935-97FB-0CC1ED5ED87C}"/>
              </a:ext>
            </a:extLst>
          </p:cNvPr>
          <p:cNvSpPr>
            <a:spLocks noGrp="1"/>
          </p:cNvSpPr>
          <p:nvPr>
            <p:ph idx="1"/>
          </p:nvPr>
        </p:nvSpPr>
        <p:spPr/>
        <p:txBody>
          <a:bodyPr>
            <a:normAutofit/>
          </a:bodyPr>
          <a:lstStyle/>
          <a:p>
            <a:pPr marL="0" indent="0">
              <a:lnSpc>
                <a:spcPct val="150000"/>
              </a:lnSpc>
              <a:buNone/>
            </a:pPr>
            <a:r>
              <a:rPr lang="en-US" sz="1600" dirty="0">
                <a:effectLst/>
                <a:latin typeface="Calibri" panose="020F0502020204030204" pitchFamily="34" charset="0"/>
                <a:ea typeface="Calibri" panose="020F0502020204030204" pitchFamily="34" charset="0"/>
                <a:cs typeface="Arial" panose="020B0604020202020204" pitchFamily="34" charset="0"/>
              </a:rPr>
              <a:t>After completing the individual analysis of the survey questions, there are </a:t>
            </a:r>
            <a:r>
              <a:rPr lang="en-US" sz="1600" b="1" dirty="0">
                <a:effectLst/>
                <a:latin typeface="Calibri" panose="020F0502020204030204" pitchFamily="34" charset="0"/>
                <a:ea typeface="Calibri" panose="020F0502020204030204" pitchFamily="34" charset="0"/>
                <a:cs typeface="Arial" panose="020B0604020202020204" pitchFamily="34" charset="0"/>
              </a:rPr>
              <a:t>five further analysis </a:t>
            </a:r>
            <a:r>
              <a:rPr lang="en-US" sz="1600" dirty="0">
                <a:effectLst/>
                <a:latin typeface="Calibri" panose="020F0502020204030204" pitchFamily="34" charset="0"/>
                <a:ea typeface="Calibri" panose="020F0502020204030204" pitchFamily="34" charset="0"/>
                <a:cs typeface="Arial" panose="020B0604020202020204" pitchFamily="34" charset="0"/>
              </a:rPr>
              <a:t>that has been established and implemented on the dashboard story that compares students' year of study with various student mental health aspects: -</a:t>
            </a:r>
          </a:p>
          <a:p>
            <a:pPr marL="800100" lvl="1" indent="-342900">
              <a:lnSpc>
                <a:spcPct val="150000"/>
              </a:lnSpc>
              <a:buFont typeface="+mj-lt"/>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Relationship between mental health and year of study of students</a:t>
            </a:r>
          </a:p>
          <a:p>
            <a:pPr marL="800100" lvl="1" indent="-342900">
              <a:lnSpc>
                <a:spcPct val="150000"/>
              </a:lnSpc>
              <a:buFont typeface="+mj-lt"/>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Relationship between online learning affecting mental health at the beginning of the COVID-19 pandemic and year of study of students</a:t>
            </a:r>
          </a:p>
          <a:p>
            <a:pPr marL="800100" lvl="1" indent="-342900">
              <a:lnSpc>
                <a:spcPct val="150000"/>
              </a:lnSpc>
              <a:buFont typeface="+mj-lt"/>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Relationship between anxiousness while attending online classes and year of study of students</a:t>
            </a:r>
          </a:p>
          <a:p>
            <a:pPr marL="800100" lvl="1" indent="-342900">
              <a:lnSpc>
                <a:spcPct val="150000"/>
              </a:lnSpc>
              <a:buFont typeface="+mj-lt"/>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Relationship between regular attendance during online sessions and year of study of students</a:t>
            </a:r>
          </a:p>
          <a:p>
            <a:pPr marL="800100" lvl="1" indent="-342900">
              <a:lnSpc>
                <a:spcPct val="150000"/>
              </a:lnSpc>
              <a:buFont typeface="+mj-lt"/>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Relationship between Zoom Fatigue and year of study of students</a:t>
            </a:r>
          </a:p>
        </p:txBody>
      </p:sp>
    </p:spTree>
    <p:extLst>
      <p:ext uri="{BB962C8B-B14F-4D97-AF65-F5344CB8AC3E}">
        <p14:creationId xmlns:p14="http://schemas.microsoft.com/office/powerpoint/2010/main" val="1975115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1416</TotalTime>
  <Words>1201</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CST3390: - 2021/22 Business Information Systems Undergraduate Individual Project</vt:lpstr>
      <vt:lpstr>Agenda</vt:lpstr>
      <vt:lpstr>1. Introduction</vt:lpstr>
      <vt:lpstr>2. Literature Review</vt:lpstr>
      <vt:lpstr>2. Literature Review (Continued)</vt:lpstr>
      <vt:lpstr>3. Research Methodology</vt:lpstr>
      <vt:lpstr>3. Research Methodology (Continued)</vt:lpstr>
      <vt:lpstr>4. Data Collection, Data Analysis, and Visualizations</vt:lpstr>
      <vt:lpstr>4. Data Collection, Data Analysis, and Visualizations (Continued)</vt:lpstr>
      <vt:lpstr>5. Conclusions</vt:lpstr>
      <vt:lpstr>6.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Anitha Pinto</dc:creator>
  <cp:lastModifiedBy>Anitha Pinto</cp:lastModifiedBy>
  <cp:revision>17</cp:revision>
  <cp:lastPrinted>2022-04-25T15:39:15Z</cp:lastPrinted>
  <dcterms:created xsi:type="dcterms:W3CDTF">2022-04-19T11:18:53Z</dcterms:created>
  <dcterms:modified xsi:type="dcterms:W3CDTF">2022-04-26T11:47:34Z</dcterms:modified>
</cp:coreProperties>
</file>