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593" r:id="rId4"/>
    <p:sldId id="571" r:id="rId5"/>
    <p:sldId id="594" r:id="rId6"/>
    <p:sldId id="620" r:id="rId7"/>
    <p:sldId id="621" r:id="rId8"/>
    <p:sldId id="596" r:id="rId9"/>
    <p:sldId id="597" r:id="rId10"/>
    <p:sldId id="598" r:id="rId11"/>
    <p:sldId id="599" r:id="rId12"/>
    <p:sldId id="600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10" r:id="rId21"/>
    <p:sldId id="626" r:id="rId22"/>
    <p:sldId id="618" r:id="rId23"/>
    <p:sldId id="617" r:id="rId24"/>
    <p:sldId id="612" r:id="rId25"/>
    <p:sldId id="611" r:id="rId26"/>
    <p:sldId id="613" r:id="rId27"/>
    <p:sldId id="614" r:id="rId28"/>
    <p:sldId id="615" r:id="rId29"/>
    <p:sldId id="619" r:id="rId30"/>
    <p:sldId id="616" r:id="rId31"/>
    <p:sldId id="577" r:id="rId32"/>
    <p:sldId id="578" r:id="rId33"/>
    <p:sldId id="580" r:id="rId34"/>
    <p:sldId id="581" r:id="rId35"/>
    <p:sldId id="630" r:id="rId36"/>
    <p:sldId id="631" r:id="rId37"/>
    <p:sldId id="622" r:id="rId38"/>
    <p:sldId id="636" r:id="rId39"/>
    <p:sldId id="623" r:id="rId40"/>
    <p:sldId id="624" r:id="rId41"/>
    <p:sldId id="633" r:id="rId42"/>
    <p:sldId id="632" r:id="rId43"/>
    <p:sldId id="634" r:id="rId44"/>
    <p:sldId id="625" r:id="rId45"/>
    <p:sldId id="627" r:id="rId46"/>
    <p:sldId id="582" r:id="rId47"/>
    <p:sldId id="635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2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tomcat </a:t>
            </a:r>
            <a:r>
              <a:rPr lang="en-US" dirty="0" err="1" smtClean="0"/>
              <a:t>vào</a:t>
            </a:r>
            <a:r>
              <a:rPr lang="en-US" dirty="0" smtClean="0"/>
              <a:t> eclipse IDE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752600" y="1908048"/>
            <a:ext cx="1828800" cy="911352"/>
          </a:xfrm>
          <a:prstGeom prst="wedgeRoundRectCallout">
            <a:avLst>
              <a:gd name="adj1" fmla="val -49500"/>
              <a:gd name="adj2" fmla="val -706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Chạy</a:t>
            </a:r>
            <a:r>
              <a:rPr lang="en-US" dirty="0" smtClean="0"/>
              <a:t> eclipse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4000" y="2971800"/>
            <a:ext cx="2258568" cy="838200"/>
          </a:xfrm>
          <a:prstGeom prst="wedgeRoundRectCallout">
            <a:avLst>
              <a:gd name="adj1" fmla="val -46744"/>
              <a:gd name="adj2" fmla="val 1023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web server </a:t>
            </a:r>
            <a:r>
              <a:rPr lang="en-US" dirty="0" err="1" smtClean="0"/>
              <a:t>vào</a:t>
            </a:r>
            <a:r>
              <a:rPr lang="en-US" dirty="0" smtClean="0"/>
              <a:t>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8675"/>
            <a:ext cx="50006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000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43325"/>
            <a:ext cx="3181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47800" y="26670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9800" y="3314700"/>
            <a:ext cx="51054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331470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0" y="480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7200" y="6553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port tomcat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port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9325"/>
            <a:ext cx="80581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33" y="1889760"/>
            <a:ext cx="24479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667000" y="3704272"/>
            <a:ext cx="1219200" cy="612648"/>
          </a:xfrm>
          <a:prstGeom prst="wedgeRoundRectCallout">
            <a:avLst>
              <a:gd name="adj1" fmla="val -97833"/>
              <a:gd name="adj2" fmla="val 1062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2083820" y="4661724"/>
            <a:ext cx="1040380" cy="519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124200" y="2519363"/>
            <a:ext cx="3962400" cy="2662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2219325"/>
            <a:ext cx="1447800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2819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(5)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5" y="990600"/>
            <a:ext cx="8067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77000" y="2438400"/>
            <a:ext cx="1371600" cy="612648"/>
          </a:xfrm>
          <a:prstGeom prst="wedgeRoundRectCallout">
            <a:avLst>
              <a:gd name="adj1" fmla="val -60833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 (1)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308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5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smtClean="0"/>
              <a:t>web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7435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19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0250"/>
            <a:ext cx="4419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28800" y="2286000"/>
            <a:ext cx="1500187" cy="3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28987" y="5334000"/>
            <a:ext cx="93821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3886200"/>
            <a:ext cx="228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886200"/>
            <a:ext cx="22098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9559"/>
            <a:ext cx="8230871" cy="4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352799" y="2514600"/>
            <a:ext cx="2780665" cy="765048"/>
          </a:xfrm>
          <a:prstGeom prst="wedgeRoundRectCallout">
            <a:avLst>
              <a:gd name="adj1" fmla="val -115042"/>
              <a:gd name="adj2" fmla="val 640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Java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15334" y="3501578"/>
            <a:ext cx="2780665" cy="765048"/>
          </a:xfrm>
          <a:prstGeom prst="wedgeRoundRectCallout">
            <a:avLst>
              <a:gd name="adj1" fmla="val -100290"/>
              <a:gd name="adj2" fmla="val 258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jsp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, scripts, styles…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WebContent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15334" y="4419600"/>
            <a:ext cx="2780665" cy="765048"/>
          </a:xfrm>
          <a:prstGeom prst="wedgeRoundRectCallout">
            <a:avLst>
              <a:gd name="adj1" fmla="val -107305"/>
              <a:gd name="adj2" fmla="val -267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(*.jar)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lib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82302" y="5716524"/>
            <a:ext cx="2780665" cy="765048"/>
          </a:xfrm>
          <a:prstGeom prst="wedgeRoundRectCallout">
            <a:avLst>
              <a:gd name="adj1" fmla="val -91521"/>
              <a:gd name="adj2" fmla="val -1653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web.xml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trình duyệt ngoài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00736"/>
            <a:ext cx="8229600" cy="8048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eclipse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8163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4875"/>
            <a:ext cx="8067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90306" y="2209800"/>
            <a:ext cx="457200" cy="163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706" y="22098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6650"/>
            <a:ext cx="4076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210300" y="3429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2700" y="5730240"/>
            <a:ext cx="1638300" cy="594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vi-VN" dirty="0" smtClean="0"/>
              <a:t>Hiểu </a:t>
            </a:r>
            <a:r>
              <a:rPr lang="vi-VN" dirty="0"/>
              <a:t>Spring Framework</a:t>
            </a:r>
          </a:p>
          <a:p>
            <a:pPr>
              <a:buFont typeface="Wingdings" pitchFamily="2" charset="2"/>
              <a:buChar char="¤"/>
            </a:pPr>
            <a:r>
              <a:rPr lang="vi-VN" dirty="0" smtClean="0"/>
              <a:t>Nắm </a:t>
            </a:r>
            <a:r>
              <a:rPr lang="vi-VN" dirty="0"/>
              <a:t>mô hình hoạt động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 smtClean="0"/>
              <a:t>Tạo </a:t>
            </a: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 smtClean="0"/>
              <a:t>Tạo </a:t>
            </a:r>
            <a:r>
              <a:rPr lang="vi-VN" dirty="0"/>
              <a:t>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C</a:t>
            </a:r>
            <a:r>
              <a:rPr lang="vi-VN" dirty="0" smtClean="0"/>
              <a:t>ấu 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Truyền dữ liệu từ Controller sang </a:t>
            </a:r>
            <a:r>
              <a:rPr lang="vi-VN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43434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Run as </a:t>
            </a:r>
            <a:r>
              <a:rPr lang="en-US" dirty="0" smtClean="0"/>
              <a:t>&gt; </a:t>
            </a:r>
            <a:r>
              <a:rPr lang="en-US" b="1" dirty="0" smtClean="0"/>
              <a:t>Run on server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088"/>
            <a:ext cx="5724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38766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8677" y="1905000"/>
            <a:ext cx="2498598" cy="841248"/>
          </a:xfrm>
          <a:prstGeom prst="wedgeRoundRectCallout">
            <a:avLst>
              <a:gd name="adj1" fmla="val -64912"/>
              <a:gd name="adj2" fmla="val 77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HTML5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676400"/>
            <a:ext cx="29718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1" y="1676400"/>
            <a:ext cx="4352924" cy="32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267200"/>
            <a:ext cx="2786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r>
              <a:rPr lang="en-US" dirty="0" smtClean="0">
                <a:solidFill>
                  <a:schemeClr val="bg1"/>
                </a:solidFill>
              </a:rPr>
              <a:t> web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JSP, </a:t>
            </a:r>
            <a:r>
              <a:rPr lang="en-US" dirty="0" err="1" smtClean="0">
                <a:solidFill>
                  <a:schemeClr val="bg1"/>
                </a:solidFill>
              </a:rPr>
              <a:t>chuẩn</a:t>
            </a:r>
            <a:r>
              <a:rPr lang="en-US" dirty="0" smtClean="0">
                <a:solidFill>
                  <a:schemeClr val="bg1"/>
                </a:solidFill>
              </a:rPr>
              <a:t> HTML5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JSP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duyệt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ngoài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JSP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Spring MVC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(*.jar)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(*.xml)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7361"/>
            <a:ext cx="3099816" cy="50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400800" y="5257800"/>
            <a:ext cx="2438400" cy="612648"/>
          </a:xfrm>
          <a:prstGeom prst="wedgeRectCallout">
            <a:avLst>
              <a:gd name="adj1" fmla="val -118923"/>
              <a:gd name="adj2" fmla="val -32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1188" y="3579876"/>
            <a:ext cx="2438400" cy="612648"/>
          </a:xfrm>
          <a:prstGeom prst="wedgeRectCallout">
            <a:avLst>
              <a:gd name="adj1" fmla="val 94287"/>
              <a:gd name="adj2" fmla="val 1848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400800" y="3886200"/>
            <a:ext cx="2438400" cy="612648"/>
          </a:xfrm>
          <a:prstGeom prst="wedgeRectCallout">
            <a:avLst>
              <a:gd name="adj1" fmla="val -93967"/>
              <a:gd name="adj2" fmla="val 892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11188" y="5132077"/>
            <a:ext cx="2438400" cy="612648"/>
          </a:xfrm>
          <a:prstGeom prst="wedgeRectCallout">
            <a:avLst>
              <a:gd name="adj1" fmla="val 94078"/>
              <a:gd name="adj2" fmla="val 739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11188" y="1707211"/>
            <a:ext cx="2438400" cy="612648"/>
          </a:xfrm>
          <a:prstGeom prst="wedgeRectCallout">
            <a:avLst>
              <a:gd name="adj1" fmla="val 87309"/>
              <a:gd name="adj2" fmla="val 103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05400" cy="2286000"/>
          </a:xfrm>
        </p:spPr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Spring MVC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/WEB-INF/lib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07566"/>
            <a:ext cx="3124200" cy="54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web.xml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pPr lvl="2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CharacterEncodingFilter</a:t>
            </a:r>
            <a:endParaRPr lang="en-US" dirty="0" smtClean="0"/>
          </a:p>
          <a:p>
            <a:pPr lvl="2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spring-config-mvc.xml</a:t>
            </a:r>
          </a:p>
          <a:p>
            <a:pPr lvl="2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</a:p>
          <a:p>
            <a:r>
              <a:rPr lang="en-US" b="1" dirty="0" smtClean="0"/>
              <a:t>spring-config-mvc.xml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5080" y="4572000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6440" y="5334000"/>
            <a:ext cx="2468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pring-config-mvc.xml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8472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04088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6366510" y="5497830"/>
            <a:ext cx="381000" cy="96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7303770" y="5528310"/>
            <a:ext cx="381000" cy="906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" y="1066800"/>
            <a:ext cx="57687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8194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1910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19800" y="25146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b="1" dirty="0" err="1"/>
              <a:t>DispatcherServlet</a:t>
            </a:r>
            <a:endParaRPr lang="en-US" b="1" dirty="0"/>
          </a:p>
        </p:txBody>
      </p:sp>
      <p:sp>
        <p:nvSpPr>
          <p:cNvPr id="9" name="Flowchart: Document 8"/>
          <p:cNvSpPr/>
          <p:nvPr/>
        </p:nvSpPr>
        <p:spPr>
          <a:xfrm>
            <a:off x="6019800" y="41910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CharacterEncodingFilter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4343400" y="3162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 flipV="1">
            <a:off x="4343400" y="45339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DispatcherServlet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29200" y="3112941"/>
            <a:ext cx="3657600" cy="1535259"/>
          </a:xfrm>
          <a:prstGeom prst="wedgeRoundRectCallout">
            <a:avLst>
              <a:gd name="adj1" fmla="val -68883"/>
              <a:gd name="adj2" fmla="val -57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xml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/WEB-INF/</a:t>
            </a:r>
            <a:r>
              <a:rPr lang="en-US" b="1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5181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URL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.</a:t>
            </a:r>
            <a:r>
              <a:rPr lang="en-US" b="1" dirty="0" err="1" smtClean="0"/>
              <a:t>htm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CharacterEncodingFilter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82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971800" y="5562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CharacterEncodingFilter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utf-8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4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914400"/>
            <a:ext cx="8153400" cy="572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484376"/>
            <a:ext cx="7671816" cy="40386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5715000"/>
            <a:ext cx="2642616" cy="990600"/>
          </a:xfrm>
          <a:prstGeom prst="wedgeRoundRectCallout">
            <a:avLst>
              <a:gd name="adj1" fmla="val -46863"/>
              <a:gd name="adj2" fmla="val -69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namespace </a:t>
            </a:r>
            <a:r>
              <a:rPr lang="en-US" dirty="0" err="1" smtClean="0"/>
              <a:t>và</a:t>
            </a:r>
            <a:r>
              <a:rPr lang="en-US" dirty="0" smtClean="0"/>
              <a:t> schema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Spring </a:t>
            </a:r>
            <a:r>
              <a:rPr lang="vi-VN" dirty="0"/>
              <a:t>framework là </a:t>
            </a:r>
            <a:r>
              <a:rPr lang="vi-VN" dirty="0" smtClean="0"/>
              <a:t>nền </a:t>
            </a:r>
            <a:r>
              <a:rPr lang="vi-VN" dirty="0"/>
              <a:t>tảng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nguồn mở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vi-VN" dirty="0" smtClean="0"/>
              <a:t>cung </a:t>
            </a:r>
            <a:r>
              <a:rPr lang="vi-VN" dirty="0"/>
              <a:t>cấp </a:t>
            </a:r>
            <a:r>
              <a:rPr lang="vi-VN" dirty="0" smtClean="0"/>
              <a:t>cơ </a:t>
            </a:r>
            <a:r>
              <a:rPr lang="vi-VN" dirty="0"/>
              <a:t>sở hạ tầng toàn diện để phát triển </a:t>
            </a:r>
            <a:r>
              <a:rPr lang="vi-VN" dirty="0" smtClean="0"/>
              <a:t>ứng </a:t>
            </a:r>
            <a:r>
              <a:rPr lang="vi-VN" dirty="0"/>
              <a:t>dụng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vi-VN" dirty="0" smtClean="0"/>
              <a:t>mạnh mẽ</a:t>
            </a:r>
            <a:r>
              <a:rPr lang="en-US" dirty="0" smtClean="0"/>
              <a:t>, </a:t>
            </a:r>
            <a:r>
              <a:rPr lang="vi-VN" dirty="0" smtClean="0"/>
              <a:t>rất </a:t>
            </a:r>
            <a:r>
              <a:rPr lang="vi-VN" dirty="0"/>
              <a:t>dễ dàng và </a:t>
            </a:r>
            <a:r>
              <a:rPr lang="vi-VN" dirty="0" smtClean="0"/>
              <a:t>nhanh </a:t>
            </a:r>
            <a:r>
              <a:rPr lang="vi-VN" dirty="0"/>
              <a:t>chóng. </a:t>
            </a:r>
            <a:endParaRPr lang="en-US" dirty="0" smtClean="0"/>
          </a:p>
          <a:p>
            <a:r>
              <a:rPr lang="vi-VN" dirty="0" smtClean="0"/>
              <a:t>Spring </a:t>
            </a:r>
            <a:r>
              <a:rPr lang="vi-VN" dirty="0"/>
              <a:t>framework </a:t>
            </a:r>
            <a:r>
              <a:rPr lang="vi-VN" dirty="0" smtClean="0"/>
              <a:t>được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vi-VN" dirty="0" smtClean="0"/>
              <a:t>Rod </a:t>
            </a:r>
            <a:r>
              <a:rPr lang="vi-VN" dirty="0"/>
              <a:t>Johnson và </a:t>
            </a:r>
            <a:r>
              <a:rPr lang="vi-VN" dirty="0" smtClean="0"/>
              <a:t>được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vi-VN" dirty="0" smtClean="0"/>
              <a:t> </a:t>
            </a:r>
            <a:r>
              <a:rPr lang="vi-VN" dirty="0"/>
              <a:t>tháng 6 năm 2003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Spring </a:t>
            </a:r>
            <a:r>
              <a:rPr lang="vi-VN" dirty="0" smtClean="0"/>
              <a:t>là </a:t>
            </a:r>
            <a:r>
              <a:rPr lang="en-US" dirty="0" smtClean="0"/>
              <a:t>framework</a:t>
            </a:r>
            <a:r>
              <a:rPr lang="vi-VN" dirty="0" smtClean="0"/>
              <a:t> </a:t>
            </a:r>
            <a:r>
              <a:rPr lang="vi-VN" dirty="0"/>
              <a:t>phát triển ứng dụng Java phổ biến nhất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doanh nghiệp. </a:t>
            </a:r>
            <a:endParaRPr lang="en-US" dirty="0" smtClean="0"/>
          </a:p>
          <a:p>
            <a:r>
              <a:rPr lang="vi-VN" dirty="0"/>
              <a:t>Spring Framework </a:t>
            </a:r>
            <a:r>
              <a:rPr lang="en-US" dirty="0" err="1" smtClean="0"/>
              <a:t>được</a:t>
            </a:r>
            <a:r>
              <a:rPr lang="en-US" dirty="0" smtClean="0"/>
              <a:t> h</a:t>
            </a:r>
            <a:r>
              <a:rPr lang="vi-VN" dirty="0" smtClean="0"/>
              <a:t>àng </a:t>
            </a:r>
            <a:r>
              <a:rPr lang="vi-VN" dirty="0"/>
              <a:t>triệu nhà phát triển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trên </a:t>
            </a:r>
            <a:r>
              <a:rPr lang="vi-VN" dirty="0"/>
              <a:t>toàn thế giới sử dụng </a:t>
            </a:r>
            <a:r>
              <a:rPr lang="vi-VN" dirty="0" smtClean="0"/>
              <a:t>để </a:t>
            </a:r>
            <a:r>
              <a:rPr lang="vi-VN" dirty="0"/>
              <a:t>tạo ra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hiệu </a:t>
            </a:r>
            <a:r>
              <a:rPr lang="vi-VN" dirty="0"/>
              <a:t>suất cao, dễ dàng kiểm chứng,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mã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Spring-config-mvc.xml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90600"/>
            <a:ext cx="8277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3999" y="12954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34290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407" y="3390900"/>
            <a:ext cx="7732205" cy="11049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4003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= prefix + </a:t>
            </a:r>
            <a:r>
              <a:rPr lang="en-US" dirty="0" err="1" smtClean="0"/>
              <a:t>viewname</a:t>
            </a:r>
            <a:r>
              <a:rPr lang="en-US" dirty="0" smtClean="0"/>
              <a:t> + suffix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86414" y="5638800"/>
            <a:ext cx="2871786" cy="1066800"/>
          </a:xfrm>
          <a:prstGeom prst="wedgeRoundRectCallout">
            <a:avLst>
              <a:gd name="adj1" fmla="val -75581"/>
              <a:gd name="adj2" fmla="val -656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Controller.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07" y="5086350"/>
            <a:ext cx="5803393" cy="4000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990600" y="11430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6827"/>
            <a:ext cx="5972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HelloController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0" y="2567482"/>
            <a:ext cx="2438400" cy="612648"/>
          </a:xfrm>
          <a:prstGeom prst="wedgeRectCallout">
            <a:avLst>
              <a:gd name="adj1" fmla="val -67662"/>
              <a:gd name="adj2" fmla="val 602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257800" y="4114800"/>
            <a:ext cx="2438400" cy="612648"/>
          </a:xfrm>
          <a:prstGeom prst="wedgeRectCallout">
            <a:avLst>
              <a:gd name="adj1" fmla="val -81654"/>
              <a:gd name="adj2" fmla="val -64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" y="1600200"/>
            <a:ext cx="1676400" cy="841248"/>
          </a:xfrm>
          <a:prstGeom prst="wedgeRectCallout">
            <a:avLst>
              <a:gd name="adj1" fmla="val 63801"/>
              <a:gd name="adj2" fmla="val 840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2000" y="12954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ello.jsp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331"/>
            <a:ext cx="5029200" cy="384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index.jsp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http://localhost:9999/Java5/</a:t>
            </a:r>
            <a:r>
              <a:rPr lang="en-US" b="1" dirty="0" smtClean="0">
                <a:solidFill>
                  <a:srgbClr val="FF0000"/>
                </a:solidFill>
              </a:rPr>
              <a:t>say-hello</a:t>
            </a:r>
            <a:r>
              <a:rPr lang="en-US" b="1" dirty="0" smtClean="0">
                <a:solidFill>
                  <a:srgbClr val="0000FF"/>
                </a:solidFill>
              </a:rPr>
              <a:t>.htm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0810"/>
            <a:ext cx="54864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4800600" y="3846196"/>
            <a:ext cx="3886200" cy="29356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962400"/>
            <a:ext cx="3562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3957828" y="5072062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2072" y="6096000"/>
            <a:ext cx="1524000" cy="612648"/>
          </a:xfrm>
          <a:prstGeom prst="wedgeRoundRectCallout">
            <a:avLst>
              <a:gd name="adj1" fmla="val 47167"/>
              <a:gd name="adj2" fmla="val -867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say-hello.htm</a:t>
            </a:r>
            <a:endParaRPr lang="en-US" dirty="0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53471"/>
            <a:ext cx="8305799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2528082" y="1571330"/>
            <a:ext cx="13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5A33"/>
                </a:solidFill>
              </a:rPr>
              <a:t>s</a:t>
            </a:r>
            <a:r>
              <a:rPr lang="en-US" sz="1600" b="1" dirty="0" smtClean="0">
                <a:solidFill>
                  <a:srgbClr val="FF5A33"/>
                </a:solidFill>
              </a:rPr>
              <a:t>ay-hello</a:t>
            </a:r>
            <a:r>
              <a:rPr lang="en-US" sz="1600" b="1" dirty="0" smtClean="0">
                <a:solidFill>
                  <a:srgbClr val="0000FF"/>
                </a:solidFill>
              </a:rPr>
              <a:t>.htm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29544" y="3797822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ay-hello.htm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873989" y="3735048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058690" y="3735049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416679" y="348212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hello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4856933" y="348212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hello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5218309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b="1" dirty="0" err="1" smtClean="0">
                <a:solidFill>
                  <a:srgbClr val="0000FF"/>
                </a:solidFill>
              </a:rPr>
              <a:t>hello</a:t>
            </a:r>
            <a:r>
              <a:rPr lang="en-US" sz="1600" dirty="0" err="1" smtClean="0"/>
              <a:t>.jsp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38323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dirty="0" err="1" smtClean="0"/>
              <a:t>hello.jsp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047563" y="3470071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058073" y="1941129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87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066800"/>
            <a:ext cx="334327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581400"/>
            <a:ext cx="77247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8175" y="5380982"/>
            <a:ext cx="264764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prefix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00FF"/>
                </a:solidFill>
              </a:rPr>
              <a:t>view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rgbClr val="00B050"/>
                </a:solidFill>
              </a:rPr>
              <a:t>suffix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/WEB-INF/views/</a:t>
            </a:r>
            <a:r>
              <a:rPr lang="en-US" b="1" dirty="0" err="1" smtClean="0">
                <a:solidFill>
                  <a:srgbClr val="0000FF"/>
                </a:solidFill>
              </a:rPr>
              <a:t>hello</a:t>
            </a:r>
            <a:r>
              <a:rPr lang="en-US" b="1" dirty="0" err="1" smtClean="0">
                <a:solidFill>
                  <a:srgbClr val="00B050"/>
                </a:solidFill>
              </a:rPr>
              <a:t>.jsp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1027" idx="0"/>
          </p:cNvCxnSpPr>
          <p:nvPr/>
        </p:nvCxnSpPr>
        <p:spPr>
          <a:xfrm>
            <a:off x="4572000" y="293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2"/>
            <a:endCxn id="4" idx="0"/>
          </p:cNvCxnSpPr>
          <p:nvPr/>
        </p:nvCxnSpPr>
        <p:spPr>
          <a:xfrm>
            <a:off x="4572000" y="4648200"/>
            <a:ext cx="0" cy="73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43961"/>
            <a:ext cx="3200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Chạy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thiệu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dự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án</a:t>
            </a:r>
            <a:r>
              <a:rPr lang="en-US" sz="1600" dirty="0" smtClean="0">
                <a:solidFill>
                  <a:schemeClr val="bg1"/>
                </a:solidFill>
              </a:rPr>
              <a:t> Spring MVC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Thư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viện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Cấu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hình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+ Controller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View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request </a:t>
            </a:r>
            <a:r>
              <a:rPr lang="en-US" dirty="0" err="1" smtClean="0"/>
              <a:t>với</a:t>
            </a:r>
            <a:r>
              <a:rPr lang="en-US" dirty="0" smtClean="0"/>
              <a:t> URL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b="1" dirty="0" smtClean="0"/>
              <a:t>say-hello</a:t>
            </a:r>
            <a:r>
              <a:rPr lang="en-US" dirty="0" smtClean="0"/>
              <a:t>.htm </a:t>
            </a:r>
            <a:r>
              <a:rPr lang="en-US" dirty="0" err="1" smtClean="0"/>
              <a:t>cho</a:t>
            </a:r>
            <a:r>
              <a:rPr lang="en-US" dirty="0" smtClean="0"/>
              <a:t> Handler Mapping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b="1" dirty="0" err="1" smtClean="0"/>
              <a:t>sayHello</a:t>
            </a:r>
            <a:r>
              <a:rPr lang="en-US" b="1" dirty="0" smtClean="0"/>
              <a:t>()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HelloController</a:t>
            </a:r>
            <a:r>
              <a:rPr lang="en-US" b="1" dirty="0" smtClean="0"/>
              <a:t> </a:t>
            </a:r>
            <a:r>
              <a:rPr lang="en-US" dirty="0" smtClean="0"/>
              <a:t>(do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say-hello)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sayHello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HelloController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0000FF"/>
                </a:solidFill>
              </a:rPr>
              <a:t>hello</a:t>
            </a:r>
            <a:r>
              <a:rPr lang="en-US" dirty="0" smtClean="0"/>
              <a:t>” (do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return “hello”)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0000FF"/>
                </a:solidFill>
              </a:rPr>
              <a:t>hello</a:t>
            </a:r>
            <a:r>
              <a:rPr lang="en-US" dirty="0" smtClean="0"/>
              <a:t>”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FF3300"/>
                </a:solidFill>
              </a:rPr>
              <a:t>/WEB-INF/views/</a:t>
            </a:r>
            <a:r>
              <a:rPr lang="en-US" b="1" dirty="0" err="1" smtClean="0">
                <a:solidFill>
                  <a:srgbClr val="0000FF"/>
                </a:solidFill>
              </a:rPr>
              <a:t>hello</a:t>
            </a:r>
            <a:r>
              <a:rPr lang="en-US" b="1" dirty="0" err="1" smtClean="0">
                <a:solidFill>
                  <a:srgbClr val="FF3300"/>
                </a:solidFill>
              </a:rPr>
              <a:t>.jsp</a:t>
            </a:r>
            <a:r>
              <a:rPr lang="en-US" dirty="0" smtClean="0"/>
              <a:t>” (do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prefix + hello + suffix)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hello.jsp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HTML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Servlet/JSP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web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HttpServletRequest</a:t>
            </a:r>
            <a:endParaRPr lang="en-US" dirty="0" smtClean="0"/>
          </a:p>
          <a:p>
            <a:pPr lvl="2"/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Servlet/JSP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err="1" smtClean="0"/>
              <a:t>HttpServletResponse</a:t>
            </a:r>
            <a:endParaRPr lang="en-US" dirty="0" smtClean="0"/>
          </a:p>
          <a:p>
            <a:pPr lvl="2"/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client</a:t>
            </a:r>
            <a:endParaRPr lang="en-US" dirty="0"/>
          </a:p>
          <a:p>
            <a:pPr lvl="1"/>
            <a:r>
              <a:rPr lang="en-US" dirty="0" err="1" smtClean="0"/>
              <a:t>HttpSession</a:t>
            </a:r>
            <a:endParaRPr lang="en-US" dirty="0" smtClean="0"/>
          </a:p>
          <a:p>
            <a:pPr lvl="2"/>
            <a:r>
              <a:rPr lang="en-US" dirty="0" smtClean="0"/>
              <a:t>Phạm vi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pPr lvl="1"/>
            <a:r>
              <a:rPr lang="en-US" dirty="0" err="1" smtClean="0"/>
              <a:t>ServletContext</a:t>
            </a:r>
            <a:endParaRPr lang="en-US" dirty="0" smtClean="0"/>
          </a:p>
          <a:p>
            <a:pPr lvl="2"/>
            <a:r>
              <a:rPr lang="en-US" dirty="0" smtClean="0"/>
              <a:t>Phạm vi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Spring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19200"/>
            <a:ext cx="84690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4" y="2740152"/>
            <a:ext cx="4837176" cy="392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web </a:t>
            </a:r>
            <a:r>
              <a:rPr lang="en-US" sz="2000" dirty="0" err="1" smtClean="0"/>
              <a:t>trong</a:t>
            </a:r>
            <a:r>
              <a:rPr lang="en-US" sz="2000" dirty="0" smtClean="0"/>
              <a:t> Spring MVC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action method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3608" y="4703628"/>
            <a:ext cx="2971800" cy="1452569"/>
          </a:xfrm>
          <a:prstGeom prst="wedgeRoundRectCallout">
            <a:avLst>
              <a:gd name="adj1" fmla="val 110611"/>
              <a:gd name="adj2" fmla="val -8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action method.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7992" y="3124201"/>
            <a:ext cx="2971800" cy="1147768"/>
          </a:xfrm>
          <a:prstGeom prst="wedgeRoundRectCallout">
            <a:avLst>
              <a:gd name="adj1" fmla="val 74919"/>
              <a:gd name="adj2" fmla="val 50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8875"/>
            <a:ext cx="3324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78833"/>
            <a:ext cx="3324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324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2050" idx="3"/>
            <a:endCxn id="2053" idx="1"/>
          </p:cNvCxnSpPr>
          <p:nvPr/>
        </p:nvCxnSpPr>
        <p:spPr>
          <a:xfrm flipV="1">
            <a:off x="3781425" y="2381250"/>
            <a:ext cx="1552575" cy="142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3"/>
            <a:endCxn id="2052" idx="1"/>
          </p:cNvCxnSpPr>
          <p:nvPr/>
        </p:nvCxnSpPr>
        <p:spPr>
          <a:xfrm>
            <a:off x="3781425" y="3805238"/>
            <a:ext cx="1552575" cy="153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990600"/>
            <a:ext cx="7126224" cy="56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611368" y="1981200"/>
            <a:ext cx="3075432" cy="778764"/>
          </a:xfrm>
          <a:prstGeom prst="wedgeRoundRectCallout">
            <a:avLst>
              <a:gd name="adj1" fmla="val -4387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request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477000" y="3020406"/>
            <a:ext cx="2209800" cy="637194"/>
          </a:xfrm>
          <a:prstGeom prst="wedgeRoundRectCallout">
            <a:avLst>
              <a:gd name="adj1" fmla="val -92976"/>
              <a:gd name="adj2" fmla="val 286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477000" y="3962400"/>
            <a:ext cx="2209800" cy="637194"/>
          </a:xfrm>
          <a:prstGeom prst="wedgeRoundRectCallout">
            <a:avLst>
              <a:gd name="adj1" fmla="val -106217"/>
              <a:gd name="adj2" fmla="val 210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611368" y="1143000"/>
            <a:ext cx="2209800" cy="637194"/>
          </a:xfrm>
          <a:prstGeom prst="wedgeRoundRectCallout">
            <a:avLst>
              <a:gd name="adj1" fmla="val -136562"/>
              <a:gd name="adj2" fmla="val 128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477000" y="4724400"/>
            <a:ext cx="2209800" cy="637194"/>
          </a:xfrm>
          <a:prstGeom prst="wedgeRoundRectCallout">
            <a:avLst>
              <a:gd name="adj1" fmla="val -156424"/>
              <a:gd name="adj2" fmla="val -57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276600" y="4876800"/>
            <a:ext cx="32004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2590800" y="914400"/>
            <a:ext cx="4486275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3829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953000"/>
            <a:ext cx="268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076950" y="4724400"/>
            <a:ext cx="2000250" cy="612648"/>
          </a:xfrm>
          <a:prstGeom prst="wedgeRoundRectCallout">
            <a:avLst>
              <a:gd name="adj1" fmla="val -72005"/>
              <a:gd name="adj2" fmla="val 64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1676400"/>
            <a:ext cx="2000250" cy="612648"/>
          </a:xfrm>
          <a:prstGeom prst="wedgeRoundRectCallout">
            <a:avLst>
              <a:gd name="adj1" fmla="val 65747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user/</a:t>
            </a:r>
            <a:r>
              <a:rPr lang="en-US" b="1" dirty="0" err="1" smtClean="0">
                <a:solidFill>
                  <a:srgbClr val="FF0000"/>
                </a:solidFill>
              </a:rPr>
              <a:t>login.jsp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236" y="6143625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user/</a:t>
            </a:r>
            <a:r>
              <a:rPr lang="en-US" b="1" dirty="0" err="1" smtClean="0">
                <a:solidFill>
                  <a:srgbClr val="FF0000"/>
                </a:solidFill>
              </a:rPr>
              <a:t>info.jsp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5290065"/>
            <a:ext cx="32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user/form.htm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Controller sang 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request.setAttribute</a:t>
            </a:r>
            <a:r>
              <a:rPr lang="en-US" dirty="0" smtClean="0"/>
              <a:t>(name, value)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ModelMap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action method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1850"/>
            <a:ext cx="479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181600" y="4114800"/>
            <a:ext cx="3810000" cy="1447800"/>
          </a:xfrm>
          <a:prstGeom prst="foldedCorner">
            <a:avLst>
              <a:gd name="adj" fmla="val 78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JSP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&lt;%=</a:t>
            </a:r>
            <a:r>
              <a:rPr lang="en-US" b="1" dirty="0" err="1" smtClean="0"/>
              <a:t>request.getAttribute</a:t>
            </a:r>
            <a:r>
              <a:rPr lang="en-US" b="1" dirty="0" smtClean="0"/>
              <a:t>(“name”)%&gt;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 </a:t>
            </a:r>
            <a:r>
              <a:rPr lang="en-US" b="1" dirty="0" smtClean="0"/>
              <a:t>${name}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7315200" cy="30439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dữ liệu cho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91325" cy="21431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462461" y="2768446"/>
            <a:ext cx="4224338" cy="411685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46696"/>
            <a:ext cx="39433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7" y="4432608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action login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ModelMap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request.setAttribute</a:t>
            </a:r>
            <a:r>
              <a:rPr lang="en-US" dirty="0" smtClean="0"/>
              <a:t>()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model.addAttribute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7162800" cy="37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Giới thiệu Spring Framework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request trong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Thiết lập hệ thống phát triển ứng dụng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Tích hợp tomcat vào eclipse IDE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dự án web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Dự án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Cấu hình ứng dụng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Controller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JSP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Làm việc với các đối tượng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Core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Spring</a:t>
            </a:r>
          </a:p>
          <a:p>
            <a:r>
              <a:rPr lang="en-US" dirty="0" smtClean="0"/>
              <a:t>Spring AOP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r>
              <a:rPr lang="en-US" dirty="0" smtClean="0"/>
              <a:t>Spring DAO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Spring Context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JNDI, EJB…</a:t>
            </a:r>
          </a:p>
          <a:p>
            <a:r>
              <a:rPr lang="en-US" dirty="0" smtClean="0"/>
              <a:t>Spring MVC</a:t>
            </a:r>
          </a:p>
          <a:p>
            <a:pPr lvl="1"/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Spring ORM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Spring Web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framework web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trong</a:t>
            </a:r>
            <a:r>
              <a:rPr lang="en-US" dirty="0" smtClean="0"/>
              <a:t> Spring MVC</a:t>
            </a:r>
            <a:endParaRPr lang="en-US" dirty="0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" y="1231710"/>
            <a:ext cx="8204201" cy="49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qua 4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URL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b="1" dirty="0" smtClean="0"/>
              <a:t>Handler Mapping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b="1" dirty="0" smtClean="0"/>
              <a:t>action method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b="1" dirty="0" smtClean="0"/>
              <a:t>action method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b="1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b="1" dirty="0" smtClean="0"/>
              <a:t>JDK 7+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 smtClean="0"/>
              <a:t>Eclipse for </a:t>
            </a:r>
            <a:r>
              <a:rPr lang="en-US" b="1" dirty="0" err="1" smtClean="0"/>
              <a:t>JavaEE</a:t>
            </a:r>
            <a:r>
              <a:rPr lang="en-US" b="1" dirty="0" smtClean="0"/>
              <a:t> developer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 smtClean="0"/>
              <a:t>Tomcat 8x </a:t>
            </a:r>
            <a:r>
              <a:rPr lang="en-US" dirty="0" err="1" smtClean="0"/>
              <a:t>là</a:t>
            </a:r>
            <a:r>
              <a:rPr lang="en-US" dirty="0" smtClean="0"/>
              <a:t> web server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b="1" dirty="0" smtClean="0"/>
              <a:t>SQL Server 2008+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7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JDK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http://download.oracle.com/otn-pub/java/jdk/8u112-b15/jdk-8u112-windows-x64.exe</a:t>
            </a:r>
          </a:p>
          <a:p>
            <a:r>
              <a:rPr lang="en-US" dirty="0" smtClean="0"/>
              <a:t>Download SQL Server Express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http://download.microsoft.com/download/8/D/D/8DD7BDBA-CEF7-4D8E-8C16-D9F69527F909/ENU/x64/SQLManagementStudio_x64_ENU.exe</a:t>
            </a:r>
          </a:p>
          <a:p>
            <a:r>
              <a:rPr lang="en-US" dirty="0" smtClean="0"/>
              <a:t>Download Eclipse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http://www.eclipse.org/downloads/download.php?file=/technology/epp/downloads/release/mars/R/eclipse-jee-mars-R-win32-x86_64.zip&amp;mirror_id=448</a:t>
            </a:r>
          </a:p>
          <a:p>
            <a:r>
              <a:rPr lang="en-US" dirty="0"/>
              <a:t>Download </a:t>
            </a:r>
            <a:r>
              <a:rPr lang="en-US" dirty="0" smtClean="0"/>
              <a:t>Tomcat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http://www-us.apache.org/dist/tomcat/tomcat-8/v8.5.8/bin/apache-tomcat-8.5.8-windows-x64.zip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7759</TotalTime>
  <Words>1520</Words>
  <Application>Microsoft Office PowerPoint</Application>
  <PresentationFormat>On-screen Show (4:3)</PresentationFormat>
  <Paragraphs>212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Custom Design</vt:lpstr>
      <vt:lpstr>PowerPoint Presentation</vt:lpstr>
      <vt:lpstr>Mục tiêu</vt:lpstr>
      <vt:lpstr>Giới thiệu Spring Framework</vt:lpstr>
      <vt:lpstr>Kiến trúc Spring Framework</vt:lpstr>
      <vt:lpstr>Thành phần Spring Framework</vt:lpstr>
      <vt:lpstr>Xử lý request trong Spring MVC</vt:lpstr>
      <vt:lpstr>Diễn giải qui trình xử lý request</vt:lpstr>
      <vt:lpstr>Thiết lập môi trường phát triển</vt:lpstr>
      <vt:lpstr>Thiết lập môi trường</vt:lpstr>
      <vt:lpstr>Tích hợp tomcat vào eclipse IDE (1)</vt:lpstr>
      <vt:lpstr>Tích hợp tomcat vào eclipse IDE (2)</vt:lpstr>
      <vt:lpstr>Tích hợp tomcat vào eclipse IDE (3)</vt:lpstr>
      <vt:lpstr>Tích hợp tomcat vào eclipse IDE (4)</vt:lpstr>
      <vt:lpstr>Tích hợp tomcat vào eclipse IDE (5)</vt:lpstr>
      <vt:lpstr>Tạo dự án web (1)</vt:lpstr>
      <vt:lpstr>Tạo dự án web (2)</vt:lpstr>
      <vt:lpstr>Tổ chức dự án web</vt:lpstr>
      <vt:lpstr>Chọn trình duyệt ngoài</vt:lpstr>
      <vt:lpstr>Tạo trang JSP</vt:lpstr>
      <vt:lpstr>Chạy trang JSP</vt:lpstr>
      <vt:lpstr>PowerPoint Presentation</vt:lpstr>
      <vt:lpstr>Dự án Spring MVC</vt:lpstr>
      <vt:lpstr>Tổ chức dự án Spring MVC</vt:lpstr>
      <vt:lpstr>Thư viện Spring MVC</vt:lpstr>
      <vt:lpstr>Cấu hình dự án Spring MVC</vt:lpstr>
      <vt:lpstr>Cấu hình ứng dụng web</vt:lpstr>
      <vt:lpstr>Khai báo DispatcherServlet</vt:lpstr>
      <vt:lpstr>Khai báo CharacterEncodingFilter</vt:lpstr>
      <vt:lpstr>Cấu trúc file cấu hình Spring</vt:lpstr>
      <vt:lpstr>Spring-config-mvc.xml</vt:lpstr>
      <vt:lpstr>HelloController</vt:lpstr>
      <vt:lpstr>hello.jsp</vt:lpstr>
      <vt:lpstr>Chạy</vt:lpstr>
      <vt:lpstr>Qui trình xử lý say-hello.htm</vt:lpstr>
      <vt:lpstr>Lưu ý ViewResolver</vt:lpstr>
      <vt:lpstr>PowerPoint Presentation</vt:lpstr>
      <vt:lpstr>Qui trình xử lý say-hello.htm</vt:lpstr>
      <vt:lpstr>PowerPoint Presentation</vt:lpstr>
      <vt:lpstr>Đối tượng web</vt:lpstr>
      <vt:lpstr>Làm việc với các đối tượng web trong Spring MVC</vt:lpstr>
      <vt:lpstr>Tình huống đăng nhập</vt:lpstr>
      <vt:lpstr>Xây dựng UserController</vt:lpstr>
      <vt:lpstr>Xây dựng các view</vt:lpstr>
      <vt:lpstr>PowerPoint Presentation</vt:lpstr>
      <vt:lpstr>Truyền dữ liệu từ Controller sang view</vt:lpstr>
      <vt:lpstr>Truyền dữ liệu cho view</vt:lpstr>
      <vt:lpstr>Demo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1380</cp:revision>
  <dcterms:created xsi:type="dcterms:W3CDTF">2013-04-23T08:05:33Z</dcterms:created>
  <dcterms:modified xsi:type="dcterms:W3CDTF">2016-12-03T09:42:15Z</dcterms:modified>
</cp:coreProperties>
</file>