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8"/>
  </p:notesMasterIdLst>
  <p:sldIdLst>
    <p:sldId id="541" r:id="rId2"/>
    <p:sldId id="562" r:id="rId3"/>
    <p:sldId id="570" r:id="rId4"/>
    <p:sldId id="571" r:id="rId5"/>
    <p:sldId id="596" r:id="rId6"/>
    <p:sldId id="572" r:id="rId7"/>
    <p:sldId id="573" r:id="rId8"/>
    <p:sldId id="574" r:id="rId9"/>
    <p:sldId id="597" r:id="rId10"/>
    <p:sldId id="575" r:id="rId11"/>
    <p:sldId id="576" r:id="rId12"/>
    <p:sldId id="602" r:id="rId13"/>
    <p:sldId id="577" r:id="rId14"/>
    <p:sldId id="594" r:id="rId15"/>
    <p:sldId id="604" r:id="rId16"/>
    <p:sldId id="587" r:id="rId17"/>
    <p:sldId id="578" r:id="rId18"/>
    <p:sldId id="579" r:id="rId19"/>
    <p:sldId id="580" r:id="rId20"/>
    <p:sldId id="588" r:id="rId21"/>
    <p:sldId id="581" r:id="rId22"/>
    <p:sldId id="589" r:id="rId23"/>
    <p:sldId id="582" r:id="rId24"/>
    <p:sldId id="590" r:id="rId25"/>
    <p:sldId id="598" r:id="rId26"/>
    <p:sldId id="583" r:id="rId27"/>
    <p:sldId id="593" r:id="rId28"/>
    <p:sldId id="584" r:id="rId29"/>
    <p:sldId id="599" r:id="rId30"/>
    <p:sldId id="601" r:id="rId31"/>
    <p:sldId id="603" r:id="rId32"/>
    <p:sldId id="591" r:id="rId33"/>
    <p:sldId id="585" r:id="rId34"/>
    <p:sldId id="586" r:id="rId35"/>
    <p:sldId id="486" r:id="rId36"/>
    <p:sldId id="56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021" autoAdjust="0"/>
  </p:normalViewPr>
  <p:slideViewPr>
    <p:cSldViewPr>
      <p:cViewPr>
        <p:scale>
          <a:sx n="78" d="100"/>
          <a:sy n="78" d="100"/>
        </p:scale>
        <p:origin x="-113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4: EL </a:t>
            </a:r>
            <a:r>
              <a:rPr lang="en-US" dirty="0"/>
              <a:t>&amp; JSTL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Truy xuất mảng và tập hợp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attribute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EL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</a:t>
            </a:r>
            <a:r>
              <a:rPr lang="vi-VN" dirty="0" smtClean="0"/>
              <a:t>ử dụng chỉ số để truy xuất các phần tử.</a:t>
            </a:r>
            <a:endParaRPr lang="vi-VN" dirty="0"/>
          </a:p>
        </p:txBody>
      </p:sp>
      <p:sp>
        <p:nvSpPr>
          <p:cNvPr id="4" name="Flowchart: Document 3"/>
          <p:cNvSpPr/>
          <p:nvPr/>
        </p:nvSpPr>
        <p:spPr>
          <a:xfrm>
            <a:off x="838200" y="2499503"/>
            <a:ext cx="5562600" cy="300201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@</a:t>
            </a:r>
            <a:r>
              <a:rPr lang="en-US" sz="2000" dirty="0" err="1"/>
              <a:t>RequestMapping</a:t>
            </a:r>
            <a:r>
              <a:rPr lang="en-US" sz="2000" dirty="0" smtClean="0"/>
              <a:t>(“/el/demo3")</a:t>
            </a:r>
            <a:endParaRPr lang="en-US" sz="2000" dirty="0"/>
          </a:p>
          <a:p>
            <a:r>
              <a:rPr lang="en-US" sz="2000" dirty="0"/>
              <a:t>public String </a:t>
            </a:r>
            <a:r>
              <a:rPr lang="en-US" sz="2000" dirty="0" smtClean="0"/>
              <a:t>demo3(</a:t>
            </a:r>
            <a:r>
              <a:rPr lang="en-US" sz="2000" dirty="0" err="1" smtClean="0"/>
              <a:t>ModelMap</a:t>
            </a:r>
            <a:r>
              <a:rPr lang="en-US" sz="2000" dirty="0" smtClean="0"/>
              <a:t> </a:t>
            </a:r>
            <a:r>
              <a:rPr lang="en-US" sz="2000" dirty="0"/>
              <a:t>model) {</a:t>
            </a:r>
          </a:p>
          <a:p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FF0000"/>
                </a:solidFill>
              </a:rPr>
              <a:t>List&lt;String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/>
              <a:t>list = new </a:t>
            </a:r>
            <a:r>
              <a:rPr lang="en-US" sz="2000" dirty="0" err="1"/>
              <a:t>ArrayList</a:t>
            </a:r>
            <a:r>
              <a:rPr lang="en-US" sz="2000" dirty="0"/>
              <a:t>&lt;&gt;();</a:t>
            </a:r>
          </a:p>
          <a:p>
            <a:r>
              <a:rPr lang="en-US" sz="2000" dirty="0" smtClean="0"/>
              <a:t>     </a:t>
            </a:r>
            <a:r>
              <a:rPr lang="vi-VN" sz="2000" dirty="0" smtClean="0"/>
              <a:t>list.add</a:t>
            </a:r>
            <a:r>
              <a:rPr lang="vi-VN" sz="2000" dirty="0"/>
              <a:t>("Phương");</a:t>
            </a:r>
          </a:p>
          <a:p>
            <a:r>
              <a:rPr lang="en-US" sz="2000" dirty="0" smtClean="0"/>
              <a:t>     </a:t>
            </a:r>
            <a:r>
              <a:rPr lang="vi-VN" sz="2000" dirty="0" smtClean="0"/>
              <a:t>list.add</a:t>
            </a:r>
            <a:r>
              <a:rPr lang="vi-VN" sz="2000" dirty="0"/>
              <a:t>("Cường");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model.addAttribute</a:t>
            </a:r>
            <a:r>
              <a:rPr lang="en-US" sz="2000" dirty="0"/>
              <a:t>("</a:t>
            </a:r>
            <a:r>
              <a:rPr lang="en-US" sz="2000" b="1" dirty="0">
                <a:solidFill>
                  <a:srgbClr val="FF0000"/>
                </a:solidFill>
              </a:rPr>
              <a:t>items</a:t>
            </a:r>
            <a:r>
              <a:rPr lang="en-US" sz="2000" dirty="0"/>
              <a:t>", list);</a:t>
            </a:r>
          </a:p>
          <a:p>
            <a:r>
              <a:rPr lang="en-US" sz="2000" dirty="0" smtClean="0"/>
              <a:t>     return </a:t>
            </a:r>
            <a:r>
              <a:rPr lang="en-US" sz="2000" dirty="0"/>
              <a:t>"</a:t>
            </a:r>
            <a:r>
              <a:rPr lang="en-US" sz="2000" dirty="0" smtClean="0"/>
              <a:t>el/demo3";</a:t>
            </a:r>
            <a:endParaRPr lang="en-US" sz="2000" dirty="0"/>
          </a:p>
          <a:p>
            <a:r>
              <a:rPr lang="en-US" sz="2000" dirty="0"/>
              <a:t>}</a:t>
            </a:r>
            <a:endParaRPr lang="vi-VN" sz="2000" dirty="0"/>
          </a:p>
        </p:txBody>
      </p:sp>
      <p:sp>
        <p:nvSpPr>
          <p:cNvPr id="5" name="Flowchart: Document 4"/>
          <p:cNvSpPr/>
          <p:nvPr/>
        </p:nvSpPr>
        <p:spPr>
          <a:xfrm>
            <a:off x="4602480" y="5486400"/>
            <a:ext cx="2286000" cy="137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&lt;li&gt;${items[0]}&lt;/li&gt;</a:t>
            </a:r>
          </a:p>
          <a:p>
            <a:r>
              <a:rPr lang="en-US" sz="2000" dirty="0"/>
              <a:t>&lt;li&gt;${items[1]}&lt;/li&gt;</a:t>
            </a:r>
            <a:endParaRPr lang="vi-VN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2104" y="1981200"/>
            <a:ext cx="1899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Controller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5021235"/>
            <a:ext cx="9605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200" b="1" cap="none" spc="0" dirty="0" smtClean="0">
                <a:ln/>
                <a:solidFill>
                  <a:schemeClr val="accent3"/>
                </a:solidFill>
                <a:effectLst/>
              </a:rPr>
              <a:t>JSP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1" name="Elbow Connector 10"/>
          <p:cNvCxnSpPr>
            <a:stCxn id="4" idx="2"/>
            <a:endCxn id="5" idx="1"/>
          </p:cNvCxnSpPr>
          <p:nvPr/>
        </p:nvCxnSpPr>
        <p:spPr>
          <a:xfrm rot="16200000" flipH="1">
            <a:off x="3676417" y="5246136"/>
            <a:ext cx="869147" cy="98298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682210"/>
            <a:ext cx="12096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14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Truy xuất 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attribute </a:t>
            </a:r>
            <a:r>
              <a:rPr lang="en-US" dirty="0" err="1" smtClean="0"/>
              <a:t>là</a:t>
            </a:r>
            <a:r>
              <a:rPr lang="en-US" dirty="0" smtClean="0"/>
              <a:t> Map </a:t>
            </a:r>
            <a:r>
              <a:rPr lang="en-US" dirty="0" err="1" smtClean="0"/>
              <a:t>thì</a:t>
            </a:r>
            <a:r>
              <a:rPr lang="en-US" dirty="0" smtClean="0"/>
              <a:t> EL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vi-VN" dirty="0" smtClean="0"/>
              <a:t> dụng key để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vi-VN" dirty="0" smtClean="0"/>
              <a:t>các phần tử.</a:t>
            </a:r>
            <a:endParaRPr lang="vi-VN" dirty="0"/>
          </a:p>
        </p:txBody>
      </p:sp>
      <p:sp>
        <p:nvSpPr>
          <p:cNvPr id="4" name="Flowchart: Document 3"/>
          <p:cNvSpPr/>
          <p:nvPr/>
        </p:nvSpPr>
        <p:spPr>
          <a:xfrm>
            <a:off x="838200" y="2528615"/>
            <a:ext cx="7162800" cy="288158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@</a:t>
            </a:r>
            <a:r>
              <a:rPr lang="en-US" sz="2000" dirty="0" err="1"/>
              <a:t>RequestMapping</a:t>
            </a:r>
            <a:r>
              <a:rPr lang="en-US" sz="2000" dirty="0"/>
              <a:t>("demo3")</a:t>
            </a:r>
          </a:p>
          <a:p>
            <a:r>
              <a:rPr lang="en-US" sz="2000" dirty="0" smtClean="0"/>
              <a:t>public </a:t>
            </a:r>
            <a:r>
              <a:rPr lang="en-US" sz="2000" dirty="0"/>
              <a:t>String demo3(</a:t>
            </a:r>
            <a:r>
              <a:rPr lang="en-US" sz="2000" dirty="0" err="1"/>
              <a:t>ModelMap</a:t>
            </a:r>
            <a:r>
              <a:rPr lang="en-US" sz="2000" dirty="0"/>
              <a:t> model) {</a:t>
            </a:r>
          </a:p>
          <a:p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FF0000"/>
                </a:solidFill>
              </a:rPr>
              <a:t>Map&lt;String</a:t>
            </a:r>
            <a:r>
              <a:rPr lang="en-US" sz="2000" dirty="0">
                <a:solidFill>
                  <a:srgbClr val="FF0000"/>
                </a:solidFill>
              </a:rPr>
              <a:t>, Object&gt; </a:t>
            </a:r>
            <a:r>
              <a:rPr lang="en-US" sz="2000" dirty="0"/>
              <a:t>map = new </a:t>
            </a:r>
            <a:r>
              <a:rPr lang="en-US" sz="2000" dirty="0" err="1"/>
              <a:t>HashMap</a:t>
            </a:r>
            <a:r>
              <a:rPr lang="en-US" sz="2000" dirty="0"/>
              <a:t>&lt;&gt;();</a:t>
            </a:r>
          </a:p>
          <a:p>
            <a:r>
              <a:rPr lang="en-US" sz="2000" dirty="0" smtClean="0"/>
              <a:t>     </a:t>
            </a:r>
            <a:r>
              <a:rPr lang="vi-VN" sz="2000" dirty="0" smtClean="0"/>
              <a:t>map.put</a:t>
            </a:r>
            <a:r>
              <a:rPr lang="vi-VN" sz="2000" dirty="0"/>
              <a:t>("</a:t>
            </a:r>
            <a:r>
              <a:rPr lang="vi-VN" sz="2000" dirty="0">
                <a:solidFill>
                  <a:srgbClr val="FF0000"/>
                </a:solidFill>
              </a:rPr>
              <a:t>name</a:t>
            </a:r>
            <a:r>
              <a:rPr lang="vi-VN" sz="2000" dirty="0"/>
              <a:t>", "Phương");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map.put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FF0000"/>
                </a:solidFill>
              </a:rPr>
              <a:t>mark</a:t>
            </a:r>
            <a:r>
              <a:rPr lang="en-US" sz="2000" dirty="0"/>
              <a:t>", 9.5);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model.addAttribute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0000FF"/>
                </a:solidFill>
              </a:rPr>
              <a:t>student</a:t>
            </a:r>
            <a:r>
              <a:rPr lang="en-US" sz="2000" dirty="0"/>
              <a:t>", map);</a:t>
            </a:r>
          </a:p>
          <a:p>
            <a:r>
              <a:rPr lang="en-US" sz="2000" dirty="0" smtClean="0"/>
              <a:t>     return </a:t>
            </a:r>
            <a:r>
              <a:rPr lang="en-US" sz="2000" dirty="0"/>
              <a:t>"el/demo3";</a:t>
            </a:r>
          </a:p>
          <a:p>
            <a:r>
              <a:rPr lang="en-US" sz="2000" dirty="0"/>
              <a:t>}</a:t>
            </a:r>
            <a:endParaRPr lang="vi-VN" sz="2000" dirty="0"/>
          </a:p>
        </p:txBody>
      </p:sp>
      <p:sp>
        <p:nvSpPr>
          <p:cNvPr id="5" name="Flowchart: Document 4"/>
          <p:cNvSpPr/>
          <p:nvPr/>
        </p:nvSpPr>
        <p:spPr>
          <a:xfrm>
            <a:off x="4800600" y="5334000"/>
            <a:ext cx="2317750" cy="137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000" dirty="0" smtClean="0">
                <a:solidFill>
                  <a:schemeClr val="tx1"/>
                </a:solidFill>
              </a:rPr>
              <a:t>${</a:t>
            </a:r>
            <a:r>
              <a:rPr lang="en-US" sz="2000" dirty="0" smtClean="0">
                <a:solidFill>
                  <a:srgbClr val="0000FF"/>
                </a:solidFill>
              </a:rPr>
              <a:t>student</a:t>
            </a:r>
            <a:r>
              <a:rPr lang="vi-VN" sz="2000" dirty="0" smtClean="0">
                <a:solidFill>
                  <a:schemeClr val="tx1"/>
                </a:solidFill>
              </a:rPr>
              <a:t>[‘</a:t>
            </a:r>
            <a:r>
              <a:rPr lang="vi-VN" sz="2000" dirty="0" smtClean="0">
                <a:solidFill>
                  <a:srgbClr val="FF0000"/>
                </a:solidFill>
              </a:rPr>
              <a:t>name</a:t>
            </a:r>
            <a:r>
              <a:rPr lang="vi-VN" sz="2000" dirty="0" smtClean="0">
                <a:solidFill>
                  <a:schemeClr val="tx1"/>
                </a:solidFill>
              </a:rPr>
              <a:t>’]}</a:t>
            </a:r>
            <a:endParaRPr lang="vi-VN" sz="2000" dirty="0">
              <a:solidFill>
                <a:schemeClr val="tx1"/>
              </a:solidFill>
            </a:endParaRPr>
          </a:p>
          <a:p>
            <a:r>
              <a:rPr lang="vi-VN" sz="2000" dirty="0" smtClean="0">
                <a:solidFill>
                  <a:schemeClr val="tx1"/>
                </a:solidFill>
              </a:rPr>
              <a:t>${</a:t>
            </a:r>
            <a:r>
              <a:rPr lang="en-US" sz="2000" dirty="0" err="1" smtClean="0">
                <a:solidFill>
                  <a:srgbClr val="0000FF"/>
                </a:solidFill>
              </a:rPr>
              <a:t>student</a:t>
            </a:r>
            <a:r>
              <a:rPr lang="en-US" sz="2000" dirty="0" err="1" smtClean="0">
                <a:solidFill>
                  <a:schemeClr val="tx1"/>
                </a:solidFill>
              </a:rPr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mark</a:t>
            </a:r>
            <a:r>
              <a:rPr lang="vi-VN" sz="2000" dirty="0" smtClean="0">
                <a:solidFill>
                  <a:schemeClr val="tx1"/>
                </a:solidFill>
              </a:rPr>
              <a:t>}</a:t>
            </a:r>
            <a:endParaRPr lang="vi-VN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009231"/>
            <a:ext cx="42667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200" b="1" cap="none" spc="0" dirty="0" smtClean="0">
                <a:ln/>
                <a:solidFill>
                  <a:schemeClr val="accent3"/>
                </a:solidFill>
                <a:effectLst/>
              </a:rPr>
              <a:t>Servlet</a:t>
            </a:r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3200" b="1" cap="none" spc="0" dirty="0" err="1" smtClean="0">
                <a:ln/>
                <a:solidFill>
                  <a:schemeClr val="accent3"/>
                </a:solidFill>
                <a:effectLst/>
              </a:rPr>
              <a:t>hoặc</a:t>
            </a:r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 Controller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4830394"/>
            <a:ext cx="9605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200" b="1" cap="none" spc="0" dirty="0" smtClean="0">
                <a:ln/>
                <a:solidFill>
                  <a:schemeClr val="accent3"/>
                </a:solidFill>
                <a:effectLst/>
              </a:rPr>
              <a:t>JSP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1" name="Elbow Connector 10"/>
          <p:cNvCxnSpPr>
            <a:stCxn id="4" idx="2"/>
            <a:endCxn id="5" idx="1"/>
          </p:cNvCxnSpPr>
          <p:nvPr/>
        </p:nvCxnSpPr>
        <p:spPr>
          <a:xfrm rot="16200000" flipH="1">
            <a:off x="4210048" y="5429247"/>
            <a:ext cx="800105" cy="381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838200" y="5563732"/>
            <a:ext cx="2819400" cy="1141868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Chú</a:t>
            </a:r>
            <a:r>
              <a:rPr lang="en-US" dirty="0" smtClean="0"/>
              <a:t> ý: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Map</a:t>
            </a:r>
            <a:r>
              <a:rPr lang="en-US" b="1" dirty="0" smtClean="0">
                <a:solidFill>
                  <a:srgbClr val="FF0000"/>
                </a:solidFill>
              </a:rPr>
              <a:t>[key]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Map</a:t>
            </a:r>
            <a:r>
              <a:rPr lang="en-US" b="1" dirty="0" err="1" smtClean="0">
                <a:solidFill>
                  <a:srgbClr val="FF0000"/>
                </a:solidFill>
              </a:rPr>
              <a:t>.key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95" y="5629275"/>
            <a:ext cx="16573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59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345668"/>
            <a:ext cx="266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el/demo1-4.htm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7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Truy xuất Parameter, Cookie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EL,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cookie </a:t>
            </a:r>
            <a:r>
              <a:rPr lang="en-US" dirty="0" err="1" smtClean="0"/>
              <a:t>trong</a:t>
            </a:r>
            <a:r>
              <a:rPr lang="en-US" dirty="0" smtClean="0"/>
              <a:t> JSP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vi-VN" dirty="0" smtClean="0"/>
              <a:t>Truy xuất tham số</a:t>
            </a:r>
          </a:p>
          <a:p>
            <a:pPr lvl="1"/>
            <a:r>
              <a:rPr lang="vi-VN" dirty="0" smtClean="0"/>
              <a:t>${</a:t>
            </a:r>
            <a:r>
              <a:rPr lang="vi-VN" dirty="0" smtClean="0">
                <a:solidFill>
                  <a:srgbClr val="FF0000"/>
                </a:solidFill>
              </a:rPr>
              <a:t>param[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tên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tham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số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vi-VN" dirty="0" smtClean="0">
                <a:solidFill>
                  <a:srgbClr val="FF0000"/>
                </a:solidFill>
              </a:rPr>
              <a:t>]</a:t>
            </a:r>
            <a:r>
              <a:rPr lang="vi-VN" dirty="0" smtClean="0"/>
              <a:t>}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vi-VN" dirty="0" smtClean="0"/>
              <a:t>${</a:t>
            </a:r>
            <a:r>
              <a:rPr lang="vi-VN" dirty="0" smtClean="0">
                <a:solidFill>
                  <a:srgbClr val="FF0000"/>
                </a:solidFill>
              </a:rPr>
              <a:t>param.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tên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tham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số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vi-VN" dirty="0" smtClean="0"/>
              <a:t>}</a:t>
            </a:r>
          </a:p>
          <a:p>
            <a:r>
              <a:rPr lang="vi-VN" dirty="0" smtClean="0"/>
              <a:t>Truy xuất cookie</a:t>
            </a:r>
          </a:p>
          <a:p>
            <a:pPr lvl="1"/>
            <a:r>
              <a:rPr lang="vi-VN" dirty="0" smtClean="0"/>
              <a:t>${</a:t>
            </a:r>
            <a:r>
              <a:rPr lang="vi-VN" dirty="0" smtClean="0">
                <a:solidFill>
                  <a:srgbClr val="FF0000"/>
                </a:solidFill>
              </a:rPr>
              <a:t>cookie[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tên</a:t>
            </a:r>
            <a:r>
              <a:rPr lang="en-US" dirty="0" smtClean="0">
                <a:solidFill>
                  <a:srgbClr val="0000FF"/>
                </a:solidFill>
              </a:rPr>
              <a:t> cookie&gt;</a:t>
            </a:r>
            <a:r>
              <a:rPr lang="vi-VN" dirty="0" smtClean="0">
                <a:solidFill>
                  <a:srgbClr val="FF0000"/>
                </a:solidFill>
              </a:rPr>
              <a:t>]</a:t>
            </a:r>
            <a:r>
              <a:rPr lang="vi-VN" dirty="0" smtClean="0"/>
              <a:t>.value}</a:t>
            </a:r>
            <a:endParaRPr lang="en-US" dirty="0" smtClean="0"/>
          </a:p>
          <a:p>
            <a:pPr lvl="1"/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vi-VN" dirty="0" smtClean="0"/>
              <a:t>${</a:t>
            </a:r>
            <a:r>
              <a:rPr lang="vi-VN" dirty="0" smtClean="0">
                <a:solidFill>
                  <a:srgbClr val="FF0000"/>
                </a:solidFill>
              </a:rPr>
              <a:t>cookie.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tên</a:t>
            </a:r>
            <a:r>
              <a:rPr lang="en-US" dirty="0" smtClean="0">
                <a:solidFill>
                  <a:srgbClr val="0000FF"/>
                </a:solidFill>
              </a:rPr>
              <a:t> cookie&gt;</a:t>
            </a:r>
            <a:r>
              <a:rPr lang="vi-VN" dirty="0" smtClean="0"/>
              <a:t>.value}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 smtClean="0"/>
              <a:t>${</a:t>
            </a:r>
            <a:r>
              <a:rPr lang="en-US" dirty="0" err="1" smtClean="0">
                <a:solidFill>
                  <a:srgbClr val="FF0000"/>
                </a:solidFill>
              </a:rPr>
              <a:t>param.</a:t>
            </a:r>
            <a:r>
              <a:rPr lang="en-US" dirty="0" err="1" smtClean="0">
                <a:solidFill>
                  <a:srgbClr val="0000FF"/>
                </a:solidFill>
              </a:rPr>
              <a:t>salary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&lt;input value=“${</a:t>
            </a:r>
            <a:r>
              <a:rPr lang="en-US" dirty="0" err="1" smtClean="0">
                <a:solidFill>
                  <a:srgbClr val="FF0000"/>
                </a:solidFill>
              </a:rPr>
              <a:t>cookie.</a:t>
            </a:r>
            <a:r>
              <a:rPr lang="en-US" dirty="0" err="1" smtClean="0">
                <a:solidFill>
                  <a:srgbClr val="0000FF"/>
                </a:solidFill>
              </a:rPr>
              <a:t>userid</a:t>
            </a:r>
            <a:r>
              <a:rPr lang="en-US" dirty="0" err="1" smtClean="0"/>
              <a:t>.value</a:t>
            </a:r>
            <a:r>
              <a:rPr lang="en-US" dirty="0" smtClean="0"/>
              <a:t>}”&gt;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30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345668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el/login.htm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Standard Tag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JSTL là bộ thư viện thẻ chuẩn được bổ sung với mục đích tối ưu lập trình giao diện trong JSP</a:t>
            </a:r>
          </a:p>
          <a:p>
            <a:r>
              <a:rPr lang="en-US" smtClean="0"/>
              <a:t>Các thư viện cần thiết cho JSTL gồm</a:t>
            </a:r>
          </a:p>
          <a:p>
            <a:pPr lvl="1"/>
            <a:r>
              <a:rPr lang="en-US" smtClean="0"/>
              <a:t>jstl-api.jar</a:t>
            </a:r>
          </a:p>
          <a:p>
            <a:pPr lvl="1"/>
            <a:r>
              <a:rPr lang="en-US" smtClean="0"/>
              <a:t>jstl-impl.jar</a:t>
            </a:r>
          </a:p>
          <a:p>
            <a:r>
              <a:rPr lang="en-US" smtClean="0"/>
              <a:t>Trong JSTL có rất nhiều bộ thẻ để xử lý các vấn đề khác nhau</a:t>
            </a:r>
          </a:p>
          <a:p>
            <a:pPr lvl="1"/>
            <a:r>
              <a:rPr lang="en-US" smtClean="0"/>
              <a:t>Core: chứa các thẻ lệnh điều khiển cơ bản</a:t>
            </a:r>
          </a:p>
          <a:p>
            <a:pPr lvl="1"/>
            <a:r>
              <a:rPr lang="en-US" smtClean="0"/>
              <a:t>Format: chứa các thẻ định dạng và đa ngôn ngữ</a:t>
            </a:r>
          </a:p>
          <a:p>
            <a:pPr lvl="1"/>
            <a:r>
              <a:rPr lang="en-US" smtClean="0"/>
              <a:t>Xml: chứa các thẻ xử lý xml</a:t>
            </a:r>
          </a:p>
          <a:p>
            <a:pPr lvl="1"/>
            <a:r>
              <a:rPr lang="en-US" smtClean="0"/>
              <a:t>Sql: chứa các thẻ làm việc với CSDL</a:t>
            </a:r>
          </a:p>
          <a:p>
            <a:pPr lvl="1"/>
            <a:r>
              <a:rPr lang="en-US" smtClean="0"/>
              <a:t>Function: cung cấp các hàm hỗ trợ cho 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5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Java Standard Tag Library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vi-VN" dirty="0" smtClean="0"/>
          </a:p>
          <a:p>
            <a:pPr lvl="1"/>
            <a:r>
              <a:rPr lang="vi-VN" dirty="0" smtClean="0"/>
              <a:t>Thư viện cơ bản</a:t>
            </a:r>
            <a:r>
              <a:rPr lang="en-US" dirty="0" smtClean="0"/>
              <a:t> (core)</a:t>
            </a:r>
          </a:p>
          <a:p>
            <a:pPr marL="457200" lvl="1" indent="0">
              <a:buNone/>
            </a:pPr>
            <a:r>
              <a:rPr lang="it-IT" sz="2000" dirty="0" smtClean="0"/>
              <a:t>&lt;%@ taglib uri="http://java.sun.com/jstl/</a:t>
            </a:r>
            <a:r>
              <a:rPr lang="it-IT" sz="2000" b="1" dirty="0" smtClean="0">
                <a:solidFill>
                  <a:srgbClr val="FF0000"/>
                </a:solidFill>
              </a:rPr>
              <a:t>core_rt</a:t>
            </a:r>
            <a:r>
              <a:rPr lang="it-IT" sz="2000" dirty="0" smtClean="0"/>
              <a:t>" prefix="c" %&gt;</a:t>
            </a:r>
          </a:p>
          <a:p>
            <a:pPr lvl="1"/>
            <a:r>
              <a:rPr lang="vi-VN" dirty="0" smtClean="0"/>
              <a:t>Thư viện định dạng</a:t>
            </a:r>
            <a:r>
              <a:rPr lang="en-US" dirty="0" smtClean="0"/>
              <a:t> (format)</a:t>
            </a:r>
          </a:p>
          <a:p>
            <a:pPr marL="457200" lvl="1" indent="0">
              <a:buNone/>
            </a:pPr>
            <a:r>
              <a:rPr lang="it-IT" sz="2000" dirty="0" smtClean="0"/>
              <a:t>&lt;%@ taglib uri="http://java.sun.com/jstl/</a:t>
            </a:r>
            <a:r>
              <a:rPr lang="it-IT" sz="2000" b="1" dirty="0" smtClean="0">
                <a:solidFill>
                  <a:srgbClr val="FF0000"/>
                </a:solidFill>
              </a:rPr>
              <a:t>fmt_rt</a:t>
            </a:r>
            <a:r>
              <a:rPr lang="it-IT" sz="2000" dirty="0" smtClean="0"/>
              <a:t>" prefix="fmt" %&gt;</a:t>
            </a:r>
            <a:endParaRPr lang="vi-VN" sz="2000" dirty="0" smtClean="0"/>
          </a:p>
          <a:p>
            <a:pPr lvl="1"/>
            <a:r>
              <a:rPr lang="vi-VN" dirty="0" smtClean="0"/>
              <a:t>Thư viện hàm</a:t>
            </a:r>
            <a:r>
              <a:rPr lang="en-US" dirty="0" smtClean="0"/>
              <a:t> (function)</a:t>
            </a:r>
          </a:p>
          <a:p>
            <a:pPr marL="457200" lvl="1" indent="0">
              <a:buNone/>
            </a:pPr>
            <a:r>
              <a:rPr lang="it-IT" sz="2000" dirty="0" smtClean="0"/>
              <a:t>&lt;%@ taglib uri="http://java.sun.com/jsp/jstl/</a:t>
            </a:r>
            <a:r>
              <a:rPr lang="it-IT" sz="2000" b="1" dirty="0" smtClean="0">
                <a:solidFill>
                  <a:srgbClr val="FF0000"/>
                </a:solidFill>
              </a:rPr>
              <a:t>functions</a:t>
            </a:r>
            <a:r>
              <a:rPr lang="it-IT" sz="2000" dirty="0" smtClean="0"/>
              <a:t>" prefix="fn“</a:t>
            </a:r>
            <a:r>
              <a:rPr lang="vi-VN" sz="2000" dirty="0" smtClean="0"/>
              <a:t> </a:t>
            </a:r>
            <a:r>
              <a:rPr lang="it-IT" sz="2000" dirty="0" smtClean="0"/>
              <a:t>%&gt;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7240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Thư viện Core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Core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.</a:t>
            </a:r>
          </a:p>
          <a:p>
            <a:pPr lvl="1"/>
            <a:r>
              <a:rPr lang="vi-VN" dirty="0" smtClean="0"/>
              <a:t>&lt;c:if&gt;</a:t>
            </a:r>
          </a:p>
          <a:p>
            <a:pPr lvl="2"/>
            <a:r>
              <a:rPr lang="vi-VN" dirty="0" smtClean="0"/>
              <a:t>Tương tự lệnh if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vi-VN" dirty="0" smtClean="0"/>
          </a:p>
          <a:p>
            <a:pPr lvl="1"/>
            <a:r>
              <a:rPr lang="vi-VN" dirty="0" smtClean="0"/>
              <a:t>&lt;c:choose&gt;</a:t>
            </a:r>
          </a:p>
          <a:p>
            <a:pPr lvl="2"/>
            <a:r>
              <a:rPr lang="vi-VN" dirty="0" smtClean="0"/>
              <a:t>Tương tự if…else if…else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vi-VN" dirty="0" smtClean="0"/>
          </a:p>
          <a:p>
            <a:pPr lvl="1"/>
            <a:r>
              <a:rPr lang="vi-VN" dirty="0" smtClean="0"/>
              <a:t>&lt;c:forEach&gt;</a:t>
            </a:r>
          </a:p>
          <a:p>
            <a:pPr lvl="2"/>
            <a:r>
              <a:rPr lang="vi-VN" dirty="0" smtClean="0"/>
              <a:t>Tương tự for-each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vi-VN" dirty="0" smtClean="0"/>
          </a:p>
          <a:p>
            <a:pPr lvl="1"/>
            <a:r>
              <a:rPr lang="vi-VN" dirty="0" smtClean="0"/>
              <a:t>&lt;c:set&gt;</a:t>
            </a:r>
          </a:p>
          <a:p>
            <a:pPr lvl="2"/>
            <a:r>
              <a:rPr lang="vi-VN" dirty="0" smtClean="0"/>
              <a:t>Tương tự: </a:t>
            </a:r>
            <a:r>
              <a:rPr lang="en-US" dirty="0" smtClean="0"/>
              <a:t>&lt;</a:t>
            </a:r>
            <a:r>
              <a:rPr lang="vi-VN" dirty="0" smtClean="0"/>
              <a:t>scope</a:t>
            </a:r>
            <a:r>
              <a:rPr lang="en-US" dirty="0" smtClean="0"/>
              <a:t>&gt;</a:t>
            </a:r>
            <a:r>
              <a:rPr lang="vi-VN" dirty="0" smtClean="0"/>
              <a:t>.setAttribute()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vi-VN" dirty="0" smtClean="0"/>
          </a:p>
          <a:p>
            <a:pPr lvl="1"/>
            <a:r>
              <a:rPr lang="vi-VN" dirty="0" smtClean="0"/>
              <a:t>&lt;c:remove&gt;</a:t>
            </a:r>
          </a:p>
          <a:p>
            <a:pPr lvl="2"/>
            <a:r>
              <a:rPr lang="vi-VN" dirty="0" smtClean="0"/>
              <a:t>Tương tự </a:t>
            </a:r>
            <a:r>
              <a:rPr lang="en-US" dirty="0" smtClean="0"/>
              <a:t>&lt;</a:t>
            </a:r>
            <a:r>
              <a:rPr lang="vi-VN" dirty="0" smtClean="0"/>
              <a:t>scope</a:t>
            </a:r>
            <a:r>
              <a:rPr lang="en-US" dirty="0" smtClean="0"/>
              <a:t>&gt;</a:t>
            </a:r>
            <a:r>
              <a:rPr lang="vi-VN" dirty="0" smtClean="0"/>
              <a:t>.removeAttribute()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451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Thẻ &lt;c:if&gt;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182880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c:if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test</a:t>
            </a:r>
            <a:r>
              <a:rPr lang="en-US" dirty="0" smtClean="0"/>
              <a:t>=“${&lt;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&gt;}”&gt;</a:t>
            </a:r>
            <a:r>
              <a:rPr lang="en-US" dirty="0" err="1" smtClean="0"/>
              <a:t>Nội</a:t>
            </a:r>
            <a:r>
              <a:rPr lang="en-US" dirty="0" smtClean="0"/>
              <a:t> dung&lt;/</a:t>
            </a:r>
            <a:r>
              <a:rPr lang="en-US" b="1" dirty="0" err="1" smtClean="0">
                <a:solidFill>
                  <a:srgbClr val="FF3300"/>
                </a:solidFill>
              </a:rPr>
              <a:t>c:if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sp>
        <p:nvSpPr>
          <p:cNvPr id="4" name="Flowchart: Document 3"/>
          <p:cNvSpPr/>
          <p:nvPr/>
        </p:nvSpPr>
        <p:spPr>
          <a:xfrm>
            <a:off x="979361" y="2971800"/>
            <a:ext cx="7620000" cy="2895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81337"/>
            <a:ext cx="5486400" cy="212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Document 8"/>
          <p:cNvSpPr/>
          <p:nvPr/>
        </p:nvSpPr>
        <p:spPr>
          <a:xfrm>
            <a:off x="4953000" y="4800600"/>
            <a:ext cx="2971800" cy="182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029200"/>
            <a:ext cx="22288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50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vứng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JSP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smtClean="0"/>
              <a:t>Expression Language (EL)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smtClean="0"/>
              <a:t>Java Standard Tag Library (JSTL)</a:t>
            </a:r>
          </a:p>
          <a:p>
            <a:pPr>
              <a:buFont typeface="Wingdings" pitchFamily="2" charset="2"/>
              <a:buChar char="¤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c:choose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c:choose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c:when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test=“${&lt;ĐK 1&gt;}”&gt;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1&lt;/</a:t>
            </a:r>
            <a:r>
              <a:rPr lang="en-US" sz="2400" dirty="0" err="1" smtClean="0"/>
              <a:t>c:when</a:t>
            </a:r>
            <a:r>
              <a:rPr lang="en-US" sz="2400" dirty="0" smtClean="0"/>
              <a:t>&gt;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 err="1">
                <a:solidFill>
                  <a:srgbClr val="0000FF"/>
                </a:solidFill>
              </a:rPr>
              <a:t>c:when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test</a:t>
            </a:r>
            <a:r>
              <a:rPr lang="en-US" sz="2400" dirty="0" smtClean="0"/>
              <a:t>=“${&lt;ĐK 2&gt;}”&gt;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smtClean="0"/>
              <a:t>2&lt;/</a:t>
            </a:r>
            <a:r>
              <a:rPr lang="en-US" sz="2400" dirty="0" err="1"/>
              <a:t>c:when</a:t>
            </a:r>
            <a:r>
              <a:rPr lang="en-US" sz="2400" dirty="0"/>
              <a:t>&gt;</a:t>
            </a:r>
          </a:p>
          <a:p>
            <a:pPr marL="914400" lvl="2" indent="0">
              <a:buNone/>
            </a:pPr>
            <a:r>
              <a:rPr lang="en-US" sz="2400" dirty="0" smtClean="0"/>
              <a:t>…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c:otherwise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N+1&lt;/</a:t>
            </a:r>
            <a:r>
              <a:rPr lang="en-US" sz="2400" dirty="0" err="1" smtClean="0"/>
              <a:t>c:otherwise</a:t>
            </a:r>
            <a:r>
              <a:rPr lang="en-US" sz="2400" dirty="0" smtClean="0"/>
              <a:t>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c:choose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i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i.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thứ</a:t>
            </a:r>
            <a:r>
              <a:rPr lang="en-US" dirty="0" smtClean="0"/>
              <a:t> N+1 (&lt;</a:t>
            </a:r>
            <a:r>
              <a:rPr lang="en-US" dirty="0" err="1" smtClean="0"/>
              <a:t>c:otherwise</a:t>
            </a:r>
            <a:r>
              <a:rPr lang="en-US" dirty="0" smtClean="0"/>
              <a:t>&gt;).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vi-VN" dirty="0" smtClean="0"/>
              <a:t>&lt;c:choose&gt;</a:t>
            </a:r>
            <a:endParaRPr lang="vi-VN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990600"/>
            <a:ext cx="8229599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85126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Document 2"/>
          <p:cNvSpPr/>
          <p:nvPr/>
        </p:nvSpPr>
        <p:spPr>
          <a:xfrm>
            <a:off x="5257800" y="4724400"/>
            <a:ext cx="2971800" cy="1905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4876800"/>
            <a:ext cx="21907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7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c:forEach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3300"/>
                </a:solidFill>
              </a:rPr>
              <a:t>&lt;</a:t>
            </a:r>
            <a:r>
              <a:rPr lang="en-US" dirty="0" err="1" smtClean="0">
                <a:solidFill>
                  <a:srgbClr val="FF3300"/>
                </a:solidFill>
              </a:rPr>
              <a:t>c:forEach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var</a:t>
            </a:r>
            <a:r>
              <a:rPr lang="en-US" sz="2400" dirty="0" smtClean="0"/>
              <a:t>=“</a:t>
            </a:r>
            <a:r>
              <a:rPr lang="en-US" sz="2400" i="1" dirty="0" err="1" smtClean="0"/>
              <a:t>biến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chứa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phần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tử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hiện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tại</a:t>
            </a:r>
            <a:r>
              <a:rPr lang="en-US" sz="2400" dirty="0" smtClean="0"/>
              <a:t>”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items</a:t>
            </a:r>
            <a:r>
              <a:rPr lang="en-US" sz="2400" dirty="0" smtClean="0"/>
              <a:t>=“</a:t>
            </a:r>
            <a:r>
              <a:rPr lang="en-US" sz="2400" i="1" dirty="0" err="1"/>
              <a:t>tập</a:t>
            </a:r>
            <a:r>
              <a:rPr lang="en-US" sz="2400" i="1" dirty="0"/>
              <a:t> </a:t>
            </a:r>
            <a:r>
              <a:rPr lang="en-US" sz="2400" i="1" dirty="0" err="1"/>
              <a:t>hợp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dirty="0" smtClean="0"/>
              <a:t>”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begin</a:t>
            </a:r>
            <a:r>
              <a:rPr lang="en-US" sz="2400" dirty="0" smtClean="0"/>
              <a:t>=“</a:t>
            </a:r>
            <a:r>
              <a:rPr lang="en-US" sz="2400" i="1" dirty="0" err="1"/>
              <a:t>vị</a:t>
            </a:r>
            <a:r>
              <a:rPr lang="en-US" sz="2400" i="1" dirty="0"/>
              <a:t> </a:t>
            </a:r>
            <a:r>
              <a:rPr lang="en-US" sz="2400" i="1" dirty="0" err="1"/>
              <a:t>trí</a:t>
            </a:r>
            <a:r>
              <a:rPr lang="en-US" sz="2400" i="1" dirty="0"/>
              <a:t> </a:t>
            </a:r>
            <a:r>
              <a:rPr lang="en-US" sz="2400" i="1" dirty="0" err="1"/>
              <a:t>của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</a:t>
            </a:r>
            <a:r>
              <a:rPr lang="en-US" sz="2400" i="1" dirty="0" err="1"/>
              <a:t>bắt</a:t>
            </a:r>
            <a:r>
              <a:rPr lang="en-US" sz="2400" i="1" dirty="0"/>
              <a:t> </a:t>
            </a:r>
            <a:r>
              <a:rPr lang="en-US" sz="2400" i="1" dirty="0" err="1"/>
              <a:t>đầu</a:t>
            </a:r>
            <a:r>
              <a:rPr lang="en-US" sz="2400" i="1" dirty="0"/>
              <a:t> </a:t>
            </a:r>
            <a:r>
              <a:rPr lang="en-US" sz="2400" i="1" dirty="0" err="1"/>
              <a:t>mặc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là</a:t>
            </a:r>
            <a:r>
              <a:rPr lang="en-US" sz="2400" i="1" dirty="0"/>
              <a:t> 0</a:t>
            </a:r>
            <a:r>
              <a:rPr lang="en-US" sz="2400" dirty="0" smtClean="0"/>
              <a:t>”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end</a:t>
            </a:r>
            <a:r>
              <a:rPr lang="en-US" sz="2400" dirty="0" smtClean="0"/>
              <a:t>=“</a:t>
            </a:r>
            <a:r>
              <a:rPr lang="en-US" sz="2400" i="1" dirty="0" err="1"/>
              <a:t>vị</a:t>
            </a:r>
            <a:r>
              <a:rPr lang="en-US" sz="2400" i="1" dirty="0"/>
              <a:t> </a:t>
            </a:r>
            <a:r>
              <a:rPr lang="en-US" sz="2400" i="1" dirty="0" err="1"/>
              <a:t>trí</a:t>
            </a:r>
            <a:r>
              <a:rPr lang="en-US" sz="2400" i="1" dirty="0"/>
              <a:t> </a:t>
            </a:r>
            <a:r>
              <a:rPr lang="en-US" sz="2400" i="1" dirty="0" err="1"/>
              <a:t>của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</a:t>
            </a:r>
            <a:r>
              <a:rPr lang="en-US" sz="2400" i="1" dirty="0" err="1"/>
              <a:t>cuối</a:t>
            </a:r>
            <a:r>
              <a:rPr lang="en-US" sz="2400" i="1" dirty="0"/>
              <a:t> </a:t>
            </a:r>
            <a:r>
              <a:rPr lang="en-US" sz="2400" i="1" dirty="0" err="1"/>
              <a:t>cùng</a:t>
            </a:r>
            <a:r>
              <a:rPr lang="en-US" sz="2400" i="1" dirty="0"/>
              <a:t> </a:t>
            </a:r>
            <a:r>
              <a:rPr lang="en-US" sz="2400" i="1" dirty="0" err="1"/>
              <a:t>mặc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là</a:t>
            </a:r>
            <a:r>
              <a:rPr lang="en-US" sz="2400" i="1" dirty="0"/>
              <a:t> </a:t>
            </a:r>
            <a:r>
              <a:rPr lang="en-US" sz="2400" i="1" dirty="0" err="1"/>
              <a:t>vị</a:t>
            </a:r>
            <a:r>
              <a:rPr lang="en-US" sz="2400" i="1" dirty="0"/>
              <a:t> </a:t>
            </a:r>
            <a:r>
              <a:rPr lang="en-US" sz="2400" i="1" dirty="0" err="1"/>
              <a:t>trí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</a:t>
            </a:r>
            <a:r>
              <a:rPr lang="en-US" sz="2400" i="1" dirty="0" err="1"/>
              <a:t>cuối</a:t>
            </a:r>
            <a:r>
              <a:rPr lang="en-US" sz="2400" i="1" dirty="0"/>
              <a:t> </a:t>
            </a:r>
            <a:r>
              <a:rPr lang="en-US" sz="2400" i="1" dirty="0" err="1"/>
              <a:t>cùng</a:t>
            </a:r>
            <a:r>
              <a:rPr lang="en-US" sz="2400" dirty="0" smtClean="0"/>
              <a:t>” </a:t>
            </a:r>
          </a:p>
          <a:p>
            <a:pPr marL="914400" lvl="2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varStatus</a:t>
            </a:r>
            <a:r>
              <a:rPr lang="en-US" sz="2400" dirty="0" smtClean="0"/>
              <a:t>=“</a:t>
            </a:r>
            <a:r>
              <a:rPr lang="en-US" sz="2400" i="1" dirty="0" err="1"/>
              <a:t>biến</a:t>
            </a:r>
            <a:r>
              <a:rPr lang="en-US" sz="2400" i="1" dirty="0"/>
              <a:t> </a:t>
            </a:r>
            <a:r>
              <a:rPr lang="en-US" sz="2400" i="1" dirty="0" err="1"/>
              <a:t>trạng</a:t>
            </a:r>
            <a:r>
              <a:rPr lang="en-US" sz="2400" i="1" dirty="0"/>
              <a:t> </a:t>
            </a:r>
            <a:r>
              <a:rPr lang="en-US" sz="2400" i="1" dirty="0" err="1"/>
              <a:t>thái</a:t>
            </a:r>
            <a:r>
              <a:rPr lang="en-US" sz="2400" dirty="0" smtClean="0"/>
              <a:t>”&gt;</a:t>
            </a:r>
          </a:p>
          <a:p>
            <a:pPr marL="914400" lvl="2" indent="0">
              <a:buNone/>
            </a:pPr>
            <a:r>
              <a:rPr lang="en-US" sz="2400" dirty="0" err="1" smtClean="0"/>
              <a:t>Nội</a:t>
            </a:r>
            <a:r>
              <a:rPr lang="en-US" sz="2400" dirty="0" smtClean="0"/>
              <a:t> dung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3300"/>
                </a:solidFill>
              </a:rPr>
              <a:t>&lt;/</a:t>
            </a:r>
            <a:r>
              <a:rPr lang="en-US" dirty="0" err="1" smtClean="0">
                <a:solidFill>
                  <a:srgbClr val="FF3300"/>
                </a:solidFill>
              </a:rPr>
              <a:t>c:forEach</a:t>
            </a:r>
            <a:r>
              <a:rPr lang="en-US" dirty="0" smtClean="0">
                <a:solidFill>
                  <a:srgbClr val="FF3300"/>
                </a:solidFill>
              </a:rPr>
              <a:t>&gt;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begin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end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items</a:t>
            </a:r>
            <a:r>
              <a:rPr lang="en-US" dirty="0" smtClean="0"/>
              <a:t>. 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FF"/>
                </a:solidFill>
              </a:rPr>
              <a:t>varStatus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6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1 - &lt;</a:t>
            </a:r>
            <a:r>
              <a:rPr lang="en-US" dirty="0" err="1" smtClean="0"/>
              <a:t>c:forEach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&lt;h1&gt;Hello World&lt;/h1&gt;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smtClean="0"/>
              <a:t>h2&gt;Hello </a:t>
            </a:r>
            <a:r>
              <a:rPr lang="en-US" dirty="0"/>
              <a:t>World&lt;/</a:t>
            </a:r>
            <a:r>
              <a:rPr lang="en-US" dirty="0" smtClean="0"/>
              <a:t>h2&gt;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smtClean="0"/>
              <a:t>h3&gt;Hello </a:t>
            </a:r>
            <a:r>
              <a:rPr lang="en-US" dirty="0"/>
              <a:t>World&lt;/</a:t>
            </a:r>
            <a:r>
              <a:rPr lang="en-US" dirty="0" smtClean="0"/>
              <a:t>h3&gt;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smtClean="0"/>
              <a:t>h4&gt;Hello </a:t>
            </a:r>
            <a:r>
              <a:rPr lang="en-US" dirty="0"/>
              <a:t>World&lt;/</a:t>
            </a:r>
            <a:r>
              <a:rPr lang="en-US" dirty="0" smtClean="0"/>
              <a:t>h4&gt;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smtClean="0"/>
              <a:t>h5&gt;Hello </a:t>
            </a:r>
            <a:r>
              <a:rPr lang="en-US" dirty="0"/>
              <a:t>World&lt;/</a:t>
            </a:r>
            <a:r>
              <a:rPr lang="en-US" dirty="0" smtClean="0"/>
              <a:t>h5&gt;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smtClean="0"/>
              <a:t>h6&gt;Hello </a:t>
            </a:r>
            <a:r>
              <a:rPr lang="en-US" dirty="0"/>
              <a:t>World&lt;/</a:t>
            </a:r>
            <a:r>
              <a:rPr lang="en-US" dirty="0" smtClean="0"/>
              <a:t>h6&gt;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599" cy="1981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14449"/>
            <a:ext cx="7924801" cy="145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2 - &lt;</a:t>
            </a:r>
            <a:r>
              <a:rPr lang="en-US" dirty="0" err="1" smtClean="0"/>
              <a:t>c:forEach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657601"/>
            <a:ext cx="8229600" cy="30479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10 </a:t>
            </a:r>
            <a:r>
              <a:rPr lang="en-US" dirty="0" err="1" smtClean="0"/>
              <a:t>đến</a:t>
            </a:r>
            <a:r>
              <a:rPr lang="en-US" dirty="0" smtClean="0"/>
              <a:t> 25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products.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&lt;li&gt;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: 10&lt;/li&gt;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li&gt;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 </a:t>
            </a:r>
            <a:r>
              <a:rPr lang="en-US" dirty="0" err="1" smtClean="0"/>
              <a:t>Abc</a:t>
            </a:r>
            <a:r>
              <a:rPr lang="en-US" dirty="0" smtClean="0"/>
              <a:t>&lt;/</a:t>
            </a:r>
            <a:r>
              <a:rPr lang="en-US" dirty="0"/>
              <a:t>li&gt;</a:t>
            </a:r>
          </a:p>
          <a:p>
            <a:pPr lvl="1"/>
            <a:r>
              <a:rPr lang="en-US" dirty="0"/>
              <a:t>&lt;li&gt;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: </a:t>
            </a:r>
            <a:r>
              <a:rPr lang="en-US" dirty="0" smtClean="0"/>
              <a:t>11&lt;/</a:t>
            </a:r>
            <a:r>
              <a:rPr lang="en-US" dirty="0"/>
              <a:t>li&gt;</a:t>
            </a:r>
          </a:p>
          <a:p>
            <a:pPr lvl="1"/>
            <a:r>
              <a:rPr lang="en-US" dirty="0"/>
              <a:t>&lt;li&gt;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Xyz&lt;/li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452651" y="1066801"/>
            <a:ext cx="8229599" cy="2590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143000"/>
            <a:ext cx="7924800" cy="1928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1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457200" y="990600"/>
            <a:ext cx="5867400" cy="5638800"/>
          </a:xfrm>
          <a:prstGeom prst="foldedCorner">
            <a:avLst>
              <a:gd name="adj" fmla="val 391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/>
              <a:t>- &lt;</a:t>
            </a:r>
            <a:r>
              <a:rPr lang="en-US" dirty="0" err="1"/>
              <a:t>c:forEach</a:t>
            </a:r>
            <a:r>
              <a:rPr lang="en-US" dirty="0"/>
              <a:t>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143000"/>
            <a:ext cx="53244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Document 4"/>
          <p:cNvSpPr/>
          <p:nvPr/>
        </p:nvSpPr>
        <p:spPr>
          <a:xfrm>
            <a:off x="4724400" y="1447800"/>
            <a:ext cx="4191000" cy="2514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16" y="1752600"/>
            <a:ext cx="37719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5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&lt;c:set&gt; &amp; &lt;c:remove&gt;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c:set</a:t>
            </a:r>
            <a:r>
              <a:rPr lang="en-US" dirty="0" smtClean="0"/>
              <a:t>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attribute t</a:t>
            </a:r>
            <a:r>
              <a:rPr lang="vi-VN" dirty="0" smtClean="0"/>
              <a:t>ương tự </a:t>
            </a:r>
            <a:r>
              <a:rPr lang="en-US" dirty="0" smtClean="0"/>
              <a:t>&lt;scope&gt;</a:t>
            </a:r>
            <a:r>
              <a:rPr lang="vi-VN" dirty="0" smtClean="0"/>
              <a:t>.setAttribute(“</a:t>
            </a:r>
            <a:r>
              <a:rPr lang="en-US" dirty="0" smtClean="0"/>
              <a:t>name</a:t>
            </a:r>
            <a:r>
              <a:rPr lang="vi-VN" dirty="0" smtClean="0"/>
              <a:t>”, “</a:t>
            </a:r>
            <a:r>
              <a:rPr lang="en-US" dirty="0" smtClean="0"/>
              <a:t>value</a:t>
            </a:r>
            <a:r>
              <a:rPr lang="vi-VN" dirty="0" smtClean="0"/>
              <a:t>”)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vi-VN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c:set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/>
              <a:t>=“name” 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=“value” </a:t>
            </a:r>
            <a:r>
              <a:rPr lang="en-US" dirty="0" smtClean="0">
                <a:solidFill>
                  <a:srgbClr val="0000FF"/>
                </a:solidFill>
              </a:rPr>
              <a:t>scope</a:t>
            </a:r>
            <a:r>
              <a:rPr lang="en-US" dirty="0" smtClean="0"/>
              <a:t>=“session”/&gt;</a:t>
            </a:r>
          </a:p>
          <a:p>
            <a:pPr lvl="1"/>
            <a:r>
              <a:rPr lang="da-DK" dirty="0" smtClean="0"/>
              <a:t>&lt;c:set </a:t>
            </a:r>
            <a:r>
              <a:rPr lang="da-DK" dirty="0" smtClean="0">
                <a:solidFill>
                  <a:srgbClr val="0000FF"/>
                </a:solidFill>
              </a:rPr>
              <a:t>var</a:t>
            </a:r>
            <a:r>
              <a:rPr lang="da-DK" dirty="0" smtClean="0"/>
              <a:t>=“name” </a:t>
            </a:r>
            <a:r>
              <a:rPr lang="da-DK" dirty="0" smtClean="0">
                <a:solidFill>
                  <a:srgbClr val="0000FF"/>
                </a:solidFill>
              </a:rPr>
              <a:t>scope</a:t>
            </a:r>
            <a:r>
              <a:rPr lang="da-DK" dirty="0" smtClean="0"/>
              <a:t>=“session”&gt;value&lt;/c:set&gt;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c:remove</a:t>
            </a:r>
            <a:r>
              <a:rPr lang="en-US" dirty="0" smtClean="0"/>
              <a:t>&gt;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attribute t</a:t>
            </a:r>
            <a:r>
              <a:rPr lang="vi-VN" dirty="0" smtClean="0"/>
              <a:t>ương </a:t>
            </a:r>
            <a:r>
              <a:rPr lang="en-US" dirty="0" err="1" smtClean="0"/>
              <a:t>tự</a:t>
            </a:r>
            <a:r>
              <a:rPr lang="en-US" dirty="0" smtClean="0"/>
              <a:t> &lt;scope&gt;</a:t>
            </a:r>
            <a:r>
              <a:rPr lang="vi-VN" dirty="0" smtClean="0"/>
              <a:t>.removeAttribute(“</a:t>
            </a:r>
            <a:r>
              <a:rPr lang="en-US" dirty="0" smtClean="0"/>
              <a:t>name</a:t>
            </a:r>
            <a:r>
              <a:rPr lang="vi-VN" dirty="0" smtClean="0"/>
              <a:t>”)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c:remove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/>
              <a:t>=“name” </a:t>
            </a:r>
            <a:r>
              <a:rPr lang="en-US" dirty="0" smtClean="0">
                <a:solidFill>
                  <a:srgbClr val="0000FF"/>
                </a:solidFill>
              </a:rPr>
              <a:t>scope</a:t>
            </a:r>
            <a:r>
              <a:rPr lang="en-US" dirty="0" smtClean="0"/>
              <a:t>=“session”/&gt;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5653" y="4514671"/>
            <a:ext cx="2339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jstl</a:t>
            </a:r>
            <a:r>
              <a:rPr lang="en-US" dirty="0" smtClean="0">
                <a:solidFill>
                  <a:schemeClr val="bg1"/>
                </a:solidFill>
              </a:rPr>
              <a:t>/core-if.htm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jstl</a:t>
            </a:r>
            <a:r>
              <a:rPr lang="en-US" dirty="0" smtClean="0">
                <a:solidFill>
                  <a:schemeClr val="bg1"/>
                </a:solidFill>
              </a:rPr>
              <a:t>/core-choose.htm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jstl</a:t>
            </a:r>
            <a:r>
              <a:rPr lang="en-US" dirty="0" smtClean="0">
                <a:solidFill>
                  <a:schemeClr val="bg1"/>
                </a:solidFill>
              </a:rPr>
              <a:t>/core-foreach.htm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Thư viện định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fmt:formatNumber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=“”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=“”&gt; </a:t>
            </a:r>
          </a:p>
          <a:p>
            <a:pPr lvl="2"/>
            <a:r>
              <a:rPr lang="en-US" dirty="0" smtClean="0"/>
              <a:t>Value: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smtClean="0"/>
              <a:t>Type: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 value="1000000" type="</a:t>
            </a:r>
            <a:r>
              <a:rPr lang="en-US" dirty="0">
                <a:solidFill>
                  <a:srgbClr val="FF3300"/>
                </a:solidFill>
              </a:rPr>
              <a:t>currency</a:t>
            </a:r>
            <a:r>
              <a:rPr lang="en-US" dirty="0"/>
              <a:t>" /&gt;</a:t>
            </a:r>
          </a:p>
          <a:p>
            <a:pPr marL="914400" lvl="2" indent="0">
              <a:buNone/>
            </a:pPr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 value="0.51" type="</a:t>
            </a:r>
            <a:r>
              <a:rPr lang="en-US" dirty="0">
                <a:solidFill>
                  <a:srgbClr val="FF3300"/>
                </a:solidFill>
              </a:rPr>
              <a:t>percent</a:t>
            </a:r>
            <a:r>
              <a:rPr lang="en-US" dirty="0"/>
              <a:t>" /&gt;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fmt:formatDate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=“” </a:t>
            </a:r>
            <a:r>
              <a:rPr lang="en-US" dirty="0" smtClean="0">
                <a:solidFill>
                  <a:srgbClr val="0000FF"/>
                </a:solidFill>
              </a:rPr>
              <a:t>pattern</a:t>
            </a:r>
            <a:r>
              <a:rPr lang="en-US" dirty="0" smtClean="0"/>
              <a:t>=“”&gt; </a:t>
            </a:r>
          </a:p>
          <a:p>
            <a:pPr lvl="2"/>
            <a:r>
              <a:rPr lang="en-US" dirty="0" smtClean="0"/>
              <a:t>Value: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smtClean="0"/>
              <a:t>Pattern: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fmt:formatDate</a:t>
            </a:r>
            <a:r>
              <a:rPr lang="en-US" dirty="0" smtClean="0"/>
              <a:t> value="${date}" pattern=“</a:t>
            </a:r>
            <a:r>
              <a:rPr lang="en-US" dirty="0" err="1" smtClean="0">
                <a:solidFill>
                  <a:srgbClr val="FF3300"/>
                </a:solidFill>
              </a:rPr>
              <a:t>dd</a:t>
            </a:r>
            <a:r>
              <a:rPr lang="en-US" dirty="0" smtClean="0">
                <a:solidFill>
                  <a:srgbClr val="FF3300"/>
                </a:solidFill>
              </a:rPr>
              <a:t>-MM-</a:t>
            </a:r>
            <a:r>
              <a:rPr lang="en-US" dirty="0" err="1" smtClean="0">
                <a:solidFill>
                  <a:srgbClr val="FF3300"/>
                </a:solidFill>
              </a:rPr>
              <a:t>yyyy</a:t>
            </a:r>
            <a:r>
              <a:rPr lang="en-US" dirty="0" smtClean="0"/>
              <a:t>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3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533400" y="1143000"/>
            <a:ext cx="5029200" cy="5105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47815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Document 4"/>
          <p:cNvSpPr/>
          <p:nvPr/>
        </p:nvSpPr>
        <p:spPr>
          <a:xfrm>
            <a:off x="3505200" y="3810000"/>
            <a:ext cx="5105400" cy="2286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62400"/>
            <a:ext cx="4838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89429" y="1312271"/>
            <a:ext cx="16017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Bean Class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8400" y="5086076"/>
            <a:ext cx="22779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Controller Class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58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vời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scope (page, request, session </a:t>
            </a:r>
            <a:r>
              <a:rPr lang="en-US" dirty="0" err="1" smtClean="0"/>
              <a:t>và</a:t>
            </a:r>
            <a:r>
              <a:rPr lang="en-US" dirty="0" smtClean="0"/>
              <a:t> application)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JSP 2.0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EL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vi-VN" dirty="0" smtClean="0"/>
              <a:t>ttribute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scope</a:t>
            </a:r>
            <a:endParaRPr lang="vi-VN" dirty="0" smtClean="0"/>
          </a:p>
          <a:p>
            <a:pPr lvl="1"/>
            <a:r>
              <a:rPr lang="en-US" dirty="0" smtClean="0"/>
              <a:t>T</a:t>
            </a:r>
            <a:r>
              <a:rPr lang="vi-VN" dirty="0" smtClean="0"/>
              <a:t>huộc 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bean</a:t>
            </a:r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vi-VN" dirty="0" smtClean="0"/>
              <a:t>Collection </a:t>
            </a:r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vi-VN" dirty="0" smtClean="0"/>
              <a:t>Map</a:t>
            </a:r>
          </a:p>
          <a:p>
            <a:pPr lvl="1"/>
            <a:r>
              <a:rPr lang="en-US" dirty="0" smtClean="0"/>
              <a:t>Tham </a:t>
            </a:r>
            <a:r>
              <a:rPr lang="en-US" dirty="0" err="1" smtClean="0"/>
              <a:t>số</a:t>
            </a:r>
            <a:r>
              <a:rPr lang="vi-VN" dirty="0" smtClean="0"/>
              <a:t>, cookie và header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5077977" y="4572000"/>
            <a:ext cx="34579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${</a:t>
            </a:r>
            <a:r>
              <a:rPr lang="en-US" sz="4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biểu</a:t>
            </a:r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thức</a:t>
            </a:r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}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9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533400" y="990600"/>
            <a:ext cx="6248400" cy="3581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56388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105400" y="3667125"/>
            <a:ext cx="3429000" cy="204787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10000"/>
            <a:ext cx="2638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62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5653" y="5068669"/>
            <a:ext cx="1790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jstl</a:t>
            </a:r>
            <a:r>
              <a:rPr lang="en-US" dirty="0" smtClean="0">
                <a:solidFill>
                  <a:schemeClr val="bg1"/>
                </a:solidFill>
              </a:rPr>
              <a:t>/format.htm</a:t>
            </a:r>
          </a:p>
        </p:txBody>
      </p:sp>
    </p:spTree>
    <p:extLst>
      <p:ext uri="{BB962C8B-B14F-4D97-AF65-F5344CB8AC3E}">
        <p14:creationId xmlns:p14="http://schemas.microsoft.com/office/powerpoint/2010/main" val="399271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JSTL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EL.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</a:t>
            </a:r>
          </a:p>
          <a:p>
            <a:pPr marL="457200" lvl="1" indent="0">
              <a:buNone/>
            </a:pPr>
            <a:r>
              <a:rPr lang="en-US" dirty="0" smtClean="0"/>
              <a:t>${</a:t>
            </a:r>
            <a:r>
              <a:rPr lang="en-US" b="1" dirty="0" err="1" smtClean="0">
                <a:solidFill>
                  <a:srgbClr val="FF3300"/>
                </a:solidFill>
              </a:rPr>
              <a:t>fn:substring</a:t>
            </a:r>
            <a:r>
              <a:rPr lang="en-US" dirty="0" smtClean="0"/>
              <a:t>(0, 100, description)}…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100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attribute description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c:if</a:t>
            </a:r>
            <a:r>
              <a:rPr lang="en-US" dirty="0" smtClean="0"/>
              <a:t> test=“${</a:t>
            </a:r>
            <a:r>
              <a:rPr lang="en-US" b="1" dirty="0" err="1" smtClean="0">
                <a:solidFill>
                  <a:srgbClr val="FF3300"/>
                </a:solidFill>
              </a:rPr>
              <a:t>fn:startsWith</a:t>
            </a:r>
            <a:r>
              <a:rPr lang="en-US" dirty="0" smtClean="0"/>
              <a:t>(“Nguyễn ”, </a:t>
            </a:r>
            <a:r>
              <a:rPr lang="en-US" dirty="0" err="1" smtClean="0"/>
              <a:t>fullname</a:t>
            </a:r>
            <a:r>
              <a:rPr lang="en-US" dirty="0" smtClean="0"/>
              <a:t>)}”&gt;</a:t>
            </a:r>
          </a:p>
          <a:p>
            <a:pPr marL="914400" lvl="2" indent="0">
              <a:buNone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Nguyễn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c:if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attribute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“Nguyễn ” hay </a:t>
            </a:r>
            <a:r>
              <a:rPr lang="en-US" dirty="0" err="1" smtClean="0"/>
              <a:t>không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8304352" cy="48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1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Thư viện hàm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8" y="1066800"/>
            <a:ext cx="8340616" cy="4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smtClean="0"/>
              <a:t>EL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attribute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scope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bean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map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cookie</a:t>
            </a:r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JSTL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Core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Format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12700"/>
            <a:ext cx="11353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5064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endParaRPr lang="en-US" sz="5400" b="1" spc="-20" dirty="0" smtClean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817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Expression Language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vi-VN" dirty="0" smtClean="0"/>
              <a:t>Cú pháp:</a:t>
            </a:r>
          </a:p>
          <a:p>
            <a:pPr marL="457200" lvl="1" indent="0">
              <a:buNone/>
            </a:pPr>
            <a:r>
              <a:rPr lang="vi-VN" b="1" dirty="0" smtClean="0">
                <a:solidFill>
                  <a:srgbClr val="FF0000"/>
                </a:solidFill>
              </a:rPr>
              <a:t>${</a:t>
            </a:r>
            <a:r>
              <a:rPr lang="vi-VN" b="1" dirty="0" smtClean="0">
                <a:solidFill>
                  <a:srgbClr val="0000FF"/>
                </a:solidFill>
              </a:rPr>
              <a:t>&lt;biểu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vi-VN" b="1" dirty="0" smtClean="0">
                <a:solidFill>
                  <a:srgbClr val="0000FF"/>
                </a:solidFill>
              </a:rPr>
              <a:t>thức&gt;</a:t>
            </a:r>
            <a:r>
              <a:rPr lang="vi-VN" b="1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vi-VN" b="1" dirty="0" smtClean="0">
                <a:solidFill>
                  <a:srgbClr val="0000FF"/>
                </a:solidFill>
              </a:rPr>
              <a:t>&lt;biểu thức&gt;</a:t>
            </a:r>
            <a:r>
              <a:rPr lang="vi-VN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EL.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b="1" dirty="0" smtClean="0"/>
              <a:t>attribute</a:t>
            </a:r>
            <a:r>
              <a:rPr lang="en-US" dirty="0" smtClean="0"/>
              <a:t>, </a:t>
            </a:r>
            <a:r>
              <a:rPr lang="en-US" b="1" dirty="0" smtClean="0"/>
              <a:t>parameter</a:t>
            </a:r>
            <a:r>
              <a:rPr lang="en-US" dirty="0" smtClean="0"/>
              <a:t>, </a:t>
            </a:r>
            <a:r>
              <a:rPr lang="en-US" b="1" dirty="0" smtClean="0"/>
              <a:t>cookie</a:t>
            </a:r>
            <a:r>
              <a:rPr lang="en-US" dirty="0" smtClean="0"/>
              <a:t> hay </a:t>
            </a:r>
            <a:r>
              <a:rPr lang="en-US" b="1" dirty="0" smtClean="0"/>
              <a:t>header</a:t>
            </a:r>
            <a:endParaRPr lang="vi-VN" b="1" dirty="0" smtClean="0"/>
          </a:p>
          <a:p>
            <a:r>
              <a:rPr lang="vi-VN" dirty="0" smtClean="0"/>
              <a:t>Vídụ</a:t>
            </a:r>
            <a:r>
              <a:rPr lang="vi-VN" dirty="0"/>
              <a:t>:</a:t>
            </a:r>
          </a:p>
          <a:p>
            <a:pPr lvl="1"/>
            <a:r>
              <a:rPr lang="vi-VN" b="1" dirty="0" smtClean="0">
                <a:solidFill>
                  <a:srgbClr val="FF0000"/>
                </a:solidFill>
              </a:rPr>
              <a:t>${</a:t>
            </a:r>
            <a:r>
              <a:rPr lang="en-US" b="1" dirty="0" smtClean="0">
                <a:solidFill>
                  <a:srgbClr val="FF0000"/>
                </a:solidFill>
              </a:rPr>
              <a:t>salary*2</a:t>
            </a:r>
            <a:r>
              <a:rPr lang="vi-VN" b="1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: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attribute salary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</a:p>
          <a:p>
            <a:pPr lvl="1"/>
            <a:r>
              <a:rPr lang="vi-VN" b="1" dirty="0" smtClean="0">
                <a:solidFill>
                  <a:srgbClr val="FF0000"/>
                </a:solidFill>
              </a:rPr>
              <a:t>${</a:t>
            </a:r>
            <a:r>
              <a:rPr lang="vi-VN" b="1" dirty="0">
                <a:solidFill>
                  <a:srgbClr val="FF0000"/>
                </a:solidFill>
              </a:rPr>
              <a:t>sessionScope</a:t>
            </a:r>
            <a:r>
              <a:rPr lang="vi-VN" b="1" dirty="0" smtClean="0">
                <a:solidFill>
                  <a:srgbClr val="FF0000"/>
                </a:solidFill>
              </a:rPr>
              <a:t>[‘</a:t>
            </a:r>
            <a:r>
              <a:rPr lang="en-US" b="1" dirty="0" smtClean="0">
                <a:solidFill>
                  <a:srgbClr val="FF0000"/>
                </a:solidFill>
              </a:rPr>
              <a:t>salary</a:t>
            </a:r>
            <a:r>
              <a:rPr lang="vi-VN" b="1" dirty="0" smtClean="0">
                <a:solidFill>
                  <a:srgbClr val="FF0000"/>
                </a:solidFill>
              </a:rPr>
              <a:t>']}</a:t>
            </a:r>
            <a:r>
              <a:rPr lang="en-US" dirty="0" smtClean="0"/>
              <a:t>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attribute </a:t>
            </a:r>
            <a:r>
              <a:rPr lang="en-US" dirty="0" err="1" smtClean="0"/>
              <a:t>là</a:t>
            </a:r>
            <a:r>
              <a:rPr lang="en-US" dirty="0" smtClean="0"/>
              <a:t> salary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session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${</a:t>
            </a:r>
            <a:r>
              <a:rPr lang="en-US" b="1" dirty="0" err="1" smtClean="0">
                <a:solidFill>
                  <a:srgbClr val="FF0000"/>
                </a:solidFill>
              </a:rPr>
              <a:t>param.salary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salary</a:t>
            </a:r>
          </a:p>
        </p:txBody>
      </p:sp>
    </p:spTree>
    <p:extLst>
      <p:ext uri="{BB962C8B-B14F-4D97-AF65-F5344CB8AC3E}">
        <p14:creationId xmlns:p14="http://schemas.microsoft.com/office/powerpoint/2010/main" val="26754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EL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1371600"/>
            <a:ext cx="7162800" cy="230906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RequestMapping</a:t>
            </a:r>
            <a:r>
              <a:rPr lang="en-US" sz="2000" dirty="0" smtClean="0">
                <a:solidFill>
                  <a:schemeClr val="tx1"/>
                </a:solidFill>
              </a:rPr>
              <a:t>(“/el/demo1”)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ublic String </a:t>
            </a:r>
            <a:r>
              <a:rPr lang="en-US" sz="2000" dirty="0" err="1" smtClean="0">
                <a:solidFill>
                  <a:schemeClr val="tx1"/>
                </a:solidFill>
              </a:rPr>
              <a:t>sayHello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ModelMap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model, </a:t>
            </a:r>
            <a:r>
              <a:rPr lang="en-US" sz="2000" dirty="0" err="1" smtClean="0">
                <a:solidFill>
                  <a:schemeClr val="tx1"/>
                </a:solidFill>
              </a:rPr>
              <a:t>HttpSession</a:t>
            </a:r>
            <a:r>
              <a:rPr lang="en-US" sz="2000" dirty="0" smtClean="0">
                <a:solidFill>
                  <a:schemeClr val="tx1"/>
                </a:solidFill>
              </a:rPr>
              <a:t> session){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session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.setAttribute(“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name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”,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Tèo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”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);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dirty="0" err="1">
                <a:solidFill>
                  <a:srgbClr val="0000FF"/>
                </a:solidFill>
              </a:rPr>
              <a:t>model.addAttribute</a:t>
            </a:r>
            <a:r>
              <a:rPr lang="en-US" sz="2000" dirty="0">
                <a:solidFill>
                  <a:srgbClr val="0000FF"/>
                </a:solidFill>
              </a:rPr>
              <a:t>(“salary”, 2000)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vi-VN" sz="2000" dirty="0">
              <a:solidFill>
                <a:schemeClr val="tx1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457200" y="4122510"/>
            <a:ext cx="5859980" cy="258309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&lt;</a:t>
            </a:r>
            <a:r>
              <a:rPr lang="en-US" sz="2000" dirty="0"/>
              <a:t>li&gt;name: ${name}&lt;/li&gt;</a:t>
            </a:r>
          </a:p>
          <a:p>
            <a:r>
              <a:rPr lang="en-US" sz="2000" dirty="0"/>
              <a:t>&lt;li&gt;salary: ${salary}&lt;/li&gt;</a:t>
            </a:r>
          </a:p>
          <a:p>
            <a:r>
              <a:rPr lang="en-US" sz="2000" dirty="0"/>
              <a:t>&lt;li&gt;requestScope.name: ${requestScope.name}&lt;/li&gt;</a:t>
            </a:r>
          </a:p>
          <a:p>
            <a:r>
              <a:rPr lang="en-US" sz="2000" dirty="0"/>
              <a:t>&lt;li&gt;</a:t>
            </a:r>
            <a:r>
              <a:rPr lang="en-US" sz="2000" dirty="0" err="1"/>
              <a:t>requestScope.salary</a:t>
            </a:r>
            <a:r>
              <a:rPr lang="en-US" sz="2000" dirty="0"/>
              <a:t>: ${</a:t>
            </a:r>
            <a:r>
              <a:rPr lang="en-US" sz="2000" dirty="0" err="1"/>
              <a:t>requestScope.salary</a:t>
            </a:r>
            <a:r>
              <a:rPr lang="en-US" sz="2000" dirty="0"/>
              <a:t>}&lt;/li&gt;</a:t>
            </a:r>
          </a:p>
          <a:p>
            <a:r>
              <a:rPr lang="en-US" sz="2000" dirty="0"/>
              <a:t>&lt;li&gt;sessionScope.name: ${sessionScope.name}&lt;/li&gt;</a:t>
            </a:r>
          </a:p>
          <a:p>
            <a:r>
              <a:rPr lang="en-US" sz="2000" dirty="0"/>
              <a:t>&lt;li&gt;</a:t>
            </a:r>
            <a:r>
              <a:rPr lang="en-US" sz="2000" dirty="0" err="1"/>
              <a:t>sessionScope.salary</a:t>
            </a:r>
            <a:r>
              <a:rPr lang="en-US" sz="2000" dirty="0"/>
              <a:t>: ${</a:t>
            </a:r>
            <a:r>
              <a:rPr lang="en-US" sz="2000" dirty="0" err="1"/>
              <a:t>sessionScope.salary</a:t>
            </a:r>
            <a:r>
              <a:rPr lang="en-US" sz="2000" dirty="0"/>
              <a:t>}&lt;/li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7200" y="838200"/>
            <a:ext cx="1899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Controller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615810"/>
            <a:ext cx="9605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200" b="1" cap="none" spc="0" dirty="0" smtClean="0">
                <a:ln/>
                <a:solidFill>
                  <a:schemeClr val="accent3"/>
                </a:solidFill>
                <a:effectLst/>
              </a:rPr>
              <a:t>JSP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3415643" y="3499553"/>
            <a:ext cx="594504" cy="6514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14" y="4343400"/>
            <a:ext cx="2393372" cy="145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090879" y="5782270"/>
            <a:ext cx="10582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Why?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3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API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t</a:t>
            </a:r>
            <a:r>
              <a:rPr lang="vi-VN" dirty="0" smtClean="0"/>
              <a:t>rong JSP có 4 </a:t>
            </a:r>
            <a:r>
              <a:rPr lang="en-US" dirty="0" smtClean="0"/>
              <a:t>scope </a:t>
            </a:r>
            <a:r>
              <a:rPr lang="vi-VN" dirty="0" smtClean="0"/>
              <a:t>chia sẻ dữ liệu</a:t>
            </a:r>
          </a:p>
          <a:p>
            <a:pPr lvl="1"/>
            <a:r>
              <a:rPr lang="vi-VN" dirty="0"/>
              <a:t>Page: pageScope</a:t>
            </a:r>
          </a:p>
          <a:p>
            <a:pPr lvl="1"/>
            <a:r>
              <a:rPr lang="vi-VN" dirty="0" smtClean="0"/>
              <a:t>Request: requestScope</a:t>
            </a:r>
          </a:p>
          <a:p>
            <a:pPr lvl="1"/>
            <a:r>
              <a:rPr lang="vi-VN" dirty="0" smtClean="0"/>
              <a:t>Session: sessionScope</a:t>
            </a:r>
          </a:p>
          <a:p>
            <a:pPr lvl="1"/>
            <a:r>
              <a:rPr lang="vi-VN" dirty="0" smtClean="0"/>
              <a:t>Application: applicationScope</a:t>
            </a:r>
          </a:p>
          <a:p>
            <a:r>
              <a:rPr lang="en-US" dirty="0" smtClean="0"/>
              <a:t>Scope API </a:t>
            </a:r>
            <a:r>
              <a:rPr lang="en-US" dirty="0" err="1" smtClean="0"/>
              <a:t>gồm</a:t>
            </a:r>
            <a:endParaRPr lang="vi-VN" dirty="0" smtClean="0"/>
          </a:p>
          <a:p>
            <a:pPr lvl="1"/>
            <a:r>
              <a:rPr lang="en-US" dirty="0" err="1" smtClean="0"/>
              <a:t>setAttribute</a:t>
            </a:r>
            <a:r>
              <a:rPr lang="en-US" dirty="0" smtClean="0"/>
              <a:t>(name, value)</a:t>
            </a:r>
          </a:p>
          <a:p>
            <a:pPr lvl="1"/>
            <a:r>
              <a:rPr lang="en-US" dirty="0" err="1" smtClean="0"/>
              <a:t>getAttribute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removeAttribute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getAttributeNames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phương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thức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này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vẫn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hữu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dụng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với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viết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mã</a:t>
            </a:r>
            <a:r>
              <a:rPr lang="en-US" i="1" dirty="0" smtClean="0">
                <a:solidFill>
                  <a:srgbClr val="FF0000"/>
                </a:solidFill>
              </a:rPr>
              <a:t> Java. </a:t>
            </a:r>
            <a:r>
              <a:rPr lang="en-US" i="1" dirty="0" err="1">
                <a:solidFill>
                  <a:srgbClr val="FF0000"/>
                </a:solidFill>
              </a:rPr>
              <a:t>T</a:t>
            </a:r>
            <a:r>
              <a:rPr lang="en-US" i="1" dirty="0" err="1" smtClean="0">
                <a:solidFill>
                  <a:srgbClr val="FF0000"/>
                </a:solidFill>
              </a:rPr>
              <a:t>uy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nhiên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trong</a:t>
            </a:r>
            <a:r>
              <a:rPr lang="en-US" i="1" dirty="0" smtClean="0">
                <a:solidFill>
                  <a:srgbClr val="FF0000"/>
                </a:solidFill>
              </a:rPr>
              <a:t> JSP, </a:t>
            </a:r>
            <a:r>
              <a:rPr lang="en-US" i="1" dirty="0" err="1" smtClean="0">
                <a:solidFill>
                  <a:srgbClr val="FF0000"/>
                </a:solidFill>
              </a:rPr>
              <a:t>theo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phong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mới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thì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lập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trình</a:t>
            </a:r>
            <a:r>
              <a:rPr lang="en-US" i="1" dirty="0" smtClean="0">
                <a:solidFill>
                  <a:srgbClr val="FF0000"/>
                </a:solidFill>
              </a:rPr>
              <a:t> viên </a:t>
            </a:r>
            <a:r>
              <a:rPr lang="en-US" i="1" dirty="0" err="1" smtClean="0">
                <a:solidFill>
                  <a:srgbClr val="FF0000"/>
                </a:solidFill>
              </a:rPr>
              <a:t>sử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dụng</a:t>
            </a:r>
            <a:r>
              <a:rPr lang="en-US" i="1" dirty="0" smtClean="0">
                <a:solidFill>
                  <a:srgbClr val="FF0000"/>
                </a:solidFill>
              </a:rPr>
              <a:t> EL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JSTL.</a:t>
            </a:r>
            <a:endParaRPr lang="vi-VN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2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Truy xuất Attribute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EL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xuất</a:t>
            </a:r>
            <a:r>
              <a:rPr lang="en-US" dirty="0"/>
              <a:t> attribute x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scope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vi-VN" dirty="0"/>
          </a:p>
          <a:p>
            <a:pPr lvl="1"/>
            <a:r>
              <a:rPr lang="vi-VN" dirty="0" smtClean="0"/>
              <a:t>${pageScope</a:t>
            </a:r>
            <a:r>
              <a:rPr lang="vi-VN" b="1" dirty="0" smtClean="0">
                <a:solidFill>
                  <a:srgbClr val="FF0000"/>
                </a:solidFill>
              </a:rPr>
              <a:t>[‘x’]</a:t>
            </a:r>
            <a:r>
              <a:rPr lang="vi-VN" dirty="0" smtClean="0"/>
              <a:t>} hoặc ${pageScope</a:t>
            </a:r>
            <a:r>
              <a:rPr lang="vi-VN" b="1" dirty="0" smtClean="0">
                <a:solidFill>
                  <a:srgbClr val="FF0000"/>
                </a:solidFill>
              </a:rPr>
              <a:t>.x</a:t>
            </a:r>
            <a:r>
              <a:rPr lang="vi-VN" dirty="0" smtClean="0"/>
              <a:t>}</a:t>
            </a:r>
            <a:endParaRPr lang="en-US" dirty="0" smtClean="0"/>
          </a:p>
          <a:p>
            <a:pPr lvl="1"/>
            <a:r>
              <a:rPr lang="vi-VN" dirty="0" smtClean="0"/>
              <a:t>${requestScope[‘x’]} hoặc ${requestScope.x}</a:t>
            </a:r>
          </a:p>
          <a:p>
            <a:pPr lvl="1"/>
            <a:r>
              <a:rPr lang="vi-VN" dirty="0" smtClean="0"/>
              <a:t>${sessionScope[‘x’]} hoặc ${sessionScope.x}</a:t>
            </a:r>
          </a:p>
          <a:p>
            <a:pPr lvl="1"/>
            <a:r>
              <a:rPr lang="vi-VN" dirty="0" smtClean="0"/>
              <a:t>${applicationScope[‘x’]} hoặc ${applicationScope.x}</a:t>
            </a:r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EL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t</a:t>
            </a:r>
            <a:r>
              <a:rPr lang="vi-VN" dirty="0" smtClean="0"/>
              <a:t>ruy 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en-US" dirty="0" smtClean="0"/>
              <a:t>a</a:t>
            </a:r>
            <a:r>
              <a:rPr lang="vi-VN" dirty="0" smtClean="0"/>
              <a:t>ttribute </a:t>
            </a:r>
            <a:r>
              <a:rPr lang="en-US" dirty="0" smtClean="0"/>
              <a:t>message </a:t>
            </a:r>
            <a:r>
              <a:rPr lang="vi-VN" dirty="0" smtClean="0"/>
              <a:t>trong tất cả Scope</a:t>
            </a:r>
          </a:p>
          <a:p>
            <a:pPr marL="514350" lvl="1" indent="0">
              <a:buNone/>
            </a:pPr>
            <a:r>
              <a:rPr lang="vi-VN" dirty="0" smtClean="0"/>
              <a:t>${message}</a:t>
            </a:r>
          </a:p>
          <a:p>
            <a:pPr lvl="1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a</a:t>
            </a:r>
            <a:r>
              <a:rPr lang="vi-VN" dirty="0" smtClean="0"/>
              <a:t>ttribute message </a:t>
            </a:r>
            <a:r>
              <a:rPr lang="en-US" dirty="0" err="1" smtClean="0"/>
              <a:t>là</a:t>
            </a:r>
            <a:endParaRPr lang="en-US" dirty="0"/>
          </a:p>
          <a:p>
            <a:pPr marL="457200" lvl="1" indent="0">
              <a:buNone/>
            </a:pPr>
            <a:r>
              <a:rPr lang="vi-VN" sz="2000" dirty="0" smtClean="0">
                <a:solidFill>
                  <a:srgbClr val="FF0000"/>
                </a:solidFill>
              </a:rPr>
              <a:t>page</a:t>
            </a:r>
            <a:r>
              <a:rPr lang="en-US" sz="2000" dirty="0" smtClean="0"/>
              <a:t>Scope</a:t>
            </a:r>
            <a:r>
              <a:rPr lang="vi-VN" sz="2000" dirty="0" smtClean="0"/>
              <a:t>-&gt;</a:t>
            </a:r>
            <a:r>
              <a:rPr lang="vi-VN" sz="2000" dirty="0" smtClean="0">
                <a:solidFill>
                  <a:srgbClr val="FF0000"/>
                </a:solidFill>
              </a:rPr>
              <a:t>request</a:t>
            </a:r>
            <a:r>
              <a:rPr lang="en-US" sz="2000" dirty="0" smtClean="0"/>
              <a:t>Scope</a:t>
            </a:r>
            <a:r>
              <a:rPr lang="vi-VN" sz="2000" dirty="0" smtClean="0"/>
              <a:t>-&gt;</a:t>
            </a:r>
            <a:r>
              <a:rPr lang="vi-VN" sz="2000" dirty="0" smtClean="0">
                <a:solidFill>
                  <a:srgbClr val="FF0000"/>
                </a:solidFill>
              </a:rPr>
              <a:t>session</a:t>
            </a:r>
            <a:r>
              <a:rPr lang="en-US" sz="2000" dirty="0" smtClean="0"/>
              <a:t>Scope</a:t>
            </a:r>
            <a:r>
              <a:rPr lang="vi-VN" sz="2000" dirty="0" smtClean="0"/>
              <a:t>-&gt;</a:t>
            </a:r>
            <a:r>
              <a:rPr lang="vi-VN" sz="2000" dirty="0" smtClean="0">
                <a:solidFill>
                  <a:srgbClr val="FF0000"/>
                </a:solidFill>
              </a:rPr>
              <a:t>application</a:t>
            </a:r>
            <a:r>
              <a:rPr lang="en-US" sz="2000" dirty="0" smtClean="0"/>
              <a:t>Scope</a:t>
            </a:r>
            <a:endParaRPr lang="vi-VN" sz="2000" dirty="0" smtClean="0"/>
          </a:p>
          <a:p>
            <a:pPr lvl="1"/>
            <a:r>
              <a:rPr lang="vi-VN" dirty="0" smtClean="0"/>
              <a:t>Nếu tìm thấy thì dừng lại, ngược lại cho giá trị rỗng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3100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Truy xuất thuộc tính của bean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attribute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bean </a:t>
            </a:r>
            <a:r>
              <a:rPr lang="en-US" dirty="0" err="1" smtClean="0"/>
              <a:t>thì</a:t>
            </a:r>
            <a:r>
              <a:rPr lang="en-US" dirty="0" smtClean="0"/>
              <a:t> EL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vi-VN" dirty="0" smtClean="0"/>
              <a:t>Lớp JavaBean là lớp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</a:t>
            </a:r>
          </a:p>
          <a:p>
            <a:pPr lvl="1"/>
            <a:r>
              <a:rPr lang="vi-VN" dirty="0" smtClean="0"/>
              <a:t>Có Constructor mặc định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vi-VN" dirty="0" smtClean="0"/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getter</a:t>
            </a:r>
            <a:r>
              <a:rPr lang="en-US" dirty="0" smtClean="0"/>
              <a:t>/</a:t>
            </a:r>
            <a:r>
              <a:rPr lang="vi-VN" dirty="0" smtClean="0"/>
              <a:t>setter</a:t>
            </a:r>
          </a:p>
          <a:p>
            <a:r>
              <a:rPr lang="vi-VN" dirty="0" smtClean="0"/>
              <a:t>Cú pháp truy xuất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bean</a:t>
            </a:r>
            <a:r>
              <a:rPr lang="vi-VN" dirty="0" smtClean="0"/>
              <a:t>:</a:t>
            </a:r>
          </a:p>
          <a:p>
            <a:pPr lvl="1"/>
            <a:r>
              <a:rPr lang="vi-VN" b="1" dirty="0" smtClean="0"/>
              <a:t>${bean</a:t>
            </a:r>
            <a:r>
              <a:rPr lang="vi-VN" b="1" dirty="0" smtClean="0">
                <a:solidFill>
                  <a:srgbClr val="FF0000"/>
                </a:solidFill>
              </a:rPr>
              <a:t>.property</a:t>
            </a:r>
            <a:r>
              <a:rPr lang="vi-VN" b="1" dirty="0" smtClean="0"/>
              <a:t>}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vi-VN" dirty="0" smtClean="0"/>
              <a:t> </a:t>
            </a:r>
            <a:r>
              <a:rPr lang="en-US" dirty="0" smtClean="0"/>
              <a:t>property </a:t>
            </a:r>
            <a:r>
              <a:rPr lang="en-US" dirty="0" err="1" smtClean="0"/>
              <a:t>của</a:t>
            </a:r>
            <a:r>
              <a:rPr lang="en-US" dirty="0" smtClean="0"/>
              <a:t> attribute bean.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bean.getProperty</a:t>
            </a:r>
            <a:r>
              <a:rPr lang="en-US" dirty="0" smtClean="0"/>
              <a:t>()</a:t>
            </a:r>
            <a:endParaRPr lang="vi-VN" dirty="0" smtClean="0"/>
          </a:p>
          <a:p>
            <a:r>
              <a:rPr lang="vi-VN" dirty="0" smtClean="0"/>
              <a:t>Vídụ:</a:t>
            </a:r>
          </a:p>
          <a:p>
            <a:pPr lvl="1"/>
            <a:r>
              <a:rPr lang="vi-VN" dirty="0" smtClean="0"/>
              <a:t>${</a:t>
            </a:r>
            <a:r>
              <a:rPr lang="en-US" dirty="0" smtClean="0"/>
              <a:t>student</a:t>
            </a:r>
            <a:r>
              <a:rPr lang="vi-VN" dirty="0" smtClean="0"/>
              <a:t>.</a:t>
            </a:r>
            <a:r>
              <a:rPr lang="en-US" dirty="0" smtClean="0"/>
              <a:t>mark</a:t>
            </a:r>
            <a:r>
              <a:rPr lang="vi-VN" dirty="0" smtClean="0"/>
              <a:t>} </a:t>
            </a:r>
            <a:r>
              <a:rPr lang="en-US" dirty="0" smtClean="0"/>
              <a:t> ~</a:t>
            </a:r>
            <a:r>
              <a:rPr lang="vi-VN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student</a:t>
            </a:r>
            <a:r>
              <a:rPr lang="vi-VN" dirty="0" smtClean="0"/>
              <a:t>.get</a:t>
            </a:r>
            <a:r>
              <a:rPr lang="en-US" dirty="0" smtClean="0"/>
              <a:t>Mark</a:t>
            </a:r>
            <a:r>
              <a:rPr lang="vi-V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19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533400" y="1524001"/>
            <a:ext cx="7162800" cy="2590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@</a:t>
            </a:r>
            <a:r>
              <a:rPr lang="en-US" sz="2000" dirty="0" err="1"/>
              <a:t>RequestMapping</a:t>
            </a:r>
            <a:r>
              <a:rPr lang="en-US" sz="2000" dirty="0" smtClean="0"/>
              <a:t>(“/el/demo2")</a:t>
            </a:r>
            <a:endParaRPr lang="en-US" sz="2000" dirty="0"/>
          </a:p>
          <a:p>
            <a:r>
              <a:rPr lang="en-US" sz="2000" dirty="0"/>
              <a:t>public String </a:t>
            </a:r>
            <a:r>
              <a:rPr lang="en-US" sz="2000" dirty="0" smtClean="0"/>
              <a:t>demo2(</a:t>
            </a:r>
            <a:r>
              <a:rPr lang="en-US" sz="2000" dirty="0" err="1" smtClean="0"/>
              <a:t>ModelMap</a:t>
            </a:r>
            <a:r>
              <a:rPr lang="en-US" sz="2000" dirty="0" smtClean="0"/>
              <a:t> </a:t>
            </a:r>
            <a:r>
              <a:rPr lang="en-US" sz="2000" dirty="0"/>
              <a:t>model) {</a:t>
            </a:r>
          </a:p>
          <a:p>
            <a:r>
              <a:rPr lang="en-US" sz="2000" dirty="0" smtClean="0"/>
              <a:t>     </a:t>
            </a:r>
            <a:r>
              <a:rPr lang="vi-VN" sz="2000" dirty="0" smtClean="0"/>
              <a:t>Student </a:t>
            </a:r>
            <a:r>
              <a:rPr lang="vi-VN" sz="2000" dirty="0"/>
              <a:t>student = new Student("Phương", 10.0, "APP");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model.addAttribute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0000FF"/>
                </a:solidFill>
              </a:rPr>
              <a:t>student</a:t>
            </a:r>
            <a:r>
              <a:rPr lang="en-US" sz="2000" dirty="0"/>
              <a:t>", student);</a:t>
            </a:r>
          </a:p>
          <a:p>
            <a:r>
              <a:rPr lang="en-US" sz="2000" dirty="0" smtClean="0"/>
              <a:t>     return </a:t>
            </a:r>
            <a:r>
              <a:rPr lang="en-US" sz="2000" dirty="0"/>
              <a:t>"</a:t>
            </a:r>
            <a:r>
              <a:rPr lang="en-US" sz="2000" dirty="0" smtClean="0"/>
              <a:t>el/demo2";</a:t>
            </a:r>
            <a:endParaRPr lang="en-US" sz="2000" dirty="0"/>
          </a:p>
          <a:p>
            <a:r>
              <a:rPr lang="en-US" sz="2000" dirty="0"/>
              <a:t>}</a:t>
            </a:r>
            <a:endParaRPr lang="vi-VN" sz="2000" dirty="0"/>
          </a:p>
        </p:txBody>
      </p:sp>
      <p:sp>
        <p:nvSpPr>
          <p:cNvPr id="5" name="Flowchart: Document 4"/>
          <p:cNvSpPr/>
          <p:nvPr/>
        </p:nvSpPr>
        <p:spPr>
          <a:xfrm>
            <a:off x="1752600" y="5181600"/>
            <a:ext cx="3810000" cy="137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&lt;li&gt;name: ${student.name}&lt;/li&gt;</a:t>
            </a:r>
          </a:p>
          <a:p>
            <a:r>
              <a:rPr lang="en-US" sz="2000" dirty="0"/>
              <a:t>&lt;li&gt;mark: ${</a:t>
            </a:r>
            <a:r>
              <a:rPr lang="en-US" sz="2000" dirty="0" err="1"/>
              <a:t>student.mark</a:t>
            </a:r>
            <a:r>
              <a:rPr lang="en-US" sz="2000" dirty="0"/>
              <a:t>}&lt;/li&gt;</a:t>
            </a:r>
            <a:endParaRPr lang="vi-VN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14400"/>
            <a:ext cx="1899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Controller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4724400"/>
            <a:ext cx="9605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200" b="1" cap="none" spc="0" dirty="0" smtClean="0">
                <a:ln/>
                <a:solidFill>
                  <a:schemeClr val="accent3"/>
                </a:solidFill>
                <a:effectLst/>
              </a:rPr>
              <a:t>JSP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8" name="Elbow Connector 7"/>
          <p:cNvCxnSpPr>
            <a:stCxn id="4" idx="2"/>
            <a:endCxn id="5" idx="1"/>
          </p:cNvCxnSpPr>
          <p:nvPr/>
        </p:nvCxnSpPr>
        <p:spPr>
          <a:xfrm rot="5400000">
            <a:off x="1971760" y="3724360"/>
            <a:ext cx="1923880" cy="2362200"/>
          </a:xfrm>
          <a:prstGeom prst="bentConnector4">
            <a:avLst>
              <a:gd name="adj1" fmla="val 27725"/>
              <a:gd name="adj2" fmla="val 109677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567362"/>
            <a:ext cx="17526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2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6636</TotalTime>
  <Words>1876</Words>
  <Application>Microsoft Office PowerPoint</Application>
  <PresentationFormat>On-screen Show (4:3)</PresentationFormat>
  <Paragraphs>263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Custom Design</vt:lpstr>
      <vt:lpstr>PowerPoint Presentation</vt:lpstr>
      <vt:lpstr>Mục tiêu</vt:lpstr>
      <vt:lpstr>Expression Language</vt:lpstr>
      <vt:lpstr>Expression Language</vt:lpstr>
      <vt:lpstr>Ví dụ EL</vt:lpstr>
      <vt:lpstr>Scope API</vt:lpstr>
      <vt:lpstr>Truy xuất Attribute</vt:lpstr>
      <vt:lpstr>Truy xuất thuộc tính của bean</vt:lpstr>
      <vt:lpstr>Ví dụ truy xuất thuộc tính bean</vt:lpstr>
      <vt:lpstr>Truy xuất mảng và tập hợp</vt:lpstr>
      <vt:lpstr>Truy xuất Map</vt:lpstr>
      <vt:lpstr>PowerPoint Presentation</vt:lpstr>
      <vt:lpstr>Truy xuất Parameter, Cookie</vt:lpstr>
      <vt:lpstr>PowerPoint Presentation</vt:lpstr>
      <vt:lpstr>PowerPoint Presentation</vt:lpstr>
      <vt:lpstr>Java Standard Tag Library</vt:lpstr>
      <vt:lpstr>Java Standard Tag Library</vt:lpstr>
      <vt:lpstr>Thư viện Core</vt:lpstr>
      <vt:lpstr>Thẻ &lt;c:if&gt;</vt:lpstr>
      <vt:lpstr>Thẻ &lt;c:choose&gt;</vt:lpstr>
      <vt:lpstr>Ví dụ &lt;c:choose&gt;</vt:lpstr>
      <vt:lpstr>Thẻ &lt;c:forEach&gt;</vt:lpstr>
      <vt:lpstr>Ví dụ 1 - &lt;c:forEach&gt;</vt:lpstr>
      <vt:lpstr>Ví dụ 2 - &lt;c:forEach&gt;</vt:lpstr>
      <vt:lpstr>Ví dụ 3 - &lt;c:forEach&gt;</vt:lpstr>
      <vt:lpstr>&lt;c:set&gt; &amp; &lt;c:remove&gt;</vt:lpstr>
      <vt:lpstr>PowerPoint Presentation</vt:lpstr>
      <vt:lpstr>Thư viện định dạng</vt:lpstr>
      <vt:lpstr>Ví dụ định dạng</vt:lpstr>
      <vt:lpstr>Ví dụ định dạng</vt:lpstr>
      <vt:lpstr>PowerPoint Presentation</vt:lpstr>
      <vt:lpstr>Thư viện hàm</vt:lpstr>
      <vt:lpstr>Thư viện hàm</vt:lpstr>
      <vt:lpstr>Thư viện hàm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1357</cp:revision>
  <dcterms:created xsi:type="dcterms:W3CDTF">2013-04-23T08:05:33Z</dcterms:created>
  <dcterms:modified xsi:type="dcterms:W3CDTF">2016-11-24T10:13:40Z</dcterms:modified>
</cp:coreProperties>
</file>