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52"/>
  </p:notesMasterIdLst>
  <p:sldIdLst>
    <p:sldId id="541" r:id="rId2"/>
    <p:sldId id="562" r:id="rId3"/>
    <p:sldId id="582" r:id="rId4"/>
    <p:sldId id="581" r:id="rId5"/>
    <p:sldId id="583" r:id="rId6"/>
    <p:sldId id="584" r:id="rId7"/>
    <p:sldId id="585" r:id="rId8"/>
    <p:sldId id="586" r:id="rId9"/>
    <p:sldId id="615" r:id="rId10"/>
    <p:sldId id="611" r:id="rId11"/>
    <p:sldId id="612" r:id="rId12"/>
    <p:sldId id="616" r:id="rId13"/>
    <p:sldId id="633" r:id="rId14"/>
    <p:sldId id="590" r:id="rId15"/>
    <p:sldId id="621" r:id="rId16"/>
    <p:sldId id="638" r:id="rId17"/>
    <p:sldId id="617" r:id="rId18"/>
    <p:sldId id="618" r:id="rId19"/>
    <p:sldId id="619" r:id="rId20"/>
    <p:sldId id="593" r:id="rId21"/>
    <p:sldId id="594" r:id="rId22"/>
    <p:sldId id="620" r:id="rId23"/>
    <p:sldId id="634" r:id="rId24"/>
    <p:sldId id="642" r:id="rId25"/>
    <p:sldId id="622" r:id="rId26"/>
    <p:sldId id="623" r:id="rId27"/>
    <p:sldId id="624" r:id="rId28"/>
    <p:sldId id="635" r:id="rId29"/>
    <p:sldId id="625" r:id="rId30"/>
    <p:sldId id="626" r:id="rId31"/>
    <p:sldId id="627" r:id="rId32"/>
    <p:sldId id="639" r:id="rId33"/>
    <p:sldId id="628" r:id="rId34"/>
    <p:sldId id="629" r:id="rId35"/>
    <p:sldId id="636" r:id="rId36"/>
    <p:sldId id="600" r:id="rId37"/>
    <p:sldId id="630" r:id="rId38"/>
    <p:sldId id="631" r:id="rId39"/>
    <p:sldId id="632" r:id="rId40"/>
    <p:sldId id="637" r:id="rId41"/>
    <p:sldId id="640" r:id="rId42"/>
    <p:sldId id="641" r:id="rId43"/>
    <p:sldId id="604" r:id="rId44"/>
    <p:sldId id="605" r:id="rId45"/>
    <p:sldId id="606" r:id="rId46"/>
    <p:sldId id="607" r:id="rId47"/>
    <p:sldId id="608" r:id="rId48"/>
    <p:sldId id="609" r:id="rId49"/>
    <p:sldId id="486" r:id="rId50"/>
    <p:sldId id="569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4021" autoAdjust="0"/>
  </p:normalViewPr>
  <p:slideViewPr>
    <p:cSldViewPr>
      <p:cViewPr>
        <p:scale>
          <a:sx n="78" d="100"/>
          <a:sy n="78" d="100"/>
        </p:scale>
        <p:origin x="-27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 descr="Image result for spring mvc hibernate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ransparent hibernate logo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4276725"/>
            <a:ext cx="2590800" cy="43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072149" y="4397514"/>
            <a:ext cx="29214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cap="small" baseline="0" dirty="0" err="1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Lập</a:t>
            </a:r>
            <a:r>
              <a:rPr lang="en-US" sz="3400" b="1" cap="small" baseline="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400" b="1" cap="small" baseline="0" dirty="0" err="1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en-US" sz="3400" b="1" cap="small" baseline="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 5</a:t>
            </a:r>
            <a:endParaRPr lang="en-US" sz="3400" b="1" cap="small" baseline="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6</a:t>
            </a:r>
            <a:r>
              <a:rPr lang="en-US" dirty="0"/>
              <a:t>: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Hibernate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32766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DataSource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CSDL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SessionFactory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CSDL</a:t>
            </a:r>
          </a:p>
          <a:p>
            <a:pPr lvl="1"/>
            <a:r>
              <a:rPr lang="en-US" dirty="0" smtClean="0"/>
              <a:t>JDBC Driver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 Server</a:t>
            </a:r>
          </a:p>
          <a:p>
            <a:pPr lvl="1"/>
            <a:r>
              <a:rPr lang="en-US" dirty="0" smtClean="0"/>
              <a:t>Server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SQL Server</a:t>
            </a:r>
          </a:p>
          <a:p>
            <a:pPr lvl="1"/>
            <a:r>
              <a:rPr lang="en-US" dirty="0" smtClean="0"/>
              <a:t>Username </a:t>
            </a:r>
            <a:r>
              <a:rPr lang="en-US" dirty="0" err="1" smtClean="0"/>
              <a:t>và</a:t>
            </a:r>
            <a:r>
              <a:rPr lang="en-US" dirty="0" smtClean="0"/>
              <a:t> password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CSDL </a:t>
            </a:r>
            <a:r>
              <a:rPr lang="en-US" dirty="0" err="1" smtClean="0"/>
              <a:t>thông</a:t>
            </a:r>
            <a:r>
              <a:rPr lang="en-US" dirty="0" smtClean="0"/>
              <a:t> qua TCP/IP.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Chú</a:t>
            </a:r>
            <a:r>
              <a:rPr lang="en-US" i="1" dirty="0" smtClean="0">
                <a:solidFill>
                  <a:srgbClr val="FF0000"/>
                </a:solidFill>
              </a:rPr>
              <a:t> ý: </a:t>
            </a:r>
            <a:r>
              <a:rPr lang="en-US" i="1" dirty="0" err="1" smtClean="0">
                <a:solidFill>
                  <a:srgbClr val="FF0000"/>
                </a:solidFill>
              </a:rPr>
              <a:t>phải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kích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hoạt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kết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nối</a:t>
            </a:r>
            <a:r>
              <a:rPr lang="en-US" i="1" dirty="0" smtClean="0">
                <a:solidFill>
                  <a:srgbClr val="FF0000"/>
                </a:solidFill>
              </a:rPr>
              <a:t> TCP/IP </a:t>
            </a:r>
            <a:r>
              <a:rPr lang="en-US" i="1" dirty="0" err="1" smtClean="0">
                <a:solidFill>
                  <a:srgbClr val="FF0000"/>
                </a:solidFill>
              </a:rPr>
              <a:t>cho</a:t>
            </a:r>
            <a:r>
              <a:rPr lang="en-US" i="1" dirty="0" smtClean="0">
                <a:solidFill>
                  <a:srgbClr val="FF0000"/>
                </a:solidFill>
              </a:rPr>
              <a:t> CSDL SQL Server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914400"/>
            <a:ext cx="790632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SessionFactory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408698"/>
            <a:ext cx="8229600" cy="229690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SessionFactory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Controller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Hibernate</a:t>
            </a:r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tiêm</a:t>
            </a:r>
            <a:r>
              <a:rPr lang="en-US" dirty="0" smtClean="0"/>
              <a:t> data source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session factory </a:t>
            </a:r>
            <a:r>
              <a:rPr lang="en-US" dirty="0" err="1" smtClean="0"/>
              <a:t>thông</a:t>
            </a:r>
            <a:r>
              <a:rPr lang="en-US" dirty="0" smtClean="0"/>
              <a:t> qua XML</a:t>
            </a:r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package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entity class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CSDL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077200" cy="3341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9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Transaction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10000"/>
          </a:xfrm>
        </p:spPr>
        <p:txBody>
          <a:bodyPr/>
          <a:lstStyle/>
          <a:p>
            <a:r>
              <a:rPr lang="en-US" dirty="0" err="1" smtClean="0"/>
              <a:t>TransactionManager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Spring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transaction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session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smtClean="0"/>
              <a:t>commit </a:t>
            </a:r>
            <a:r>
              <a:rPr lang="en-US" dirty="0" err="1" smtClean="0"/>
              <a:t>hoặc</a:t>
            </a:r>
            <a:r>
              <a:rPr lang="en-US" dirty="0" smtClean="0"/>
              <a:t> rollback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CSDL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tx:annotation</a:t>
            </a:r>
            <a:r>
              <a:rPr lang="en-US" dirty="0" smtClean="0"/>
              <a:t>&gt;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transaction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@Transaction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44" y="914400"/>
            <a:ext cx="811987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41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2184" y="5141976"/>
            <a:ext cx="4065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 Java5.sql </a:t>
            </a:r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 CSDL </a:t>
            </a:r>
            <a:r>
              <a:rPr lang="en-US" dirty="0" err="1" smtClean="0">
                <a:solidFill>
                  <a:schemeClr val="bg1"/>
                </a:solidFill>
              </a:rPr>
              <a:t>mẫu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thích</a:t>
            </a:r>
            <a:r>
              <a:rPr lang="en-US" dirty="0" smtClean="0">
                <a:solidFill>
                  <a:schemeClr val="bg1"/>
                </a:solidFill>
              </a:rPr>
              <a:t> file </a:t>
            </a:r>
            <a:r>
              <a:rPr lang="en-US" dirty="0" err="1" smtClean="0">
                <a:solidFill>
                  <a:schemeClr val="bg1"/>
                </a:solidFill>
              </a:rPr>
              <a:t>cấu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tích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hợp</a:t>
            </a:r>
            <a:r>
              <a:rPr lang="en-US" dirty="0" smtClean="0">
                <a:solidFill>
                  <a:schemeClr val="bg1"/>
                </a:solidFill>
              </a:rPr>
              <a:t> hibernate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51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38600"/>
          </a:xfrm>
        </p:spPr>
        <p:txBody>
          <a:bodyPr/>
          <a:lstStyle/>
          <a:p>
            <a:r>
              <a:rPr lang="vi-VN" dirty="0"/>
              <a:t>Ánh xạ là sự mô tả việc kết hợp giữa </a:t>
            </a:r>
            <a:endParaRPr lang="en-US" dirty="0" smtClean="0"/>
          </a:p>
          <a:p>
            <a:pPr lvl="1"/>
            <a:r>
              <a:rPr lang="en-US" dirty="0" smtClean="0"/>
              <a:t>L</a:t>
            </a:r>
            <a:r>
              <a:rPr lang="vi-VN" dirty="0" smtClean="0"/>
              <a:t>ớp </a:t>
            </a:r>
            <a:r>
              <a:rPr lang="vi-VN" dirty="0"/>
              <a:t>Entity và </a:t>
            </a:r>
            <a:r>
              <a:rPr lang="en-US" dirty="0" err="1" smtClean="0"/>
              <a:t>bảng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</a:t>
            </a:r>
            <a:r>
              <a:rPr lang="vi-VN" dirty="0" smtClean="0"/>
              <a:t>ác </a:t>
            </a:r>
            <a:r>
              <a:rPr lang="vi-VN" dirty="0"/>
              <a:t>cột trong </a:t>
            </a:r>
            <a:r>
              <a:rPr lang="vi-VN" dirty="0" smtClean="0"/>
              <a:t>bảng</a:t>
            </a:r>
            <a:endParaRPr lang="en-US" dirty="0" smtClean="0"/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Relationship</a:t>
            </a:r>
            <a:endParaRPr lang="vi-VN" dirty="0"/>
          </a:p>
          <a:p>
            <a:r>
              <a:rPr lang="en-US" dirty="0" smtClean="0"/>
              <a:t>Hibernate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2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endParaRPr lang="en-US" dirty="0" smtClean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XML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Annotation. </a:t>
            </a:r>
            <a:r>
              <a:rPr lang="en-US" i="1" dirty="0" err="1" smtClean="0"/>
              <a:t>Trong</a:t>
            </a:r>
            <a:r>
              <a:rPr lang="en-US" i="1" dirty="0" smtClean="0"/>
              <a:t> </a:t>
            </a:r>
            <a:r>
              <a:rPr lang="en-US" i="1" dirty="0" err="1" smtClean="0"/>
              <a:t>môn</a:t>
            </a:r>
            <a:r>
              <a:rPr lang="en-US" i="1" dirty="0" smtClean="0"/>
              <a:t> </a:t>
            </a:r>
            <a:r>
              <a:rPr lang="en-US" i="1" dirty="0" err="1" smtClean="0"/>
              <a:t>học</a:t>
            </a:r>
            <a:r>
              <a:rPr lang="en-US" i="1" dirty="0" smtClean="0"/>
              <a:t> </a:t>
            </a:r>
            <a:r>
              <a:rPr lang="en-US" i="1" dirty="0" err="1" smtClean="0"/>
              <a:t>này</a:t>
            </a:r>
            <a:r>
              <a:rPr lang="en-US" i="1" dirty="0" smtClean="0"/>
              <a:t> </a:t>
            </a:r>
            <a:r>
              <a:rPr lang="en-US" i="1" dirty="0" err="1" smtClean="0"/>
              <a:t>sử</a:t>
            </a:r>
            <a:r>
              <a:rPr lang="en-US" i="1" dirty="0" smtClean="0"/>
              <a:t> </a:t>
            </a:r>
            <a:r>
              <a:rPr lang="en-US" i="1" dirty="0" err="1" smtClean="0"/>
              <a:t>dụng</a:t>
            </a:r>
            <a:r>
              <a:rPr lang="en-US" i="1" dirty="0" smtClean="0"/>
              <a:t> Annotation</a:t>
            </a:r>
            <a:endParaRPr lang="vi-VN" i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368" y="1066800"/>
            <a:ext cx="58197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16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146600" cy="4658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CSDL </a:t>
            </a:r>
            <a:r>
              <a:rPr lang="en-US" dirty="0" err="1" smtClean="0"/>
              <a:t>mẫu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62000" y="4672584"/>
            <a:ext cx="1752600" cy="612648"/>
          </a:xfrm>
          <a:prstGeom prst="wedgeRoundRectCallout">
            <a:avLst>
              <a:gd name="adj1" fmla="val 50167"/>
              <a:gd name="adj2" fmla="val -10864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2971800" y="5632704"/>
            <a:ext cx="1752600" cy="612648"/>
          </a:xfrm>
          <a:prstGeom prst="wedgeRoundRectCallout">
            <a:avLst>
              <a:gd name="adj1" fmla="val 50167"/>
              <a:gd name="adj2" fmla="val -10864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Thông tin </a:t>
            </a:r>
            <a:r>
              <a:rPr lang="en-US" dirty="0" err="1" smtClean="0"/>
              <a:t>sinh</a:t>
            </a:r>
            <a:r>
              <a:rPr lang="en-US" dirty="0" smtClean="0"/>
              <a:t> viên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2884074" y="1219200"/>
            <a:ext cx="1752600" cy="612648"/>
          </a:xfrm>
          <a:prstGeom prst="wedgeRoundRectCallout">
            <a:avLst>
              <a:gd name="adj1" fmla="val 56428"/>
              <a:gd name="adj2" fmla="val 8240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Thông tin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7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448203"/>
              </p:ext>
            </p:extLst>
          </p:nvPr>
        </p:nvGraphicFramePr>
        <p:xfrm>
          <a:off x="3429000" y="4114800"/>
          <a:ext cx="205740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-id: String</a:t>
                      </a:r>
                    </a:p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fullname</a:t>
                      </a:r>
                      <a:r>
                        <a:rPr lang="en-US" dirty="0" smtClean="0"/>
                        <a:t>: String</a:t>
                      </a:r>
                    </a:p>
                    <a:p>
                      <a:r>
                        <a:rPr lang="en-US" dirty="0" smtClean="0"/>
                        <a:t>-password: String</a:t>
                      </a:r>
                    </a:p>
                    <a:p>
                      <a:r>
                        <a:rPr lang="en-US" dirty="0" smtClean="0"/>
                        <a:t>-photo: String</a:t>
                      </a:r>
                    </a:p>
                    <a:p>
                      <a:r>
                        <a:rPr lang="en-US" dirty="0" smtClean="0"/>
                        <a:t>-email: String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+getters</a:t>
                      </a:r>
                    </a:p>
                    <a:p>
                      <a:r>
                        <a:rPr lang="en-US" dirty="0" smtClean="0"/>
                        <a:t>+setters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74301"/>
              </p:ext>
            </p:extLst>
          </p:nvPr>
        </p:nvGraphicFramePr>
        <p:xfrm>
          <a:off x="685800" y="1402080"/>
          <a:ext cx="31242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Major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-id: String</a:t>
                      </a:r>
                    </a:p>
                    <a:p>
                      <a:r>
                        <a:rPr lang="en-US" dirty="0" smtClean="0"/>
                        <a:t>-name: String</a:t>
                      </a:r>
                    </a:p>
                    <a:p>
                      <a:r>
                        <a:rPr lang="en-US" dirty="0" smtClean="0"/>
                        <a:t>-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students: Collection&lt;Student&gt;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+getters</a:t>
                      </a:r>
                    </a:p>
                    <a:p>
                      <a:r>
                        <a:rPr lang="en-US" dirty="0" smtClean="0"/>
                        <a:t>+setters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714448"/>
              </p:ext>
            </p:extLst>
          </p:nvPr>
        </p:nvGraphicFramePr>
        <p:xfrm>
          <a:off x="5257800" y="990600"/>
          <a:ext cx="20574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id:Integer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fullname</a:t>
                      </a:r>
                      <a:r>
                        <a:rPr lang="en-US" dirty="0" smtClean="0"/>
                        <a:t>: String</a:t>
                      </a:r>
                    </a:p>
                    <a:p>
                      <a:r>
                        <a:rPr lang="en-US" dirty="0" smtClean="0"/>
                        <a:t>-gender: Boolean</a:t>
                      </a:r>
                    </a:p>
                    <a:p>
                      <a:r>
                        <a:rPr lang="en-US" dirty="0" smtClean="0"/>
                        <a:t>-birthday: Date</a:t>
                      </a:r>
                    </a:p>
                    <a:p>
                      <a:r>
                        <a:rPr lang="en-US" dirty="0" smtClean="0"/>
                        <a:t>-mark: Double</a:t>
                      </a:r>
                    </a:p>
                    <a:p>
                      <a:r>
                        <a:rPr lang="en-US" dirty="0" smtClean="0"/>
                        <a:t>-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major: Major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+getters</a:t>
                      </a:r>
                    </a:p>
                    <a:p>
                      <a:r>
                        <a:rPr lang="en-US" dirty="0" smtClean="0"/>
                        <a:t>+setters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stCxn id="6" idx="1"/>
            <a:endCxn id="5" idx="3"/>
          </p:cNvCxnSpPr>
          <p:nvPr/>
        </p:nvCxnSpPr>
        <p:spPr>
          <a:xfrm flipH="1">
            <a:off x="3810000" y="236474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13114" y="1998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19989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2343912" y="2817876"/>
            <a:ext cx="2438400" cy="1068324"/>
          </a:xfrm>
          <a:prstGeom prst="wedgeRoundRectCallout">
            <a:avLst>
              <a:gd name="adj1" fmla="val -46333"/>
              <a:gd name="adj2" fmla="val -6480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Student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Major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324600" y="3200400"/>
            <a:ext cx="2438400" cy="1066800"/>
          </a:xfrm>
          <a:prstGeom prst="wedgeRoundRectCallout">
            <a:avLst>
              <a:gd name="adj1" fmla="val -46333"/>
              <a:gd name="adj2" fmla="val -6480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Student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1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Major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User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004888"/>
            <a:ext cx="3390900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00150"/>
            <a:ext cx="31908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371600" y="14478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124200" y="2032064"/>
            <a:ext cx="26845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4" idx="1"/>
          </p:cNvCxnSpPr>
          <p:nvPr/>
        </p:nvCxnSpPr>
        <p:spPr>
          <a:xfrm>
            <a:off x="3144774" y="2046351"/>
            <a:ext cx="2532126" cy="382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676900" y="2141601"/>
            <a:ext cx="2971800" cy="574167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3886200"/>
            <a:ext cx="4953000" cy="2133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@</a:t>
            </a:r>
            <a:r>
              <a:rPr lang="en-US" dirty="0" smtClean="0">
                <a:solidFill>
                  <a:srgbClr val="FF0000"/>
                </a:solidFill>
              </a:rPr>
              <a:t>Entity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>
                <a:solidFill>
                  <a:srgbClr val="FF0000"/>
                </a:solidFill>
              </a:rPr>
              <a:t>Column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>
                <a:solidFill>
                  <a:srgbClr val="FF0000"/>
                </a:solidFill>
              </a:rPr>
              <a:t>Id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5562600" y="1143000"/>
            <a:ext cx="3084576" cy="4419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181600" cy="5257800"/>
          </a:xfrm>
        </p:spPr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@</a:t>
            </a:r>
            <a:r>
              <a:rPr lang="en-US" strike="sngStrike" dirty="0" smtClean="0">
                <a:solidFill>
                  <a:srgbClr val="FF0000"/>
                </a:solidFill>
              </a:rPr>
              <a:t>Table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@</a:t>
            </a:r>
            <a:r>
              <a:rPr lang="en-US" strike="sngStrike" dirty="0" smtClean="0">
                <a:solidFill>
                  <a:srgbClr val="FF0000"/>
                </a:solidFill>
              </a:rPr>
              <a:t>Column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modifier </a:t>
            </a:r>
            <a:r>
              <a:rPr lang="en-US" b="1" dirty="0" smtClean="0">
                <a:solidFill>
                  <a:srgbClr val="C00000"/>
                </a:solidFill>
              </a:rPr>
              <a:t>transient</a:t>
            </a:r>
          </a:p>
          <a:p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getter/setter.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376" y="1181100"/>
            <a:ext cx="28956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95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283" y="990600"/>
            <a:ext cx="4676775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Xây dựng thực thể Student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553200" y="1472184"/>
            <a:ext cx="1848059" cy="612648"/>
          </a:xfrm>
          <a:prstGeom prst="wedgeRoundRectCallout">
            <a:avLst>
              <a:gd name="adj1" fmla="val -65667"/>
              <a:gd name="adj2" fmla="val 4857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Trường</a:t>
            </a:r>
            <a:r>
              <a:rPr lang="en-US" dirty="0" smtClean="0"/>
              <a:t> id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7315200" y="2438400"/>
            <a:ext cx="1390858" cy="612648"/>
          </a:xfrm>
          <a:prstGeom prst="wedgeRoundRectCallout">
            <a:avLst>
              <a:gd name="adj1" fmla="val -44629"/>
              <a:gd name="adj2" fmla="val 8041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553201" y="5562600"/>
            <a:ext cx="1848058" cy="914400"/>
          </a:xfrm>
          <a:prstGeom prst="wedgeRoundRectCallout">
            <a:avLst>
              <a:gd name="adj1" fmla="val -49247"/>
              <a:gd name="adj2" fmla="val -7558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thực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thể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kết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hợp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(N-1)</a:t>
            </a: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478744" y="4343400"/>
            <a:ext cx="3506961" cy="13716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kiểu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dữ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liệu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73" y="990600"/>
            <a:ext cx="3515932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93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315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Hiểu</a:t>
            </a:r>
            <a:r>
              <a:rPr lang="en-US" dirty="0" smtClean="0"/>
              <a:t> Hibernate</a:t>
            </a:r>
            <a:endParaRPr lang="vi-VN" dirty="0"/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Hibernate</a:t>
            </a:r>
            <a:endParaRPr lang="vi-VN" dirty="0"/>
          </a:p>
          <a:p>
            <a:pPr>
              <a:buFont typeface="Wingdings" pitchFamily="2" charset="2"/>
              <a:buChar char="¤"/>
            </a:pPr>
            <a:r>
              <a:rPr lang="vi-VN" dirty="0" smtClean="0"/>
              <a:t>Ánh </a:t>
            </a:r>
            <a:r>
              <a:rPr lang="vi-VN" dirty="0"/>
              <a:t>xạ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Hibernate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T</a:t>
            </a:r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/>
              <a:t>tác</a:t>
            </a:r>
            <a:endParaRPr lang="vi-VN" dirty="0"/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/>
              <a:t>ngữ</a:t>
            </a:r>
            <a:r>
              <a:rPr lang="en-US" dirty="0"/>
              <a:t> HQL</a:t>
            </a:r>
          </a:p>
          <a:p>
            <a:pPr>
              <a:buFont typeface="Wingdings" pitchFamily="2" charset="2"/>
              <a:buChar char="¤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Annotation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990600"/>
            <a:ext cx="8295071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84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096000" cy="5257800"/>
          </a:xfrm>
        </p:spPr>
        <p:txBody>
          <a:bodyPr/>
          <a:lstStyle/>
          <a:p>
            <a:r>
              <a:rPr lang="en-US" dirty="0" smtClean="0"/>
              <a:t>1-N: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viên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3300"/>
                </a:solidFill>
              </a:rPr>
              <a:t>@</a:t>
            </a:r>
            <a:r>
              <a:rPr lang="en-US" dirty="0" err="1" smtClean="0">
                <a:solidFill>
                  <a:srgbClr val="FF3300"/>
                </a:solidFill>
              </a:rPr>
              <a:t>OneToMany</a:t>
            </a:r>
            <a:endParaRPr lang="en-US" dirty="0" smtClean="0">
              <a:solidFill>
                <a:srgbClr val="FF3300"/>
              </a:solidFill>
            </a:endParaRPr>
          </a:p>
          <a:p>
            <a:pPr lvl="1"/>
            <a:endParaRPr lang="en-US" dirty="0">
              <a:solidFill>
                <a:srgbClr val="FF3300"/>
              </a:solidFill>
            </a:endParaRPr>
          </a:p>
          <a:p>
            <a:pPr lvl="1"/>
            <a:endParaRPr lang="en-US" dirty="0" smtClean="0">
              <a:solidFill>
                <a:srgbClr val="FF3300"/>
              </a:solidFill>
            </a:endParaRPr>
          </a:p>
          <a:p>
            <a:r>
              <a:rPr lang="en-US" dirty="0" smtClean="0"/>
              <a:t>N-1: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viên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endParaRPr lang="en-US" dirty="0" smtClean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3300"/>
                </a:solidFill>
              </a:rPr>
              <a:t>@</a:t>
            </a:r>
            <a:r>
              <a:rPr lang="en-US" dirty="0" err="1" smtClean="0">
                <a:solidFill>
                  <a:srgbClr val="FF3300"/>
                </a:solidFill>
              </a:rPr>
              <a:t>ManyToOne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/>
              <a:t>và</a:t>
            </a:r>
            <a:r>
              <a:rPr lang="en-US" dirty="0" smtClean="0"/>
              <a:t> @</a:t>
            </a:r>
            <a:r>
              <a:rPr lang="en-US" dirty="0" err="1" smtClean="0"/>
              <a:t>JoinColumn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968" y="4724400"/>
            <a:ext cx="3200400" cy="937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968" y="2057400"/>
            <a:ext cx="4980432" cy="53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38250"/>
            <a:ext cx="2235097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74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1-N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87164"/>
            <a:ext cx="8229600" cy="2642236"/>
          </a:xfrm>
        </p:spPr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OneToMany</a:t>
            </a:r>
            <a:r>
              <a:rPr lang="en-US" dirty="0" smtClean="0"/>
              <a:t>(</a:t>
            </a:r>
            <a:r>
              <a:rPr lang="en-US" dirty="0" err="1" smtClean="0"/>
              <a:t>mappedBy</a:t>
            </a:r>
            <a:r>
              <a:rPr lang="en-US" dirty="0" smtClean="0"/>
              <a:t>, fetch)</a:t>
            </a:r>
          </a:p>
          <a:p>
            <a:pPr lvl="1"/>
            <a:r>
              <a:rPr lang="en-US" b="1" dirty="0" err="1" smtClean="0"/>
              <a:t>mappedBy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lvl="1"/>
            <a:r>
              <a:rPr lang="en-US" b="1" dirty="0"/>
              <a:t>f</a:t>
            </a:r>
            <a:r>
              <a:rPr lang="en-US" b="1" dirty="0" smtClean="0"/>
              <a:t>etch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>
                <a:solidFill>
                  <a:srgbClr val="FF3300"/>
                </a:solidFill>
              </a:rPr>
              <a:t>FetchType.LAZY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lvl="2"/>
            <a:r>
              <a:rPr lang="en-US" dirty="0" err="1" smtClean="0">
                <a:solidFill>
                  <a:srgbClr val="FF3300"/>
                </a:solidFill>
              </a:rPr>
              <a:t>FetchType.EAGER</a:t>
            </a:r>
            <a:r>
              <a:rPr lang="en-US" dirty="0" smtClean="0"/>
              <a:t>: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5943600" cy="312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9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5029200"/>
            <a:ext cx="2583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thích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entity class: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User, Major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Student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51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8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hibernate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3300"/>
                </a:solidFill>
              </a:rPr>
              <a:t>SessionFactory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/>
              <a:t>vào</a:t>
            </a:r>
            <a:r>
              <a:rPr lang="en-US" dirty="0" smtClean="0"/>
              <a:t> @Controller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@</a:t>
            </a:r>
            <a:r>
              <a:rPr lang="en-US" dirty="0" err="1" smtClean="0"/>
              <a:t>Autowired</a:t>
            </a:r>
            <a:endParaRPr lang="en-US" dirty="0" smtClean="0"/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Spring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session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FF3300"/>
                </a:solidFill>
              </a:rPr>
              <a:t>factory.getCurrentSession</a:t>
            </a:r>
            <a:r>
              <a:rPr lang="en-US" dirty="0" smtClean="0"/>
              <a:t>())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session </a:t>
            </a:r>
            <a:r>
              <a:rPr lang="en-US" dirty="0" err="1" smtClean="0"/>
              <a:t>mới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FF3300"/>
                </a:solidFill>
              </a:rPr>
              <a:t>factory.openSession</a:t>
            </a:r>
            <a:r>
              <a:rPr lang="en-US" dirty="0" smtClean="0"/>
              <a:t>())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session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Spring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commit </a:t>
            </a:r>
            <a:r>
              <a:rPr lang="en-US" dirty="0" err="1" smtClean="0"/>
              <a:t>và</a:t>
            </a:r>
            <a:r>
              <a:rPr lang="en-US" dirty="0" smtClean="0"/>
              <a:t> rollback,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@</a:t>
            </a:r>
            <a:r>
              <a:rPr lang="en-US" dirty="0" smtClean="0">
                <a:solidFill>
                  <a:srgbClr val="FF3300"/>
                </a:solidFill>
              </a:rPr>
              <a:t>Transactional</a:t>
            </a:r>
          </a:p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session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commit, rollback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5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Hibernate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7176"/>
            <a:ext cx="459105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5425440" y="1027176"/>
            <a:ext cx="3124200" cy="804672"/>
          </a:xfrm>
          <a:prstGeom prst="wedgeRoundRectCallout">
            <a:avLst>
              <a:gd name="adj1" fmla="val -131662"/>
              <a:gd name="adj2" fmla="val 7611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SessionFactory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Hibernate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410200" y="5186932"/>
            <a:ext cx="3124200" cy="1158621"/>
          </a:xfrm>
          <a:prstGeom prst="wedgeRoundRectCallout">
            <a:avLst>
              <a:gd name="adj1" fmla="val -75467"/>
              <a:gd name="adj2" fmla="val -6615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Session </a:t>
            </a:r>
            <a:r>
              <a:rPr lang="en-US" b="1" dirty="0" err="1">
                <a:solidFill>
                  <a:srgbClr val="FF3300"/>
                </a:solidFill>
              </a:rPr>
              <a:t>mới</a:t>
            </a:r>
            <a:r>
              <a:rPr lang="en-US" dirty="0">
                <a:solidFill>
                  <a:srgbClr val="FF3300"/>
                </a:solidFill>
              </a:rPr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save, </a:t>
            </a:r>
            <a:r>
              <a:rPr lang="en-US" dirty="0">
                <a:solidFill>
                  <a:srgbClr val="FF0000"/>
                </a:solidFill>
              </a:rPr>
              <a:t>update, delete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425440" y="2286000"/>
            <a:ext cx="3124200" cy="2459354"/>
          </a:xfrm>
          <a:prstGeom prst="wedgeRoundRectCallout">
            <a:avLst>
              <a:gd name="adj1" fmla="val -60247"/>
              <a:gd name="adj2" fmla="val -1073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Session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b="1" dirty="0" err="1">
                <a:solidFill>
                  <a:srgbClr val="FF3300"/>
                </a:solidFill>
              </a:rPr>
              <a:t>mở</a:t>
            </a:r>
            <a:r>
              <a:rPr lang="en-US" b="1" dirty="0">
                <a:solidFill>
                  <a:srgbClr val="FF3300"/>
                </a:solidFill>
              </a:rPr>
              <a:t> </a:t>
            </a:r>
            <a:r>
              <a:rPr lang="en-US" b="1" dirty="0" err="1">
                <a:solidFill>
                  <a:srgbClr val="FF3300"/>
                </a:solidFill>
              </a:rPr>
              <a:t>sẵn</a:t>
            </a:r>
            <a:r>
              <a:rPr lang="en-US" b="1" dirty="0">
                <a:solidFill>
                  <a:srgbClr val="FF3300"/>
                </a:solidFill>
              </a:rPr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Chú</a:t>
            </a:r>
            <a:r>
              <a:rPr lang="en-US" dirty="0" smtClean="0"/>
              <a:t> ý: </a:t>
            </a:r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@</a:t>
            </a:r>
            <a:r>
              <a:rPr lang="en-US" dirty="0" smtClean="0">
                <a:solidFill>
                  <a:srgbClr val="FF0000"/>
                </a:solidFill>
              </a:rPr>
              <a:t>Transactional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Controller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9350"/>
            <a:ext cx="8229600" cy="4210050"/>
          </a:xfrm>
        </p:spPr>
        <p:txBody>
          <a:bodyPr>
            <a:normAutofit/>
          </a:bodyPr>
          <a:lstStyle/>
          <a:p>
            <a:r>
              <a:rPr lang="en-US" dirty="0" err="1"/>
              <a:t>Lấy</a:t>
            </a:r>
            <a:r>
              <a:rPr lang="en-US" dirty="0"/>
              <a:t> session </a:t>
            </a:r>
            <a:r>
              <a:rPr lang="en-US" dirty="0" err="1"/>
              <a:t>được</a:t>
            </a:r>
            <a:r>
              <a:rPr lang="en-US" dirty="0"/>
              <a:t> Spring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sẵn</a:t>
            </a:r>
            <a:endParaRPr lang="en-US" dirty="0"/>
          </a:p>
          <a:p>
            <a:pPr lvl="1"/>
            <a:r>
              <a:rPr lang="en-US" dirty="0" smtClean="0"/>
              <a:t>Session </a:t>
            </a:r>
            <a:r>
              <a:rPr lang="en-US" dirty="0" err="1"/>
              <a:t>session</a:t>
            </a:r>
            <a:r>
              <a:rPr lang="en-US" dirty="0"/>
              <a:t> = </a:t>
            </a:r>
            <a:r>
              <a:rPr lang="en-US" dirty="0" err="1"/>
              <a:t>factory.</a:t>
            </a:r>
            <a:r>
              <a:rPr lang="en-US" dirty="0" err="1">
                <a:solidFill>
                  <a:srgbClr val="FF3300"/>
                </a:solidFill>
              </a:rPr>
              <a:t>getCurrentSession</a:t>
            </a:r>
            <a:r>
              <a:rPr lang="en-US" dirty="0" smtClean="0">
                <a:solidFill>
                  <a:srgbClr val="FF3300"/>
                </a:solidFill>
              </a:rPr>
              <a:t>()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Query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/>
              <a:t>hql</a:t>
            </a:r>
            <a:r>
              <a:rPr lang="en-US" dirty="0"/>
              <a:t> = "FROM Major";</a:t>
            </a:r>
          </a:p>
          <a:p>
            <a:pPr lvl="1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</a:t>
            </a:r>
            <a:r>
              <a:rPr lang="en-US" dirty="0" err="1">
                <a:solidFill>
                  <a:srgbClr val="FF3300"/>
                </a:solidFill>
              </a:rPr>
              <a:t>createQuery</a:t>
            </a:r>
            <a:r>
              <a:rPr lang="en-US" dirty="0">
                <a:solidFill>
                  <a:srgbClr val="FF3300"/>
                </a:solidFill>
              </a:rPr>
              <a:t>(</a:t>
            </a:r>
            <a:r>
              <a:rPr lang="en-US" dirty="0" err="1">
                <a:solidFill>
                  <a:srgbClr val="FF3300"/>
                </a:solidFill>
              </a:rPr>
              <a:t>hql</a:t>
            </a:r>
            <a:r>
              <a:rPr lang="en-US" dirty="0" smtClean="0">
                <a:solidFill>
                  <a:srgbClr val="FF3300"/>
                </a:solidFill>
              </a:rPr>
              <a:t>)</a:t>
            </a:r>
            <a:r>
              <a:rPr lang="en-US" dirty="0" smtClean="0"/>
              <a:t>;</a:t>
            </a:r>
          </a:p>
          <a:p>
            <a:pPr lvl="1"/>
            <a:r>
              <a:rPr lang="en-US" i="1" dirty="0" err="1" smtClean="0">
                <a:solidFill>
                  <a:srgbClr val="FF0000"/>
                </a:solidFill>
              </a:rPr>
              <a:t>Chú</a:t>
            </a:r>
            <a:r>
              <a:rPr lang="en-US" i="1" dirty="0" smtClean="0">
                <a:solidFill>
                  <a:srgbClr val="FF0000"/>
                </a:solidFill>
              </a:rPr>
              <a:t> ý: HQL </a:t>
            </a:r>
            <a:r>
              <a:rPr lang="en-US" i="1" dirty="0" err="1" smtClean="0">
                <a:solidFill>
                  <a:srgbClr val="FF0000"/>
                </a:solidFill>
              </a:rPr>
              <a:t>là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câu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lệnh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truy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vấn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đối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tượng</a:t>
            </a:r>
            <a:r>
              <a:rPr lang="en-US" i="1" dirty="0" smtClean="0">
                <a:solidFill>
                  <a:srgbClr val="FF0000"/>
                </a:solidFill>
              </a:rPr>
              <a:t>. </a:t>
            </a:r>
            <a:r>
              <a:rPr lang="en-US" i="1" dirty="0" err="1" smtClean="0">
                <a:solidFill>
                  <a:srgbClr val="FF0000"/>
                </a:solidFill>
              </a:rPr>
              <a:t>Trong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đó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chỉ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có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thực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thể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và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thuộc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tính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mà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không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có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bảng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và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cột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/>
            <a:r>
              <a:rPr lang="en-US" b="1" dirty="0"/>
              <a:t>List&lt;Major&gt; </a:t>
            </a:r>
            <a:r>
              <a:rPr lang="en-US" dirty="0"/>
              <a:t>list = </a:t>
            </a:r>
            <a:r>
              <a:rPr lang="en-US" dirty="0" err="1">
                <a:solidFill>
                  <a:srgbClr val="FF3300"/>
                </a:solidFill>
              </a:rPr>
              <a:t>query.list</a:t>
            </a:r>
            <a:r>
              <a:rPr lang="en-US" dirty="0">
                <a:solidFill>
                  <a:srgbClr val="FF3300"/>
                </a:solidFill>
              </a:rPr>
              <a:t>()</a:t>
            </a:r>
            <a:r>
              <a:rPr lang="en-US" dirty="0"/>
              <a:t>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30" y="990600"/>
            <a:ext cx="51149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28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5257800"/>
            <a:ext cx="238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thích</a:t>
            </a:r>
            <a:r>
              <a:rPr lang="en-US" dirty="0" smtClean="0">
                <a:solidFill>
                  <a:schemeClr val="bg1"/>
                </a:solidFill>
              </a:rPr>
              <a:t> user/list.htm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51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276600"/>
          </a:xfrm>
        </p:spPr>
        <p:txBody>
          <a:bodyPr/>
          <a:lstStyle/>
          <a:p>
            <a:r>
              <a:rPr lang="en-US" dirty="0" smtClean="0"/>
              <a:t>Tham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3300"/>
                </a:solidFill>
              </a:rPr>
              <a:t>:</a:t>
            </a:r>
            <a:r>
              <a:rPr lang="en-US" dirty="0" smtClean="0"/>
              <a:t>)</a:t>
            </a:r>
          </a:p>
          <a:p>
            <a:r>
              <a:rPr lang="en-US" dirty="0" err="1" smtClean="0">
                <a:solidFill>
                  <a:srgbClr val="FF3300"/>
                </a:solidFill>
              </a:rPr>
              <a:t>Query.setParameter</a:t>
            </a:r>
            <a:r>
              <a:rPr lang="en-US" dirty="0" smtClean="0">
                <a:solidFill>
                  <a:srgbClr val="FF3300"/>
                </a:solidFill>
              </a:rPr>
              <a:t>(name, value)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34" y="1066800"/>
            <a:ext cx="74009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57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Hibernate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framework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CSDL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ưa</a:t>
            </a:r>
            <a:r>
              <a:rPr lang="en-US" dirty="0"/>
              <a:t> </a:t>
            </a:r>
            <a:r>
              <a:rPr lang="en-US" dirty="0" err="1"/>
              <a:t>chuộng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nay.</a:t>
            </a:r>
          </a:p>
          <a:p>
            <a:r>
              <a:rPr lang="vi-VN" dirty="0" smtClean="0"/>
              <a:t>Hibernate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vi-VN" dirty="0"/>
              <a:t>các</a:t>
            </a:r>
            <a:r>
              <a:rPr lang="en-US" dirty="0"/>
              <a:t> </a:t>
            </a:r>
            <a:r>
              <a:rPr lang="vi-VN" dirty="0"/>
              <a:t>đối</a:t>
            </a:r>
            <a:r>
              <a:rPr lang="en-US" dirty="0"/>
              <a:t> </a:t>
            </a:r>
            <a:r>
              <a:rPr lang="vi-VN" dirty="0"/>
              <a:t>tượng</a:t>
            </a:r>
            <a:r>
              <a:rPr lang="en-US" dirty="0"/>
              <a:t> </a:t>
            </a:r>
            <a:r>
              <a:rPr lang="vi-VN" dirty="0"/>
              <a:t>và</a:t>
            </a:r>
            <a:r>
              <a:rPr lang="en-US" dirty="0"/>
              <a:t> </a:t>
            </a:r>
            <a:r>
              <a:rPr lang="vi-VN" dirty="0"/>
              <a:t>CSDL để</a:t>
            </a:r>
            <a:r>
              <a:rPr lang="en-US" dirty="0"/>
              <a:t> </a:t>
            </a:r>
            <a:r>
              <a:rPr lang="vi-VN" dirty="0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vi-VN" dirty="0"/>
              <a:t>các</a:t>
            </a:r>
            <a:r>
              <a:rPr lang="en-US" dirty="0"/>
              <a:t> </a:t>
            </a:r>
            <a:r>
              <a:rPr lang="vi-VN" dirty="0"/>
              <a:t>công</a:t>
            </a:r>
            <a:r>
              <a:rPr lang="en-US" dirty="0"/>
              <a:t> </a:t>
            </a:r>
            <a:r>
              <a:rPr lang="vi-VN" dirty="0"/>
              <a:t>việc</a:t>
            </a:r>
            <a:r>
              <a:rPr lang="en-US" dirty="0"/>
              <a:t> </a:t>
            </a:r>
            <a:r>
              <a:rPr lang="vi-VN" dirty="0"/>
              <a:t>quản</a:t>
            </a:r>
            <a:r>
              <a:rPr lang="en-US" dirty="0"/>
              <a:t> </a:t>
            </a:r>
            <a:r>
              <a:rPr lang="vi-VN" dirty="0"/>
              <a:t>lý</a:t>
            </a:r>
            <a:r>
              <a:rPr lang="en-US" dirty="0"/>
              <a:t> </a:t>
            </a:r>
            <a:r>
              <a:rPr lang="vi-VN" dirty="0"/>
              <a:t>lưu</a:t>
            </a:r>
            <a:r>
              <a:rPr lang="en-US" dirty="0"/>
              <a:t> </a:t>
            </a:r>
            <a:r>
              <a:rPr lang="vi-VN" dirty="0"/>
              <a:t>trữ</a:t>
            </a:r>
            <a:r>
              <a:rPr lang="en-US" dirty="0"/>
              <a:t> </a:t>
            </a:r>
            <a:r>
              <a:rPr lang="vi-VN" dirty="0"/>
              <a:t>trạng</a:t>
            </a:r>
            <a:r>
              <a:rPr lang="en-US" dirty="0"/>
              <a:t> </a:t>
            </a:r>
            <a:r>
              <a:rPr lang="vi-VN" dirty="0"/>
              <a:t>thái</a:t>
            </a:r>
            <a:r>
              <a:rPr lang="en-US" dirty="0"/>
              <a:t> </a:t>
            </a:r>
            <a:r>
              <a:rPr lang="vi-VN" dirty="0"/>
              <a:t>của</a:t>
            </a:r>
            <a:r>
              <a:rPr lang="en-US" dirty="0"/>
              <a:t> </a:t>
            </a:r>
            <a:r>
              <a:rPr lang="vi-VN" dirty="0"/>
              <a:t>các</a:t>
            </a:r>
            <a:r>
              <a:rPr lang="en-US" dirty="0"/>
              <a:t> </a:t>
            </a:r>
            <a:r>
              <a:rPr lang="vi-VN" dirty="0"/>
              <a:t>đối</a:t>
            </a:r>
            <a:r>
              <a:rPr lang="en-US" dirty="0"/>
              <a:t> </a:t>
            </a:r>
            <a:r>
              <a:rPr lang="vi-VN" dirty="0"/>
              <a:t>tượng</a:t>
            </a:r>
            <a:r>
              <a:rPr lang="en-US" dirty="0"/>
              <a:t> </a:t>
            </a:r>
            <a:r>
              <a:rPr lang="vi-VN" dirty="0"/>
              <a:t>đó</a:t>
            </a:r>
            <a:r>
              <a:rPr lang="en-US" dirty="0"/>
              <a:t> </a:t>
            </a:r>
            <a:r>
              <a:rPr lang="vi-VN" dirty="0"/>
              <a:t>dựa</a:t>
            </a:r>
            <a:r>
              <a:rPr lang="en-US" dirty="0"/>
              <a:t> </a:t>
            </a:r>
            <a:r>
              <a:rPr lang="vi-VN" dirty="0"/>
              <a:t>trên</a:t>
            </a:r>
            <a:r>
              <a:rPr lang="en-US" dirty="0"/>
              <a:t> </a:t>
            </a:r>
            <a:r>
              <a:rPr lang="vi-VN" dirty="0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vi-VN" dirty="0"/>
              <a:t>ánh</a:t>
            </a:r>
            <a:r>
              <a:rPr lang="en-US" dirty="0"/>
              <a:t> </a:t>
            </a:r>
            <a:r>
              <a:rPr lang="vi-VN" dirty="0"/>
              <a:t>xạ.</a:t>
            </a:r>
            <a:endParaRPr lang="en-US" dirty="0"/>
          </a:p>
          <a:p>
            <a:endParaRPr lang="vi-V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44" y="4343400"/>
            <a:ext cx="7735957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489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3300"/>
                </a:solidFill>
              </a:rPr>
              <a:t>Query.setFirstResult</a:t>
            </a:r>
            <a:r>
              <a:rPr lang="en-US" dirty="0" smtClean="0">
                <a:solidFill>
                  <a:srgbClr val="FF3300"/>
                </a:solidFill>
              </a:rPr>
              <a:t>(</a:t>
            </a:r>
            <a:r>
              <a:rPr lang="en-US" dirty="0" err="1" smtClean="0">
                <a:solidFill>
                  <a:srgbClr val="FF3300"/>
                </a:solidFill>
              </a:rPr>
              <a:t>startIndex</a:t>
            </a:r>
            <a:r>
              <a:rPr lang="en-US" dirty="0" smtClean="0">
                <a:solidFill>
                  <a:srgbClr val="FF3300"/>
                </a:solidFill>
              </a:rPr>
              <a:t>)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r>
              <a:rPr lang="en-US" dirty="0" err="1" smtClean="0">
                <a:solidFill>
                  <a:srgbClr val="FF3300"/>
                </a:solidFill>
              </a:rPr>
              <a:t>Query.setMaxResults</a:t>
            </a:r>
            <a:r>
              <a:rPr lang="en-US" dirty="0" smtClean="0">
                <a:solidFill>
                  <a:srgbClr val="FF3300"/>
                </a:solidFill>
              </a:rPr>
              <a:t>(size)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057400"/>
            <a:ext cx="47053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939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438400"/>
          </a:xfrm>
        </p:spPr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SELECT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3300"/>
                </a:solidFill>
              </a:rPr>
              <a:t>danh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en-US" b="1" dirty="0" err="1" smtClean="0">
                <a:solidFill>
                  <a:srgbClr val="FF3300"/>
                </a:solidFill>
              </a:rPr>
              <a:t>dách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en-US" b="1" dirty="0" err="1" smtClean="0">
                <a:solidFill>
                  <a:srgbClr val="FF3300"/>
                </a:solidFill>
              </a:rPr>
              <a:t>mảng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en-US" b="1" dirty="0" err="1" smtClean="0">
                <a:solidFill>
                  <a:srgbClr val="FF3300"/>
                </a:solidFill>
              </a:rPr>
              <a:t>đối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en-US" b="1" dirty="0" err="1" smtClean="0">
                <a:solidFill>
                  <a:srgbClr val="FF3300"/>
                </a:solidFill>
              </a:rPr>
              <a:t>tượng</a:t>
            </a:r>
            <a:r>
              <a:rPr lang="en-US" dirty="0" smtClean="0"/>
              <a:t>.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SELECT.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5114925" cy="122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28850"/>
            <a:ext cx="5991225" cy="158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82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5257800"/>
            <a:ext cx="306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thích</a:t>
            </a:r>
            <a:r>
              <a:rPr lang="en-US" dirty="0" smtClean="0">
                <a:solidFill>
                  <a:schemeClr val="bg1"/>
                </a:solidFill>
              </a:rPr>
              <a:t> report/by-major.htm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1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676399"/>
          </a:xfrm>
        </p:spPr>
        <p:txBody>
          <a:bodyPr/>
          <a:lstStyle/>
          <a:p>
            <a:r>
              <a:rPr lang="en-US" dirty="0" smtClean="0"/>
              <a:t>Hql1 </a:t>
            </a:r>
            <a:r>
              <a:rPr lang="en-US" dirty="0" err="1" smtClean="0"/>
              <a:t>và</a:t>
            </a:r>
            <a:r>
              <a:rPr lang="en-US" dirty="0" smtClean="0"/>
              <a:t> hql2 </a:t>
            </a:r>
            <a:r>
              <a:rPr lang="en-US" dirty="0" err="1" smtClean="0"/>
              <a:t>là</a:t>
            </a:r>
            <a:r>
              <a:rPr lang="en-US" dirty="0" smtClean="0"/>
              <a:t> 2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1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3300"/>
                </a:solidFill>
              </a:rPr>
              <a:t>query.uniqueResult</a:t>
            </a:r>
            <a:r>
              <a:rPr lang="en-US" dirty="0" smtClean="0">
                <a:solidFill>
                  <a:srgbClr val="FF3300"/>
                </a:solidFill>
              </a:rPr>
              <a:t>()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ép</a:t>
            </a:r>
            <a:r>
              <a:rPr lang="en-US" dirty="0" smtClean="0"/>
              <a:t> sang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42416"/>
            <a:ext cx="7086600" cy="3356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42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971800"/>
          </a:xfrm>
        </p:spPr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Id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3300"/>
                </a:solidFill>
              </a:rPr>
              <a:t>session.get</a:t>
            </a:r>
            <a:r>
              <a:rPr lang="en-US" dirty="0" smtClean="0">
                <a:solidFill>
                  <a:srgbClr val="FF3300"/>
                </a:solidFill>
              </a:rPr>
              <a:t>(Class, Id)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CSDL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từ</a:t>
            </a:r>
            <a:r>
              <a:rPr lang="en-US" dirty="0" smtClean="0"/>
              <a:t> CSDL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3300"/>
                </a:solidFill>
              </a:rPr>
              <a:t>session.refresh</a:t>
            </a:r>
            <a:r>
              <a:rPr lang="en-US" dirty="0" smtClean="0">
                <a:solidFill>
                  <a:srgbClr val="FF3300"/>
                </a:solidFill>
              </a:rPr>
              <a:t>(Object)</a:t>
            </a:r>
            <a:endParaRPr lang="en-US" dirty="0">
              <a:solidFill>
                <a:srgbClr val="FF33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684651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67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4800600"/>
            <a:ext cx="2079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thích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user/detail/id.htm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user/login.htm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51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.</a:t>
            </a:r>
          </a:p>
          <a:p>
            <a:r>
              <a:rPr lang="en-US" dirty="0" smtClean="0"/>
              <a:t>Hibernate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transaction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43815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5568696" y="2590800"/>
            <a:ext cx="3142488" cy="457200"/>
          </a:xfrm>
          <a:prstGeom prst="wedgeRoundRectCallout">
            <a:avLst>
              <a:gd name="adj1" fmla="val -66554"/>
              <a:gd name="adj2" fmla="val 6353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session </a:t>
            </a:r>
            <a:r>
              <a:rPr lang="en-US" dirty="0" err="1" smtClean="0"/>
              <a:t>mới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568696" y="3200400"/>
            <a:ext cx="3142488" cy="457200"/>
          </a:xfrm>
          <a:prstGeom prst="wedgeRoundRectCallout">
            <a:avLst>
              <a:gd name="adj1" fmla="val -59571"/>
              <a:gd name="adj2" fmla="val 1553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transaction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971800" y="4495800"/>
            <a:ext cx="3142488" cy="457200"/>
          </a:xfrm>
          <a:prstGeom prst="wedgeRoundRectCallout">
            <a:avLst>
              <a:gd name="adj1" fmla="val -59571"/>
              <a:gd name="adj2" fmla="val -4579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2971800" y="5486400"/>
            <a:ext cx="3142488" cy="457200"/>
          </a:xfrm>
          <a:prstGeom prst="wedgeRoundRectCallout">
            <a:avLst>
              <a:gd name="adj1" fmla="val -59571"/>
              <a:gd name="adj2" fmla="val -4579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352800" y="6248400"/>
            <a:ext cx="3142488" cy="457200"/>
          </a:xfrm>
          <a:prstGeom prst="wedgeRoundRectCallout">
            <a:avLst>
              <a:gd name="adj1" fmla="val -59571"/>
              <a:gd name="adj2" fmla="val -4579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Đóng</a:t>
            </a:r>
            <a:r>
              <a:rPr lang="en-US" dirty="0" smtClean="0"/>
              <a:t> session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568696" y="3810000"/>
            <a:ext cx="3142488" cy="457200"/>
          </a:xfrm>
          <a:prstGeom prst="wedgeRoundRectCallout">
            <a:avLst>
              <a:gd name="adj1" fmla="val -83625"/>
              <a:gd name="adj2" fmla="val 220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001000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241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153400" cy="5391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91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Xóa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696200" cy="5516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8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 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Hibernate ánh</a:t>
            </a:r>
            <a:r>
              <a:rPr lang="en-US" dirty="0" smtClean="0"/>
              <a:t> </a:t>
            </a:r>
            <a:r>
              <a:rPr lang="vi-VN" dirty="0" smtClean="0"/>
              <a:t>xạ</a:t>
            </a:r>
            <a:r>
              <a:rPr lang="en-US" dirty="0" smtClean="0"/>
              <a:t> </a:t>
            </a:r>
            <a:r>
              <a:rPr lang="vi-VN" dirty="0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vi-VN" dirty="0" smtClean="0"/>
              <a:t>vào</a:t>
            </a:r>
            <a:r>
              <a:rPr lang="en-US" dirty="0" smtClean="0"/>
              <a:t> </a:t>
            </a:r>
            <a:r>
              <a:rPr lang="vi-VN" dirty="0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bảng</a:t>
            </a:r>
            <a:r>
              <a:rPr lang="en-US" dirty="0" smtClean="0"/>
              <a:t> </a:t>
            </a:r>
            <a:r>
              <a:rPr lang="vi-VN" dirty="0" smtClean="0"/>
              <a:t>của</a:t>
            </a:r>
            <a:r>
              <a:rPr lang="en-US" dirty="0" smtClean="0"/>
              <a:t> </a:t>
            </a:r>
            <a:r>
              <a:rPr lang="vi-VN" dirty="0" smtClean="0"/>
              <a:t>CSDL quan</a:t>
            </a:r>
            <a:r>
              <a:rPr lang="en-US" dirty="0" smtClean="0"/>
              <a:t> </a:t>
            </a:r>
            <a:r>
              <a:rPr lang="vi-VN" dirty="0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XML </a:t>
            </a:r>
            <a:r>
              <a:rPr lang="en-US" dirty="0" err="1" smtClean="0"/>
              <a:t>hoặc</a:t>
            </a:r>
            <a:r>
              <a:rPr lang="en-US" dirty="0" smtClean="0"/>
              <a:t> annotation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smtClean="0"/>
              <a:t>Hibernate trong suốt với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vi-VN" dirty="0" smtClean="0"/>
              <a:t> SQL</a:t>
            </a:r>
            <a:r>
              <a:rPr lang="en-US" dirty="0" smtClean="0"/>
              <a:t>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HQL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vi-VN" dirty="0" smtClean="0"/>
              <a:t>.</a:t>
            </a:r>
          </a:p>
          <a:p>
            <a:r>
              <a:rPr lang="vi-VN" dirty="0" smtClean="0"/>
              <a:t>Truy vấn các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vi-VN" dirty="0" smtClean="0"/>
              <a:t>kết hợp một cách dễ dàng thông qua mối quan hệ giữa các thực thể.</a:t>
            </a:r>
          </a:p>
          <a:p>
            <a:r>
              <a:rPr lang="vi-VN" dirty="0" smtClean="0"/>
              <a:t>Hibernate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vi-VN" dirty="0" smtClean="0"/>
              <a:t>giúp giảm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vi-VN" dirty="0" smtClean="0"/>
              <a:t>của người lập trình </a:t>
            </a:r>
            <a:r>
              <a:rPr lang="en-US" dirty="0" smtClean="0"/>
              <a:t>CSDL</a:t>
            </a:r>
            <a:r>
              <a:rPr lang="vi-V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2392" y="4038600"/>
            <a:ext cx="20329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thích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user/register.htm</a:t>
            </a:r>
          </a:p>
          <a:p>
            <a:r>
              <a:rPr lang="en-US" dirty="0">
                <a:solidFill>
                  <a:schemeClr val="bg1"/>
                </a:solidFill>
              </a:rPr>
              <a:t>+ user/change.htm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user/delete.htm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MajorController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StudentController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51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HQL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HQL (Hibernate Query Language)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CSDL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  <a:p>
            <a:r>
              <a:rPr lang="en-US" dirty="0" smtClean="0"/>
              <a:t>HQL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suốt</a:t>
            </a:r>
            <a:r>
              <a:rPr lang="en-US" dirty="0" smtClean="0"/>
              <a:t> CSDL –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CSDL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.</a:t>
            </a:r>
          </a:p>
          <a:p>
            <a:r>
              <a:rPr lang="en-US" dirty="0" smtClean="0"/>
              <a:t>HQL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SQL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pPr lvl="1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endParaRPr lang="en-US" dirty="0" smtClean="0"/>
          </a:p>
          <a:p>
            <a:pPr lvl="1"/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hibernate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SQL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HQL </a:t>
            </a:r>
            <a:r>
              <a:rPr lang="en-US" dirty="0" err="1" smtClean="0"/>
              <a:t>người</a:t>
            </a:r>
            <a:r>
              <a:rPr lang="en-US" dirty="0" smtClean="0"/>
              <a:t> ta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API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4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HQL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JOIN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JOIN.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914400" y="990600"/>
            <a:ext cx="6019800" cy="38862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0000FF"/>
                </a:solidFill>
              </a:rPr>
              <a:t>SELECT</a:t>
            </a:r>
            <a:r>
              <a:rPr lang="en-US" sz="2800" dirty="0"/>
              <a:t> &lt;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&gt;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FROM</a:t>
            </a:r>
            <a:r>
              <a:rPr lang="en-US" sz="2800" dirty="0"/>
              <a:t> &lt;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&gt;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WHERE</a:t>
            </a:r>
            <a:r>
              <a:rPr lang="en-US" sz="2800" dirty="0"/>
              <a:t> &lt;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&gt;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GROUP BY </a:t>
            </a:r>
            <a:r>
              <a:rPr lang="en-US" sz="2800" dirty="0"/>
              <a:t>&lt;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nhóm</a:t>
            </a:r>
            <a:r>
              <a:rPr lang="en-US" sz="2800" dirty="0"/>
              <a:t>&gt;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HAVING</a:t>
            </a:r>
            <a:r>
              <a:rPr lang="en-US" sz="2800" dirty="0"/>
              <a:t> &lt;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en-US" sz="2800" dirty="0" err="1"/>
              <a:t>nhóm</a:t>
            </a:r>
            <a:r>
              <a:rPr lang="en-US" sz="2800" dirty="0" smtClean="0"/>
              <a:t>&gt;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ORDER BY </a:t>
            </a:r>
            <a:r>
              <a:rPr lang="en-US" sz="2800" dirty="0" smtClean="0"/>
              <a:t>&lt;</a:t>
            </a:r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</a:t>
            </a:r>
            <a:r>
              <a:rPr lang="en-US" sz="2800" dirty="0" err="1" smtClean="0"/>
              <a:t>sắp</a:t>
            </a:r>
            <a:r>
              <a:rPr lang="en-US" sz="2800" dirty="0" smtClean="0"/>
              <a:t> </a:t>
            </a:r>
            <a:r>
              <a:rPr lang="en-US" sz="2800" dirty="0" err="1" smtClean="0"/>
              <a:t>xếp</a:t>
            </a:r>
            <a:r>
              <a:rPr lang="en-US" sz="2800" dirty="0" smtClean="0"/>
              <a:t>&gt;</a:t>
            </a:r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248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Ngôn ngữ HQL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vi-VN" dirty="0" smtClean="0"/>
              <a:t>FROM –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vi-VN" dirty="0" smtClean="0"/>
              <a:t>thực thể</a:t>
            </a:r>
          </a:p>
          <a:p>
            <a:pPr lvl="1"/>
            <a:r>
              <a:rPr lang="vi-VN" dirty="0" smtClean="0"/>
              <a:t>FROM Course</a:t>
            </a:r>
          </a:p>
          <a:p>
            <a:pPr lvl="1"/>
            <a:r>
              <a:rPr lang="vi-VN" dirty="0" smtClean="0"/>
              <a:t>FROM Course </a:t>
            </a:r>
            <a:r>
              <a:rPr lang="vi-VN" b="1" dirty="0">
                <a:solidFill>
                  <a:srgbClr val="FF0000"/>
                </a:solidFill>
              </a:rPr>
              <a:t>as c</a:t>
            </a:r>
          </a:p>
          <a:p>
            <a:pPr lvl="1"/>
            <a:r>
              <a:rPr lang="vi-VN" dirty="0" smtClean="0"/>
              <a:t>FROM Course </a:t>
            </a:r>
            <a:r>
              <a:rPr lang="vi-VN" b="1" dirty="0">
                <a:solidFill>
                  <a:srgbClr val="FF0000"/>
                </a:solidFill>
              </a:rPr>
              <a:t>c</a:t>
            </a:r>
          </a:p>
          <a:p>
            <a:r>
              <a:rPr lang="vi-VN" dirty="0" smtClean="0"/>
              <a:t>WHERE –</a:t>
            </a:r>
            <a:r>
              <a:rPr lang="en-US" dirty="0" smtClean="0"/>
              <a:t> </a:t>
            </a:r>
            <a:r>
              <a:rPr lang="vi-VN" dirty="0" smtClean="0"/>
              <a:t>Lọc theo điều kiện</a:t>
            </a:r>
          </a:p>
          <a:p>
            <a:pPr lvl="1"/>
            <a:r>
              <a:rPr lang="vi-VN" dirty="0" smtClean="0"/>
              <a:t>FROM Course WHERE name </a:t>
            </a:r>
            <a:r>
              <a:rPr lang="vi-VN" b="1" dirty="0" smtClean="0">
                <a:solidFill>
                  <a:srgbClr val="FF0000"/>
                </a:solidFill>
              </a:rPr>
              <a:t>LIKE</a:t>
            </a:r>
            <a:r>
              <a:rPr lang="vi-VN" dirty="0" smtClean="0"/>
              <a:t> ‘Nguyễn%’</a:t>
            </a:r>
          </a:p>
          <a:p>
            <a:pPr lvl="1"/>
            <a:r>
              <a:rPr lang="vi-VN" dirty="0" smtClean="0"/>
              <a:t>FROM Course WHERE schoolfee</a:t>
            </a:r>
            <a:r>
              <a:rPr lang="en-US" dirty="0" smtClean="0"/>
              <a:t> </a:t>
            </a:r>
            <a:r>
              <a:rPr lang="vi-VN" b="1" dirty="0">
                <a:solidFill>
                  <a:srgbClr val="FF0000"/>
                </a:solidFill>
              </a:rPr>
              <a:t>BETWEEN</a:t>
            </a:r>
            <a:r>
              <a:rPr lang="vi-VN" dirty="0" smtClean="0"/>
              <a:t> 100 </a:t>
            </a:r>
            <a:r>
              <a:rPr lang="vi-VN" b="1" dirty="0">
                <a:solidFill>
                  <a:srgbClr val="FF0000"/>
                </a:solidFill>
              </a:rPr>
              <a:t>AND</a:t>
            </a:r>
            <a:r>
              <a:rPr lang="vi-VN" dirty="0" smtClean="0"/>
              <a:t> 250</a:t>
            </a:r>
          </a:p>
          <a:p>
            <a:pPr lvl="1"/>
            <a:r>
              <a:rPr lang="vi-VN" dirty="0" smtClean="0"/>
              <a:t>FROM Product WHERE description </a:t>
            </a:r>
            <a:r>
              <a:rPr lang="vi-VN" b="1" dirty="0">
                <a:solidFill>
                  <a:srgbClr val="FF0000"/>
                </a:solidFill>
              </a:rPr>
              <a:t>IS NOT NULL</a:t>
            </a:r>
          </a:p>
          <a:p>
            <a:pPr lvl="1"/>
            <a:r>
              <a:rPr lang="vi-VN" dirty="0" smtClean="0"/>
              <a:t>FROM Product p WHERE p.category.id</a:t>
            </a:r>
            <a:r>
              <a:rPr lang="en-US" dirty="0" smtClean="0"/>
              <a:t> </a:t>
            </a:r>
            <a:r>
              <a:rPr lang="vi-VN" b="1" dirty="0">
                <a:solidFill>
                  <a:srgbClr val="FF0000"/>
                </a:solidFill>
              </a:rPr>
              <a:t>IN</a:t>
            </a:r>
            <a:r>
              <a:rPr lang="vi-VN" dirty="0" smtClean="0"/>
              <a:t> (1, 3, 5, 7)</a:t>
            </a:r>
            <a:endParaRPr lang="en-US" dirty="0" smtClean="0"/>
          </a:p>
          <a:p>
            <a:r>
              <a:rPr lang="vi-VN" dirty="0"/>
              <a:t>SELECT </a:t>
            </a:r>
            <a:r>
              <a:rPr lang="vi-VN" dirty="0" smtClean="0"/>
              <a:t>–</a:t>
            </a:r>
            <a:r>
              <a:rPr lang="en-US" dirty="0" smtClean="0"/>
              <a:t> </a:t>
            </a:r>
            <a:r>
              <a:rPr lang="vi-VN" dirty="0" smtClean="0"/>
              <a:t>Một </a:t>
            </a:r>
            <a:r>
              <a:rPr lang="vi-VN" dirty="0"/>
              <a:t>số thuộc tính</a:t>
            </a:r>
          </a:p>
          <a:p>
            <a:pPr lvl="1"/>
            <a:r>
              <a:rPr lang="vi-VN" dirty="0"/>
              <a:t>SELECT </a:t>
            </a:r>
            <a:r>
              <a:rPr lang="vi-VN" b="1" dirty="0">
                <a:solidFill>
                  <a:srgbClr val="FF0000"/>
                </a:solidFill>
              </a:rPr>
              <a:t>name, schoolfee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vi-VN" dirty="0"/>
              <a:t>FROM Course</a:t>
            </a:r>
          </a:p>
          <a:p>
            <a:pPr lvl="1"/>
            <a:r>
              <a:rPr lang="vi-VN" dirty="0"/>
              <a:t>SELECT c.name, c.schoolfee</a:t>
            </a:r>
            <a:r>
              <a:rPr lang="en-US" dirty="0"/>
              <a:t> </a:t>
            </a:r>
            <a:r>
              <a:rPr lang="vi-VN" dirty="0"/>
              <a:t>FROM Course </a:t>
            </a:r>
            <a:r>
              <a:rPr lang="vi-VN" dirty="0" smtClean="0"/>
              <a:t>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1389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HQL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/>
          </a:p>
          <a:p>
            <a:pPr lvl="1"/>
            <a:r>
              <a:rPr lang="en-US" dirty="0" smtClean="0"/>
              <a:t>FROM </a:t>
            </a:r>
            <a:r>
              <a:rPr lang="en-US" dirty="0"/>
              <a:t>Course </a:t>
            </a:r>
            <a:r>
              <a:rPr lang="en-US" b="1" dirty="0">
                <a:solidFill>
                  <a:srgbClr val="FF0000"/>
                </a:solidFill>
              </a:rPr>
              <a:t>ORDER BY </a:t>
            </a:r>
            <a:r>
              <a:rPr lang="en-US" dirty="0" err="1" smtClean="0"/>
              <a:t>startDate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DESC</a:t>
            </a:r>
            <a:r>
              <a:rPr lang="en-US" dirty="0"/>
              <a:t>, </a:t>
            </a:r>
            <a:r>
              <a:rPr lang="en-US" dirty="0" err="1"/>
              <a:t>schoolfee</a:t>
            </a:r>
            <a:endParaRPr lang="en-US" dirty="0"/>
          </a:p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  <a:p>
            <a:pPr lvl="1"/>
            <a:r>
              <a:rPr lang="en-US" dirty="0" smtClean="0"/>
              <a:t>SELECT </a:t>
            </a:r>
            <a:r>
              <a:rPr lang="en-US" b="1" dirty="0">
                <a:solidFill>
                  <a:srgbClr val="FF0000"/>
                </a:solidFill>
              </a:rPr>
              <a:t>AVG</a:t>
            </a:r>
            <a:r>
              <a:rPr lang="en-US" dirty="0" smtClean="0"/>
              <a:t>(</a:t>
            </a:r>
            <a:r>
              <a:rPr lang="en-US" dirty="0" err="1" smtClean="0"/>
              <a:t>unitPrice</a:t>
            </a:r>
            <a:r>
              <a:rPr lang="en-US" dirty="0"/>
              <a:t>), </a:t>
            </a:r>
            <a:r>
              <a:rPr lang="en-US" b="1" dirty="0">
                <a:solidFill>
                  <a:srgbClr val="FF0000"/>
                </a:solidFill>
              </a:rPr>
              <a:t>MAX</a:t>
            </a:r>
            <a:r>
              <a:rPr lang="en-US" dirty="0" smtClean="0"/>
              <a:t>(discount</a:t>
            </a:r>
            <a:r>
              <a:rPr lang="en-US" dirty="0"/>
              <a:t>) FROM Product p </a:t>
            </a:r>
            <a:r>
              <a:rPr lang="en-US" b="1" dirty="0">
                <a:solidFill>
                  <a:srgbClr val="FF0000"/>
                </a:solidFill>
              </a:rPr>
              <a:t>GROUP BY </a:t>
            </a:r>
            <a:r>
              <a:rPr lang="en-US" dirty="0" err="1"/>
              <a:t>p.category</a:t>
            </a:r>
            <a:endParaRPr lang="en-US" dirty="0"/>
          </a:p>
          <a:p>
            <a:pPr lvl="1"/>
            <a:r>
              <a:rPr lang="en-US" dirty="0" smtClean="0"/>
              <a:t>SELECT AVG(</a:t>
            </a:r>
            <a:r>
              <a:rPr lang="en-US" dirty="0" err="1" smtClean="0"/>
              <a:t>unitPrice</a:t>
            </a:r>
            <a:r>
              <a:rPr lang="en-US" dirty="0"/>
              <a:t>), </a:t>
            </a:r>
            <a:r>
              <a:rPr lang="en-US" dirty="0" smtClean="0"/>
              <a:t>MAX(discount</a:t>
            </a:r>
            <a:r>
              <a:rPr lang="en-US" dirty="0"/>
              <a:t>) FROM Product p GROUP BY </a:t>
            </a:r>
            <a:r>
              <a:rPr lang="en-US" dirty="0" err="1" smtClean="0"/>
              <a:t>p.category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HAVING</a:t>
            </a:r>
            <a:r>
              <a:rPr lang="en-US" dirty="0" smtClean="0"/>
              <a:t> AVG(</a:t>
            </a:r>
            <a:r>
              <a:rPr lang="en-US" dirty="0" err="1" smtClean="0"/>
              <a:t>unitPrice</a:t>
            </a:r>
            <a:r>
              <a:rPr lang="en-US" dirty="0"/>
              <a:t>) &gt; </a:t>
            </a:r>
            <a:r>
              <a:rPr lang="en-US" dirty="0" smtClean="0"/>
              <a:t>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9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HQL –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/>
              <a:t>tử</a:t>
            </a:r>
            <a:endParaRPr lang="en-US" dirty="0"/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/>
              <a:t>học</a:t>
            </a:r>
            <a:r>
              <a:rPr lang="en-US" dirty="0"/>
              <a:t>:+, -, *, /</a:t>
            </a:r>
          </a:p>
          <a:p>
            <a:pPr lvl="1"/>
            <a:r>
              <a:rPr lang="en-US" dirty="0" smtClean="0"/>
              <a:t>So </a:t>
            </a:r>
            <a:r>
              <a:rPr lang="en-US" dirty="0" err="1"/>
              <a:t>sánh</a:t>
            </a:r>
            <a:r>
              <a:rPr lang="en-US" dirty="0"/>
              <a:t>:=, &gt;=, &lt;=, &lt;&gt;, !=</a:t>
            </a:r>
          </a:p>
          <a:p>
            <a:pPr lvl="1"/>
            <a:r>
              <a:rPr lang="en-US" dirty="0" err="1" smtClean="0"/>
              <a:t>Logic:AND</a:t>
            </a:r>
            <a:r>
              <a:rPr lang="en-US" dirty="0"/>
              <a:t>, OR, NOT</a:t>
            </a:r>
          </a:p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/>
              <a:t>đ</a:t>
            </a:r>
            <a:r>
              <a:rPr lang="en-US" dirty="0" err="1" smtClean="0"/>
              <a:t>ặc</a:t>
            </a:r>
            <a:r>
              <a:rPr lang="en-US" dirty="0" smtClean="0"/>
              <a:t> </a:t>
            </a:r>
            <a:r>
              <a:rPr lang="en-US" dirty="0" err="1"/>
              <a:t>biệt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NOT</a:t>
            </a:r>
          </a:p>
          <a:p>
            <a:pPr lvl="1"/>
            <a:r>
              <a:rPr lang="en-US" dirty="0" smtClean="0"/>
              <a:t>IN, </a:t>
            </a:r>
          </a:p>
          <a:p>
            <a:pPr lvl="1"/>
            <a:r>
              <a:rPr lang="en-US" dirty="0" smtClean="0"/>
              <a:t>BETWEEN</a:t>
            </a:r>
          </a:p>
          <a:p>
            <a:pPr lvl="1"/>
            <a:r>
              <a:rPr lang="en-US" dirty="0" smtClean="0"/>
              <a:t>IS NULL</a:t>
            </a:r>
          </a:p>
          <a:p>
            <a:pPr lvl="1"/>
            <a:r>
              <a:rPr lang="en-US" dirty="0" smtClean="0"/>
              <a:t>LIKE</a:t>
            </a:r>
          </a:p>
          <a:p>
            <a:pPr lvl="1"/>
            <a:r>
              <a:rPr lang="en-US" dirty="0" smtClean="0"/>
              <a:t>IS 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7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HQL -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endParaRPr lang="en-US" dirty="0"/>
          </a:p>
          <a:p>
            <a:pPr lvl="1"/>
            <a:r>
              <a:rPr lang="en-US" dirty="0" err="1" smtClean="0"/>
              <a:t>avg</a:t>
            </a:r>
            <a:r>
              <a:rPr lang="en-US" dirty="0"/>
              <a:t>(...), sum(...), min(...), max(...)</a:t>
            </a:r>
          </a:p>
          <a:p>
            <a:pPr lvl="1"/>
            <a:r>
              <a:rPr lang="en-US" dirty="0" smtClean="0"/>
              <a:t>count</a:t>
            </a:r>
            <a:r>
              <a:rPr lang="en-US" dirty="0"/>
              <a:t>(*)</a:t>
            </a:r>
          </a:p>
          <a:p>
            <a:pPr lvl="1"/>
            <a:r>
              <a:rPr lang="en-US" dirty="0" smtClean="0"/>
              <a:t>count</a:t>
            </a:r>
            <a:r>
              <a:rPr lang="en-US" dirty="0"/>
              <a:t>(...), count(distinct ...), count(all...)</a:t>
            </a:r>
          </a:p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pPr lvl="1"/>
            <a:r>
              <a:rPr lang="en-US" dirty="0" err="1" smtClean="0"/>
              <a:t>concat</a:t>
            </a:r>
            <a:r>
              <a:rPr lang="en-US" dirty="0"/>
              <a:t>(...,...): </a:t>
            </a:r>
            <a:r>
              <a:rPr lang="en-US" dirty="0" err="1"/>
              <a:t>ghépchuỗi</a:t>
            </a:r>
            <a:endParaRPr lang="en-US" dirty="0"/>
          </a:p>
          <a:p>
            <a:pPr lvl="1"/>
            <a:r>
              <a:rPr lang="en-US" dirty="0" smtClean="0"/>
              <a:t>substring</a:t>
            </a:r>
            <a:r>
              <a:rPr lang="en-US" dirty="0"/>
              <a:t>():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</a:t>
            </a:r>
          </a:p>
          <a:p>
            <a:pPr lvl="1"/>
            <a:r>
              <a:rPr lang="vi-VN" dirty="0" smtClean="0"/>
              <a:t>trim</a:t>
            </a:r>
            <a:r>
              <a:rPr lang="vi-VN" dirty="0"/>
              <a:t>(): cắt bỏ ký tự trắng 2 đầu chuỗi</a:t>
            </a:r>
          </a:p>
          <a:p>
            <a:pPr lvl="1"/>
            <a:r>
              <a:rPr lang="vi-VN" dirty="0" smtClean="0"/>
              <a:t>lower</a:t>
            </a:r>
            <a:r>
              <a:rPr lang="vi-VN" dirty="0"/>
              <a:t>(): chuyển in thường</a:t>
            </a:r>
          </a:p>
          <a:p>
            <a:pPr lvl="1"/>
            <a:r>
              <a:rPr lang="en-US" dirty="0" smtClean="0"/>
              <a:t>upper</a:t>
            </a:r>
            <a:r>
              <a:rPr lang="en-US" dirty="0"/>
              <a:t>(): </a:t>
            </a:r>
            <a:r>
              <a:rPr lang="en-US" dirty="0" err="1"/>
              <a:t>chuyển</a:t>
            </a:r>
            <a:r>
              <a:rPr lang="en-US" dirty="0"/>
              <a:t> in </a:t>
            </a:r>
            <a:r>
              <a:rPr lang="en-US" dirty="0" err="1"/>
              <a:t>hoa</a:t>
            </a:r>
            <a:endParaRPr lang="en-US" dirty="0"/>
          </a:p>
          <a:p>
            <a:pPr lvl="1"/>
            <a:r>
              <a:rPr lang="vi-VN" dirty="0" smtClean="0"/>
              <a:t>length</a:t>
            </a:r>
            <a:r>
              <a:rPr lang="vi-VN" dirty="0"/>
              <a:t>(): lấy đội dài chuỗi</a:t>
            </a:r>
          </a:p>
          <a:p>
            <a:pPr lvl="1"/>
            <a:r>
              <a:rPr lang="en-US" dirty="0" smtClean="0"/>
              <a:t>locate</a:t>
            </a:r>
            <a:r>
              <a:rPr lang="en-US" dirty="0"/>
              <a:t>():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HQL -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 lvl="1"/>
            <a:r>
              <a:rPr lang="vi-VN" dirty="0" smtClean="0"/>
              <a:t>current_date</a:t>
            </a:r>
            <a:r>
              <a:rPr lang="vi-VN" dirty="0"/>
              <a:t>(): </a:t>
            </a:r>
            <a:r>
              <a:rPr lang="vi-VN" dirty="0" smtClean="0"/>
              <a:t>lấy</a:t>
            </a:r>
            <a:r>
              <a:rPr lang="en-US" dirty="0" smtClean="0"/>
              <a:t> </a:t>
            </a:r>
            <a:r>
              <a:rPr lang="vi-VN" dirty="0" smtClean="0"/>
              <a:t>ngày</a:t>
            </a:r>
            <a:r>
              <a:rPr lang="vi-VN" dirty="0"/>
              <a:t>, </a:t>
            </a:r>
            <a:r>
              <a:rPr lang="vi-VN" dirty="0" smtClean="0"/>
              <a:t>tháng</a:t>
            </a:r>
            <a:r>
              <a:rPr lang="en-US" dirty="0" smtClean="0"/>
              <a:t> </a:t>
            </a:r>
            <a:r>
              <a:rPr lang="vi-VN" dirty="0" smtClean="0"/>
              <a:t>năm</a:t>
            </a:r>
            <a:endParaRPr lang="vi-VN" dirty="0"/>
          </a:p>
          <a:p>
            <a:pPr lvl="1"/>
            <a:r>
              <a:rPr lang="en-US" dirty="0" err="1" smtClean="0"/>
              <a:t>current_time</a:t>
            </a:r>
            <a:r>
              <a:rPr lang="en-US" dirty="0"/>
              <a:t>():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/>
              <a:t>, </a:t>
            </a:r>
            <a:r>
              <a:rPr lang="en-US" dirty="0" err="1" smtClean="0"/>
              <a:t>phút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giây</a:t>
            </a:r>
            <a:endParaRPr lang="en-US" dirty="0"/>
          </a:p>
          <a:p>
            <a:pPr lvl="1"/>
            <a:r>
              <a:rPr lang="en-US" dirty="0" err="1" smtClean="0"/>
              <a:t>current_timestamp</a:t>
            </a:r>
            <a:r>
              <a:rPr lang="en-US" dirty="0"/>
              <a:t>():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endParaRPr lang="en-US" dirty="0"/>
          </a:p>
          <a:p>
            <a:pPr lvl="1"/>
            <a:r>
              <a:rPr lang="en-US" dirty="0" smtClean="0"/>
              <a:t>second</a:t>
            </a:r>
            <a:r>
              <a:rPr lang="en-US" dirty="0"/>
              <a:t>(...):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giây</a:t>
            </a:r>
            <a:endParaRPr lang="en-US" dirty="0"/>
          </a:p>
          <a:p>
            <a:pPr lvl="1"/>
            <a:r>
              <a:rPr lang="en-US" dirty="0" smtClean="0"/>
              <a:t>minute</a:t>
            </a:r>
            <a:r>
              <a:rPr lang="en-US" dirty="0"/>
              <a:t>(...):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phút</a:t>
            </a:r>
            <a:endParaRPr lang="en-US" dirty="0"/>
          </a:p>
          <a:p>
            <a:pPr lvl="1"/>
            <a:r>
              <a:rPr lang="en-US" dirty="0" smtClean="0"/>
              <a:t>hour</a:t>
            </a:r>
            <a:r>
              <a:rPr lang="en-US" dirty="0"/>
              <a:t>(...):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/>
          </a:p>
          <a:p>
            <a:pPr lvl="1"/>
            <a:r>
              <a:rPr lang="en-US" dirty="0" smtClean="0"/>
              <a:t>day</a:t>
            </a:r>
            <a:r>
              <a:rPr lang="en-US" dirty="0"/>
              <a:t>(...):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endParaRPr lang="en-US" dirty="0"/>
          </a:p>
          <a:p>
            <a:pPr lvl="1"/>
            <a:r>
              <a:rPr lang="en-US" dirty="0" smtClean="0"/>
              <a:t>month</a:t>
            </a:r>
            <a:r>
              <a:rPr lang="en-US" dirty="0"/>
              <a:t>(...):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endParaRPr lang="en-US" dirty="0"/>
          </a:p>
          <a:p>
            <a:pPr lvl="1"/>
            <a:r>
              <a:rPr lang="vi-VN" dirty="0" smtClean="0"/>
              <a:t>year</a:t>
            </a:r>
            <a:r>
              <a:rPr lang="vi-VN" dirty="0"/>
              <a:t>(...): </a:t>
            </a:r>
            <a:r>
              <a:rPr lang="vi-VN" dirty="0" smtClean="0"/>
              <a:t>lấy</a:t>
            </a:r>
            <a:r>
              <a:rPr lang="en-US" dirty="0" smtClean="0"/>
              <a:t> </a:t>
            </a:r>
            <a:r>
              <a:rPr lang="vi-VN" dirty="0" smtClean="0"/>
              <a:t>năm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8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HQL -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1"/>
            <a:r>
              <a:rPr lang="vi-VN" dirty="0" smtClean="0"/>
              <a:t>abs</a:t>
            </a:r>
            <a:r>
              <a:rPr lang="vi-VN" dirty="0"/>
              <a:t>(): lấy giá trị tuyệt đối</a:t>
            </a:r>
          </a:p>
          <a:p>
            <a:pPr lvl="1"/>
            <a:r>
              <a:rPr lang="vi-VN" dirty="0" smtClean="0"/>
              <a:t>sqrt</a:t>
            </a:r>
            <a:r>
              <a:rPr lang="vi-VN" dirty="0"/>
              <a:t>(): tính căn bậc 2</a:t>
            </a:r>
          </a:p>
          <a:p>
            <a:pPr lvl="1"/>
            <a:r>
              <a:rPr lang="en-US" dirty="0" err="1" smtClean="0"/>
              <a:t>str</a:t>
            </a:r>
            <a:r>
              <a:rPr lang="en-US" dirty="0"/>
              <a:t>():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/</a:t>
            </a:r>
            <a:r>
              <a:rPr lang="en-US" dirty="0" err="1"/>
              <a:t>ngày</a:t>
            </a:r>
            <a:r>
              <a:rPr lang="en-US" dirty="0"/>
              <a:t> sang </a:t>
            </a:r>
            <a:r>
              <a:rPr lang="en-US" dirty="0" err="1"/>
              <a:t>chuỗi</a:t>
            </a:r>
            <a:endParaRPr lang="en-US" dirty="0"/>
          </a:p>
          <a:p>
            <a:pPr lvl="1"/>
            <a:r>
              <a:rPr lang="en-US" dirty="0" smtClean="0"/>
              <a:t>cast</a:t>
            </a:r>
            <a:r>
              <a:rPr lang="en-US" dirty="0"/>
              <a:t>(... as ...): 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kiểu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5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Roboto"/>
              </a:rPr>
              <a:t>Tổng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kết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nội</a:t>
            </a:r>
            <a:r>
              <a:rPr lang="en-US" dirty="0">
                <a:ea typeface="Roboto"/>
              </a:rPr>
              <a:t> dung </a:t>
            </a:r>
            <a:r>
              <a:rPr lang="en-US" dirty="0" err="1">
                <a:ea typeface="Roboto"/>
              </a:rPr>
              <a:t>bài</a:t>
            </a:r>
            <a:r>
              <a:rPr lang="en-US" dirty="0">
                <a:ea typeface="Roboto"/>
              </a:rPr>
              <a:t> </a:t>
            </a:r>
            <a:r>
              <a:rPr lang="en-US" dirty="0" err="1" smtClean="0">
                <a:ea typeface="Roboto"/>
              </a:rPr>
              <a:t>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Hibernate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Hibernate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Spring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Hibernate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pPr lvl="1">
              <a:buFont typeface="Wingdings" pitchFamily="2" charset="2"/>
              <a:buChar char="þ"/>
            </a:pP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pPr>
              <a:buFont typeface="Wingdings" pitchFamily="2" charset="2"/>
              <a:buChar char="þ"/>
            </a:pPr>
            <a:r>
              <a:rPr lang="en-US" dirty="0" smtClean="0"/>
              <a:t>Tham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HQL</a:t>
            </a:r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Hỗ trợ CSDL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Hibernate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CSDL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</a:t>
            </a:r>
          </a:p>
          <a:p>
            <a:pPr lvl="1"/>
            <a:r>
              <a:rPr lang="en-US" dirty="0" smtClean="0"/>
              <a:t>HSQL Database Engine</a:t>
            </a:r>
          </a:p>
          <a:p>
            <a:pPr lvl="1"/>
            <a:r>
              <a:rPr lang="en-US" dirty="0" smtClean="0"/>
              <a:t>DB2/NT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err="1" smtClean="0"/>
              <a:t>FrontBase</a:t>
            </a:r>
            <a:endParaRPr lang="en-US" dirty="0" smtClean="0"/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b="1" dirty="0" smtClean="0"/>
              <a:t>Microsoft SQL Server Database</a:t>
            </a:r>
          </a:p>
          <a:p>
            <a:pPr lvl="1"/>
            <a:r>
              <a:rPr lang="en-US" dirty="0" smtClean="0"/>
              <a:t>Sybase SQL Server</a:t>
            </a:r>
          </a:p>
          <a:p>
            <a:pPr lvl="1"/>
            <a:r>
              <a:rPr lang="en-US" dirty="0" smtClean="0"/>
              <a:t>Informix Dynamic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8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609600" y="12700"/>
            <a:ext cx="11353800" cy="6845300"/>
            <a:chOff x="0" y="12700"/>
            <a:chExt cx="12213597" cy="6845300"/>
          </a:xfrm>
        </p:grpSpPr>
        <p:pic>
          <p:nvPicPr>
            <p:cNvPr id="13" name="Picture 12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75144" y="3422476"/>
            <a:ext cx="45064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endParaRPr lang="en-US" sz="5400" b="1" spc="-20" dirty="0" smtClean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7817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11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6800"/>
            <a:ext cx="3039995" cy="5257800"/>
          </a:xfrm>
        </p:spPr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Java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smtClean="0"/>
              <a:t>Hibernate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CSDL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195" y="1143000"/>
            <a:ext cx="5241421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55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thành phần 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Configuration</a:t>
            </a:r>
            <a:r>
              <a:rPr lang="vi-VN" dirty="0" smtClean="0"/>
              <a:t>: được</a:t>
            </a:r>
            <a:r>
              <a:rPr lang="en-US" dirty="0" smtClean="0"/>
              <a:t> </a:t>
            </a:r>
            <a:r>
              <a:rPr lang="vi-VN" dirty="0" smtClean="0"/>
              <a:t>sử</a:t>
            </a:r>
            <a:r>
              <a:rPr lang="en-US" dirty="0" smtClean="0"/>
              <a:t> </a:t>
            </a:r>
            <a:r>
              <a:rPr lang="vi-VN" dirty="0" smtClean="0"/>
              <a:t>dụng</a:t>
            </a:r>
            <a:r>
              <a:rPr lang="en-US" dirty="0" smtClean="0"/>
              <a:t> </a:t>
            </a:r>
            <a:r>
              <a:rPr lang="vi-VN" dirty="0" smtClean="0"/>
              <a:t>để</a:t>
            </a:r>
            <a:r>
              <a:rPr lang="en-US" dirty="0" smtClean="0"/>
              <a:t> </a:t>
            </a:r>
            <a:r>
              <a:rPr lang="vi-VN" dirty="0" smtClean="0"/>
              <a:t>quản</a:t>
            </a:r>
            <a:r>
              <a:rPr lang="en-US" dirty="0" smtClean="0"/>
              <a:t> </a:t>
            </a:r>
            <a:r>
              <a:rPr lang="vi-VN" dirty="0" smtClean="0"/>
              <a:t>lý</a:t>
            </a:r>
            <a:r>
              <a:rPr lang="en-US" dirty="0" smtClean="0"/>
              <a:t> </a:t>
            </a:r>
            <a:r>
              <a:rPr lang="vi-VN" dirty="0" smtClean="0"/>
              <a:t>thông</a:t>
            </a:r>
            <a:r>
              <a:rPr lang="en-US" dirty="0" smtClean="0"/>
              <a:t> </a:t>
            </a:r>
            <a:r>
              <a:rPr lang="vi-VN" dirty="0" smtClean="0"/>
              <a:t>tin cấu</a:t>
            </a:r>
            <a:r>
              <a:rPr lang="en-US" dirty="0" smtClean="0"/>
              <a:t> </a:t>
            </a:r>
            <a:r>
              <a:rPr lang="vi-VN" dirty="0" smtClean="0"/>
              <a:t>hình</a:t>
            </a:r>
            <a:r>
              <a:rPr lang="en-US" dirty="0" smtClean="0"/>
              <a:t> </a:t>
            </a:r>
            <a:r>
              <a:rPr lang="vi-VN" dirty="0" smtClean="0"/>
              <a:t>kết</a:t>
            </a:r>
            <a:r>
              <a:rPr lang="en-US" dirty="0" smtClean="0"/>
              <a:t> </a:t>
            </a:r>
            <a:r>
              <a:rPr lang="vi-VN" dirty="0" smtClean="0"/>
              <a:t>nối</a:t>
            </a:r>
            <a:r>
              <a:rPr lang="en-US" dirty="0" smtClean="0"/>
              <a:t> </a:t>
            </a:r>
            <a:r>
              <a:rPr lang="vi-VN" dirty="0" smtClean="0"/>
              <a:t>đến</a:t>
            </a:r>
            <a:r>
              <a:rPr lang="en-US" dirty="0" smtClean="0"/>
              <a:t> </a:t>
            </a:r>
            <a:r>
              <a:rPr lang="vi-VN" dirty="0" smtClean="0"/>
              <a:t>CSDL và</a:t>
            </a:r>
            <a:r>
              <a:rPr lang="en-US" dirty="0" smtClean="0"/>
              <a:t> </a:t>
            </a:r>
            <a:r>
              <a:rPr lang="vi-VN" dirty="0" smtClean="0"/>
              <a:t>ánh</a:t>
            </a:r>
            <a:r>
              <a:rPr lang="en-US" dirty="0" smtClean="0"/>
              <a:t> </a:t>
            </a:r>
            <a:r>
              <a:rPr lang="vi-VN" dirty="0" smtClean="0"/>
              <a:t>xạ</a:t>
            </a:r>
            <a:r>
              <a:rPr lang="en-US" dirty="0" smtClean="0"/>
              <a:t> </a:t>
            </a:r>
            <a:r>
              <a:rPr lang="vi-VN" dirty="0" smtClean="0"/>
              <a:t>thực</a:t>
            </a:r>
            <a:r>
              <a:rPr lang="en-US" dirty="0" smtClean="0"/>
              <a:t> </a:t>
            </a:r>
            <a:r>
              <a:rPr lang="vi-VN" dirty="0" smtClean="0"/>
              <a:t>thể</a:t>
            </a:r>
            <a:r>
              <a:rPr lang="en-US" dirty="0" smtClean="0"/>
              <a:t> </a:t>
            </a:r>
            <a:r>
              <a:rPr lang="vi-VN" dirty="0" smtClean="0"/>
              <a:t>vào</a:t>
            </a:r>
            <a:r>
              <a:rPr lang="en-US" dirty="0" smtClean="0"/>
              <a:t> </a:t>
            </a:r>
            <a:r>
              <a:rPr lang="vi-VN" dirty="0" smtClean="0"/>
              <a:t>CSDL.</a:t>
            </a:r>
          </a:p>
          <a:p>
            <a:r>
              <a:rPr lang="vi-VN" dirty="0">
                <a:solidFill>
                  <a:srgbClr val="FF0000"/>
                </a:solidFill>
              </a:rPr>
              <a:t>SessionFactory</a:t>
            </a:r>
            <a:r>
              <a:rPr lang="vi-VN" dirty="0" smtClean="0"/>
              <a:t>:</a:t>
            </a:r>
            <a:r>
              <a:rPr lang="en-US" dirty="0" smtClean="0"/>
              <a:t> </a:t>
            </a:r>
            <a:r>
              <a:rPr lang="vi-VN" dirty="0" smtClean="0"/>
              <a:t>cho</a:t>
            </a:r>
            <a:r>
              <a:rPr lang="en-US" dirty="0" smtClean="0"/>
              <a:t> </a:t>
            </a:r>
            <a:r>
              <a:rPr lang="vi-VN" dirty="0" smtClean="0"/>
              <a:t>phép</a:t>
            </a:r>
            <a:r>
              <a:rPr lang="en-US" dirty="0" smtClean="0"/>
              <a:t> </a:t>
            </a:r>
            <a:r>
              <a:rPr lang="vi-VN" dirty="0" smtClean="0"/>
              <a:t>sản</a:t>
            </a:r>
            <a:r>
              <a:rPr lang="en-US" dirty="0" smtClean="0"/>
              <a:t> </a:t>
            </a:r>
            <a:r>
              <a:rPr lang="vi-VN" dirty="0" smtClean="0"/>
              <a:t>sinh</a:t>
            </a:r>
            <a:r>
              <a:rPr lang="en-US" dirty="0" smtClean="0"/>
              <a:t> </a:t>
            </a:r>
            <a:r>
              <a:rPr lang="vi-VN" dirty="0" smtClean="0"/>
              <a:t>ra</a:t>
            </a:r>
            <a:r>
              <a:rPr lang="en-US" dirty="0" smtClean="0"/>
              <a:t> </a:t>
            </a:r>
            <a:r>
              <a:rPr lang="vi-VN" dirty="0" smtClean="0"/>
              <a:t>nhiều</a:t>
            </a:r>
            <a:r>
              <a:rPr lang="en-US" dirty="0" smtClean="0"/>
              <a:t> </a:t>
            </a:r>
            <a:r>
              <a:rPr lang="vi-VN" dirty="0" smtClean="0"/>
              <a:t>session</a:t>
            </a:r>
            <a:r>
              <a:rPr lang="en-US" dirty="0" smtClean="0"/>
              <a:t> </a:t>
            </a:r>
            <a:r>
              <a:rPr lang="vi-VN" dirty="0" smtClean="0"/>
              <a:t>khác</a:t>
            </a:r>
            <a:r>
              <a:rPr lang="en-US" dirty="0" smtClean="0"/>
              <a:t> </a:t>
            </a:r>
            <a:r>
              <a:rPr lang="vi-VN" dirty="0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vi-VN" dirty="0" smtClean="0"/>
              <a:t>.</a:t>
            </a:r>
          </a:p>
          <a:p>
            <a:r>
              <a:rPr lang="vi-VN" dirty="0">
                <a:solidFill>
                  <a:srgbClr val="FF0000"/>
                </a:solidFill>
              </a:rPr>
              <a:t>Session</a:t>
            </a:r>
            <a:r>
              <a:rPr lang="vi-VN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vi-VN" dirty="0" smtClean="0"/>
              <a:t>một</a:t>
            </a:r>
            <a:r>
              <a:rPr lang="en-US" dirty="0" smtClean="0"/>
              <a:t> </a:t>
            </a:r>
            <a:r>
              <a:rPr lang="vi-VN" dirty="0" smtClean="0"/>
              <a:t>phiên</a:t>
            </a:r>
            <a:r>
              <a:rPr lang="en-US" dirty="0" smtClean="0"/>
              <a:t> </a:t>
            </a:r>
            <a:r>
              <a:rPr lang="vi-VN" dirty="0" smtClean="0"/>
              <a:t>làm</a:t>
            </a:r>
            <a:r>
              <a:rPr lang="en-US" dirty="0" smtClean="0"/>
              <a:t> </a:t>
            </a:r>
            <a:r>
              <a:rPr lang="vi-VN" dirty="0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SessionFactory</a:t>
            </a:r>
            <a:endParaRPr lang="vi-VN" dirty="0" smtClean="0"/>
          </a:p>
          <a:p>
            <a:r>
              <a:rPr lang="vi-VN" dirty="0">
                <a:solidFill>
                  <a:srgbClr val="FF0000"/>
                </a:solidFill>
              </a:rPr>
              <a:t>Transaction</a:t>
            </a:r>
            <a:r>
              <a:rPr lang="vi-VN" dirty="0" smtClean="0"/>
              <a:t>: sử</a:t>
            </a:r>
            <a:r>
              <a:rPr lang="en-US" dirty="0" smtClean="0"/>
              <a:t> </a:t>
            </a:r>
            <a:r>
              <a:rPr lang="vi-VN" dirty="0" smtClean="0"/>
              <a:t>dụng</a:t>
            </a:r>
            <a:r>
              <a:rPr lang="en-US" dirty="0" smtClean="0"/>
              <a:t> </a:t>
            </a:r>
            <a:r>
              <a:rPr lang="vi-VN" dirty="0" smtClean="0"/>
              <a:t>để</a:t>
            </a:r>
            <a:r>
              <a:rPr lang="en-US" dirty="0" smtClean="0"/>
              <a:t> </a:t>
            </a:r>
            <a:r>
              <a:rPr lang="vi-VN" dirty="0" smtClean="0"/>
              <a:t>điều</a:t>
            </a:r>
            <a:r>
              <a:rPr lang="en-US" dirty="0" smtClean="0"/>
              <a:t> </a:t>
            </a:r>
            <a:r>
              <a:rPr lang="vi-VN" dirty="0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vi-VN" dirty="0" smtClean="0"/>
          </a:p>
          <a:p>
            <a:r>
              <a:rPr lang="vi-VN" dirty="0">
                <a:solidFill>
                  <a:srgbClr val="FF0000"/>
                </a:solidFill>
              </a:rPr>
              <a:t>Query</a:t>
            </a:r>
            <a:r>
              <a:rPr lang="vi-VN" dirty="0" smtClean="0"/>
              <a:t>: sử</a:t>
            </a:r>
            <a:r>
              <a:rPr lang="en-US" dirty="0" smtClean="0"/>
              <a:t> </a:t>
            </a:r>
            <a:r>
              <a:rPr lang="vi-VN" dirty="0" smtClean="0"/>
              <a:t>dụng</a:t>
            </a:r>
            <a:r>
              <a:rPr lang="en-US" dirty="0" smtClean="0"/>
              <a:t> </a:t>
            </a:r>
            <a:r>
              <a:rPr lang="vi-VN" dirty="0" smtClean="0"/>
              <a:t>để</a:t>
            </a:r>
            <a:r>
              <a:rPr lang="en-US" dirty="0" smtClean="0"/>
              <a:t> </a:t>
            </a:r>
            <a:r>
              <a:rPr lang="vi-VN" dirty="0" smtClean="0"/>
              <a:t>thực</a:t>
            </a:r>
            <a:r>
              <a:rPr lang="en-US" dirty="0" smtClean="0"/>
              <a:t> </a:t>
            </a:r>
            <a:r>
              <a:rPr lang="vi-VN" dirty="0" smtClean="0"/>
              <a:t>hiện</a:t>
            </a:r>
            <a:r>
              <a:rPr lang="en-US" dirty="0" smtClean="0"/>
              <a:t> </a:t>
            </a:r>
            <a:r>
              <a:rPr lang="vi-VN" dirty="0" smtClean="0"/>
              <a:t>truy</a:t>
            </a:r>
            <a:r>
              <a:rPr lang="en-US" dirty="0" smtClean="0"/>
              <a:t> </a:t>
            </a:r>
            <a:r>
              <a:rPr lang="vi-VN" dirty="0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vi-VN" dirty="0" smtClean="0"/>
          </a:p>
          <a:p>
            <a:r>
              <a:rPr lang="vi-VN" dirty="0">
                <a:solidFill>
                  <a:srgbClr val="FF0000"/>
                </a:solidFill>
              </a:rPr>
              <a:t>Criteria</a:t>
            </a:r>
            <a:r>
              <a:rPr lang="vi-VN" dirty="0" smtClean="0"/>
              <a:t>: sử</a:t>
            </a:r>
            <a:r>
              <a:rPr lang="en-US" dirty="0" smtClean="0"/>
              <a:t> </a:t>
            </a:r>
            <a:r>
              <a:rPr lang="vi-VN" dirty="0" smtClean="0"/>
              <a:t>dụng</a:t>
            </a:r>
            <a:r>
              <a:rPr lang="en-US" dirty="0" smtClean="0"/>
              <a:t> </a:t>
            </a:r>
            <a:r>
              <a:rPr lang="vi-VN" dirty="0" smtClean="0"/>
              <a:t>để</a:t>
            </a:r>
            <a:r>
              <a:rPr lang="en-US" dirty="0" smtClean="0"/>
              <a:t> </a:t>
            </a:r>
            <a:r>
              <a:rPr lang="vi-VN" dirty="0" smtClean="0"/>
              <a:t>xây</a:t>
            </a:r>
            <a:r>
              <a:rPr lang="en-US" dirty="0" smtClean="0"/>
              <a:t> </a:t>
            </a:r>
            <a:r>
              <a:rPr lang="vi-VN" dirty="0" smtClean="0"/>
              <a:t>dựng</a:t>
            </a:r>
            <a:r>
              <a:rPr lang="en-US" dirty="0" smtClean="0"/>
              <a:t> </a:t>
            </a:r>
            <a:r>
              <a:rPr lang="vi-VN" dirty="0" smtClean="0"/>
              <a:t>câu</a:t>
            </a:r>
            <a:r>
              <a:rPr lang="en-US" dirty="0" smtClean="0"/>
              <a:t> </a:t>
            </a:r>
            <a:r>
              <a:rPr lang="vi-VN" dirty="0" smtClean="0"/>
              <a:t>lệnh</a:t>
            </a:r>
            <a:r>
              <a:rPr lang="en-US" dirty="0" smtClean="0"/>
              <a:t> </a:t>
            </a:r>
            <a:r>
              <a:rPr lang="vi-VN" dirty="0" smtClean="0"/>
              <a:t>truy</a:t>
            </a:r>
            <a:r>
              <a:rPr lang="en-US" dirty="0" smtClean="0"/>
              <a:t> </a:t>
            </a:r>
            <a:r>
              <a:rPr lang="vi-VN" dirty="0" smtClean="0"/>
              <a:t>vấn</a:t>
            </a:r>
            <a:r>
              <a:rPr lang="en-US" dirty="0" smtClean="0"/>
              <a:t> </a:t>
            </a:r>
            <a:r>
              <a:rPr lang="vi-VN" dirty="0" smtClean="0"/>
              <a:t>bằng</a:t>
            </a:r>
            <a:r>
              <a:rPr lang="en-US" dirty="0" smtClean="0"/>
              <a:t> </a:t>
            </a:r>
            <a:r>
              <a:rPr lang="vi-VN" dirty="0" smtClean="0"/>
              <a:t>lập</a:t>
            </a:r>
            <a:r>
              <a:rPr lang="en-US" dirty="0" smtClean="0"/>
              <a:t> </a:t>
            </a:r>
            <a:r>
              <a:rPr lang="vi-VN" dirty="0" smtClean="0"/>
              <a:t>trình</a:t>
            </a:r>
            <a:r>
              <a:rPr lang="en-US" dirty="0" smtClean="0"/>
              <a:t> </a:t>
            </a:r>
            <a:r>
              <a:rPr lang="vi-VN" dirty="0" smtClean="0"/>
              <a:t>thay</a:t>
            </a:r>
            <a:r>
              <a:rPr lang="en-US" dirty="0" smtClean="0"/>
              <a:t> </a:t>
            </a:r>
            <a:r>
              <a:rPr lang="vi-VN" dirty="0" smtClean="0"/>
              <a:t>cho</a:t>
            </a:r>
            <a:r>
              <a:rPr lang="en-US" dirty="0" smtClean="0"/>
              <a:t> </a:t>
            </a:r>
            <a:r>
              <a:rPr lang="vi-VN" dirty="0" smtClean="0"/>
              <a:t>câu</a:t>
            </a:r>
            <a:r>
              <a:rPr lang="en-US" dirty="0" smtClean="0"/>
              <a:t> </a:t>
            </a:r>
            <a:r>
              <a:rPr lang="vi-VN" dirty="0" smtClean="0"/>
              <a:t>lệnh</a:t>
            </a:r>
            <a:r>
              <a:rPr lang="en-US" dirty="0" smtClean="0"/>
              <a:t> </a:t>
            </a:r>
            <a:r>
              <a:rPr lang="vi-VN" dirty="0" smtClean="0"/>
              <a:t>HQL hay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7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Thư viện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066800"/>
            <a:ext cx="4571999" cy="5638800"/>
          </a:xfrm>
        </p:spPr>
        <p:txBody>
          <a:bodyPr/>
          <a:lstStyle/>
          <a:p>
            <a:r>
              <a:rPr lang="vi-VN" dirty="0" smtClean="0"/>
              <a:t>Trong</a:t>
            </a:r>
            <a:r>
              <a:rPr lang="en-US" dirty="0" smtClean="0"/>
              <a:t> </a:t>
            </a:r>
            <a:r>
              <a:rPr lang="vi-VN" dirty="0" smtClean="0"/>
              <a:t>số</a:t>
            </a:r>
            <a:r>
              <a:rPr lang="en-US" dirty="0" smtClean="0"/>
              <a:t> </a:t>
            </a:r>
            <a:r>
              <a:rPr lang="vi-VN" dirty="0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thư</a:t>
            </a:r>
            <a:r>
              <a:rPr lang="en-US" dirty="0" smtClean="0"/>
              <a:t> </a:t>
            </a:r>
            <a:r>
              <a:rPr lang="vi-VN" dirty="0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vi-VN" dirty="0" smtClean="0"/>
              <a:t> </a:t>
            </a:r>
            <a:r>
              <a:rPr lang="vi-VN" b="1" dirty="0" smtClean="0">
                <a:solidFill>
                  <a:srgbClr val="FF0000"/>
                </a:solidFill>
              </a:rPr>
              <a:t>sqljdbc4.jar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JDBC driver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vi-VN" dirty="0" smtClean="0"/>
              <a:t>SQL Server.</a:t>
            </a:r>
          </a:p>
          <a:p>
            <a:r>
              <a:rPr lang="vi-VN" dirty="0" smtClean="0"/>
              <a:t>Nếu</a:t>
            </a:r>
            <a:r>
              <a:rPr lang="en-US" dirty="0" smtClean="0"/>
              <a:t> </a:t>
            </a:r>
            <a:r>
              <a:rPr lang="vi-VN" dirty="0" smtClean="0"/>
              <a:t>bạn</a:t>
            </a:r>
            <a:r>
              <a:rPr lang="en-US" dirty="0" smtClean="0"/>
              <a:t> </a:t>
            </a:r>
            <a:r>
              <a:rPr lang="vi-VN" dirty="0" smtClean="0"/>
              <a:t>muốn</a:t>
            </a:r>
            <a:r>
              <a:rPr lang="en-US" dirty="0" smtClean="0"/>
              <a:t> </a:t>
            </a:r>
            <a:r>
              <a:rPr lang="vi-VN" dirty="0" smtClean="0"/>
              <a:t>làm</a:t>
            </a:r>
            <a:r>
              <a:rPr lang="en-US" dirty="0" smtClean="0"/>
              <a:t> </a:t>
            </a:r>
            <a:r>
              <a:rPr lang="vi-VN" dirty="0" smtClean="0"/>
              <a:t>việc</a:t>
            </a:r>
            <a:r>
              <a:rPr lang="en-US" dirty="0" smtClean="0"/>
              <a:t> </a:t>
            </a:r>
            <a:r>
              <a:rPr lang="vi-VN" dirty="0" smtClean="0"/>
              <a:t>với</a:t>
            </a:r>
            <a:r>
              <a:rPr lang="en-US" dirty="0" smtClean="0"/>
              <a:t> </a:t>
            </a:r>
            <a:r>
              <a:rPr lang="vi-VN" dirty="0" smtClean="0"/>
              <a:t>một</a:t>
            </a:r>
            <a:r>
              <a:rPr lang="en-US" dirty="0" smtClean="0"/>
              <a:t> </a:t>
            </a:r>
            <a:r>
              <a:rPr lang="vi-VN" dirty="0" smtClean="0"/>
              <a:t>CSDL cụ</a:t>
            </a:r>
            <a:r>
              <a:rPr lang="en-US" dirty="0" smtClean="0"/>
              <a:t> </a:t>
            </a:r>
            <a:r>
              <a:rPr lang="vi-VN" dirty="0" smtClean="0"/>
              <a:t>thể</a:t>
            </a:r>
            <a:r>
              <a:rPr lang="en-US" dirty="0" smtClean="0"/>
              <a:t> </a:t>
            </a:r>
            <a:r>
              <a:rPr lang="vi-VN" dirty="0" smtClean="0"/>
              <a:t>nào</a:t>
            </a:r>
            <a:r>
              <a:rPr lang="en-US" dirty="0" smtClean="0"/>
              <a:t> </a:t>
            </a:r>
            <a:r>
              <a:rPr lang="vi-VN" dirty="0" smtClean="0"/>
              <a:t>đó</a:t>
            </a:r>
            <a:r>
              <a:rPr lang="en-US" dirty="0" smtClean="0"/>
              <a:t> </a:t>
            </a:r>
            <a:r>
              <a:rPr lang="vi-VN" dirty="0" smtClean="0"/>
              <a:t>(Oracle, MySQL, DB2...) thì</a:t>
            </a:r>
            <a:r>
              <a:rPr lang="en-US" dirty="0" smtClean="0"/>
              <a:t> </a:t>
            </a:r>
            <a:r>
              <a:rPr lang="vi-VN" dirty="0" smtClean="0"/>
              <a:t>phải</a:t>
            </a:r>
            <a:r>
              <a:rPr lang="en-US" dirty="0" smtClean="0"/>
              <a:t> </a:t>
            </a:r>
            <a:r>
              <a:rPr lang="vi-VN" dirty="0" smtClean="0"/>
              <a:t>bổ</a:t>
            </a:r>
            <a:r>
              <a:rPr lang="en-US" dirty="0" smtClean="0"/>
              <a:t> </a:t>
            </a:r>
            <a:r>
              <a:rPr lang="vi-VN" dirty="0" smtClean="0"/>
              <a:t>sung JDBC </a:t>
            </a:r>
            <a:r>
              <a:rPr lang="en-US" dirty="0" smtClean="0"/>
              <a:t>driver </a:t>
            </a:r>
            <a:r>
              <a:rPr lang="vi-VN" dirty="0" smtClean="0"/>
              <a:t>tương</a:t>
            </a:r>
            <a:r>
              <a:rPr lang="en-US" dirty="0" smtClean="0"/>
              <a:t> </a:t>
            </a:r>
            <a:r>
              <a:rPr lang="vi-VN" dirty="0" smtClean="0"/>
              <a:t>ứng</a:t>
            </a:r>
            <a:r>
              <a:rPr lang="en-US" dirty="0" smtClean="0"/>
              <a:t> </a:t>
            </a:r>
            <a:r>
              <a:rPr lang="vi-VN" dirty="0" smtClean="0"/>
              <a:t>với</a:t>
            </a:r>
            <a:r>
              <a:rPr lang="en-US" dirty="0" smtClean="0"/>
              <a:t> </a:t>
            </a:r>
            <a:r>
              <a:rPr lang="vi-VN" dirty="0" smtClean="0"/>
              <a:t>CSDL đó</a:t>
            </a:r>
            <a:r>
              <a:rPr lang="en-US" dirty="0" smtClean="0"/>
              <a:t> </a:t>
            </a:r>
            <a:r>
              <a:rPr lang="vi-VN" dirty="0" smtClean="0"/>
              <a:t>vào</a:t>
            </a:r>
            <a:r>
              <a:rPr lang="en-US" dirty="0" smtClean="0"/>
              <a:t> </a:t>
            </a:r>
            <a:r>
              <a:rPr lang="vi-VN" dirty="0" smtClean="0"/>
              <a:t>ứng</a:t>
            </a:r>
            <a:r>
              <a:rPr lang="en-US" dirty="0" smtClean="0"/>
              <a:t> </a:t>
            </a:r>
            <a:r>
              <a:rPr lang="vi-VN" dirty="0" smtClean="0"/>
              <a:t>dụng</a:t>
            </a:r>
            <a:r>
              <a:rPr lang="en-US" dirty="0" smtClean="0"/>
              <a:t> </a:t>
            </a:r>
            <a:r>
              <a:rPr lang="vi-VN" dirty="0" smtClean="0"/>
              <a:t>của</a:t>
            </a:r>
            <a:r>
              <a:rPr lang="en-US" dirty="0" smtClean="0"/>
              <a:t> </a:t>
            </a:r>
            <a:r>
              <a:rPr lang="vi-VN" dirty="0" smtClean="0"/>
              <a:t>bạn.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46048"/>
            <a:ext cx="3733800" cy="533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2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hình tích hợp 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257800"/>
          </a:xfrm>
        </p:spPr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Hibernate </a:t>
            </a:r>
            <a:r>
              <a:rPr lang="en-US" dirty="0" err="1" smtClean="0"/>
              <a:t>vào</a:t>
            </a:r>
            <a:r>
              <a:rPr lang="en-US" dirty="0" smtClean="0"/>
              <a:t> Spring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3 bean</a:t>
            </a:r>
          </a:p>
          <a:p>
            <a:pPr lvl="1"/>
            <a:r>
              <a:rPr lang="en-US" sz="2000" dirty="0" err="1" smtClean="0">
                <a:solidFill>
                  <a:srgbClr val="FF3300"/>
                </a:solidFill>
              </a:rPr>
              <a:t>org.springframework.jdbc.datasource.DriverManagerDataSource</a:t>
            </a:r>
            <a:endParaRPr lang="en-US" sz="2000" dirty="0" smtClean="0">
              <a:solidFill>
                <a:srgbClr val="FF3300"/>
              </a:solidFill>
            </a:endParaRPr>
          </a:p>
          <a:p>
            <a:pPr lvl="2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CSDL</a:t>
            </a:r>
          </a:p>
          <a:p>
            <a:pPr lvl="1"/>
            <a:r>
              <a:rPr lang="en-US" sz="2000" dirty="0">
                <a:solidFill>
                  <a:srgbClr val="FF3300"/>
                </a:solidFill>
              </a:rPr>
              <a:t>org.springframework.orm.hibernate4.LocalSessionFactoryBean</a:t>
            </a:r>
          </a:p>
          <a:p>
            <a:pPr lvl="2"/>
            <a:r>
              <a:rPr lang="en-US" dirty="0" err="1" smtClean="0"/>
              <a:t>Tạo</a:t>
            </a:r>
            <a:r>
              <a:rPr lang="en-US" dirty="0" smtClean="0"/>
              <a:t> session factory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CSDL</a:t>
            </a:r>
          </a:p>
          <a:p>
            <a:pPr lvl="1"/>
            <a:r>
              <a:rPr lang="en-US" sz="2000" dirty="0">
                <a:solidFill>
                  <a:srgbClr val="FF3300"/>
                </a:solidFill>
              </a:rPr>
              <a:t>org.springframework.orm.hibernate4.HibernateTransactionManager</a:t>
            </a:r>
          </a:p>
          <a:p>
            <a:pPr lvl="2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1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7400</TotalTime>
  <Words>2074</Words>
  <Application>Microsoft Office PowerPoint</Application>
  <PresentationFormat>On-screen Show (4:3)</PresentationFormat>
  <Paragraphs>290</Paragraphs>
  <Slides>50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Custom Design</vt:lpstr>
      <vt:lpstr>PowerPoint Presentation</vt:lpstr>
      <vt:lpstr>Mục tiêu</vt:lpstr>
      <vt:lpstr>Giới thiệu Hibernate</vt:lpstr>
      <vt:lpstr>Giới thiệu Hibernate</vt:lpstr>
      <vt:lpstr>Hỗ trợ CSDL</vt:lpstr>
      <vt:lpstr>Các thành phần Hibernate</vt:lpstr>
      <vt:lpstr>Các thành phần Hibernate</vt:lpstr>
      <vt:lpstr>Thư viện</vt:lpstr>
      <vt:lpstr>Cấu hình tích hợp Hibernate</vt:lpstr>
      <vt:lpstr>Cấu hình DataSource</vt:lpstr>
      <vt:lpstr>Cấu hình SessionFactory</vt:lpstr>
      <vt:lpstr>Cấu hình Transaction</vt:lpstr>
      <vt:lpstr>PowerPoint Presentation</vt:lpstr>
      <vt:lpstr>Ánh xạ thực thể</vt:lpstr>
      <vt:lpstr>CSDL mẫu</vt:lpstr>
      <vt:lpstr>Mô hình thực thể</vt:lpstr>
      <vt:lpstr>Xây dựng lớp thực thể User</vt:lpstr>
      <vt:lpstr>Qui ước ánh xạ</vt:lpstr>
      <vt:lpstr>Xây dựng thực thể Student</vt:lpstr>
      <vt:lpstr>Các Annotation ánh xạ</vt:lpstr>
      <vt:lpstr>Ánh xạ thực thể kết hợp</vt:lpstr>
      <vt:lpstr>Ánh xạ thực thể kết hợp 1-N</vt:lpstr>
      <vt:lpstr>PowerPoint Presentation</vt:lpstr>
      <vt:lpstr>PowerPoint Presentation</vt:lpstr>
      <vt:lpstr>Lập trình Hibernate</vt:lpstr>
      <vt:lpstr>Mô hình lập trình Hibernate</vt:lpstr>
      <vt:lpstr>Truy vấn thực thể</vt:lpstr>
      <vt:lpstr>PowerPoint Presentation</vt:lpstr>
      <vt:lpstr>Truy vấn có tham số</vt:lpstr>
      <vt:lpstr>Truy vấn phân trang</vt:lpstr>
      <vt:lpstr>Truy vấn một số thuộc tính</vt:lpstr>
      <vt:lpstr>PowerPoint Presentation</vt:lpstr>
      <vt:lpstr>Truy vấn một giá trị</vt:lpstr>
      <vt:lpstr>Truy vấn một thực thể</vt:lpstr>
      <vt:lpstr>PowerPoint Presentation</vt:lpstr>
      <vt:lpstr>Thao tác thực thể</vt:lpstr>
      <vt:lpstr>Thêm mới</vt:lpstr>
      <vt:lpstr>Cập nhật</vt:lpstr>
      <vt:lpstr>Xóa</vt:lpstr>
      <vt:lpstr>PowerPoint Presentation</vt:lpstr>
      <vt:lpstr>Ngôn ngữ HQL</vt:lpstr>
      <vt:lpstr>Truy vấn đối tượng</vt:lpstr>
      <vt:lpstr>Ngôn ngữ HQL</vt:lpstr>
      <vt:lpstr>Ngôn ngữ HQL</vt:lpstr>
      <vt:lpstr>Ngôn ngữ HQL – Toán tử</vt:lpstr>
      <vt:lpstr>Ngôn ngữ HQL - Hàm</vt:lpstr>
      <vt:lpstr>Ngôn ngữ HQL - Hàm</vt:lpstr>
      <vt:lpstr>Ngôn ngữ HQL - Hàm</vt:lpstr>
      <vt:lpstr>Tổng kết nội dung bài học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1377</cp:revision>
  <dcterms:created xsi:type="dcterms:W3CDTF">2013-04-23T08:05:33Z</dcterms:created>
  <dcterms:modified xsi:type="dcterms:W3CDTF">2016-12-04T09:07:25Z</dcterms:modified>
</cp:coreProperties>
</file>