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429" r:id="rId3"/>
    <p:sldId id="430" r:id="rId4"/>
    <p:sldId id="431" r:id="rId5"/>
    <p:sldId id="432" r:id="rId6"/>
  </p:sldIdLst>
  <p:sldSz cx="9144000" cy="5143500" type="screen16x9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rest Ibragimov" initials="O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4185"/>
    <a:srgbClr val="4F81BD"/>
    <a:srgbClr val="E9E9E9"/>
    <a:srgbClr val="C8C8C8"/>
    <a:srgbClr val="00914B"/>
    <a:srgbClr val="0029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2503" autoAdjust="0"/>
  </p:normalViewPr>
  <p:slideViewPr>
    <p:cSldViewPr snapToGrid="0" snapToObjects="1">
      <p:cViewPr>
        <p:scale>
          <a:sx n="110" d="100"/>
          <a:sy n="110" d="100"/>
        </p:scale>
        <p:origin x="-701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79C8F-9F67-0442-97C4-D674F96C4DF4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49A7A-F52F-644B-A590-1734B720AE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0186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CB916-9576-9D44-86B8-201FC90A16E3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89800-6C4B-F94D-A12F-F478B64AC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2507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824895" y="873353"/>
            <a:ext cx="7772400" cy="1102519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  <a:latin typeface="Avenir Next Demi Bold"/>
                <a:cs typeface="Avenir Next Demi Bold"/>
              </a:defRPr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93269"/>
            <a:ext cx="6400800" cy="756255"/>
          </a:xfrm>
        </p:spPr>
        <p:txBody>
          <a:bodyPr anchor="ctr" anchorCtr="1"/>
          <a:lstStyle>
            <a:lvl1pPr marL="0" indent="0" algn="ctr">
              <a:buNone/>
              <a:defRPr>
                <a:solidFill>
                  <a:srgbClr val="E9E9E9"/>
                </a:solidFill>
                <a:latin typeface="Avenir Next Demi Bold"/>
                <a:cs typeface="Avenir Next Demi 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29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0710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309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03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текста</a:t>
            </a:r>
            <a:endParaRPr lang="en-US" dirty="0" smtClean="0"/>
          </a:p>
          <a:p>
            <a:pPr lvl="1"/>
            <a:r>
              <a:rPr lang="en-US" dirty="0" err="1" smtClean="0"/>
              <a:t>Второй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2"/>
            <a:r>
              <a:rPr lang="en-US" dirty="0" err="1" smtClean="0"/>
              <a:t>Третий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3"/>
            <a:r>
              <a:rPr lang="en-US" dirty="0" err="1" smtClean="0"/>
              <a:t>Четвертый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4"/>
            <a:r>
              <a:rPr lang="en-US" dirty="0" err="1" smtClean="0"/>
              <a:t>Пятый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03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6084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Заголовок раздела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16089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11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01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92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89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0739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7904" y="205979"/>
            <a:ext cx="742889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текста</a:t>
            </a:r>
            <a:endParaRPr lang="en-US" dirty="0" smtClean="0"/>
          </a:p>
          <a:p>
            <a:pPr lvl="1"/>
            <a:r>
              <a:rPr lang="en-US" dirty="0" err="1" smtClean="0"/>
              <a:t>Второй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2"/>
            <a:r>
              <a:rPr lang="en-US" dirty="0" err="1" smtClean="0"/>
              <a:t>Третий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3"/>
            <a:r>
              <a:rPr lang="en-US" dirty="0" err="1" smtClean="0"/>
              <a:t>Четвертый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4"/>
            <a:r>
              <a:rPr lang="en-US" dirty="0" err="1" smtClean="0"/>
              <a:t>Пятый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3FF08-4DDF-164A-BAAA-AFECCC319A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349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4185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Next Medium"/>
          <a:ea typeface="+mn-ea"/>
          <a:cs typeface="Avenir Next Medium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Next Medium"/>
          <a:ea typeface="+mn-ea"/>
          <a:cs typeface="Avenir Next Medium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Medium"/>
          <a:ea typeface="+mn-ea"/>
          <a:cs typeface="Avenir Next Medium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Medium"/>
          <a:ea typeface="+mn-ea"/>
          <a:cs typeface="Avenir Next Medium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Medium"/>
          <a:ea typeface="+mn-ea"/>
          <a:cs typeface="Avenir Next Medium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азвание 12"/>
          <p:cNvSpPr>
            <a:spLocks noGrp="1"/>
          </p:cNvSpPr>
          <p:nvPr>
            <p:ph type="ctrTitle"/>
          </p:nvPr>
        </p:nvSpPr>
        <p:spPr>
          <a:xfrm>
            <a:off x="93786" y="1663358"/>
            <a:ext cx="9144000" cy="110251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93024"/>
            <a:ext cx="6400800" cy="756255"/>
          </a:xfrm>
        </p:spPr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6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2957946" y="1039091"/>
            <a:ext cx="3027218" cy="9282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Укажите свой возраст?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588328" y="2826328"/>
            <a:ext cx="1808016" cy="5195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12-17 лет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539835" y="2140528"/>
            <a:ext cx="1856509" cy="5195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Меньше 12 лет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588328" y="3519056"/>
            <a:ext cx="1808016" cy="5195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18-65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588328" y="4239490"/>
            <a:ext cx="1808016" cy="5195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Больше 65 лет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3690503" y="221670"/>
            <a:ext cx="1603666" cy="6927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 вопрос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4" idx="3"/>
            <a:endCxn id="27" idx="2"/>
          </p:cNvCxnSpPr>
          <p:nvPr/>
        </p:nvCxnSpPr>
        <p:spPr>
          <a:xfrm>
            <a:off x="5396344" y="3086101"/>
            <a:ext cx="1548244" cy="346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6359236" y="1939637"/>
            <a:ext cx="2189018" cy="685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Вам </a:t>
            </a:r>
            <a:r>
              <a:rPr lang="ru-RU" sz="1100" dirty="0"/>
              <a:t>рекомендована коррекция пищевого поведения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5396344" y="2403764"/>
            <a:ext cx="96289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7" idx="3"/>
            <a:endCxn id="27" idx="2"/>
          </p:cNvCxnSpPr>
          <p:nvPr/>
        </p:nvCxnSpPr>
        <p:spPr>
          <a:xfrm flipV="1">
            <a:off x="5396344" y="3432464"/>
            <a:ext cx="1548244" cy="1066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6" idx="1"/>
          </p:cNvCxnSpPr>
          <p:nvPr/>
        </p:nvCxnSpPr>
        <p:spPr>
          <a:xfrm flipH="1" flipV="1">
            <a:off x="2182091" y="3778828"/>
            <a:ext cx="140623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289212" y="3432464"/>
            <a:ext cx="1603666" cy="6927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 вопрос</a:t>
            </a:r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6944588" y="3086099"/>
            <a:ext cx="1603666" cy="6927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3.1 вопрос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48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2121478" y="1007918"/>
            <a:ext cx="4930486" cy="16937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/>
              <a:t>Есть ли у Вас одно из противопоказаний</a:t>
            </a:r>
            <a:r>
              <a:rPr lang="ru-RU" sz="1600" b="1" dirty="0" smtClean="0"/>
              <a:t>:</a:t>
            </a:r>
          </a:p>
          <a:p>
            <a:pPr algn="ctr"/>
            <a:endParaRPr lang="ru-RU" sz="1100" b="1" dirty="0"/>
          </a:p>
          <a:p>
            <a:pPr algn="ctr"/>
            <a:r>
              <a:rPr lang="ru-RU" sz="1200" dirty="0" smtClean="0"/>
              <a:t>- Неконтролируемая артериальная гипертензия АД </a:t>
            </a:r>
            <a:r>
              <a:rPr lang="en-US" sz="1200" dirty="0" smtClean="0"/>
              <a:t>&gt;</a:t>
            </a:r>
            <a:r>
              <a:rPr lang="ru-RU" sz="1200" dirty="0" smtClean="0"/>
              <a:t> 145/90</a:t>
            </a:r>
          </a:p>
          <a:p>
            <a:pPr marL="285750" indent="-285750" algn="ctr">
              <a:buFontTx/>
              <a:buChar char="-"/>
            </a:pPr>
            <a:r>
              <a:rPr lang="ru-RU" sz="1200" dirty="0" smtClean="0"/>
              <a:t>Хроническая сердечная недостаточность</a:t>
            </a:r>
          </a:p>
          <a:p>
            <a:pPr marL="285750" indent="-285750" algn="ctr">
              <a:buFontTx/>
              <a:buChar char="-"/>
            </a:pPr>
            <a:r>
              <a:rPr lang="ru-RU" sz="1200" dirty="0" smtClean="0"/>
              <a:t>Ишемическая болезнь сердца</a:t>
            </a:r>
          </a:p>
          <a:p>
            <a:pPr marL="285750" indent="-285750" algn="ctr">
              <a:buFontTx/>
              <a:buChar char="-"/>
            </a:pPr>
            <a:r>
              <a:rPr lang="ru-RU" sz="1200" dirty="0"/>
              <a:t>Цереброваскулярные </a:t>
            </a:r>
            <a:r>
              <a:rPr lang="ru-RU" sz="1200" dirty="0" smtClean="0"/>
              <a:t>болезни</a:t>
            </a:r>
          </a:p>
          <a:p>
            <a:pPr algn="ctr"/>
            <a:r>
              <a:rPr lang="ru-RU" sz="1200" dirty="0" smtClean="0"/>
              <a:t>- </a:t>
            </a:r>
            <a:r>
              <a:rPr lang="ru-RU" sz="1200" dirty="0"/>
              <a:t>Период грудного </a:t>
            </a:r>
            <a:r>
              <a:rPr lang="ru-RU" sz="1200" dirty="0" smtClean="0"/>
              <a:t>вскармливания/беременность</a:t>
            </a:r>
            <a:endParaRPr lang="ru-RU" sz="12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738996" y="3636823"/>
            <a:ext cx="1808016" cy="5195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690503" y="2912919"/>
            <a:ext cx="1856509" cy="5195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3690503" y="221670"/>
            <a:ext cx="1603666" cy="6927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  <a:r>
              <a:rPr lang="ru-RU" dirty="0" smtClean="0"/>
              <a:t> вопрос</a:t>
            </a:r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884957" y="3550230"/>
            <a:ext cx="1603666" cy="6927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 вопрос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5" idx="3"/>
          </p:cNvCxnSpPr>
          <p:nvPr/>
        </p:nvCxnSpPr>
        <p:spPr>
          <a:xfrm flipV="1">
            <a:off x="5547012" y="3172691"/>
            <a:ext cx="140797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1"/>
            <a:endCxn id="25" idx="6"/>
          </p:cNvCxnSpPr>
          <p:nvPr/>
        </p:nvCxnSpPr>
        <p:spPr>
          <a:xfrm flipH="1" flipV="1">
            <a:off x="2488623" y="3896595"/>
            <a:ext cx="125037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6954982" y="2826326"/>
            <a:ext cx="1603666" cy="6927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3.1. вопрос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1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2294660" y="1007918"/>
            <a:ext cx="4494067" cy="13542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/>
              <a:t>Есть ли у Вас одно из противопоказаний:</a:t>
            </a:r>
          </a:p>
          <a:p>
            <a:pPr marL="285750" indent="-285750" algn="ctr">
              <a:buFontTx/>
              <a:buChar char="-"/>
            </a:pPr>
            <a:endParaRPr lang="ru-RU" sz="700" dirty="0" smtClean="0"/>
          </a:p>
          <a:p>
            <a:pPr algn="ctr"/>
            <a:r>
              <a:rPr lang="ru-RU" sz="1400" dirty="0" smtClean="0"/>
              <a:t>- </a:t>
            </a:r>
            <a:r>
              <a:rPr lang="ru-RU" sz="1400" dirty="0" err="1" smtClean="0"/>
              <a:t>Холестаз</a:t>
            </a:r>
            <a:endParaRPr lang="ru-RU" sz="1400" dirty="0"/>
          </a:p>
          <a:p>
            <a:pPr marL="285750" indent="-285750" algn="ctr">
              <a:buFontTx/>
              <a:buChar char="-"/>
            </a:pPr>
            <a:r>
              <a:rPr lang="ru-RU" sz="1400" dirty="0"/>
              <a:t>Синдром </a:t>
            </a:r>
            <a:r>
              <a:rPr lang="ru-RU" sz="1400" dirty="0" err="1"/>
              <a:t>мальабсорбции</a:t>
            </a:r>
            <a:endParaRPr lang="ru-RU" sz="1400" dirty="0"/>
          </a:p>
          <a:p>
            <a:pPr marL="285750" indent="-285750" algn="ctr">
              <a:buFontTx/>
              <a:buChar char="-"/>
            </a:pPr>
            <a:r>
              <a:rPr lang="ru-RU" sz="1400" dirty="0"/>
              <a:t>Синдром раздраженного кишечника</a:t>
            </a:r>
          </a:p>
          <a:p>
            <a:pPr algn="ctr"/>
            <a:r>
              <a:rPr lang="ru-RU" sz="1400" dirty="0"/>
              <a:t>- Период грудного вскармливания/беременность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690503" y="3460179"/>
            <a:ext cx="1808016" cy="5195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690503" y="2653146"/>
            <a:ext cx="1856509" cy="5195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3690503" y="221670"/>
            <a:ext cx="1603666" cy="6927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 вопрос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788727" y="2570019"/>
            <a:ext cx="2189018" cy="685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Вам рекомендован препарат </a:t>
            </a:r>
            <a:r>
              <a:rPr lang="ru-RU" sz="1100" b="1" i="1" dirty="0" err="1" smtClean="0"/>
              <a:t>Голдлайн</a:t>
            </a:r>
            <a:r>
              <a:rPr lang="ru-RU" sz="1100" b="1" i="1" dirty="0" smtClean="0"/>
              <a:t> Плюс</a:t>
            </a:r>
            <a:r>
              <a:rPr lang="ru-RU" sz="1100" dirty="0" smtClean="0"/>
              <a:t>, </a:t>
            </a:r>
            <a:r>
              <a:rPr lang="ru-RU" sz="1100" dirty="0"/>
              <a:t>проконсультируйтесь с врачом. </a:t>
            </a:r>
            <a:r>
              <a:rPr lang="ru-RU" sz="1100" dirty="0"/>
              <a:t>(кнопка "Найти лучшую цену")</a:t>
            </a:r>
          </a:p>
        </p:txBody>
      </p:sp>
      <p:cxnSp>
        <p:nvCxnSpPr>
          <p:cNvPr id="7" name="Прямая со стрелкой 6"/>
          <p:cNvCxnSpPr>
            <a:stCxn id="5" idx="3"/>
          </p:cNvCxnSpPr>
          <p:nvPr/>
        </p:nvCxnSpPr>
        <p:spPr>
          <a:xfrm flipV="1">
            <a:off x="5547012" y="2912918"/>
            <a:ext cx="124171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6726382" y="3810000"/>
            <a:ext cx="2251363" cy="9351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Вам рекомендован препарат </a:t>
            </a:r>
            <a:r>
              <a:rPr lang="ru-RU" sz="1100" b="1" i="1" dirty="0" err="1" smtClean="0"/>
              <a:t>Листата</a:t>
            </a:r>
            <a:r>
              <a:rPr lang="ru-RU" sz="1100" dirty="0" smtClean="0"/>
              <a:t> и/или препарат </a:t>
            </a:r>
            <a:r>
              <a:rPr lang="ru-RU" sz="1100" b="1" i="1" dirty="0" err="1" smtClean="0"/>
              <a:t>Голдлайн</a:t>
            </a:r>
            <a:r>
              <a:rPr lang="ru-RU" sz="1100" b="1" i="1" dirty="0" smtClean="0"/>
              <a:t> Плюс</a:t>
            </a:r>
            <a:r>
              <a:rPr lang="ru-RU" sz="1100" dirty="0" smtClean="0"/>
              <a:t>, </a:t>
            </a:r>
            <a:r>
              <a:rPr lang="ru-RU" sz="1100" dirty="0"/>
              <a:t>проконсультируйтесь с врачом. </a:t>
            </a:r>
            <a:r>
              <a:rPr lang="ru-RU" sz="1100" dirty="0"/>
              <a:t>(кнопка "Найти лучшую цену")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5498519" y="3719953"/>
            <a:ext cx="1290208" cy="491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1981200" y="1007918"/>
            <a:ext cx="4807527" cy="15621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Есть ли у Вас одно из противопоказаний:</a:t>
            </a:r>
          </a:p>
          <a:p>
            <a:pPr marL="285750" indent="-285750" algn="ctr">
              <a:buFontTx/>
              <a:buChar char="-"/>
            </a:pPr>
            <a:endParaRPr lang="ru-RU" sz="900" dirty="0" smtClean="0"/>
          </a:p>
          <a:p>
            <a:pPr marL="285750" indent="-285750" algn="ctr">
              <a:buFontTx/>
              <a:buChar char="-"/>
            </a:pPr>
            <a:r>
              <a:rPr lang="ru-RU" sz="1600" dirty="0" err="1" smtClean="0"/>
              <a:t>Холестаз</a:t>
            </a:r>
            <a:endParaRPr lang="ru-RU" sz="1600" dirty="0" smtClean="0"/>
          </a:p>
          <a:p>
            <a:pPr marL="285750" indent="-285750" algn="ctr">
              <a:buFontTx/>
              <a:buChar char="-"/>
            </a:pPr>
            <a:r>
              <a:rPr lang="ru-RU" sz="1600" dirty="0" smtClean="0"/>
              <a:t>Синдром </a:t>
            </a:r>
            <a:r>
              <a:rPr lang="ru-RU" sz="1600" dirty="0" err="1" smtClean="0"/>
              <a:t>мальабсорбции</a:t>
            </a:r>
            <a:endParaRPr lang="ru-RU" sz="1600" dirty="0" smtClean="0"/>
          </a:p>
          <a:p>
            <a:pPr marL="285750" indent="-285750" algn="ctr">
              <a:buFontTx/>
              <a:buChar char="-"/>
            </a:pPr>
            <a:r>
              <a:rPr lang="ru-RU" sz="1600" dirty="0" smtClean="0"/>
              <a:t>Синдром раздраженного кишечника</a:t>
            </a:r>
          </a:p>
          <a:p>
            <a:pPr algn="ctr"/>
            <a:r>
              <a:rPr lang="ru-RU" sz="1600" dirty="0" smtClean="0"/>
              <a:t>- Период грудного вскармливания/беременность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690503" y="3460179"/>
            <a:ext cx="1808016" cy="5195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Нет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690503" y="2653146"/>
            <a:ext cx="1856509" cy="5195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3690503" y="221670"/>
            <a:ext cx="1603666" cy="69272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3.1. вопрос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5" idx="3"/>
          </p:cNvCxnSpPr>
          <p:nvPr/>
        </p:nvCxnSpPr>
        <p:spPr>
          <a:xfrm flipV="1">
            <a:off x="5547012" y="2912918"/>
            <a:ext cx="124171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6726382" y="3810000"/>
            <a:ext cx="2251363" cy="9351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Вам рекомендован препарат </a:t>
            </a:r>
            <a:r>
              <a:rPr lang="ru-RU" sz="1100" b="1" i="1" dirty="0" err="1" smtClean="0"/>
              <a:t>Листата</a:t>
            </a:r>
            <a:r>
              <a:rPr lang="ru-RU" sz="1100" dirty="0" smtClean="0"/>
              <a:t>, </a:t>
            </a:r>
            <a:r>
              <a:rPr lang="ru-RU" sz="1100" dirty="0"/>
              <a:t>проконсультируйтесь с врачом. </a:t>
            </a:r>
            <a:r>
              <a:rPr lang="ru-RU" sz="1100" dirty="0"/>
              <a:t>(кнопка "Найти лучшую цену")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5498519" y="3719953"/>
            <a:ext cx="1290208" cy="491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788727" y="2570018"/>
            <a:ext cx="2189018" cy="685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/>
              <a:t>У Вас противопоказания к медикаментозной терапии. Обратитесь к врачу для коррекции </a:t>
            </a:r>
            <a:r>
              <a:rPr lang="ru-RU" sz="1050" dirty="0"/>
              <a:t>пищевого поведения</a:t>
            </a:r>
          </a:p>
        </p:txBody>
      </p:sp>
    </p:spTree>
    <p:extLst>
      <p:ext uri="{BB962C8B-B14F-4D97-AF65-F5344CB8AC3E}">
        <p14:creationId xmlns:p14="http://schemas.microsoft.com/office/powerpoint/2010/main" val="40461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по умолчанию">
  <a:themeElements>
    <a:clrScheme name="Sever Style 2">
      <a:dk1>
        <a:srgbClr val="404040"/>
      </a:dk1>
      <a:lt1>
        <a:srgbClr val="004286"/>
      </a:lt1>
      <a:dk2>
        <a:srgbClr val="459B58"/>
      </a:dk2>
      <a:lt2>
        <a:srgbClr val="006C3A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9911</TotalTime>
  <Words>168</Words>
  <Application>Microsoft Office PowerPoint</Application>
  <PresentationFormat>Экран (16:9)</PresentationFormat>
  <Paragraphs>44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по умолчанию</vt:lpstr>
      <vt:lpstr>  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Elena</dc:creator>
  <cp:lastModifiedBy>Корзухин</cp:lastModifiedBy>
  <cp:revision>299</cp:revision>
  <dcterms:created xsi:type="dcterms:W3CDTF">2020-06-20T14:21:45Z</dcterms:created>
  <dcterms:modified xsi:type="dcterms:W3CDTF">2021-03-16T09:12:28Z</dcterms:modified>
</cp:coreProperties>
</file>