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74" r:id="rId5"/>
    <p:sldId id="308" r:id="rId6"/>
    <p:sldId id="309" r:id="rId7"/>
    <p:sldId id="310" r:id="rId8"/>
    <p:sldId id="311" r:id="rId9"/>
    <p:sldId id="312" r:id="rId10"/>
    <p:sldId id="314" r:id="rId11"/>
    <p:sldId id="315" r:id="rId12"/>
    <p:sldId id="318" r:id="rId13"/>
    <p:sldId id="317" r:id="rId14"/>
    <p:sldId id="316" r:id="rId15"/>
    <p:sldId id="319" r:id="rId16"/>
    <p:sldId id="320" r:id="rId17"/>
    <p:sldId id="321" r:id="rId18"/>
    <p:sldId id="324" r:id="rId19"/>
    <p:sldId id="325" r:id="rId20"/>
    <p:sldId id="326" r:id="rId21"/>
    <p:sldId id="327" r:id="rId22"/>
    <p:sldId id="32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D30CC8-AA07-4259-9573-0616427067B1}">
          <p14:sldIdLst>
            <p14:sldId id="274"/>
            <p14:sldId id="308"/>
            <p14:sldId id="309"/>
            <p14:sldId id="310"/>
            <p14:sldId id="311"/>
            <p14:sldId id="312"/>
            <p14:sldId id="314"/>
            <p14:sldId id="315"/>
            <p14:sldId id="318"/>
            <p14:sldId id="317"/>
            <p14:sldId id="316"/>
            <p14:sldId id="319"/>
            <p14:sldId id="320"/>
            <p14:sldId id="321"/>
            <p14:sldId id="324"/>
            <p14:sldId id="325"/>
            <p14:sldId id="326"/>
            <p14:sldId id="327"/>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6070" autoAdjust="0"/>
  </p:normalViewPr>
  <p:slideViewPr>
    <p:cSldViewPr snapToGrid="0">
      <p:cViewPr varScale="1">
        <p:scale>
          <a:sx n="114" d="100"/>
          <a:sy n="114" d="100"/>
        </p:scale>
        <p:origin x="608" y="184"/>
      </p:cViewPr>
      <p:guideLst/>
    </p:cSldViewPr>
  </p:slideViewPr>
  <p:notesTextViewPr>
    <p:cViewPr>
      <p:scale>
        <a:sx n="1" d="1"/>
        <a:sy n="1" d="1"/>
      </p:scale>
      <p:origin x="0" y="-9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B844E-00BF-453C-9758-EEF1084E393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3D516F7-C64B-4869-ADD6-EE3972EF910F}">
      <dgm:prSet/>
      <dgm:spPr/>
      <dgm:t>
        <a:bodyPr/>
        <a:lstStyle/>
        <a:p>
          <a:r>
            <a:rPr lang="en-IN"/>
            <a:t>Problem Description</a:t>
          </a:r>
          <a:endParaRPr lang="en-US"/>
        </a:p>
      </dgm:t>
    </dgm:pt>
    <dgm:pt modelId="{0A7265E8-8C20-4CAC-A02D-F7E02F21C1A7}" type="parTrans" cxnId="{16C04767-97EE-4B7A-A3A3-0A467D17D788}">
      <dgm:prSet/>
      <dgm:spPr/>
      <dgm:t>
        <a:bodyPr/>
        <a:lstStyle/>
        <a:p>
          <a:endParaRPr lang="en-US"/>
        </a:p>
      </dgm:t>
    </dgm:pt>
    <dgm:pt modelId="{895CBE29-1950-4E35-AC28-73F200342733}" type="sibTrans" cxnId="{16C04767-97EE-4B7A-A3A3-0A467D17D788}">
      <dgm:prSet/>
      <dgm:spPr/>
      <dgm:t>
        <a:bodyPr/>
        <a:lstStyle/>
        <a:p>
          <a:endParaRPr lang="en-US"/>
        </a:p>
      </dgm:t>
    </dgm:pt>
    <dgm:pt modelId="{08CCDA6C-686C-454B-B8C9-6199E4DD9485}">
      <dgm:prSet/>
      <dgm:spPr/>
      <dgm:t>
        <a:bodyPr/>
        <a:lstStyle/>
        <a:p>
          <a:r>
            <a:rPr lang="en-IN"/>
            <a:t>Objective</a:t>
          </a:r>
          <a:endParaRPr lang="en-US"/>
        </a:p>
      </dgm:t>
    </dgm:pt>
    <dgm:pt modelId="{F37858E9-B66B-48E9-9CDC-BF8761A86E24}" type="parTrans" cxnId="{18569B2C-93C6-4172-BA2F-C6EB28A52853}">
      <dgm:prSet/>
      <dgm:spPr/>
      <dgm:t>
        <a:bodyPr/>
        <a:lstStyle/>
        <a:p>
          <a:endParaRPr lang="en-US"/>
        </a:p>
      </dgm:t>
    </dgm:pt>
    <dgm:pt modelId="{AD70C9D3-27CB-49B5-A4D0-588184E49B7B}" type="sibTrans" cxnId="{18569B2C-93C6-4172-BA2F-C6EB28A52853}">
      <dgm:prSet/>
      <dgm:spPr/>
      <dgm:t>
        <a:bodyPr/>
        <a:lstStyle/>
        <a:p>
          <a:endParaRPr lang="en-US"/>
        </a:p>
      </dgm:t>
    </dgm:pt>
    <dgm:pt modelId="{B523A1F0-906F-42ED-9601-BC1ABBFBDB6F}">
      <dgm:prSet/>
      <dgm:spPr/>
      <dgm:t>
        <a:bodyPr/>
        <a:lstStyle/>
        <a:p>
          <a:r>
            <a:rPr lang="en-IN"/>
            <a:t>Data Visualization</a:t>
          </a:r>
          <a:endParaRPr lang="en-US"/>
        </a:p>
      </dgm:t>
    </dgm:pt>
    <dgm:pt modelId="{C641B252-919D-4986-8AC8-17CE67B30F09}" type="parTrans" cxnId="{77C35D28-B5F0-443C-A68B-061172D28E85}">
      <dgm:prSet/>
      <dgm:spPr/>
      <dgm:t>
        <a:bodyPr/>
        <a:lstStyle/>
        <a:p>
          <a:endParaRPr lang="en-US"/>
        </a:p>
      </dgm:t>
    </dgm:pt>
    <dgm:pt modelId="{79D77E0B-CA16-49A8-9A88-D2DB9489CB24}" type="sibTrans" cxnId="{77C35D28-B5F0-443C-A68B-061172D28E85}">
      <dgm:prSet/>
      <dgm:spPr/>
      <dgm:t>
        <a:bodyPr/>
        <a:lstStyle/>
        <a:p>
          <a:endParaRPr lang="en-US"/>
        </a:p>
      </dgm:t>
    </dgm:pt>
    <dgm:pt modelId="{9D98457E-8FCD-4A7E-AD1A-45F9DBC617BA}">
      <dgm:prSet/>
      <dgm:spPr/>
      <dgm:t>
        <a:bodyPr/>
        <a:lstStyle/>
        <a:p>
          <a:r>
            <a:rPr lang="en-IN"/>
            <a:t>Algorithm Used and results</a:t>
          </a:r>
          <a:endParaRPr lang="en-US"/>
        </a:p>
      </dgm:t>
    </dgm:pt>
    <dgm:pt modelId="{D7CC3115-301D-4B6B-82CE-92435C4BF3CA}" type="parTrans" cxnId="{FBCFACED-65EC-4851-869C-F925BEC2E226}">
      <dgm:prSet/>
      <dgm:spPr/>
      <dgm:t>
        <a:bodyPr/>
        <a:lstStyle/>
        <a:p>
          <a:endParaRPr lang="en-US"/>
        </a:p>
      </dgm:t>
    </dgm:pt>
    <dgm:pt modelId="{1C8FA738-A8C5-47DC-84DB-D4F7B4CDC1D0}" type="sibTrans" cxnId="{FBCFACED-65EC-4851-869C-F925BEC2E226}">
      <dgm:prSet/>
      <dgm:spPr/>
      <dgm:t>
        <a:bodyPr/>
        <a:lstStyle/>
        <a:p>
          <a:endParaRPr lang="en-US"/>
        </a:p>
      </dgm:t>
    </dgm:pt>
    <dgm:pt modelId="{4B67497F-F4C8-47F4-BB16-D8EABA878B00}">
      <dgm:prSet/>
      <dgm:spPr/>
      <dgm:t>
        <a:bodyPr/>
        <a:lstStyle/>
        <a:p>
          <a:r>
            <a:rPr lang="en-US" dirty="0"/>
            <a:t>Learnings</a:t>
          </a:r>
        </a:p>
      </dgm:t>
    </dgm:pt>
    <dgm:pt modelId="{2840CF5C-8F6F-49C3-8A2B-1709A01A72BA}" type="parTrans" cxnId="{19128999-706B-4A03-9488-B57FF9B68E96}">
      <dgm:prSet/>
      <dgm:spPr/>
      <dgm:t>
        <a:bodyPr/>
        <a:lstStyle/>
        <a:p>
          <a:endParaRPr lang="en-US"/>
        </a:p>
      </dgm:t>
    </dgm:pt>
    <dgm:pt modelId="{67F95EFF-922A-40EC-9BAC-7C6DEAE27B59}" type="sibTrans" cxnId="{19128999-706B-4A03-9488-B57FF9B68E96}">
      <dgm:prSet/>
      <dgm:spPr/>
      <dgm:t>
        <a:bodyPr/>
        <a:lstStyle/>
        <a:p>
          <a:endParaRPr lang="en-US"/>
        </a:p>
      </dgm:t>
    </dgm:pt>
    <dgm:pt modelId="{5C9A1CAC-89BD-4749-95DE-0D5B3D42EC03}" type="pres">
      <dgm:prSet presAssocID="{85EB844E-00BF-453C-9758-EEF1084E393E}" presName="root" presStyleCnt="0">
        <dgm:presLayoutVars>
          <dgm:dir/>
          <dgm:resizeHandles val="exact"/>
        </dgm:presLayoutVars>
      </dgm:prSet>
      <dgm:spPr/>
    </dgm:pt>
    <dgm:pt modelId="{462C4F9E-65A4-47DD-82BC-5FEF5DAD26C2}" type="pres">
      <dgm:prSet presAssocID="{85EB844E-00BF-453C-9758-EEF1084E393E}" presName="container" presStyleCnt="0">
        <dgm:presLayoutVars>
          <dgm:dir/>
          <dgm:resizeHandles val="exact"/>
        </dgm:presLayoutVars>
      </dgm:prSet>
      <dgm:spPr/>
    </dgm:pt>
    <dgm:pt modelId="{2758CA0C-60AD-4335-8884-C62296180BED}" type="pres">
      <dgm:prSet presAssocID="{A3D516F7-C64B-4869-ADD6-EE3972EF910F}" presName="compNode" presStyleCnt="0"/>
      <dgm:spPr/>
    </dgm:pt>
    <dgm:pt modelId="{D5726069-D5A0-459A-8BFC-F893C4B668F8}" type="pres">
      <dgm:prSet presAssocID="{A3D516F7-C64B-4869-ADD6-EE3972EF910F}" presName="iconBgRect" presStyleLbl="bgShp" presStyleIdx="0" presStyleCnt="5"/>
      <dgm:spPr/>
    </dgm:pt>
    <dgm:pt modelId="{05DE53B3-A869-4293-BF0B-BFA99BFE19CE}" type="pres">
      <dgm:prSet presAssocID="{A3D516F7-C64B-4869-ADD6-EE3972EF910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170035-ADF8-466F-9257-008947C82E3F}" type="pres">
      <dgm:prSet presAssocID="{A3D516F7-C64B-4869-ADD6-EE3972EF910F}" presName="spaceRect" presStyleCnt="0"/>
      <dgm:spPr/>
    </dgm:pt>
    <dgm:pt modelId="{4859ABC4-9D25-4A7F-B819-EE12BF1B43C9}" type="pres">
      <dgm:prSet presAssocID="{A3D516F7-C64B-4869-ADD6-EE3972EF910F}" presName="textRect" presStyleLbl="revTx" presStyleIdx="0" presStyleCnt="5">
        <dgm:presLayoutVars>
          <dgm:chMax val="1"/>
          <dgm:chPref val="1"/>
        </dgm:presLayoutVars>
      </dgm:prSet>
      <dgm:spPr/>
    </dgm:pt>
    <dgm:pt modelId="{8F92DFF7-8AEA-47B6-AB80-D58BDC7A76F7}" type="pres">
      <dgm:prSet presAssocID="{895CBE29-1950-4E35-AC28-73F200342733}" presName="sibTrans" presStyleLbl="sibTrans2D1" presStyleIdx="0" presStyleCnt="0"/>
      <dgm:spPr/>
    </dgm:pt>
    <dgm:pt modelId="{A23AC993-1359-4D51-A019-03A0DFD58A69}" type="pres">
      <dgm:prSet presAssocID="{08CCDA6C-686C-454B-B8C9-6199E4DD9485}" presName="compNode" presStyleCnt="0"/>
      <dgm:spPr/>
    </dgm:pt>
    <dgm:pt modelId="{C5A4A171-493C-4002-87BD-0F662AFAB5AF}" type="pres">
      <dgm:prSet presAssocID="{08CCDA6C-686C-454B-B8C9-6199E4DD9485}" presName="iconBgRect" presStyleLbl="bgShp" presStyleIdx="1" presStyleCnt="5"/>
      <dgm:spPr/>
    </dgm:pt>
    <dgm:pt modelId="{F1F21AF5-B0A5-455D-A411-757270729022}" type="pres">
      <dgm:prSet presAssocID="{08CCDA6C-686C-454B-B8C9-6199E4DD948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DC3264AF-872E-4716-869F-E3681EF830CB}" type="pres">
      <dgm:prSet presAssocID="{08CCDA6C-686C-454B-B8C9-6199E4DD9485}" presName="spaceRect" presStyleCnt="0"/>
      <dgm:spPr/>
    </dgm:pt>
    <dgm:pt modelId="{696EE7FF-77F0-4FE4-903C-11707414C879}" type="pres">
      <dgm:prSet presAssocID="{08CCDA6C-686C-454B-B8C9-6199E4DD9485}" presName="textRect" presStyleLbl="revTx" presStyleIdx="1" presStyleCnt="5">
        <dgm:presLayoutVars>
          <dgm:chMax val="1"/>
          <dgm:chPref val="1"/>
        </dgm:presLayoutVars>
      </dgm:prSet>
      <dgm:spPr/>
    </dgm:pt>
    <dgm:pt modelId="{383A70CC-A027-437A-8DF8-DAA6CA699BD7}" type="pres">
      <dgm:prSet presAssocID="{AD70C9D3-27CB-49B5-A4D0-588184E49B7B}" presName="sibTrans" presStyleLbl="sibTrans2D1" presStyleIdx="0" presStyleCnt="0"/>
      <dgm:spPr/>
    </dgm:pt>
    <dgm:pt modelId="{1D860981-8290-4E97-B8CC-C06A4F3E7D56}" type="pres">
      <dgm:prSet presAssocID="{B523A1F0-906F-42ED-9601-BC1ABBFBDB6F}" presName="compNode" presStyleCnt="0"/>
      <dgm:spPr/>
    </dgm:pt>
    <dgm:pt modelId="{EB5205F1-9B33-4E8A-8C7D-FCB19BED09F7}" type="pres">
      <dgm:prSet presAssocID="{B523A1F0-906F-42ED-9601-BC1ABBFBDB6F}" presName="iconBgRect" presStyleLbl="bgShp" presStyleIdx="2" presStyleCnt="5"/>
      <dgm:spPr/>
    </dgm:pt>
    <dgm:pt modelId="{64762D4D-2C37-446A-A4C2-79BAD70DC1A1}" type="pres">
      <dgm:prSet presAssocID="{B523A1F0-906F-42ED-9601-BC1ABBFBDB6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4A5F863-71CD-46D8-AD1F-4CF7E83CE09F}" type="pres">
      <dgm:prSet presAssocID="{B523A1F0-906F-42ED-9601-BC1ABBFBDB6F}" presName="spaceRect" presStyleCnt="0"/>
      <dgm:spPr/>
    </dgm:pt>
    <dgm:pt modelId="{2D7F1995-7496-4C5A-B4CC-E2D8A9B50953}" type="pres">
      <dgm:prSet presAssocID="{B523A1F0-906F-42ED-9601-BC1ABBFBDB6F}" presName="textRect" presStyleLbl="revTx" presStyleIdx="2" presStyleCnt="5">
        <dgm:presLayoutVars>
          <dgm:chMax val="1"/>
          <dgm:chPref val="1"/>
        </dgm:presLayoutVars>
      </dgm:prSet>
      <dgm:spPr/>
    </dgm:pt>
    <dgm:pt modelId="{1A560155-C673-41B7-879C-B7D8866FDD2E}" type="pres">
      <dgm:prSet presAssocID="{79D77E0B-CA16-49A8-9A88-D2DB9489CB24}" presName="sibTrans" presStyleLbl="sibTrans2D1" presStyleIdx="0" presStyleCnt="0"/>
      <dgm:spPr/>
    </dgm:pt>
    <dgm:pt modelId="{57CDB2DA-7FB4-40C0-BA1B-727C9DD9805E}" type="pres">
      <dgm:prSet presAssocID="{9D98457E-8FCD-4A7E-AD1A-45F9DBC617BA}" presName="compNode" presStyleCnt="0"/>
      <dgm:spPr/>
    </dgm:pt>
    <dgm:pt modelId="{2770A6CC-BA2C-42AF-98CC-204AB163E746}" type="pres">
      <dgm:prSet presAssocID="{9D98457E-8FCD-4A7E-AD1A-45F9DBC617BA}" presName="iconBgRect" presStyleLbl="bgShp" presStyleIdx="3" presStyleCnt="5"/>
      <dgm:spPr/>
    </dgm:pt>
    <dgm:pt modelId="{61E116F1-5FB8-48E0-BFDC-F9A86F24A505}" type="pres">
      <dgm:prSet presAssocID="{9D98457E-8FCD-4A7E-AD1A-45F9DBC617B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AFF54963-8112-4F5D-9AB2-453732C8E11D}" type="pres">
      <dgm:prSet presAssocID="{9D98457E-8FCD-4A7E-AD1A-45F9DBC617BA}" presName="spaceRect" presStyleCnt="0"/>
      <dgm:spPr/>
    </dgm:pt>
    <dgm:pt modelId="{B635EC44-CBF4-47D9-9C23-4F9CA8B31307}" type="pres">
      <dgm:prSet presAssocID="{9D98457E-8FCD-4A7E-AD1A-45F9DBC617BA}" presName="textRect" presStyleLbl="revTx" presStyleIdx="3" presStyleCnt="5">
        <dgm:presLayoutVars>
          <dgm:chMax val="1"/>
          <dgm:chPref val="1"/>
        </dgm:presLayoutVars>
      </dgm:prSet>
      <dgm:spPr/>
    </dgm:pt>
    <dgm:pt modelId="{A55DD7AD-8DEC-4F22-99D4-0A4BFBCED910}" type="pres">
      <dgm:prSet presAssocID="{1C8FA738-A8C5-47DC-84DB-D4F7B4CDC1D0}" presName="sibTrans" presStyleLbl="sibTrans2D1" presStyleIdx="0" presStyleCnt="0"/>
      <dgm:spPr/>
    </dgm:pt>
    <dgm:pt modelId="{A12EEB2E-AEEE-4715-8CDD-1DC9B8253769}" type="pres">
      <dgm:prSet presAssocID="{4B67497F-F4C8-47F4-BB16-D8EABA878B00}" presName="compNode" presStyleCnt="0"/>
      <dgm:spPr/>
    </dgm:pt>
    <dgm:pt modelId="{C041A90A-7E89-4C84-9C50-92C1DA7BED3B}" type="pres">
      <dgm:prSet presAssocID="{4B67497F-F4C8-47F4-BB16-D8EABA878B00}" presName="iconBgRect" presStyleLbl="bgShp" presStyleIdx="4" presStyleCnt="5"/>
      <dgm:spPr/>
    </dgm:pt>
    <dgm:pt modelId="{FB797700-D470-4EFE-8B26-D3FA19CF62B5}" type="pres">
      <dgm:prSet presAssocID="{4B67497F-F4C8-47F4-BB16-D8EABA878B0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1F05E029-A7AF-49B5-A23F-87C4F83C52BD}" type="pres">
      <dgm:prSet presAssocID="{4B67497F-F4C8-47F4-BB16-D8EABA878B00}" presName="spaceRect" presStyleCnt="0"/>
      <dgm:spPr/>
    </dgm:pt>
    <dgm:pt modelId="{38E900F6-73C1-4E7D-A6C3-335014464628}" type="pres">
      <dgm:prSet presAssocID="{4B67497F-F4C8-47F4-BB16-D8EABA878B00}" presName="textRect" presStyleLbl="revTx" presStyleIdx="4" presStyleCnt="5">
        <dgm:presLayoutVars>
          <dgm:chMax val="1"/>
          <dgm:chPref val="1"/>
        </dgm:presLayoutVars>
      </dgm:prSet>
      <dgm:spPr/>
    </dgm:pt>
  </dgm:ptLst>
  <dgm:cxnLst>
    <dgm:cxn modelId="{B3CD8000-017F-45BE-9955-174B97D8028A}" type="presOf" srcId="{B523A1F0-906F-42ED-9601-BC1ABBFBDB6F}" destId="{2D7F1995-7496-4C5A-B4CC-E2D8A9B50953}" srcOrd="0" destOrd="0" presId="urn:microsoft.com/office/officeart/2018/2/layout/IconCircleList"/>
    <dgm:cxn modelId="{E3700523-6245-42FD-A594-360482B371A0}" type="presOf" srcId="{A3D516F7-C64B-4869-ADD6-EE3972EF910F}" destId="{4859ABC4-9D25-4A7F-B819-EE12BF1B43C9}" srcOrd="0" destOrd="0" presId="urn:microsoft.com/office/officeart/2018/2/layout/IconCircleList"/>
    <dgm:cxn modelId="{77C35D28-B5F0-443C-A68B-061172D28E85}" srcId="{85EB844E-00BF-453C-9758-EEF1084E393E}" destId="{B523A1F0-906F-42ED-9601-BC1ABBFBDB6F}" srcOrd="2" destOrd="0" parTransId="{C641B252-919D-4986-8AC8-17CE67B30F09}" sibTransId="{79D77E0B-CA16-49A8-9A88-D2DB9489CB24}"/>
    <dgm:cxn modelId="{18569B2C-93C6-4172-BA2F-C6EB28A52853}" srcId="{85EB844E-00BF-453C-9758-EEF1084E393E}" destId="{08CCDA6C-686C-454B-B8C9-6199E4DD9485}" srcOrd="1" destOrd="0" parTransId="{F37858E9-B66B-48E9-9CDC-BF8761A86E24}" sibTransId="{AD70C9D3-27CB-49B5-A4D0-588184E49B7B}"/>
    <dgm:cxn modelId="{12161A3E-3F3F-4AF0-A7F7-D76DB6B11A5D}" type="presOf" srcId="{895CBE29-1950-4E35-AC28-73F200342733}" destId="{8F92DFF7-8AEA-47B6-AB80-D58BDC7A76F7}" srcOrd="0" destOrd="0" presId="urn:microsoft.com/office/officeart/2018/2/layout/IconCircleList"/>
    <dgm:cxn modelId="{73147042-5470-42C0-A4D2-E60EDB347B21}" type="presOf" srcId="{AD70C9D3-27CB-49B5-A4D0-588184E49B7B}" destId="{383A70CC-A027-437A-8DF8-DAA6CA699BD7}" srcOrd="0" destOrd="0" presId="urn:microsoft.com/office/officeart/2018/2/layout/IconCircleList"/>
    <dgm:cxn modelId="{FADACC44-BCFB-4DBD-9C0F-01C46FF45ACE}" type="presOf" srcId="{79D77E0B-CA16-49A8-9A88-D2DB9489CB24}" destId="{1A560155-C673-41B7-879C-B7D8866FDD2E}" srcOrd="0" destOrd="0" presId="urn:microsoft.com/office/officeart/2018/2/layout/IconCircleList"/>
    <dgm:cxn modelId="{3042CA60-3AAB-4581-B003-977652CA5936}" type="presOf" srcId="{4B67497F-F4C8-47F4-BB16-D8EABA878B00}" destId="{38E900F6-73C1-4E7D-A6C3-335014464628}" srcOrd="0" destOrd="0" presId="urn:microsoft.com/office/officeart/2018/2/layout/IconCircleList"/>
    <dgm:cxn modelId="{16C04767-97EE-4B7A-A3A3-0A467D17D788}" srcId="{85EB844E-00BF-453C-9758-EEF1084E393E}" destId="{A3D516F7-C64B-4869-ADD6-EE3972EF910F}" srcOrd="0" destOrd="0" parTransId="{0A7265E8-8C20-4CAC-A02D-F7E02F21C1A7}" sibTransId="{895CBE29-1950-4E35-AC28-73F200342733}"/>
    <dgm:cxn modelId="{ACD19A70-3431-42CD-8E48-0BB5F9A0BD1D}" type="presOf" srcId="{1C8FA738-A8C5-47DC-84DB-D4F7B4CDC1D0}" destId="{A55DD7AD-8DEC-4F22-99D4-0A4BFBCED910}" srcOrd="0" destOrd="0" presId="urn:microsoft.com/office/officeart/2018/2/layout/IconCircleList"/>
    <dgm:cxn modelId="{80A35C91-BFBC-4738-B08A-4789482919CC}" type="presOf" srcId="{9D98457E-8FCD-4A7E-AD1A-45F9DBC617BA}" destId="{B635EC44-CBF4-47D9-9C23-4F9CA8B31307}" srcOrd="0" destOrd="0" presId="urn:microsoft.com/office/officeart/2018/2/layout/IconCircleList"/>
    <dgm:cxn modelId="{19128999-706B-4A03-9488-B57FF9B68E96}" srcId="{85EB844E-00BF-453C-9758-EEF1084E393E}" destId="{4B67497F-F4C8-47F4-BB16-D8EABA878B00}" srcOrd="4" destOrd="0" parTransId="{2840CF5C-8F6F-49C3-8A2B-1709A01A72BA}" sibTransId="{67F95EFF-922A-40EC-9BAC-7C6DEAE27B59}"/>
    <dgm:cxn modelId="{41EBA1C9-6FF7-4707-A5A6-960CB881DE76}" type="presOf" srcId="{85EB844E-00BF-453C-9758-EEF1084E393E}" destId="{5C9A1CAC-89BD-4749-95DE-0D5B3D42EC03}" srcOrd="0" destOrd="0" presId="urn:microsoft.com/office/officeart/2018/2/layout/IconCircleList"/>
    <dgm:cxn modelId="{4CA89DD7-5D57-4575-953F-FF4E0775515D}" type="presOf" srcId="{08CCDA6C-686C-454B-B8C9-6199E4DD9485}" destId="{696EE7FF-77F0-4FE4-903C-11707414C879}" srcOrd="0" destOrd="0" presId="urn:microsoft.com/office/officeart/2018/2/layout/IconCircleList"/>
    <dgm:cxn modelId="{FBCFACED-65EC-4851-869C-F925BEC2E226}" srcId="{85EB844E-00BF-453C-9758-EEF1084E393E}" destId="{9D98457E-8FCD-4A7E-AD1A-45F9DBC617BA}" srcOrd="3" destOrd="0" parTransId="{D7CC3115-301D-4B6B-82CE-92435C4BF3CA}" sibTransId="{1C8FA738-A8C5-47DC-84DB-D4F7B4CDC1D0}"/>
    <dgm:cxn modelId="{F5BE1E9F-A47F-47F2-925E-C33165A4C3AB}" type="presParOf" srcId="{5C9A1CAC-89BD-4749-95DE-0D5B3D42EC03}" destId="{462C4F9E-65A4-47DD-82BC-5FEF5DAD26C2}" srcOrd="0" destOrd="0" presId="urn:microsoft.com/office/officeart/2018/2/layout/IconCircleList"/>
    <dgm:cxn modelId="{A285A645-A9F1-469D-BF05-E60C17B9E5FD}" type="presParOf" srcId="{462C4F9E-65A4-47DD-82BC-5FEF5DAD26C2}" destId="{2758CA0C-60AD-4335-8884-C62296180BED}" srcOrd="0" destOrd="0" presId="urn:microsoft.com/office/officeart/2018/2/layout/IconCircleList"/>
    <dgm:cxn modelId="{D7D40AE5-AD85-4C36-B466-E6D18F304629}" type="presParOf" srcId="{2758CA0C-60AD-4335-8884-C62296180BED}" destId="{D5726069-D5A0-459A-8BFC-F893C4B668F8}" srcOrd="0" destOrd="0" presId="urn:microsoft.com/office/officeart/2018/2/layout/IconCircleList"/>
    <dgm:cxn modelId="{7BB37983-3B08-4CDE-8364-347C9D2BBD11}" type="presParOf" srcId="{2758CA0C-60AD-4335-8884-C62296180BED}" destId="{05DE53B3-A869-4293-BF0B-BFA99BFE19CE}" srcOrd="1" destOrd="0" presId="urn:microsoft.com/office/officeart/2018/2/layout/IconCircleList"/>
    <dgm:cxn modelId="{9EE67149-77E1-40F2-9811-2176563F354C}" type="presParOf" srcId="{2758CA0C-60AD-4335-8884-C62296180BED}" destId="{A0170035-ADF8-466F-9257-008947C82E3F}" srcOrd="2" destOrd="0" presId="urn:microsoft.com/office/officeart/2018/2/layout/IconCircleList"/>
    <dgm:cxn modelId="{8B1E0CD6-D97E-48F3-84CB-F86557720140}" type="presParOf" srcId="{2758CA0C-60AD-4335-8884-C62296180BED}" destId="{4859ABC4-9D25-4A7F-B819-EE12BF1B43C9}" srcOrd="3" destOrd="0" presId="urn:microsoft.com/office/officeart/2018/2/layout/IconCircleList"/>
    <dgm:cxn modelId="{8F1D6720-6F69-4D72-8327-17F567EA5F4A}" type="presParOf" srcId="{462C4F9E-65A4-47DD-82BC-5FEF5DAD26C2}" destId="{8F92DFF7-8AEA-47B6-AB80-D58BDC7A76F7}" srcOrd="1" destOrd="0" presId="urn:microsoft.com/office/officeart/2018/2/layout/IconCircleList"/>
    <dgm:cxn modelId="{CC708D73-9B7F-4399-A826-CC34648170BF}" type="presParOf" srcId="{462C4F9E-65A4-47DD-82BC-5FEF5DAD26C2}" destId="{A23AC993-1359-4D51-A019-03A0DFD58A69}" srcOrd="2" destOrd="0" presId="urn:microsoft.com/office/officeart/2018/2/layout/IconCircleList"/>
    <dgm:cxn modelId="{F134F2C9-8323-4662-B9F7-A773E51F85E9}" type="presParOf" srcId="{A23AC993-1359-4D51-A019-03A0DFD58A69}" destId="{C5A4A171-493C-4002-87BD-0F662AFAB5AF}" srcOrd="0" destOrd="0" presId="urn:microsoft.com/office/officeart/2018/2/layout/IconCircleList"/>
    <dgm:cxn modelId="{656D791F-ACEE-48A7-BF89-EEBCF96C2C5B}" type="presParOf" srcId="{A23AC993-1359-4D51-A019-03A0DFD58A69}" destId="{F1F21AF5-B0A5-455D-A411-757270729022}" srcOrd="1" destOrd="0" presId="urn:microsoft.com/office/officeart/2018/2/layout/IconCircleList"/>
    <dgm:cxn modelId="{A62C2154-267B-40A7-8A7B-6E0FDD736C52}" type="presParOf" srcId="{A23AC993-1359-4D51-A019-03A0DFD58A69}" destId="{DC3264AF-872E-4716-869F-E3681EF830CB}" srcOrd="2" destOrd="0" presId="urn:microsoft.com/office/officeart/2018/2/layout/IconCircleList"/>
    <dgm:cxn modelId="{BF246324-D3EB-46F5-9936-D7282606B895}" type="presParOf" srcId="{A23AC993-1359-4D51-A019-03A0DFD58A69}" destId="{696EE7FF-77F0-4FE4-903C-11707414C879}" srcOrd="3" destOrd="0" presId="urn:microsoft.com/office/officeart/2018/2/layout/IconCircleList"/>
    <dgm:cxn modelId="{2690E7E7-16A5-4E2F-A6EA-138ABB929F24}" type="presParOf" srcId="{462C4F9E-65A4-47DD-82BC-5FEF5DAD26C2}" destId="{383A70CC-A027-437A-8DF8-DAA6CA699BD7}" srcOrd="3" destOrd="0" presId="urn:microsoft.com/office/officeart/2018/2/layout/IconCircleList"/>
    <dgm:cxn modelId="{353747B5-3442-4B1D-9C90-5343CAD7FCEC}" type="presParOf" srcId="{462C4F9E-65A4-47DD-82BC-5FEF5DAD26C2}" destId="{1D860981-8290-4E97-B8CC-C06A4F3E7D56}" srcOrd="4" destOrd="0" presId="urn:microsoft.com/office/officeart/2018/2/layout/IconCircleList"/>
    <dgm:cxn modelId="{4B809B59-02F7-4CAC-BE17-13DF9DD8CCEE}" type="presParOf" srcId="{1D860981-8290-4E97-B8CC-C06A4F3E7D56}" destId="{EB5205F1-9B33-4E8A-8C7D-FCB19BED09F7}" srcOrd="0" destOrd="0" presId="urn:microsoft.com/office/officeart/2018/2/layout/IconCircleList"/>
    <dgm:cxn modelId="{1698AB05-7229-4AC2-8DBC-1D3E73BE8A57}" type="presParOf" srcId="{1D860981-8290-4E97-B8CC-C06A4F3E7D56}" destId="{64762D4D-2C37-446A-A4C2-79BAD70DC1A1}" srcOrd="1" destOrd="0" presId="urn:microsoft.com/office/officeart/2018/2/layout/IconCircleList"/>
    <dgm:cxn modelId="{844AE125-2FED-429B-8EB5-340A64A6A5D8}" type="presParOf" srcId="{1D860981-8290-4E97-B8CC-C06A4F3E7D56}" destId="{24A5F863-71CD-46D8-AD1F-4CF7E83CE09F}" srcOrd="2" destOrd="0" presId="urn:microsoft.com/office/officeart/2018/2/layout/IconCircleList"/>
    <dgm:cxn modelId="{F53A9929-0595-4221-86FE-474E080B71FF}" type="presParOf" srcId="{1D860981-8290-4E97-B8CC-C06A4F3E7D56}" destId="{2D7F1995-7496-4C5A-B4CC-E2D8A9B50953}" srcOrd="3" destOrd="0" presId="urn:microsoft.com/office/officeart/2018/2/layout/IconCircleList"/>
    <dgm:cxn modelId="{966ED46F-7515-4834-8C7D-787132048FE1}" type="presParOf" srcId="{462C4F9E-65A4-47DD-82BC-5FEF5DAD26C2}" destId="{1A560155-C673-41B7-879C-B7D8866FDD2E}" srcOrd="5" destOrd="0" presId="urn:microsoft.com/office/officeart/2018/2/layout/IconCircleList"/>
    <dgm:cxn modelId="{F8AD40B1-BE28-4119-90A1-AA0702B10818}" type="presParOf" srcId="{462C4F9E-65A4-47DD-82BC-5FEF5DAD26C2}" destId="{57CDB2DA-7FB4-40C0-BA1B-727C9DD9805E}" srcOrd="6" destOrd="0" presId="urn:microsoft.com/office/officeart/2018/2/layout/IconCircleList"/>
    <dgm:cxn modelId="{BC5D94BA-046E-4801-B6AA-13AFDE2FA00C}" type="presParOf" srcId="{57CDB2DA-7FB4-40C0-BA1B-727C9DD9805E}" destId="{2770A6CC-BA2C-42AF-98CC-204AB163E746}" srcOrd="0" destOrd="0" presId="urn:microsoft.com/office/officeart/2018/2/layout/IconCircleList"/>
    <dgm:cxn modelId="{0E34363D-51AB-4325-B0BE-D678FD9485BE}" type="presParOf" srcId="{57CDB2DA-7FB4-40C0-BA1B-727C9DD9805E}" destId="{61E116F1-5FB8-48E0-BFDC-F9A86F24A505}" srcOrd="1" destOrd="0" presId="urn:microsoft.com/office/officeart/2018/2/layout/IconCircleList"/>
    <dgm:cxn modelId="{AFA56F74-EDE6-4571-B33C-A51B9ABE5C41}" type="presParOf" srcId="{57CDB2DA-7FB4-40C0-BA1B-727C9DD9805E}" destId="{AFF54963-8112-4F5D-9AB2-453732C8E11D}" srcOrd="2" destOrd="0" presId="urn:microsoft.com/office/officeart/2018/2/layout/IconCircleList"/>
    <dgm:cxn modelId="{8298A4DB-13CF-45EC-B9FB-F3103825517A}" type="presParOf" srcId="{57CDB2DA-7FB4-40C0-BA1B-727C9DD9805E}" destId="{B635EC44-CBF4-47D9-9C23-4F9CA8B31307}" srcOrd="3" destOrd="0" presId="urn:microsoft.com/office/officeart/2018/2/layout/IconCircleList"/>
    <dgm:cxn modelId="{C3FF2705-916E-4966-96E9-0B428944981D}" type="presParOf" srcId="{462C4F9E-65A4-47DD-82BC-5FEF5DAD26C2}" destId="{A55DD7AD-8DEC-4F22-99D4-0A4BFBCED910}" srcOrd="7" destOrd="0" presId="urn:microsoft.com/office/officeart/2018/2/layout/IconCircleList"/>
    <dgm:cxn modelId="{A5F30BF8-C135-4BD8-854B-9E6604FE5DC7}" type="presParOf" srcId="{462C4F9E-65A4-47DD-82BC-5FEF5DAD26C2}" destId="{A12EEB2E-AEEE-4715-8CDD-1DC9B8253769}" srcOrd="8" destOrd="0" presId="urn:microsoft.com/office/officeart/2018/2/layout/IconCircleList"/>
    <dgm:cxn modelId="{B0F432B2-787D-4EF5-9C4A-9EB084D9D79A}" type="presParOf" srcId="{A12EEB2E-AEEE-4715-8CDD-1DC9B8253769}" destId="{C041A90A-7E89-4C84-9C50-92C1DA7BED3B}" srcOrd="0" destOrd="0" presId="urn:microsoft.com/office/officeart/2018/2/layout/IconCircleList"/>
    <dgm:cxn modelId="{4A31BE9C-24B8-4FAE-8CF7-38AA6DA21289}" type="presParOf" srcId="{A12EEB2E-AEEE-4715-8CDD-1DC9B8253769}" destId="{FB797700-D470-4EFE-8B26-D3FA19CF62B5}" srcOrd="1" destOrd="0" presId="urn:microsoft.com/office/officeart/2018/2/layout/IconCircleList"/>
    <dgm:cxn modelId="{95201ADC-32AC-4EA7-A205-8D2E20DA5F79}" type="presParOf" srcId="{A12EEB2E-AEEE-4715-8CDD-1DC9B8253769}" destId="{1F05E029-A7AF-49B5-A23F-87C4F83C52BD}" srcOrd="2" destOrd="0" presId="urn:microsoft.com/office/officeart/2018/2/layout/IconCircleList"/>
    <dgm:cxn modelId="{39B99DE5-66C4-48F6-920E-3035C23E253A}" type="presParOf" srcId="{A12EEB2E-AEEE-4715-8CDD-1DC9B8253769}" destId="{38E900F6-73C1-4E7D-A6C3-33501446462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D48F6D-31E4-4C63-B251-DE6FE461220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F38C5D47-5095-4284-9979-D7EB6043E378}">
      <dgm:prSet/>
      <dgm:spPr/>
      <dgm:t>
        <a:bodyPr/>
        <a:lstStyle/>
        <a:p>
          <a:r>
            <a:rPr lang="en-IN" dirty="0"/>
            <a:t>Data Loading</a:t>
          </a:r>
          <a:endParaRPr lang="en-US" dirty="0"/>
        </a:p>
      </dgm:t>
    </dgm:pt>
    <dgm:pt modelId="{89C4BF31-887B-4C0E-9B03-83EB40346B7A}" type="parTrans" cxnId="{B908F5BB-1723-4855-80FE-E403050B7300}">
      <dgm:prSet/>
      <dgm:spPr/>
      <dgm:t>
        <a:bodyPr/>
        <a:lstStyle/>
        <a:p>
          <a:endParaRPr lang="en-US"/>
        </a:p>
      </dgm:t>
    </dgm:pt>
    <dgm:pt modelId="{0B55FFEF-9D74-4B1E-A101-6674E7F4E2FD}" type="sibTrans" cxnId="{B908F5BB-1723-4855-80FE-E403050B7300}">
      <dgm:prSet phldrT="01" phldr="0"/>
      <dgm:spPr/>
      <dgm:t>
        <a:bodyPr/>
        <a:lstStyle/>
        <a:p>
          <a:endParaRPr lang="en-US"/>
        </a:p>
      </dgm:t>
    </dgm:pt>
    <dgm:pt modelId="{13E14DAC-9F9D-4D51-A765-46D7C7A8235E}">
      <dgm:prSet/>
      <dgm:spPr/>
      <dgm:t>
        <a:bodyPr/>
        <a:lstStyle/>
        <a:p>
          <a:r>
            <a:rPr lang="en-IN" dirty="0"/>
            <a:t>Data preprocessing</a:t>
          </a:r>
          <a:endParaRPr lang="en-US" dirty="0"/>
        </a:p>
      </dgm:t>
    </dgm:pt>
    <dgm:pt modelId="{55F95D5C-1CA1-45CE-A656-C2D7B751636D}" type="parTrans" cxnId="{1F3174C9-C115-49CC-8A35-0F94FAFC39C0}">
      <dgm:prSet/>
      <dgm:spPr/>
      <dgm:t>
        <a:bodyPr/>
        <a:lstStyle/>
        <a:p>
          <a:endParaRPr lang="en-US"/>
        </a:p>
      </dgm:t>
    </dgm:pt>
    <dgm:pt modelId="{AFE18186-73E7-4B6F-B059-A37FE80D271A}" type="sibTrans" cxnId="{1F3174C9-C115-49CC-8A35-0F94FAFC39C0}">
      <dgm:prSet phldrT="03" phldr="0"/>
      <dgm:spPr/>
      <dgm:t>
        <a:bodyPr/>
        <a:lstStyle/>
        <a:p>
          <a:endParaRPr lang="en-US"/>
        </a:p>
      </dgm:t>
    </dgm:pt>
    <dgm:pt modelId="{BA476D2B-42A5-4F37-B7B7-5E358523F341}">
      <dgm:prSet/>
      <dgm:spPr/>
      <dgm:t>
        <a:bodyPr/>
        <a:lstStyle/>
        <a:p>
          <a:r>
            <a:rPr lang="en-IN"/>
            <a:t>Selecting Algorithm and Training</a:t>
          </a:r>
          <a:endParaRPr lang="en-US"/>
        </a:p>
      </dgm:t>
    </dgm:pt>
    <dgm:pt modelId="{2EC95427-711A-42D4-A657-E9D1E58BD0F1}" type="parTrans" cxnId="{0A4BAB25-2EAD-4478-9E8F-1FDFAB413BDD}">
      <dgm:prSet/>
      <dgm:spPr/>
      <dgm:t>
        <a:bodyPr/>
        <a:lstStyle/>
        <a:p>
          <a:endParaRPr lang="en-US"/>
        </a:p>
      </dgm:t>
    </dgm:pt>
    <dgm:pt modelId="{D8C7E967-BDF9-49D1-B1F5-54433CE00541}" type="sibTrans" cxnId="{0A4BAB25-2EAD-4478-9E8F-1FDFAB413BDD}">
      <dgm:prSet phldrT="04" phldr="0"/>
      <dgm:spPr/>
      <dgm:t>
        <a:bodyPr/>
        <a:lstStyle/>
        <a:p>
          <a:endParaRPr lang="en-US"/>
        </a:p>
      </dgm:t>
    </dgm:pt>
    <dgm:pt modelId="{7B52140F-6B78-467B-ABC4-999B5BC6A1F3}">
      <dgm:prSet/>
      <dgm:spPr/>
      <dgm:t>
        <a:bodyPr/>
        <a:lstStyle/>
        <a:p>
          <a:r>
            <a:rPr lang="en-IN"/>
            <a:t>Algorithm Performance</a:t>
          </a:r>
          <a:endParaRPr lang="en-US"/>
        </a:p>
      </dgm:t>
    </dgm:pt>
    <dgm:pt modelId="{8F234EDD-2408-4CFB-92BE-E02961E89BC4}" type="parTrans" cxnId="{46E47B02-A72C-49AC-B267-B8C867C210C6}">
      <dgm:prSet/>
      <dgm:spPr/>
      <dgm:t>
        <a:bodyPr/>
        <a:lstStyle/>
        <a:p>
          <a:endParaRPr lang="en-US"/>
        </a:p>
      </dgm:t>
    </dgm:pt>
    <dgm:pt modelId="{F9DCB895-0A03-4C3D-932A-76BED9C191A5}" type="sibTrans" cxnId="{46E47B02-A72C-49AC-B267-B8C867C210C6}">
      <dgm:prSet phldrT="05" phldr="0"/>
      <dgm:spPr/>
      <dgm:t>
        <a:bodyPr/>
        <a:lstStyle/>
        <a:p>
          <a:endParaRPr lang="en-US"/>
        </a:p>
      </dgm:t>
    </dgm:pt>
    <dgm:pt modelId="{4E5BDC8E-44C5-A74A-A824-116C2AFE0E0D}">
      <dgm:prSet/>
      <dgm:spPr/>
      <dgm:t>
        <a:bodyPr/>
        <a:lstStyle/>
        <a:p>
          <a:r>
            <a:rPr lang="en-US" dirty="0"/>
            <a:t>Data Visualization</a:t>
          </a:r>
        </a:p>
      </dgm:t>
    </dgm:pt>
    <dgm:pt modelId="{70ED78BD-8325-4747-A786-B2EB67F3BFC6}" type="parTrans" cxnId="{B264B608-54E8-F741-A8BE-1B980AD13379}">
      <dgm:prSet/>
      <dgm:spPr/>
      <dgm:t>
        <a:bodyPr/>
        <a:lstStyle/>
        <a:p>
          <a:endParaRPr lang="en-US"/>
        </a:p>
      </dgm:t>
    </dgm:pt>
    <dgm:pt modelId="{9FA9C223-D9AA-A444-8D15-3BCDFD898BCE}" type="sibTrans" cxnId="{B264B608-54E8-F741-A8BE-1B980AD13379}">
      <dgm:prSet/>
      <dgm:spPr/>
      <dgm:t>
        <a:bodyPr/>
        <a:lstStyle/>
        <a:p>
          <a:endParaRPr lang="en-US"/>
        </a:p>
      </dgm:t>
    </dgm:pt>
    <dgm:pt modelId="{DC531674-4BE9-564B-AF23-51D9E2A3C3EB}" type="pres">
      <dgm:prSet presAssocID="{1BD48F6D-31E4-4C63-B251-DE6FE461220A}" presName="linear" presStyleCnt="0">
        <dgm:presLayoutVars>
          <dgm:dir/>
          <dgm:animLvl val="lvl"/>
          <dgm:resizeHandles val="exact"/>
        </dgm:presLayoutVars>
      </dgm:prSet>
      <dgm:spPr/>
    </dgm:pt>
    <dgm:pt modelId="{BDBE2A5E-6EF9-B641-B92A-737F80785341}" type="pres">
      <dgm:prSet presAssocID="{F38C5D47-5095-4284-9979-D7EB6043E378}" presName="parentLin" presStyleCnt="0"/>
      <dgm:spPr/>
    </dgm:pt>
    <dgm:pt modelId="{91A46AC2-DF25-FF47-82B5-7003BD800C00}" type="pres">
      <dgm:prSet presAssocID="{F38C5D47-5095-4284-9979-D7EB6043E378}" presName="parentLeftMargin" presStyleLbl="node1" presStyleIdx="0" presStyleCnt="5"/>
      <dgm:spPr/>
    </dgm:pt>
    <dgm:pt modelId="{97C0D110-6CA4-E148-A777-848C02C430BD}" type="pres">
      <dgm:prSet presAssocID="{F38C5D47-5095-4284-9979-D7EB6043E378}" presName="parentText" presStyleLbl="node1" presStyleIdx="0" presStyleCnt="5">
        <dgm:presLayoutVars>
          <dgm:chMax val="0"/>
          <dgm:bulletEnabled val="1"/>
        </dgm:presLayoutVars>
      </dgm:prSet>
      <dgm:spPr/>
    </dgm:pt>
    <dgm:pt modelId="{BFAE4C28-3A9A-7342-9D95-518BA4D72AAB}" type="pres">
      <dgm:prSet presAssocID="{F38C5D47-5095-4284-9979-D7EB6043E378}" presName="negativeSpace" presStyleCnt="0"/>
      <dgm:spPr/>
    </dgm:pt>
    <dgm:pt modelId="{674F2557-6B4E-744E-8498-7C9A9FCC8EF3}" type="pres">
      <dgm:prSet presAssocID="{F38C5D47-5095-4284-9979-D7EB6043E378}" presName="childText" presStyleLbl="conFgAcc1" presStyleIdx="0" presStyleCnt="5">
        <dgm:presLayoutVars>
          <dgm:bulletEnabled val="1"/>
        </dgm:presLayoutVars>
      </dgm:prSet>
      <dgm:spPr/>
    </dgm:pt>
    <dgm:pt modelId="{0CF5B94C-5305-C842-A2B3-5E41899C3857}" type="pres">
      <dgm:prSet presAssocID="{0B55FFEF-9D74-4B1E-A101-6674E7F4E2FD}" presName="spaceBetweenRectangles" presStyleCnt="0"/>
      <dgm:spPr/>
    </dgm:pt>
    <dgm:pt modelId="{936AC4F6-1F17-ED4C-95C8-78D020F83993}" type="pres">
      <dgm:prSet presAssocID="{4E5BDC8E-44C5-A74A-A824-116C2AFE0E0D}" presName="parentLin" presStyleCnt="0"/>
      <dgm:spPr/>
    </dgm:pt>
    <dgm:pt modelId="{87013C97-4D13-0743-94CE-2FB6C246CF73}" type="pres">
      <dgm:prSet presAssocID="{4E5BDC8E-44C5-A74A-A824-116C2AFE0E0D}" presName="parentLeftMargin" presStyleLbl="node1" presStyleIdx="0" presStyleCnt="5"/>
      <dgm:spPr/>
    </dgm:pt>
    <dgm:pt modelId="{21ED6ADB-5F46-2744-865E-3F965476D5EC}" type="pres">
      <dgm:prSet presAssocID="{4E5BDC8E-44C5-A74A-A824-116C2AFE0E0D}" presName="parentText" presStyleLbl="node1" presStyleIdx="1" presStyleCnt="5">
        <dgm:presLayoutVars>
          <dgm:chMax val="0"/>
          <dgm:bulletEnabled val="1"/>
        </dgm:presLayoutVars>
      </dgm:prSet>
      <dgm:spPr/>
    </dgm:pt>
    <dgm:pt modelId="{9DB8681D-A40D-6E4A-AC84-524D56D0802C}" type="pres">
      <dgm:prSet presAssocID="{4E5BDC8E-44C5-A74A-A824-116C2AFE0E0D}" presName="negativeSpace" presStyleCnt="0"/>
      <dgm:spPr/>
    </dgm:pt>
    <dgm:pt modelId="{494A064C-9C86-814E-BD84-7770B74495DB}" type="pres">
      <dgm:prSet presAssocID="{4E5BDC8E-44C5-A74A-A824-116C2AFE0E0D}" presName="childText" presStyleLbl="conFgAcc1" presStyleIdx="1" presStyleCnt="5">
        <dgm:presLayoutVars>
          <dgm:bulletEnabled val="1"/>
        </dgm:presLayoutVars>
      </dgm:prSet>
      <dgm:spPr/>
    </dgm:pt>
    <dgm:pt modelId="{176806AC-23A7-A44D-AAB9-009712A95677}" type="pres">
      <dgm:prSet presAssocID="{9FA9C223-D9AA-A444-8D15-3BCDFD898BCE}" presName="spaceBetweenRectangles" presStyleCnt="0"/>
      <dgm:spPr/>
    </dgm:pt>
    <dgm:pt modelId="{F7C01ACE-9F69-A344-9ACE-0DEE86282935}" type="pres">
      <dgm:prSet presAssocID="{13E14DAC-9F9D-4D51-A765-46D7C7A8235E}" presName="parentLin" presStyleCnt="0"/>
      <dgm:spPr/>
    </dgm:pt>
    <dgm:pt modelId="{CA6B7013-4750-6F4B-99AA-35CEF6DCC876}" type="pres">
      <dgm:prSet presAssocID="{13E14DAC-9F9D-4D51-A765-46D7C7A8235E}" presName="parentLeftMargin" presStyleLbl="node1" presStyleIdx="1" presStyleCnt="5"/>
      <dgm:spPr/>
    </dgm:pt>
    <dgm:pt modelId="{198093F4-A1ED-644D-B473-B24ECC7AE5D8}" type="pres">
      <dgm:prSet presAssocID="{13E14DAC-9F9D-4D51-A765-46D7C7A8235E}" presName="parentText" presStyleLbl="node1" presStyleIdx="2" presStyleCnt="5">
        <dgm:presLayoutVars>
          <dgm:chMax val="0"/>
          <dgm:bulletEnabled val="1"/>
        </dgm:presLayoutVars>
      </dgm:prSet>
      <dgm:spPr/>
    </dgm:pt>
    <dgm:pt modelId="{35927208-8985-CD45-9819-33E2D1606C6D}" type="pres">
      <dgm:prSet presAssocID="{13E14DAC-9F9D-4D51-A765-46D7C7A8235E}" presName="negativeSpace" presStyleCnt="0"/>
      <dgm:spPr/>
    </dgm:pt>
    <dgm:pt modelId="{3755EBD7-808D-6F4C-9A70-BC24F9A41E42}" type="pres">
      <dgm:prSet presAssocID="{13E14DAC-9F9D-4D51-A765-46D7C7A8235E}" presName="childText" presStyleLbl="conFgAcc1" presStyleIdx="2" presStyleCnt="5">
        <dgm:presLayoutVars>
          <dgm:bulletEnabled val="1"/>
        </dgm:presLayoutVars>
      </dgm:prSet>
      <dgm:spPr/>
    </dgm:pt>
    <dgm:pt modelId="{42DA24D4-0916-084B-873B-A2F115D70652}" type="pres">
      <dgm:prSet presAssocID="{AFE18186-73E7-4B6F-B059-A37FE80D271A}" presName="spaceBetweenRectangles" presStyleCnt="0"/>
      <dgm:spPr/>
    </dgm:pt>
    <dgm:pt modelId="{9A3065A9-0BE8-CF44-85D0-7903F7E77133}" type="pres">
      <dgm:prSet presAssocID="{BA476D2B-42A5-4F37-B7B7-5E358523F341}" presName="parentLin" presStyleCnt="0"/>
      <dgm:spPr/>
    </dgm:pt>
    <dgm:pt modelId="{D878B600-11AA-3441-ADA3-9FAA4EAEE63B}" type="pres">
      <dgm:prSet presAssocID="{BA476D2B-42A5-4F37-B7B7-5E358523F341}" presName="parentLeftMargin" presStyleLbl="node1" presStyleIdx="2" presStyleCnt="5"/>
      <dgm:spPr/>
    </dgm:pt>
    <dgm:pt modelId="{7DE262FE-E310-E243-8647-1EB756B828B7}" type="pres">
      <dgm:prSet presAssocID="{BA476D2B-42A5-4F37-B7B7-5E358523F341}" presName="parentText" presStyleLbl="node1" presStyleIdx="3" presStyleCnt="5">
        <dgm:presLayoutVars>
          <dgm:chMax val="0"/>
          <dgm:bulletEnabled val="1"/>
        </dgm:presLayoutVars>
      </dgm:prSet>
      <dgm:spPr/>
    </dgm:pt>
    <dgm:pt modelId="{D17AF720-6534-9649-82B5-D4ADCD3C1B21}" type="pres">
      <dgm:prSet presAssocID="{BA476D2B-42A5-4F37-B7B7-5E358523F341}" presName="negativeSpace" presStyleCnt="0"/>
      <dgm:spPr/>
    </dgm:pt>
    <dgm:pt modelId="{47E37E93-36E1-5441-A606-4D2DA027156F}" type="pres">
      <dgm:prSet presAssocID="{BA476D2B-42A5-4F37-B7B7-5E358523F341}" presName="childText" presStyleLbl="conFgAcc1" presStyleIdx="3" presStyleCnt="5">
        <dgm:presLayoutVars>
          <dgm:bulletEnabled val="1"/>
        </dgm:presLayoutVars>
      </dgm:prSet>
      <dgm:spPr/>
    </dgm:pt>
    <dgm:pt modelId="{1558F495-8F24-8B44-80DD-47AB4B843313}" type="pres">
      <dgm:prSet presAssocID="{D8C7E967-BDF9-49D1-B1F5-54433CE00541}" presName="spaceBetweenRectangles" presStyleCnt="0"/>
      <dgm:spPr/>
    </dgm:pt>
    <dgm:pt modelId="{D5C3B823-A5B8-DE45-8207-AD1B3A7D1E8B}" type="pres">
      <dgm:prSet presAssocID="{7B52140F-6B78-467B-ABC4-999B5BC6A1F3}" presName="parentLin" presStyleCnt="0"/>
      <dgm:spPr/>
    </dgm:pt>
    <dgm:pt modelId="{8895FC0F-78F2-C34D-A681-44E534675E19}" type="pres">
      <dgm:prSet presAssocID="{7B52140F-6B78-467B-ABC4-999B5BC6A1F3}" presName="parentLeftMargin" presStyleLbl="node1" presStyleIdx="3" presStyleCnt="5"/>
      <dgm:spPr/>
    </dgm:pt>
    <dgm:pt modelId="{51A2C2BF-7CF0-FD40-90DF-E5C1F2F4458E}" type="pres">
      <dgm:prSet presAssocID="{7B52140F-6B78-467B-ABC4-999B5BC6A1F3}" presName="parentText" presStyleLbl="node1" presStyleIdx="4" presStyleCnt="5">
        <dgm:presLayoutVars>
          <dgm:chMax val="0"/>
          <dgm:bulletEnabled val="1"/>
        </dgm:presLayoutVars>
      </dgm:prSet>
      <dgm:spPr/>
    </dgm:pt>
    <dgm:pt modelId="{C2ACD448-15D5-D747-8CE6-F36FD990F183}" type="pres">
      <dgm:prSet presAssocID="{7B52140F-6B78-467B-ABC4-999B5BC6A1F3}" presName="negativeSpace" presStyleCnt="0"/>
      <dgm:spPr/>
    </dgm:pt>
    <dgm:pt modelId="{307E66D4-79FA-FD4F-94A9-8445615BFB3F}" type="pres">
      <dgm:prSet presAssocID="{7B52140F-6B78-467B-ABC4-999B5BC6A1F3}" presName="childText" presStyleLbl="conFgAcc1" presStyleIdx="4" presStyleCnt="5">
        <dgm:presLayoutVars>
          <dgm:bulletEnabled val="1"/>
        </dgm:presLayoutVars>
      </dgm:prSet>
      <dgm:spPr/>
    </dgm:pt>
  </dgm:ptLst>
  <dgm:cxnLst>
    <dgm:cxn modelId="{46E47B02-A72C-49AC-B267-B8C867C210C6}" srcId="{1BD48F6D-31E4-4C63-B251-DE6FE461220A}" destId="{7B52140F-6B78-467B-ABC4-999B5BC6A1F3}" srcOrd="4" destOrd="0" parTransId="{8F234EDD-2408-4CFB-92BE-E02961E89BC4}" sibTransId="{F9DCB895-0A03-4C3D-932A-76BED9C191A5}"/>
    <dgm:cxn modelId="{8FC89D05-EAB9-D741-825A-E0AFDC4EC1D7}" type="presOf" srcId="{7B52140F-6B78-467B-ABC4-999B5BC6A1F3}" destId="{51A2C2BF-7CF0-FD40-90DF-E5C1F2F4458E}" srcOrd="1" destOrd="0" presId="urn:microsoft.com/office/officeart/2005/8/layout/list1"/>
    <dgm:cxn modelId="{D8358007-5F18-8A46-B26E-424B4F361056}" type="presOf" srcId="{F38C5D47-5095-4284-9979-D7EB6043E378}" destId="{91A46AC2-DF25-FF47-82B5-7003BD800C00}" srcOrd="0" destOrd="0" presId="urn:microsoft.com/office/officeart/2005/8/layout/list1"/>
    <dgm:cxn modelId="{B264B608-54E8-F741-A8BE-1B980AD13379}" srcId="{1BD48F6D-31E4-4C63-B251-DE6FE461220A}" destId="{4E5BDC8E-44C5-A74A-A824-116C2AFE0E0D}" srcOrd="1" destOrd="0" parTransId="{70ED78BD-8325-4747-A786-B2EB67F3BFC6}" sibTransId="{9FA9C223-D9AA-A444-8D15-3BCDFD898BCE}"/>
    <dgm:cxn modelId="{0A4BAB25-2EAD-4478-9E8F-1FDFAB413BDD}" srcId="{1BD48F6D-31E4-4C63-B251-DE6FE461220A}" destId="{BA476D2B-42A5-4F37-B7B7-5E358523F341}" srcOrd="3" destOrd="0" parTransId="{2EC95427-711A-42D4-A657-E9D1E58BD0F1}" sibTransId="{D8C7E967-BDF9-49D1-B1F5-54433CE00541}"/>
    <dgm:cxn modelId="{282A872B-D8AF-E041-A1AA-78C5B4314F81}" type="presOf" srcId="{BA476D2B-42A5-4F37-B7B7-5E358523F341}" destId="{D878B600-11AA-3441-ADA3-9FAA4EAEE63B}" srcOrd="0" destOrd="0" presId="urn:microsoft.com/office/officeart/2005/8/layout/list1"/>
    <dgm:cxn modelId="{D22D1450-0286-C448-9BEB-47B2E7E14ECF}" type="presOf" srcId="{7B52140F-6B78-467B-ABC4-999B5BC6A1F3}" destId="{8895FC0F-78F2-C34D-A681-44E534675E19}" srcOrd="0" destOrd="0" presId="urn:microsoft.com/office/officeart/2005/8/layout/list1"/>
    <dgm:cxn modelId="{99A5635B-8041-B349-8B26-1DE1789AE8D8}" type="presOf" srcId="{4E5BDC8E-44C5-A74A-A824-116C2AFE0E0D}" destId="{21ED6ADB-5F46-2744-865E-3F965476D5EC}" srcOrd="1" destOrd="0" presId="urn:microsoft.com/office/officeart/2005/8/layout/list1"/>
    <dgm:cxn modelId="{02072062-706A-6445-A939-256F7616872B}" type="presOf" srcId="{F38C5D47-5095-4284-9979-D7EB6043E378}" destId="{97C0D110-6CA4-E148-A777-848C02C430BD}" srcOrd="1" destOrd="0" presId="urn:microsoft.com/office/officeart/2005/8/layout/list1"/>
    <dgm:cxn modelId="{9BFF53B8-E4D6-9D4C-AA62-0066F696321F}" type="presOf" srcId="{4E5BDC8E-44C5-A74A-A824-116C2AFE0E0D}" destId="{87013C97-4D13-0743-94CE-2FB6C246CF73}" srcOrd="0" destOrd="0" presId="urn:microsoft.com/office/officeart/2005/8/layout/list1"/>
    <dgm:cxn modelId="{B908F5BB-1723-4855-80FE-E403050B7300}" srcId="{1BD48F6D-31E4-4C63-B251-DE6FE461220A}" destId="{F38C5D47-5095-4284-9979-D7EB6043E378}" srcOrd="0" destOrd="0" parTransId="{89C4BF31-887B-4C0E-9B03-83EB40346B7A}" sibTransId="{0B55FFEF-9D74-4B1E-A101-6674E7F4E2FD}"/>
    <dgm:cxn modelId="{4C1509C6-F45B-3346-B361-FF9FE2B0F238}" type="presOf" srcId="{13E14DAC-9F9D-4D51-A765-46D7C7A8235E}" destId="{CA6B7013-4750-6F4B-99AA-35CEF6DCC876}" srcOrd="0" destOrd="0" presId="urn:microsoft.com/office/officeart/2005/8/layout/list1"/>
    <dgm:cxn modelId="{1F3174C9-C115-49CC-8A35-0F94FAFC39C0}" srcId="{1BD48F6D-31E4-4C63-B251-DE6FE461220A}" destId="{13E14DAC-9F9D-4D51-A765-46D7C7A8235E}" srcOrd="2" destOrd="0" parTransId="{55F95D5C-1CA1-45CE-A656-C2D7B751636D}" sibTransId="{AFE18186-73E7-4B6F-B059-A37FE80D271A}"/>
    <dgm:cxn modelId="{C821AADC-5603-854A-A1FF-3B68DF8EA321}" type="presOf" srcId="{13E14DAC-9F9D-4D51-A765-46D7C7A8235E}" destId="{198093F4-A1ED-644D-B473-B24ECC7AE5D8}" srcOrd="1" destOrd="0" presId="urn:microsoft.com/office/officeart/2005/8/layout/list1"/>
    <dgm:cxn modelId="{407C51ED-FDEB-9B4E-97A1-2D79F623BE5B}" type="presOf" srcId="{1BD48F6D-31E4-4C63-B251-DE6FE461220A}" destId="{DC531674-4BE9-564B-AF23-51D9E2A3C3EB}" srcOrd="0" destOrd="0" presId="urn:microsoft.com/office/officeart/2005/8/layout/list1"/>
    <dgm:cxn modelId="{13907BF9-2E42-4443-9D8F-2822A59F0CD9}" type="presOf" srcId="{BA476D2B-42A5-4F37-B7B7-5E358523F341}" destId="{7DE262FE-E310-E243-8647-1EB756B828B7}" srcOrd="1" destOrd="0" presId="urn:microsoft.com/office/officeart/2005/8/layout/list1"/>
    <dgm:cxn modelId="{BC38D08B-4C4C-1649-9F15-E650A218A8BC}" type="presParOf" srcId="{DC531674-4BE9-564B-AF23-51D9E2A3C3EB}" destId="{BDBE2A5E-6EF9-B641-B92A-737F80785341}" srcOrd="0" destOrd="0" presId="urn:microsoft.com/office/officeart/2005/8/layout/list1"/>
    <dgm:cxn modelId="{201B8921-800B-EB4A-9360-EE785588FC58}" type="presParOf" srcId="{BDBE2A5E-6EF9-B641-B92A-737F80785341}" destId="{91A46AC2-DF25-FF47-82B5-7003BD800C00}" srcOrd="0" destOrd="0" presId="urn:microsoft.com/office/officeart/2005/8/layout/list1"/>
    <dgm:cxn modelId="{9211903C-F25B-2F41-B873-08053A92C060}" type="presParOf" srcId="{BDBE2A5E-6EF9-B641-B92A-737F80785341}" destId="{97C0D110-6CA4-E148-A777-848C02C430BD}" srcOrd="1" destOrd="0" presId="urn:microsoft.com/office/officeart/2005/8/layout/list1"/>
    <dgm:cxn modelId="{5636D83F-D02C-1F4F-AE4A-224F0DBD6905}" type="presParOf" srcId="{DC531674-4BE9-564B-AF23-51D9E2A3C3EB}" destId="{BFAE4C28-3A9A-7342-9D95-518BA4D72AAB}" srcOrd="1" destOrd="0" presId="urn:microsoft.com/office/officeart/2005/8/layout/list1"/>
    <dgm:cxn modelId="{4F86B73E-3331-9949-9DCA-74DCEF747ED7}" type="presParOf" srcId="{DC531674-4BE9-564B-AF23-51D9E2A3C3EB}" destId="{674F2557-6B4E-744E-8498-7C9A9FCC8EF3}" srcOrd="2" destOrd="0" presId="urn:microsoft.com/office/officeart/2005/8/layout/list1"/>
    <dgm:cxn modelId="{64883EC5-B3FA-0D4A-9480-637C3C435993}" type="presParOf" srcId="{DC531674-4BE9-564B-AF23-51D9E2A3C3EB}" destId="{0CF5B94C-5305-C842-A2B3-5E41899C3857}" srcOrd="3" destOrd="0" presId="urn:microsoft.com/office/officeart/2005/8/layout/list1"/>
    <dgm:cxn modelId="{F10ADA2A-6ED1-BA44-B191-9014B0450568}" type="presParOf" srcId="{DC531674-4BE9-564B-AF23-51D9E2A3C3EB}" destId="{936AC4F6-1F17-ED4C-95C8-78D020F83993}" srcOrd="4" destOrd="0" presId="urn:microsoft.com/office/officeart/2005/8/layout/list1"/>
    <dgm:cxn modelId="{A0621555-C8CA-2041-AF0C-7877A1760BF4}" type="presParOf" srcId="{936AC4F6-1F17-ED4C-95C8-78D020F83993}" destId="{87013C97-4D13-0743-94CE-2FB6C246CF73}" srcOrd="0" destOrd="0" presId="urn:microsoft.com/office/officeart/2005/8/layout/list1"/>
    <dgm:cxn modelId="{FA8C485B-94BF-B942-AFE3-347443A8F73C}" type="presParOf" srcId="{936AC4F6-1F17-ED4C-95C8-78D020F83993}" destId="{21ED6ADB-5F46-2744-865E-3F965476D5EC}" srcOrd="1" destOrd="0" presId="urn:microsoft.com/office/officeart/2005/8/layout/list1"/>
    <dgm:cxn modelId="{13274680-2F34-7441-9C96-6922561501BB}" type="presParOf" srcId="{DC531674-4BE9-564B-AF23-51D9E2A3C3EB}" destId="{9DB8681D-A40D-6E4A-AC84-524D56D0802C}" srcOrd="5" destOrd="0" presId="urn:microsoft.com/office/officeart/2005/8/layout/list1"/>
    <dgm:cxn modelId="{A00DAE52-E689-E34A-8513-15428DBEE178}" type="presParOf" srcId="{DC531674-4BE9-564B-AF23-51D9E2A3C3EB}" destId="{494A064C-9C86-814E-BD84-7770B74495DB}" srcOrd="6" destOrd="0" presId="urn:microsoft.com/office/officeart/2005/8/layout/list1"/>
    <dgm:cxn modelId="{2C44EDFE-05FF-D840-8B53-793DB60268D2}" type="presParOf" srcId="{DC531674-4BE9-564B-AF23-51D9E2A3C3EB}" destId="{176806AC-23A7-A44D-AAB9-009712A95677}" srcOrd="7" destOrd="0" presId="urn:microsoft.com/office/officeart/2005/8/layout/list1"/>
    <dgm:cxn modelId="{7A12259A-21AC-1749-BCF2-1D9636407B07}" type="presParOf" srcId="{DC531674-4BE9-564B-AF23-51D9E2A3C3EB}" destId="{F7C01ACE-9F69-A344-9ACE-0DEE86282935}" srcOrd="8" destOrd="0" presId="urn:microsoft.com/office/officeart/2005/8/layout/list1"/>
    <dgm:cxn modelId="{964C2F74-3C95-8F46-A038-E0A6CF23C0E3}" type="presParOf" srcId="{F7C01ACE-9F69-A344-9ACE-0DEE86282935}" destId="{CA6B7013-4750-6F4B-99AA-35CEF6DCC876}" srcOrd="0" destOrd="0" presId="urn:microsoft.com/office/officeart/2005/8/layout/list1"/>
    <dgm:cxn modelId="{221ED8A8-4AF3-0F4B-8274-F820F996F037}" type="presParOf" srcId="{F7C01ACE-9F69-A344-9ACE-0DEE86282935}" destId="{198093F4-A1ED-644D-B473-B24ECC7AE5D8}" srcOrd="1" destOrd="0" presId="urn:microsoft.com/office/officeart/2005/8/layout/list1"/>
    <dgm:cxn modelId="{1D42C4F3-EF9E-7B45-AD8A-878510794CCB}" type="presParOf" srcId="{DC531674-4BE9-564B-AF23-51D9E2A3C3EB}" destId="{35927208-8985-CD45-9819-33E2D1606C6D}" srcOrd="9" destOrd="0" presId="urn:microsoft.com/office/officeart/2005/8/layout/list1"/>
    <dgm:cxn modelId="{7BA243DC-87B3-6542-A8D8-8C483C7CF86F}" type="presParOf" srcId="{DC531674-4BE9-564B-AF23-51D9E2A3C3EB}" destId="{3755EBD7-808D-6F4C-9A70-BC24F9A41E42}" srcOrd="10" destOrd="0" presId="urn:microsoft.com/office/officeart/2005/8/layout/list1"/>
    <dgm:cxn modelId="{1D544574-6711-3D4F-9F80-B16B9D660FAF}" type="presParOf" srcId="{DC531674-4BE9-564B-AF23-51D9E2A3C3EB}" destId="{42DA24D4-0916-084B-873B-A2F115D70652}" srcOrd="11" destOrd="0" presId="urn:microsoft.com/office/officeart/2005/8/layout/list1"/>
    <dgm:cxn modelId="{BB3E47B5-77AC-C145-8C5B-49ABC691116C}" type="presParOf" srcId="{DC531674-4BE9-564B-AF23-51D9E2A3C3EB}" destId="{9A3065A9-0BE8-CF44-85D0-7903F7E77133}" srcOrd="12" destOrd="0" presId="urn:microsoft.com/office/officeart/2005/8/layout/list1"/>
    <dgm:cxn modelId="{6383CD36-9893-C840-85D4-8D32528128B9}" type="presParOf" srcId="{9A3065A9-0BE8-CF44-85D0-7903F7E77133}" destId="{D878B600-11AA-3441-ADA3-9FAA4EAEE63B}" srcOrd="0" destOrd="0" presId="urn:microsoft.com/office/officeart/2005/8/layout/list1"/>
    <dgm:cxn modelId="{300F4F89-856D-3348-AE20-2357109CFCC7}" type="presParOf" srcId="{9A3065A9-0BE8-CF44-85D0-7903F7E77133}" destId="{7DE262FE-E310-E243-8647-1EB756B828B7}" srcOrd="1" destOrd="0" presId="urn:microsoft.com/office/officeart/2005/8/layout/list1"/>
    <dgm:cxn modelId="{FBE03B69-C70C-1246-A4B8-7E8EC20C721F}" type="presParOf" srcId="{DC531674-4BE9-564B-AF23-51D9E2A3C3EB}" destId="{D17AF720-6534-9649-82B5-D4ADCD3C1B21}" srcOrd="13" destOrd="0" presId="urn:microsoft.com/office/officeart/2005/8/layout/list1"/>
    <dgm:cxn modelId="{C81A50A1-E15F-9142-9138-650E342F9D06}" type="presParOf" srcId="{DC531674-4BE9-564B-AF23-51D9E2A3C3EB}" destId="{47E37E93-36E1-5441-A606-4D2DA027156F}" srcOrd="14" destOrd="0" presId="urn:microsoft.com/office/officeart/2005/8/layout/list1"/>
    <dgm:cxn modelId="{6D3208C4-FD2B-F94D-B6CF-04F2ED0E6D3E}" type="presParOf" srcId="{DC531674-4BE9-564B-AF23-51D9E2A3C3EB}" destId="{1558F495-8F24-8B44-80DD-47AB4B843313}" srcOrd="15" destOrd="0" presId="urn:microsoft.com/office/officeart/2005/8/layout/list1"/>
    <dgm:cxn modelId="{BCA1CDFA-D3FD-6349-B5F8-6006F3B69033}" type="presParOf" srcId="{DC531674-4BE9-564B-AF23-51D9E2A3C3EB}" destId="{D5C3B823-A5B8-DE45-8207-AD1B3A7D1E8B}" srcOrd="16" destOrd="0" presId="urn:microsoft.com/office/officeart/2005/8/layout/list1"/>
    <dgm:cxn modelId="{A2FCB00A-03CF-984F-8AF0-4DABE2923550}" type="presParOf" srcId="{D5C3B823-A5B8-DE45-8207-AD1B3A7D1E8B}" destId="{8895FC0F-78F2-C34D-A681-44E534675E19}" srcOrd="0" destOrd="0" presId="urn:microsoft.com/office/officeart/2005/8/layout/list1"/>
    <dgm:cxn modelId="{6C8A1AE9-E4FD-9F4E-93D5-7264998EC706}" type="presParOf" srcId="{D5C3B823-A5B8-DE45-8207-AD1B3A7D1E8B}" destId="{51A2C2BF-7CF0-FD40-90DF-E5C1F2F4458E}" srcOrd="1" destOrd="0" presId="urn:microsoft.com/office/officeart/2005/8/layout/list1"/>
    <dgm:cxn modelId="{784D6A73-83BF-CD44-B71C-BBFCFC735ECA}" type="presParOf" srcId="{DC531674-4BE9-564B-AF23-51D9E2A3C3EB}" destId="{C2ACD448-15D5-D747-8CE6-F36FD990F183}" srcOrd="17" destOrd="0" presId="urn:microsoft.com/office/officeart/2005/8/layout/list1"/>
    <dgm:cxn modelId="{55B84FCB-044D-D54B-9D26-D8F0EED7E1B7}" type="presParOf" srcId="{DC531674-4BE9-564B-AF23-51D9E2A3C3EB}" destId="{307E66D4-79FA-FD4F-94A9-8445615BFB3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26069-D5A0-459A-8BFC-F893C4B668F8}">
      <dsp:nvSpPr>
        <dsp:cNvPr id="0" name=""/>
        <dsp:cNvSpPr/>
      </dsp:nvSpPr>
      <dsp:spPr>
        <a:xfrm>
          <a:off x="235954" y="667678"/>
          <a:ext cx="915248" cy="91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E53B3-A869-4293-BF0B-BFA99BFE19CE}">
      <dsp:nvSpPr>
        <dsp:cNvPr id="0" name=""/>
        <dsp:cNvSpPr/>
      </dsp:nvSpPr>
      <dsp:spPr>
        <a:xfrm>
          <a:off x="428156" y="859880"/>
          <a:ext cx="530844" cy="5308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59ABC4-9D25-4A7F-B819-EE12BF1B43C9}">
      <dsp:nvSpPr>
        <dsp:cNvPr id="0" name=""/>
        <dsp:cNvSpPr/>
      </dsp:nvSpPr>
      <dsp:spPr>
        <a:xfrm>
          <a:off x="1347327"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Problem Description</a:t>
          </a:r>
          <a:endParaRPr lang="en-US" sz="2400" kern="1200"/>
        </a:p>
      </dsp:txBody>
      <dsp:txXfrm>
        <a:off x="1347327" y="667678"/>
        <a:ext cx="2157370" cy="915248"/>
      </dsp:txXfrm>
    </dsp:sp>
    <dsp:sp modelId="{C5A4A171-493C-4002-87BD-0F662AFAB5AF}">
      <dsp:nvSpPr>
        <dsp:cNvPr id="0" name=""/>
        <dsp:cNvSpPr/>
      </dsp:nvSpPr>
      <dsp:spPr>
        <a:xfrm>
          <a:off x="3880603" y="667678"/>
          <a:ext cx="915248" cy="915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21AF5-B0A5-455D-A411-757270729022}">
      <dsp:nvSpPr>
        <dsp:cNvPr id="0" name=""/>
        <dsp:cNvSpPr/>
      </dsp:nvSpPr>
      <dsp:spPr>
        <a:xfrm>
          <a:off x="4072805" y="859880"/>
          <a:ext cx="530844" cy="5308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6EE7FF-77F0-4FE4-903C-11707414C879}">
      <dsp:nvSpPr>
        <dsp:cNvPr id="0" name=""/>
        <dsp:cNvSpPr/>
      </dsp:nvSpPr>
      <dsp:spPr>
        <a:xfrm>
          <a:off x="4991976"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Objective</a:t>
          </a:r>
          <a:endParaRPr lang="en-US" sz="2400" kern="1200"/>
        </a:p>
      </dsp:txBody>
      <dsp:txXfrm>
        <a:off x="4991976" y="667678"/>
        <a:ext cx="2157370" cy="915248"/>
      </dsp:txXfrm>
    </dsp:sp>
    <dsp:sp modelId="{EB5205F1-9B33-4E8A-8C7D-FCB19BED09F7}">
      <dsp:nvSpPr>
        <dsp:cNvPr id="0" name=""/>
        <dsp:cNvSpPr/>
      </dsp:nvSpPr>
      <dsp:spPr>
        <a:xfrm>
          <a:off x="7525252" y="667678"/>
          <a:ext cx="915248" cy="9152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62D4D-2C37-446A-A4C2-79BAD70DC1A1}">
      <dsp:nvSpPr>
        <dsp:cNvPr id="0" name=""/>
        <dsp:cNvSpPr/>
      </dsp:nvSpPr>
      <dsp:spPr>
        <a:xfrm>
          <a:off x="7717455" y="859880"/>
          <a:ext cx="530844" cy="5308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7F1995-7496-4C5A-B4CC-E2D8A9B50953}">
      <dsp:nvSpPr>
        <dsp:cNvPr id="0" name=""/>
        <dsp:cNvSpPr/>
      </dsp:nvSpPr>
      <dsp:spPr>
        <a:xfrm>
          <a:off x="8636625"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Data Visualization</a:t>
          </a:r>
          <a:endParaRPr lang="en-US" sz="2400" kern="1200"/>
        </a:p>
      </dsp:txBody>
      <dsp:txXfrm>
        <a:off x="8636625" y="667678"/>
        <a:ext cx="2157370" cy="915248"/>
      </dsp:txXfrm>
    </dsp:sp>
    <dsp:sp modelId="{2770A6CC-BA2C-42AF-98CC-204AB163E746}">
      <dsp:nvSpPr>
        <dsp:cNvPr id="0" name=""/>
        <dsp:cNvSpPr/>
      </dsp:nvSpPr>
      <dsp:spPr>
        <a:xfrm>
          <a:off x="235954" y="2231354"/>
          <a:ext cx="915248" cy="91524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116F1-5FB8-48E0-BFDC-F9A86F24A505}">
      <dsp:nvSpPr>
        <dsp:cNvPr id="0" name=""/>
        <dsp:cNvSpPr/>
      </dsp:nvSpPr>
      <dsp:spPr>
        <a:xfrm>
          <a:off x="428156" y="2423556"/>
          <a:ext cx="530844" cy="5308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35EC44-CBF4-47D9-9C23-4F9CA8B31307}">
      <dsp:nvSpPr>
        <dsp:cNvPr id="0" name=""/>
        <dsp:cNvSpPr/>
      </dsp:nvSpPr>
      <dsp:spPr>
        <a:xfrm>
          <a:off x="1347327" y="223135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Algorithm Used and results</a:t>
          </a:r>
          <a:endParaRPr lang="en-US" sz="2400" kern="1200"/>
        </a:p>
      </dsp:txBody>
      <dsp:txXfrm>
        <a:off x="1347327" y="2231354"/>
        <a:ext cx="2157370" cy="915248"/>
      </dsp:txXfrm>
    </dsp:sp>
    <dsp:sp modelId="{C041A90A-7E89-4C84-9C50-92C1DA7BED3B}">
      <dsp:nvSpPr>
        <dsp:cNvPr id="0" name=""/>
        <dsp:cNvSpPr/>
      </dsp:nvSpPr>
      <dsp:spPr>
        <a:xfrm>
          <a:off x="3880603" y="2231354"/>
          <a:ext cx="915248" cy="91524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97700-D470-4EFE-8B26-D3FA19CF62B5}">
      <dsp:nvSpPr>
        <dsp:cNvPr id="0" name=""/>
        <dsp:cNvSpPr/>
      </dsp:nvSpPr>
      <dsp:spPr>
        <a:xfrm>
          <a:off x="4072805" y="2423556"/>
          <a:ext cx="530844" cy="5308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E900F6-73C1-4E7D-A6C3-335014464628}">
      <dsp:nvSpPr>
        <dsp:cNvPr id="0" name=""/>
        <dsp:cNvSpPr/>
      </dsp:nvSpPr>
      <dsp:spPr>
        <a:xfrm>
          <a:off x="4991976" y="223135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Learnings</a:t>
          </a:r>
        </a:p>
      </dsp:txBody>
      <dsp:txXfrm>
        <a:off x="4991976" y="2231354"/>
        <a:ext cx="2157370" cy="915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F2557-6B4E-744E-8498-7C9A9FCC8EF3}">
      <dsp:nvSpPr>
        <dsp:cNvPr id="0" name=""/>
        <dsp:cNvSpPr/>
      </dsp:nvSpPr>
      <dsp:spPr>
        <a:xfrm>
          <a:off x="0" y="339825"/>
          <a:ext cx="7012371" cy="529200"/>
        </a:xfrm>
        <a:prstGeom prst="rect">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C0D110-6CA4-E148-A777-848C02C430BD}">
      <dsp:nvSpPr>
        <dsp:cNvPr id="0" name=""/>
        <dsp:cNvSpPr/>
      </dsp:nvSpPr>
      <dsp:spPr>
        <a:xfrm>
          <a:off x="350618" y="29865"/>
          <a:ext cx="4908659" cy="619920"/>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933450">
            <a:lnSpc>
              <a:spcPct val="90000"/>
            </a:lnSpc>
            <a:spcBef>
              <a:spcPct val="0"/>
            </a:spcBef>
            <a:spcAft>
              <a:spcPct val="35000"/>
            </a:spcAft>
            <a:buNone/>
          </a:pPr>
          <a:r>
            <a:rPr lang="en-IN" sz="2100" kern="1200" dirty="0"/>
            <a:t>Data Loading</a:t>
          </a:r>
          <a:endParaRPr lang="en-US" sz="2100" kern="1200" dirty="0"/>
        </a:p>
      </dsp:txBody>
      <dsp:txXfrm>
        <a:off x="380880" y="60127"/>
        <a:ext cx="4848135" cy="559396"/>
      </dsp:txXfrm>
    </dsp:sp>
    <dsp:sp modelId="{494A064C-9C86-814E-BD84-7770B74495DB}">
      <dsp:nvSpPr>
        <dsp:cNvPr id="0" name=""/>
        <dsp:cNvSpPr/>
      </dsp:nvSpPr>
      <dsp:spPr>
        <a:xfrm>
          <a:off x="0" y="1292385"/>
          <a:ext cx="7012371" cy="529200"/>
        </a:xfrm>
        <a:prstGeom prst="rect">
          <a:avLst/>
        </a:prstGeom>
        <a:solidFill>
          <a:schemeClr val="lt1">
            <a:alpha val="90000"/>
            <a:hueOff val="0"/>
            <a:satOff val="0"/>
            <a:lumOff val="0"/>
            <a:alphaOff val="0"/>
          </a:schemeClr>
        </a:solidFill>
        <a:ln w="22225" cap="rnd" cmpd="sng" algn="ctr">
          <a:solidFill>
            <a:schemeClr val="accent5">
              <a:hueOff val="-2495436"/>
              <a:satOff val="-3864"/>
              <a:lumOff val="0"/>
              <a:alphaOff val="0"/>
            </a:schemeClr>
          </a:solidFill>
          <a:prstDash val="solid"/>
        </a:ln>
        <a:effectLst/>
      </dsp:spPr>
      <dsp:style>
        <a:lnRef idx="2">
          <a:scrgbClr r="0" g="0" b="0"/>
        </a:lnRef>
        <a:fillRef idx="1">
          <a:scrgbClr r="0" g="0" b="0"/>
        </a:fillRef>
        <a:effectRef idx="0">
          <a:scrgbClr r="0" g="0" b="0"/>
        </a:effectRef>
        <a:fontRef idx="minor"/>
      </dsp:style>
    </dsp:sp>
    <dsp:sp modelId="{21ED6ADB-5F46-2744-865E-3F965476D5EC}">
      <dsp:nvSpPr>
        <dsp:cNvPr id="0" name=""/>
        <dsp:cNvSpPr/>
      </dsp:nvSpPr>
      <dsp:spPr>
        <a:xfrm>
          <a:off x="350618" y="982425"/>
          <a:ext cx="4908659" cy="619920"/>
        </a:xfrm>
        <a:prstGeom prst="roundRect">
          <a:avLst/>
        </a:prstGeom>
        <a:solidFill>
          <a:schemeClr val="accent5">
            <a:hueOff val="-2495436"/>
            <a:satOff val="-3864"/>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933450">
            <a:lnSpc>
              <a:spcPct val="90000"/>
            </a:lnSpc>
            <a:spcBef>
              <a:spcPct val="0"/>
            </a:spcBef>
            <a:spcAft>
              <a:spcPct val="35000"/>
            </a:spcAft>
            <a:buNone/>
          </a:pPr>
          <a:r>
            <a:rPr lang="en-US" sz="2100" kern="1200" dirty="0"/>
            <a:t>Data Visualization</a:t>
          </a:r>
        </a:p>
      </dsp:txBody>
      <dsp:txXfrm>
        <a:off x="380880" y="1012687"/>
        <a:ext cx="4848135" cy="559396"/>
      </dsp:txXfrm>
    </dsp:sp>
    <dsp:sp modelId="{3755EBD7-808D-6F4C-9A70-BC24F9A41E42}">
      <dsp:nvSpPr>
        <dsp:cNvPr id="0" name=""/>
        <dsp:cNvSpPr/>
      </dsp:nvSpPr>
      <dsp:spPr>
        <a:xfrm>
          <a:off x="0" y="2244945"/>
          <a:ext cx="7012371" cy="529200"/>
        </a:xfrm>
        <a:prstGeom prst="rect">
          <a:avLst/>
        </a:prstGeom>
        <a:solidFill>
          <a:schemeClr val="lt1">
            <a:alpha val="90000"/>
            <a:hueOff val="0"/>
            <a:satOff val="0"/>
            <a:lumOff val="0"/>
            <a:alphaOff val="0"/>
          </a:schemeClr>
        </a:solidFill>
        <a:ln w="22225" cap="rnd" cmpd="sng" algn="ctr">
          <a:solidFill>
            <a:schemeClr val="accent5">
              <a:hueOff val="-4990872"/>
              <a:satOff val="-7727"/>
              <a:lumOff val="0"/>
              <a:alphaOff val="0"/>
            </a:schemeClr>
          </a:solidFill>
          <a:prstDash val="solid"/>
        </a:ln>
        <a:effectLst/>
      </dsp:spPr>
      <dsp:style>
        <a:lnRef idx="2">
          <a:scrgbClr r="0" g="0" b="0"/>
        </a:lnRef>
        <a:fillRef idx="1">
          <a:scrgbClr r="0" g="0" b="0"/>
        </a:fillRef>
        <a:effectRef idx="0">
          <a:scrgbClr r="0" g="0" b="0"/>
        </a:effectRef>
        <a:fontRef idx="minor"/>
      </dsp:style>
    </dsp:sp>
    <dsp:sp modelId="{198093F4-A1ED-644D-B473-B24ECC7AE5D8}">
      <dsp:nvSpPr>
        <dsp:cNvPr id="0" name=""/>
        <dsp:cNvSpPr/>
      </dsp:nvSpPr>
      <dsp:spPr>
        <a:xfrm>
          <a:off x="350618" y="1934985"/>
          <a:ext cx="4908659" cy="619920"/>
        </a:xfrm>
        <a:prstGeom prst="roundRect">
          <a:avLst/>
        </a:prstGeom>
        <a:solidFill>
          <a:schemeClr val="accent5">
            <a:hueOff val="-4990872"/>
            <a:satOff val="-7727"/>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933450">
            <a:lnSpc>
              <a:spcPct val="90000"/>
            </a:lnSpc>
            <a:spcBef>
              <a:spcPct val="0"/>
            </a:spcBef>
            <a:spcAft>
              <a:spcPct val="35000"/>
            </a:spcAft>
            <a:buNone/>
          </a:pPr>
          <a:r>
            <a:rPr lang="en-IN" sz="2100" kern="1200" dirty="0"/>
            <a:t>Data preprocessing</a:t>
          </a:r>
          <a:endParaRPr lang="en-US" sz="2100" kern="1200" dirty="0"/>
        </a:p>
      </dsp:txBody>
      <dsp:txXfrm>
        <a:off x="380880" y="1965247"/>
        <a:ext cx="4848135" cy="559396"/>
      </dsp:txXfrm>
    </dsp:sp>
    <dsp:sp modelId="{47E37E93-36E1-5441-A606-4D2DA027156F}">
      <dsp:nvSpPr>
        <dsp:cNvPr id="0" name=""/>
        <dsp:cNvSpPr/>
      </dsp:nvSpPr>
      <dsp:spPr>
        <a:xfrm>
          <a:off x="0" y="3197505"/>
          <a:ext cx="7012371" cy="529200"/>
        </a:xfrm>
        <a:prstGeom prst="rect">
          <a:avLst/>
        </a:prstGeom>
        <a:solidFill>
          <a:schemeClr val="lt1">
            <a:alpha val="90000"/>
            <a:hueOff val="0"/>
            <a:satOff val="0"/>
            <a:lumOff val="0"/>
            <a:alphaOff val="0"/>
          </a:schemeClr>
        </a:solidFill>
        <a:ln w="22225" cap="rnd" cmpd="sng" algn="ctr">
          <a:solidFill>
            <a:schemeClr val="accent5">
              <a:hueOff val="-7486308"/>
              <a:satOff val="-11591"/>
              <a:lumOff val="0"/>
              <a:alphaOff val="0"/>
            </a:schemeClr>
          </a:solidFill>
          <a:prstDash val="solid"/>
        </a:ln>
        <a:effectLst/>
      </dsp:spPr>
      <dsp:style>
        <a:lnRef idx="2">
          <a:scrgbClr r="0" g="0" b="0"/>
        </a:lnRef>
        <a:fillRef idx="1">
          <a:scrgbClr r="0" g="0" b="0"/>
        </a:fillRef>
        <a:effectRef idx="0">
          <a:scrgbClr r="0" g="0" b="0"/>
        </a:effectRef>
        <a:fontRef idx="minor"/>
      </dsp:style>
    </dsp:sp>
    <dsp:sp modelId="{7DE262FE-E310-E243-8647-1EB756B828B7}">
      <dsp:nvSpPr>
        <dsp:cNvPr id="0" name=""/>
        <dsp:cNvSpPr/>
      </dsp:nvSpPr>
      <dsp:spPr>
        <a:xfrm>
          <a:off x="350618" y="2887545"/>
          <a:ext cx="4908659" cy="619920"/>
        </a:xfrm>
        <a:prstGeom prst="roundRect">
          <a:avLst/>
        </a:prstGeom>
        <a:solidFill>
          <a:schemeClr val="accent5">
            <a:hueOff val="-7486308"/>
            <a:satOff val="-11591"/>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933450">
            <a:lnSpc>
              <a:spcPct val="90000"/>
            </a:lnSpc>
            <a:spcBef>
              <a:spcPct val="0"/>
            </a:spcBef>
            <a:spcAft>
              <a:spcPct val="35000"/>
            </a:spcAft>
            <a:buNone/>
          </a:pPr>
          <a:r>
            <a:rPr lang="en-IN" sz="2100" kern="1200"/>
            <a:t>Selecting Algorithm and Training</a:t>
          </a:r>
          <a:endParaRPr lang="en-US" sz="2100" kern="1200"/>
        </a:p>
      </dsp:txBody>
      <dsp:txXfrm>
        <a:off x="380880" y="2917807"/>
        <a:ext cx="4848135" cy="559396"/>
      </dsp:txXfrm>
    </dsp:sp>
    <dsp:sp modelId="{307E66D4-79FA-FD4F-94A9-8445615BFB3F}">
      <dsp:nvSpPr>
        <dsp:cNvPr id="0" name=""/>
        <dsp:cNvSpPr/>
      </dsp:nvSpPr>
      <dsp:spPr>
        <a:xfrm>
          <a:off x="0" y="4150065"/>
          <a:ext cx="7012371" cy="529200"/>
        </a:xfrm>
        <a:prstGeom prst="rect">
          <a:avLst/>
        </a:prstGeom>
        <a:solidFill>
          <a:schemeClr val="lt1">
            <a:alpha val="90000"/>
            <a:hueOff val="0"/>
            <a:satOff val="0"/>
            <a:lumOff val="0"/>
            <a:alphaOff val="0"/>
          </a:schemeClr>
        </a:solidFill>
        <a:ln w="22225" cap="rnd" cmpd="sng" algn="ctr">
          <a:solidFill>
            <a:schemeClr val="accent5">
              <a:hueOff val="-9981745"/>
              <a:satOff val="-15454"/>
              <a:lumOff val="0"/>
              <a:alphaOff val="0"/>
            </a:schemeClr>
          </a:solidFill>
          <a:prstDash val="solid"/>
        </a:ln>
        <a:effectLst/>
      </dsp:spPr>
      <dsp:style>
        <a:lnRef idx="2">
          <a:scrgbClr r="0" g="0" b="0"/>
        </a:lnRef>
        <a:fillRef idx="1">
          <a:scrgbClr r="0" g="0" b="0"/>
        </a:fillRef>
        <a:effectRef idx="0">
          <a:scrgbClr r="0" g="0" b="0"/>
        </a:effectRef>
        <a:fontRef idx="minor"/>
      </dsp:style>
    </dsp:sp>
    <dsp:sp modelId="{51A2C2BF-7CF0-FD40-90DF-E5C1F2F4458E}">
      <dsp:nvSpPr>
        <dsp:cNvPr id="0" name=""/>
        <dsp:cNvSpPr/>
      </dsp:nvSpPr>
      <dsp:spPr>
        <a:xfrm>
          <a:off x="350618" y="3840105"/>
          <a:ext cx="4908659" cy="619920"/>
        </a:xfrm>
        <a:prstGeom prst="roundRect">
          <a:avLst/>
        </a:prstGeom>
        <a:solidFill>
          <a:schemeClr val="accent5">
            <a:hueOff val="-9981745"/>
            <a:satOff val="-15454"/>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933450">
            <a:lnSpc>
              <a:spcPct val="90000"/>
            </a:lnSpc>
            <a:spcBef>
              <a:spcPct val="0"/>
            </a:spcBef>
            <a:spcAft>
              <a:spcPct val="35000"/>
            </a:spcAft>
            <a:buNone/>
          </a:pPr>
          <a:r>
            <a:rPr lang="en-IN" sz="2100" kern="1200"/>
            <a:t>Algorithm Performance</a:t>
          </a:r>
          <a:endParaRPr lang="en-US" sz="2100" kern="1200"/>
        </a:p>
      </dsp:txBody>
      <dsp:txXfrm>
        <a:off x="380880" y="3870367"/>
        <a:ext cx="4848135" cy="55939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11/26/24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Welcome to our </a:t>
            </a:r>
            <a:r>
              <a:rPr lang="en-US"/>
              <a:t>data mionin</a:t>
            </a:r>
            <a:endParaRPr lang="en-US" dirty="0"/>
          </a:p>
        </p:txBody>
      </p:sp>
      <p:sp>
        <p:nvSpPr>
          <p:cNvPr id="4" name="Slide Number Placeholder 3"/>
          <p:cNvSpPr>
            <a:spLocks noGrp="1"/>
          </p:cNvSpPr>
          <p:nvPr>
            <p:ph type="sldNum" sz="quarter" idx="5"/>
          </p:nvPr>
        </p:nvSpPr>
        <p:spPr/>
        <p:txBody>
          <a:bodyPr/>
          <a:lstStyle/>
          <a:p>
            <a:fld id="{4306F76E-E60C-4C54-B47A-C2C406EC8F72}" type="slidenum">
              <a:rPr lang="en-US" smtClean="0"/>
              <a:t>1</a:t>
            </a:fld>
            <a:endParaRPr lang="en-US" dirty="0"/>
          </a:p>
        </p:txBody>
      </p:sp>
    </p:spTree>
    <p:extLst>
      <p:ext uri="{BB962C8B-B14F-4D97-AF65-F5344CB8AC3E}">
        <p14:creationId xmlns:p14="http://schemas.microsoft.com/office/powerpoint/2010/main" val="395275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6F76E-E60C-4C54-B47A-C2C406EC8F72}" type="slidenum">
              <a:rPr lang="en-US" smtClean="0"/>
              <a:t>3</a:t>
            </a:fld>
            <a:endParaRPr lang="en-US" dirty="0"/>
          </a:p>
        </p:txBody>
      </p:sp>
    </p:spTree>
    <p:extLst>
      <p:ext uri="{BB962C8B-B14F-4D97-AF65-F5344CB8AC3E}">
        <p14:creationId xmlns:p14="http://schemas.microsoft.com/office/powerpoint/2010/main" val="317727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6F76E-E60C-4C54-B47A-C2C406EC8F72}" type="slidenum">
              <a:rPr lang="en-US" smtClean="0"/>
              <a:t>4</a:t>
            </a:fld>
            <a:endParaRPr lang="en-US" dirty="0"/>
          </a:p>
        </p:txBody>
      </p:sp>
    </p:spTree>
    <p:extLst>
      <p:ext uri="{BB962C8B-B14F-4D97-AF65-F5344CB8AC3E}">
        <p14:creationId xmlns:p14="http://schemas.microsoft.com/office/powerpoint/2010/main" val="3564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loading: The first step of our project was to load the dataset for analysis. The dataset contains information collected from destructive and non-destructive tests on ball bearings.</a:t>
            </a:r>
          </a:p>
          <a:p>
            <a:r>
              <a:rPr lang="en-US" dirty="0"/>
              <a:t>Data visualization is a critical step to help us understand the dataset and uncover patterns or relationships between features."</a:t>
            </a:r>
          </a:p>
          <a:p>
            <a:endParaRPr lang="en-US" dirty="0"/>
          </a:p>
        </p:txBody>
      </p:sp>
      <p:sp>
        <p:nvSpPr>
          <p:cNvPr id="4" name="Slide Number Placeholder 3"/>
          <p:cNvSpPr>
            <a:spLocks noGrp="1"/>
          </p:cNvSpPr>
          <p:nvPr>
            <p:ph type="sldNum" sz="quarter" idx="5"/>
          </p:nvPr>
        </p:nvSpPr>
        <p:spPr/>
        <p:txBody>
          <a:bodyPr/>
          <a:lstStyle/>
          <a:p>
            <a:fld id="{4306F76E-E60C-4C54-B47A-C2C406EC8F72}" type="slidenum">
              <a:rPr lang="en-US" smtClean="0"/>
              <a:t>5</a:t>
            </a:fld>
            <a:endParaRPr lang="en-US" dirty="0"/>
          </a:p>
        </p:txBody>
      </p:sp>
    </p:spTree>
    <p:extLst>
      <p:ext uri="{BB962C8B-B14F-4D97-AF65-F5344CB8AC3E}">
        <p14:creationId xmlns:p14="http://schemas.microsoft.com/office/powerpoint/2010/main" val="163760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⁠Clean Data:</a:t>
            </a:r>
          </a:p>
          <a:p>
            <a:r>
              <a:rPr lang="en-US" dirty="0"/>
              <a:t>"The dataset had no missing values, which saved us time on cleaning."</a:t>
            </a:r>
          </a:p>
          <a:p>
            <a:r>
              <a:rPr lang="en-US" dirty="0"/>
              <a:t>2.⁠ ⁠Range of Values:</a:t>
            </a:r>
          </a:p>
          <a:p>
            <a:endParaRPr lang="en-US" dirty="0"/>
          </a:p>
          <a:p>
            <a:r>
              <a:rPr lang="en-US" dirty="0"/>
              <a:t>"Predictors had values ranging from -72.7 to 154,674, which could cause problems because machine learning models are sensitive to large differences in scale."</a:t>
            </a:r>
          </a:p>
          <a:p>
            <a:r>
              <a:rPr lang="en-US" dirty="0"/>
              <a:t>"For example, features with bigger numbers could dominate the results, leading to bias."</a:t>
            </a:r>
          </a:p>
          <a:p>
            <a:r>
              <a:rPr lang="en-US" dirty="0"/>
              <a:t>3.⁠ ⁠Class Imbalance:</a:t>
            </a:r>
          </a:p>
          <a:p>
            <a:r>
              <a:rPr lang="en-US" dirty="0"/>
              <a:t>"Out of 230,000 samples, 229,541 were non-defective, while only 458 were defective. This imbalance means the model could easily favor predicting non-defective cases, ignoring defects."</a:t>
            </a:r>
          </a:p>
          <a:p>
            <a:endParaRPr lang="en-US" dirty="0"/>
          </a:p>
        </p:txBody>
      </p:sp>
      <p:sp>
        <p:nvSpPr>
          <p:cNvPr id="4" name="Slide Number Placeholder 3"/>
          <p:cNvSpPr>
            <a:spLocks noGrp="1"/>
          </p:cNvSpPr>
          <p:nvPr>
            <p:ph type="sldNum" sz="quarter" idx="5"/>
          </p:nvPr>
        </p:nvSpPr>
        <p:spPr/>
        <p:txBody>
          <a:bodyPr/>
          <a:lstStyle/>
          <a:p>
            <a:fld id="{4306F76E-E60C-4C54-B47A-C2C406EC8F72}" type="slidenum">
              <a:rPr lang="en-US" smtClean="0"/>
              <a:t>7</a:t>
            </a:fld>
            <a:endParaRPr lang="en-US" dirty="0"/>
          </a:p>
        </p:txBody>
      </p:sp>
    </p:spTree>
    <p:extLst>
      <p:ext uri="{BB962C8B-B14F-4D97-AF65-F5344CB8AC3E}">
        <p14:creationId xmlns:p14="http://schemas.microsoft.com/office/powerpoint/2010/main" val="313011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⁠Clean Data:</a:t>
            </a:r>
          </a:p>
          <a:p>
            <a:r>
              <a:rPr lang="en-US" dirty="0"/>
              <a:t>"The dataset had no missing values, which saved us time on cleaning."</a:t>
            </a:r>
          </a:p>
          <a:p>
            <a:r>
              <a:rPr lang="en-US" dirty="0"/>
              <a:t>2.⁠ ⁠Range of Values:</a:t>
            </a:r>
          </a:p>
          <a:p>
            <a:endParaRPr lang="en-US" dirty="0"/>
          </a:p>
          <a:p>
            <a:r>
              <a:rPr lang="en-US" dirty="0"/>
              <a:t>"Predictors had values ranging from -72.7 to 154,674, which could cause problems because machine learning models are sensitive to large differences in scale."</a:t>
            </a:r>
          </a:p>
          <a:p>
            <a:r>
              <a:rPr lang="en-US" dirty="0"/>
              <a:t>"For example, features with bigger numbers could dominate the results, leading to bias."</a:t>
            </a:r>
          </a:p>
          <a:p>
            <a:r>
              <a:rPr lang="en-US" dirty="0"/>
              <a:t>3.⁠ ⁠Class Imbalance:</a:t>
            </a:r>
          </a:p>
          <a:p>
            <a:r>
              <a:rPr lang="en-US" dirty="0"/>
              <a:t>"Out of 230,000 samples, 229,541 were non-defective, while only 458 were defective. This imbalance means the model could easily favor predicting non-defective cases, ignoring defects."</a:t>
            </a:r>
          </a:p>
          <a:p>
            <a:r>
              <a:rPr lang="en-US"/>
              <a:t> </a:t>
            </a:r>
          </a:p>
        </p:txBody>
      </p:sp>
      <p:sp>
        <p:nvSpPr>
          <p:cNvPr id="4" name="Slide Number Placeholder 3"/>
          <p:cNvSpPr>
            <a:spLocks noGrp="1"/>
          </p:cNvSpPr>
          <p:nvPr>
            <p:ph type="sldNum" sz="quarter" idx="5"/>
          </p:nvPr>
        </p:nvSpPr>
        <p:spPr/>
        <p:txBody>
          <a:bodyPr/>
          <a:lstStyle/>
          <a:p>
            <a:fld id="{4306F76E-E60C-4C54-B47A-C2C406EC8F72}" type="slidenum">
              <a:rPr lang="en-US" smtClean="0"/>
              <a:t>8</a:t>
            </a:fld>
            <a:endParaRPr lang="en-US" dirty="0"/>
          </a:p>
        </p:txBody>
      </p:sp>
    </p:spTree>
    <p:extLst>
      <p:ext uri="{BB962C8B-B14F-4D97-AF65-F5344CB8AC3E}">
        <p14:creationId xmlns:p14="http://schemas.microsoft.com/office/powerpoint/2010/main" val="4089206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06F76E-E60C-4C54-B47A-C2C406EC8F72}" type="slidenum">
              <a:rPr lang="en-US" smtClean="0"/>
              <a:t>12</a:t>
            </a:fld>
            <a:endParaRPr lang="en-US" dirty="0"/>
          </a:p>
        </p:txBody>
      </p:sp>
    </p:spTree>
    <p:extLst>
      <p:ext uri="{BB962C8B-B14F-4D97-AF65-F5344CB8AC3E}">
        <p14:creationId xmlns:p14="http://schemas.microsoft.com/office/powerpoint/2010/main" val="324227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6F76E-E60C-4C54-B47A-C2C406EC8F72}" type="slidenum">
              <a:rPr lang="en-US" smtClean="0"/>
              <a:t>14</a:t>
            </a:fld>
            <a:endParaRPr lang="en-US" dirty="0"/>
          </a:p>
        </p:txBody>
      </p:sp>
    </p:spTree>
    <p:extLst>
      <p:ext uri="{BB962C8B-B14F-4D97-AF65-F5344CB8AC3E}">
        <p14:creationId xmlns:p14="http://schemas.microsoft.com/office/powerpoint/2010/main" val="369736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5" y="3085766"/>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47"/>
            <a:ext cx="10993547" cy="590321"/>
          </a:xfrm>
        </p:spPr>
        <p:txBody>
          <a:bodyPr anchor="t">
            <a:normAutofit/>
          </a:bodyPr>
          <a:lstStyle>
            <a:lvl1pPr marL="0" indent="0" algn="l">
              <a:buNone/>
              <a:defRPr sz="1600" cap="all">
                <a:solidFill>
                  <a:schemeClr val="accent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11/26/24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11/26/24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6"/>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2393952"/>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7"/>
            <a:ext cx="11029615" cy="600556"/>
          </a:xfrm>
        </p:spPr>
        <p:txBody>
          <a:bodyPr anchor="t">
            <a:normAutofit/>
          </a:bodyPr>
          <a:lstStyle>
            <a:lvl1pPr marL="0" indent="0" algn="l">
              <a:buNone/>
              <a:defRPr sz="1800" cap="all">
                <a:solidFill>
                  <a:schemeClr val="accent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11/26/24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4"/>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1" y="2228004"/>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3" y="2250891"/>
            <a:ext cx="5194769" cy="557784"/>
          </a:xfrm>
        </p:spPr>
        <p:txBody>
          <a:bodyPr anchor="ctr">
            <a:noAutofit/>
          </a:bodyPr>
          <a:lstStyle>
            <a:lvl1pPr marL="0" indent="0">
              <a:buNone/>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4"/>
            <a:ext cx="5194771" cy="553373"/>
          </a:xfrm>
        </p:spPr>
        <p:txBody>
          <a:bodyPr anchor="ctr">
            <a:noAutofit/>
          </a:bodyPr>
          <a:lstStyle>
            <a:lvl1pPr marL="0" marR="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marR="0" lvl="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5"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8" y="933452"/>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0"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8" y="2836654"/>
            <a:ext cx="3031852" cy="3001392"/>
          </a:xfrm>
        </p:spPr>
        <p:txBody>
          <a:bodyPr anchor="t">
            <a:normAutofit/>
          </a:bodyPr>
          <a:lstStyle>
            <a:lvl1pPr marL="0" indent="0" algn="l">
              <a:buNone/>
              <a:defRPr sz="1600">
                <a:solidFill>
                  <a:srgbClr val="FFFFFF"/>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3" y="6456918"/>
            <a:ext cx="2844799" cy="365125"/>
          </a:xfrm>
        </p:spPr>
        <p:txBody>
          <a:bodyPr/>
          <a:lstStyle/>
          <a:p>
            <a:fld id="{D82884F1-FFEA-405F-9602-3DCA865EDA4E}" type="datetime1">
              <a:rPr lang="en-US" smtClean="0"/>
              <a:t>11/26/24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2"/>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1" y="6456918"/>
            <a:ext cx="1052511"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1"/>
            <a:ext cx="11290859" cy="3651249"/>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7"/>
            <a:ext cx="11029617" cy="998148"/>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11/26/24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4"/>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3" y="6423916"/>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11/26/24</a:t>
            </a:fld>
            <a:endParaRPr lang="en-US" dirty="0"/>
          </a:p>
        </p:txBody>
      </p:sp>
      <p:sp>
        <p:nvSpPr>
          <p:cNvPr id="5" name="Footer Placeholder 4"/>
          <p:cNvSpPr>
            <a:spLocks noGrp="1"/>
          </p:cNvSpPr>
          <p:nvPr>
            <p:ph type="ftr" sz="quarter" idx="3"/>
          </p:nvPr>
        </p:nvSpPr>
        <p:spPr>
          <a:xfrm>
            <a:off x="581192" y="6423916"/>
            <a:ext cx="6917211"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1" y="6423916"/>
            <a:ext cx="1052511"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3"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189"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84" indent="-305992" algn="l" defTabSz="457189"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978" indent="-269993" algn="l" defTabSz="457189"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1969" indent="-233994" algn="l" defTabSz="457189"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1960" indent="-233994" algn="l" defTabSz="457189"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descr="Blue blocks and networks technology background">
            <a:extLst>
              <a:ext uri="{FF2B5EF4-FFF2-40B4-BE49-F238E27FC236}">
                <a16:creationId xmlns:a16="http://schemas.microsoft.com/office/drawing/2014/main" id="{C52FBB9A-887E-54CA-D6D8-C64A5D0C9914}"/>
              </a:ext>
            </a:extLst>
          </p:cNvPr>
          <p:cNvPicPr>
            <a:picLocks noChangeAspect="1"/>
          </p:cNvPicPr>
          <p:nvPr/>
        </p:nvPicPr>
        <p:blipFill>
          <a:blip r:embed="rId4"/>
          <a:srcRect b="-447"/>
          <a:stretch/>
        </p:blipFill>
        <p:spPr>
          <a:xfrm>
            <a:off x="20" y="-22"/>
            <a:ext cx="12191977" cy="6858022"/>
          </a:xfrm>
          <a:prstGeom prst="rect">
            <a:avLst/>
          </a:prstGeom>
        </p:spPr>
      </p:pic>
      <p:sp>
        <p:nvSpPr>
          <p:cNvPr id="50" name="Rectangle 49">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3466" y="2060811"/>
            <a:ext cx="8596068" cy="2151897"/>
          </a:xfrm>
        </p:spPr>
        <p:txBody>
          <a:bodyPr anchor="t">
            <a:normAutofit/>
          </a:bodyPr>
          <a:lstStyle/>
          <a:p>
            <a:r>
              <a:rPr lang="en-US" sz="4800" dirty="0">
                <a:solidFill>
                  <a:schemeClr val="bg1"/>
                </a:solidFill>
              </a:rPr>
              <a:t>Manufacturing defect detection in ball bearings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43466" y="4551031"/>
            <a:ext cx="5449479" cy="1663493"/>
          </a:xfrm>
        </p:spPr>
        <p:txBody>
          <a:bodyPr anchor="b">
            <a:normAutofit/>
          </a:bodyPr>
          <a:lstStyle/>
          <a:p>
            <a:pPr>
              <a:lnSpc>
                <a:spcPct val="100000"/>
              </a:lnSpc>
            </a:pPr>
            <a:r>
              <a:rPr lang="en-US" sz="1700">
                <a:solidFill>
                  <a:schemeClr val="bg1"/>
                </a:solidFill>
                <a:latin typeface="Arial Rounded MT Bold" panose="020F0704030504030204" pitchFamily="34" charset="0"/>
              </a:rPr>
              <a:t>Group-5</a:t>
            </a:r>
          </a:p>
          <a:p>
            <a:pPr>
              <a:lnSpc>
                <a:spcPct val="100000"/>
              </a:lnSpc>
            </a:pPr>
            <a:r>
              <a:rPr lang="en-US" sz="1700">
                <a:solidFill>
                  <a:schemeClr val="bg1"/>
                </a:solidFill>
                <a:latin typeface="Arial Rounded MT Bold" panose="020F0704030504030204" pitchFamily="34" charset="0"/>
              </a:rPr>
              <a:t>Dedeepya vesangi	</a:t>
            </a:r>
          </a:p>
          <a:p>
            <a:pPr>
              <a:lnSpc>
                <a:spcPct val="100000"/>
              </a:lnSpc>
            </a:pPr>
            <a:r>
              <a:rPr lang="en-US" sz="1700">
                <a:solidFill>
                  <a:schemeClr val="bg1"/>
                </a:solidFill>
                <a:latin typeface="Arial Rounded MT Bold" panose="020F0704030504030204" pitchFamily="34" charset="0"/>
              </a:rPr>
              <a:t>Harshitha Manaswini Vadavalli</a:t>
            </a:r>
          </a:p>
          <a:p>
            <a:pPr>
              <a:lnSpc>
                <a:spcPct val="100000"/>
              </a:lnSpc>
            </a:pPr>
            <a:r>
              <a:rPr lang="en-US" sz="1700">
                <a:solidFill>
                  <a:schemeClr val="bg1"/>
                </a:solidFill>
                <a:latin typeface="Arial Rounded MT Bold" panose="020F0704030504030204" pitchFamily="34" charset="0"/>
              </a:rPr>
              <a:t>Nithin Aleti</a:t>
            </a:r>
          </a:p>
          <a:p>
            <a:pPr>
              <a:lnSpc>
                <a:spcPct val="100000"/>
              </a:lnSpc>
            </a:pPr>
            <a:endParaRPr lang="en-US" sz="1700">
              <a:solidFill>
                <a:schemeClr val="bg1"/>
              </a:solidFill>
              <a:latin typeface="Arial Rounded MT Bold" panose="020F0704030504030204" pitchFamily="34" charset="0"/>
            </a:endParaRPr>
          </a:p>
        </p:txBody>
      </p:sp>
      <p:sp>
        <p:nvSpPr>
          <p:cNvPr id="52" name="Rectangle 51">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24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7B9D-9970-B982-B879-8C1FA4C116B4}"/>
              </a:ext>
            </a:extLst>
          </p:cNvPr>
          <p:cNvSpPr>
            <a:spLocks noGrp="1"/>
          </p:cNvSpPr>
          <p:nvPr>
            <p:ph type="title"/>
          </p:nvPr>
        </p:nvSpPr>
        <p:spPr>
          <a:xfrm>
            <a:off x="581192" y="702157"/>
            <a:ext cx="11029616" cy="733452"/>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Model selection</a:t>
            </a:r>
          </a:p>
        </p:txBody>
      </p:sp>
      <p:sp>
        <p:nvSpPr>
          <p:cNvPr id="3" name="Content Placeholder 2">
            <a:extLst>
              <a:ext uri="{FF2B5EF4-FFF2-40B4-BE49-F238E27FC236}">
                <a16:creationId xmlns:a16="http://schemas.microsoft.com/office/drawing/2014/main" id="{D6440205-8640-BB31-DB05-37C465D1B893}"/>
              </a:ext>
            </a:extLst>
          </p:cNvPr>
          <p:cNvSpPr>
            <a:spLocks noGrp="1"/>
          </p:cNvSpPr>
          <p:nvPr>
            <p:ph idx="1"/>
          </p:nvPr>
        </p:nvSpPr>
        <p:spPr>
          <a:xfrm>
            <a:off x="581194" y="1618488"/>
            <a:ext cx="11029615" cy="5065776"/>
          </a:xfrm>
        </p:spPr>
        <p:txBody>
          <a:bodyPr/>
          <a:lstStyle/>
          <a:p>
            <a:r>
              <a:rPr lang="en-IN" sz="2000" b="1" dirty="0">
                <a:latin typeface="Times New Roman" panose="02020603050405020304" pitchFamily="18" charset="0"/>
                <a:ea typeface="Calibri" panose="020F0502020204030204" pitchFamily="34" charset="0"/>
                <a:cs typeface="Times New Roman" panose="02020603050405020304" pitchFamily="18" charset="0"/>
              </a:rPr>
              <a:t>Decision Tree</a:t>
            </a:r>
          </a:p>
          <a:p>
            <a:pPr marL="0" indent="0">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The results for both Decision tree and Logistic Regression is almost same. But comparatively Logistic Regression was better.</a:t>
            </a:r>
          </a:p>
          <a:p>
            <a:r>
              <a:rPr lang="en-US" sz="2000" dirty="0">
                <a:solidFill>
                  <a:srgbClr val="000000"/>
                </a:solidFill>
                <a:latin typeface="Arial" panose="020B0604020202020204" pitchFamily="34" charset="0"/>
              </a:rPr>
              <a:t> </a:t>
            </a:r>
            <a:r>
              <a:rPr lang="en-US" sz="2000" dirty="0">
                <a:solidFill>
                  <a:srgbClr val="000000"/>
                </a:solidFill>
                <a:latin typeface="Times New Roman" panose="02020603050405020304" pitchFamily="18" charset="0"/>
              </a:rPr>
              <a:t>Specificity = </a:t>
            </a:r>
            <a:r>
              <a:rPr lang="en-US" sz="2000" dirty="0">
                <a:solidFill>
                  <a:srgbClr val="181818"/>
                </a:solidFill>
                <a:latin typeface="Times New Roman" panose="02020603050405020304" pitchFamily="18" charset="0"/>
              </a:rPr>
              <a:t>0.99971</a:t>
            </a:r>
            <a:endParaRPr lang="en-US" sz="2000" dirty="0">
              <a:solidFill>
                <a:srgbClr val="000000"/>
              </a:solidFill>
              <a:latin typeface="Times New Roman" panose="02020603050405020304" pitchFamily="18" charset="0"/>
            </a:endParaRPr>
          </a:p>
          <a:p>
            <a:r>
              <a:rPr lang="en-US" sz="2000" dirty="0">
                <a:solidFill>
                  <a:srgbClr val="000000"/>
                </a:solidFill>
                <a:latin typeface="Arial" panose="020B0604020202020204" pitchFamily="34" charset="0"/>
              </a:rPr>
              <a:t> </a:t>
            </a:r>
            <a:r>
              <a:rPr lang="en-US" sz="2000" dirty="0">
                <a:solidFill>
                  <a:srgbClr val="000000"/>
                </a:solidFill>
                <a:latin typeface="Times New Roman" panose="02020603050405020304" pitchFamily="18" charset="0"/>
              </a:rPr>
              <a:t>Simplicity = </a:t>
            </a:r>
            <a:r>
              <a:rPr lang="en-US" sz="2000" dirty="0">
                <a:solidFill>
                  <a:srgbClr val="181818"/>
                </a:solidFill>
                <a:latin typeface="Times New Roman" panose="02020603050405020304" pitchFamily="18" charset="0"/>
              </a:rPr>
              <a:t>0.85057</a:t>
            </a:r>
            <a:endParaRPr lang="en-US" sz="2000" dirty="0">
              <a:solidFill>
                <a:srgbClr val="000000"/>
              </a:solidFill>
              <a:latin typeface="Times New Roman" panose="02020603050405020304" pitchFamily="18" charset="0"/>
            </a:endParaRPr>
          </a:p>
          <a:p>
            <a:pPr marL="0" indent="0">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endParaRPr lang="en-IN" dirty="0"/>
          </a:p>
        </p:txBody>
      </p:sp>
      <p:pic>
        <p:nvPicPr>
          <p:cNvPr id="4" name="Image 11">
            <a:extLst>
              <a:ext uri="{FF2B5EF4-FFF2-40B4-BE49-F238E27FC236}">
                <a16:creationId xmlns:a16="http://schemas.microsoft.com/office/drawing/2014/main" id="{A4D71A44-0795-4611-5838-708A59D218EC}"/>
              </a:ext>
            </a:extLst>
          </p:cNvPr>
          <p:cNvPicPr>
            <a:picLocks/>
          </p:cNvPicPr>
          <p:nvPr/>
        </p:nvPicPr>
        <p:blipFill>
          <a:blip r:embed="rId2" cstate="print"/>
          <a:stretch>
            <a:fillRect/>
          </a:stretch>
        </p:blipFill>
        <p:spPr>
          <a:xfrm>
            <a:off x="737272" y="4165979"/>
            <a:ext cx="4148627" cy="1593376"/>
          </a:xfrm>
          <a:prstGeom prst="rect">
            <a:avLst/>
          </a:prstGeom>
        </p:spPr>
      </p:pic>
    </p:spTree>
    <p:extLst>
      <p:ext uri="{BB962C8B-B14F-4D97-AF65-F5344CB8AC3E}">
        <p14:creationId xmlns:p14="http://schemas.microsoft.com/office/powerpoint/2010/main" val="152566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597643"/>
            <a:ext cx="3703320" cy="579292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FB8BA35-9DE3-9722-810A-B72346E34095}"/>
              </a:ext>
            </a:extLst>
          </p:cNvPr>
          <p:cNvSpPr>
            <a:spLocks noGrp="1"/>
          </p:cNvSpPr>
          <p:nvPr>
            <p:ph type="title"/>
          </p:nvPr>
        </p:nvSpPr>
        <p:spPr>
          <a:xfrm>
            <a:off x="771149" y="1037968"/>
            <a:ext cx="3054091" cy="4709131"/>
          </a:xfrm>
        </p:spPr>
        <p:txBody>
          <a:bodyPr anchor="ctr">
            <a:normAutofit/>
          </a:bodyPr>
          <a:lstStyle/>
          <a:p>
            <a:r>
              <a:rPr lang="en-IN">
                <a:solidFill>
                  <a:srgbClr val="FFFEFF"/>
                </a:solidFill>
                <a:latin typeface="Calibri" panose="020F0502020204030204" pitchFamily="34" charset="0"/>
                <a:ea typeface="Calibri" panose="020F0502020204030204" pitchFamily="34" charset="0"/>
                <a:cs typeface="Calibri" panose="020F0502020204030204" pitchFamily="34" charset="0"/>
              </a:rPr>
              <a:t>Observed data problem</a:t>
            </a:r>
          </a:p>
        </p:txBody>
      </p:sp>
      <p:sp>
        <p:nvSpPr>
          <p:cNvPr id="3" name="Content Placeholder 2">
            <a:extLst>
              <a:ext uri="{FF2B5EF4-FFF2-40B4-BE49-F238E27FC236}">
                <a16:creationId xmlns:a16="http://schemas.microsoft.com/office/drawing/2014/main" id="{633CBC2D-C2CA-3CA5-3E2C-B5962295A102}"/>
              </a:ext>
            </a:extLst>
          </p:cNvPr>
          <p:cNvSpPr>
            <a:spLocks noGrp="1"/>
          </p:cNvSpPr>
          <p:nvPr>
            <p:ph idx="1"/>
          </p:nvPr>
        </p:nvSpPr>
        <p:spPr>
          <a:xfrm>
            <a:off x="4534936" y="1037968"/>
            <a:ext cx="6725899" cy="4820832"/>
          </a:xfrm>
        </p:spPr>
        <p:txBody>
          <a:bodyPr>
            <a:normAutofit/>
          </a:bodyPr>
          <a:lstStyle/>
          <a:p>
            <a:pPr marL="342891" marR="559421" indent="-342891">
              <a:spcBef>
                <a:spcPts val="931"/>
              </a:spcBef>
              <a:spcAft>
                <a:spcPts val="0"/>
              </a:spcAft>
              <a:buSzPts val="1400"/>
              <a:buFont typeface="Symbol" panose="05050102010706020507" pitchFamily="18" charset="2"/>
              <a:buChar char=""/>
              <a:tabLst>
                <a:tab pos="520687" algn="l"/>
              </a:tabLst>
            </a:pPr>
            <a:r>
              <a:rPr lang="en-US" sz="1800" dirty="0">
                <a:latin typeface="Times New Roman" panose="02020603050405020304" pitchFamily="18" charset="0"/>
                <a:ea typeface="Symbol" panose="05050102010706020507" pitchFamily="18" charset="2"/>
                <a:cs typeface="Symbol" panose="05050102010706020507" pitchFamily="18" charset="2"/>
              </a:rPr>
              <a:t>In</a:t>
            </a:r>
            <a:r>
              <a:rPr lang="en-US" sz="1800" spc="-1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the</a:t>
            </a:r>
            <a:r>
              <a:rPr lang="en-US" sz="1800" spc="-3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given</a:t>
            </a:r>
            <a:r>
              <a:rPr lang="en-US" sz="1800" spc="-3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Training</a:t>
            </a:r>
            <a:r>
              <a:rPr lang="en-US" sz="1800" spc="-3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data,</a:t>
            </a:r>
            <a:r>
              <a:rPr lang="en-US" sz="1800" spc="-2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we</a:t>
            </a:r>
            <a:r>
              <a:rPr lang="en-US" sz="1800" spc="-2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have</a:t>
            </a:r>
            <a:r>
              <a:rPr lang="en-US" sz="1800" spc="-2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observed</a:t>
            </a:r>
            <a:r>
              <a:rPr lang="en-US" sz="1800" spc="-1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a</a:t>
            </a:r>
            <a:r>
              <a:rPr lang="en-US" sz="1800" spc="-2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problem</a:t>
            </a:r>
            <a:r>
              <a:rPr lang="en-US" sz="1800" spc="-2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that</a:t>
            </a:r>
            <a:r>
              <a:rPr lang="en-US" sz="1800" spc="-1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will</a:t>
            </a:r>
            <a:r>
              <a:rPr lang="en-US" sz="1800" spc="-1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cause</a:t>
            </a:r>
            <a:r>
              <a:rPr lang="en-US" sz="1800" spc="-2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a</a:t>
            </a:r>
            <a:r>
              <a:rPr lang="en-US" sz="1800" spc="-1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serious prediction error.</a:t>
            </a:r>
            <a:endParaRPr lang="en-IN" sz="1800" dirty="0">
              <a:latin typeface="Times New Roman" panose="02020603050405020304" pitchFamily="18" charset="0"/>
              <a:ea typeface="Symbol" panose="05050102010706020507" pitchFamily="18" charset="2"/>
              <a:cs typeface="Symbol" panose="05050102010706020507" pitchFamily="18" charset="2"/>
            </a:endParaRPr>
          </a:p>
          <a:p>
            <a:pPr marL="342891" marR="228594" indent="-342891">
              <a:spcBef>
                <a:spcPts val="15"/>
              </a:spcBef>
              <a:spcAft>
                <a:spcPts val="0"/>
              </a:spcAft>
              <a:buSzPts val="1400"/>
              <a:buFont typeface="Symbol" panose="05050102010706020507" pitchFamily="18" charset="2"/>
              <a:buChar char=""/>
              <a:tabLst>
                <a:tab pos="520687" algn="l"/>
              </a:tabLst>
            </a:pPr>
            <a:r>
              <a:rPr lang="en-US" sz="1800" dirty="0">
                <a:latin typeface="Times New Roman" panose="02020603050405020304" pitchFamily="18" charset="0"/>
                <a:ea typeface="Symbol" panose="05050102010706020507" pitchFamily="18" charset="2"/>
                <a:cs typeface="Symbol" panose="05050102010706020507" pitchFamily="18" charset="2"/>
              </a:rPr>
              <a:t>Total</a:t>
            </a:r>
            <a:r>
              <a:rPr lang="en-US" sz="1800" spc="-2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number</a:t>
            </a:r>
            <a:r>
              <a:rPr lang="en-US" sz="1800" spc="-3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of</a:t>
            </a:r>
            <a:r>
              <a:rPr lang="en-US" sz="1800" spc="-2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Non</a:t>
            </a:r>
            <a:r>
              <a:rPr lang="en-US" sz="1800" spc="-4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defective</a:t>
            </a:r>
            <a:r>
              <a:rPr lang="en-US" sz="1800" spc="-4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ball</a:t>
            </a:r>
            <a:r>
              <a:rPr lang="en-US" sz="1800" spc="-3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bearings</a:t>
            </a:r>
            <a:r>
              <a:rPr lang="en-US" sz="1800" spc="-2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is</a:t>
            </a:r>
            <a:r>
              <a:rPr lang="en-US" sz="1800" spc="-1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229541,</a:t>
            </a:r>
            <a:r>
              <a:rPr lang="en-US" sz="1800" spc="-5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Total</a:t>
            </a:r>
            <a:r>
              <a:rPr lang="en-US" sz="1800" spc="-3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number</a:t>
            </a:r>
            <a:r>
              <a:rPr lang="en-US" sz="1800" spc="-4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of</a:t>
            </a:r>
            <a:r>
              <a:rPr lang="en-US" sz="1800" spc="-2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defective</a:t>
            </a:r>
            <a:r>
              <a:rPr lang="en-US" sz="1800" spc="-4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ball bearings = 458.</a:t>
            </a:r>
            <a:endParaRPr lang="en-IN" sz="1800" dirty="0">
              <a:latin typeface="Times New Roman" panose="02020603050405020304" pitchFamily="18" charset="0"/>
              <a:ea typeface="Symbol" panose="05050102010706020507" pitchFamily="18" charset="2"/>
              <a:cs typeface="Symbol" panose="05050102010706020507" pitchFamily="18" charset="2"/>
            </a:endParaRPr>
          </a:p>
          <a:p>
            <a:pPr marL="342891" marR="534657" indent="-342891">
              <a:spcBef>
                <a:spcPts val="20"/>
              </a:spcBef>
              <a:spcAft>
                <a:spcPts val="0"/>
              </a:spcAft>
              <a:buSzPts val="1400"/>
              <a:buFont typeface="Symbol" panose="05050102010706020507" pitchFamily="18" charset="2"/>
              <a:buChar char=""/>
              <a:tabLst>
                <a:tab pos="520687" algn="l"/>
              </a:tabLst>
            </a:pPr>
            <a:r>
              <a:rPr lang="en-US" sz="1800" dirty="0">
                <a:latin typeface="Times New Roman" panose="02020603050405020304" pitchFamily="18" charset="0"/>
                <a:ea typeface="Symbol" panose="05050102010706020507" pitchFamily="18" charset="2"/>
                <a:cs typeface="Symbol" panose="05050102010706020507" pitchFamily="18" charset="2"/>
              </a:rPr>
              <a:t>This</a:t>
            </a:r>
            <a:r>
              <a:rPr lang="en-US" sz="1800" spc="-1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is</a:t>
            </a:r>
            <a:r>
              <a:rPr lang="en-US" sz="1800" spc="-1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a</a:t>
            </a:r>
            <a:r>
              <a:rPr lang="en-US" sz="1800" spc="-20"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very</a:t>
            </a:r>
            <a:r>
              <a:rPr lang="en-US" sz="1800" spc="-3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huge</a:t>
            </a:r>
            <a:r>
              <a:rPr lang="en-US" sz="1800" spc="-3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difference</a:t>
            </a:r>
            <a:r>
              <a:rPr lang="en-US" sz="1800" spc="-3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of</a:t>
            </a:r>
            <a:r>
              <a:rPr lang="en-US" sz="1800" spc="-1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data</a:t>
            </a:r>
            <a:r>
              <a:rPr lang="en-US" sz="1800" spc="-1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points</a:t>
            </a:r>
            <a:r>
              <a:rPr lang="en-US" sz="1800" spc="-1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between</a:t>
            </a:r>
            <a:r>
              <a:rPr lang="en-US" sz="1800" spc="-1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two</a:t>
            </a:r>
            <a:r>
              <a:rPr lang="en-US" sz="1800" spc="-1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classes.</a:t>
            </a:r>
            <a:r>
              <a:rPr lang="en-US" sz="1800" spc="-3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The</a:t>
            </a:r>
            <a:r>
              <a:rPr lang="en-US" sz="1800" spc="-15"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model</a:t>
            </a:r>
            <a:r>
              <a:rPr lang="en-US" sz="1800" spc="-11" dirty="0">
                <a:latin typeface="Times New Roman" panose="02020603050405020304" pitchFamily="18" charset="0"/>
                <a:ea typeface="Symbol" panose="05050102010706020507" pitchFamily="18" charset="2"/>
                <a:cs typeface="Symbol" panose="05050102010706020507" pitchFamily="18" charset="2"/>
              </a:rPr>
              <a:t> </a:t>
            </a:r>
            <a:r>
              <a:rPr lang="en-US" sz="1800" dirty="0">
                <a:latin typeface="Times New Roman" panose="02020603050405020304" pitchFamily="18" charset="0"/>
                <a:ea typeface="Symbol" panose="05050102010706020507" pitchFamily="18" charset="2"/>
                <a:cs typeface="Symbol" panose="05050102010706020507" pitchFamily="18" charset="2"/>
              </a:rPr>
              <a:t>may predict the non-defective ball bearings correctly, but it fails to read the patterns of Defective ball bearings</a:t>
            </a:r>
            <a:endParaRPr lang="en-IN" sz="1800" dirty="0">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dirty="0"/>
          </a:p>
        </p:txBody>
      </p:sp>
    </p:spTree>
    <p:extLst>
      <p:ext uri="{BB962C8B-B14F-4D97-AF65-F5344CB8AC3E}">
        <p14:creationId xmlns:p14="http://schemas.microsoft.com/office/powerpoint/2010/main" val="115858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64C1-A7EE-B41C-D62B-026EE2383DA2}"/>
              </a:ext>
            </a:extLst>
          </p:cNvPr>
          <p:cNvSpPr>
            <a:spLocks noGrp="1"/>
          </p:cNvSpPr>
          <p:nvPr>
            <p:ph type="title"/>
          </p:nvPr>
        </p:nvSpPr>
        <p:spPr>
          <a:xfrm>
            <a:off x="581192" y="702157"/>
            <a:ext cx="11029616" cy="532284"/>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Data resampling</a:t>
            </a:r>
          </a:p>
        </p:txBody>
      </p:sp>
      <p:sp>
        <p:nvSpPr>
          <p:cNvPr id="3" name="Content Placeholder 2">
            <a:extLst>
              <a:ext uri="{FF2B5EF4-FFF2-40B4-BE49-F238E27FC236}">
                <a16:creationId xmlns:a16="http://schemas.microsoft.com/office/drawing/2014/main" id="{FA8995B1-D3A3-8E7F-645E-9E0283607447}"/>
              </a:ext>
            </a:extLst>
          </p:cNvPr>
          <p:cNvSpPr>
            <a:spLocks noGrp="1"/>
          </p:cNvSpPr>
          <p:nvPr>
            <p:ph idx="1"/>
          </p:nvPr>
        </p:nvSpPr>
        <p:spPr>
          <a:xfrm>
            <a:off x="581194" y="941832"/>
            <a:ext cx="11029615" cy="4626864"/>
          </a:xfrm>
        </p:spPr>
        <p:txBody>
          <a:bodyPr>
            <a:normAutofit/>
          </a:bodyPr>
          <a:lstStyle/>
          <a:p>
            <a:pPr marL="0" indent="0">
              <a:buNone/>
            </a:pPr>
            <a:r>
              <a:rPr lang="en-IN" dirty="0"/>
              <a:t> </a:t>
            </a:r>
          </a:p>
          <a:p>
            <a:r>
              <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Oversampling</a:t>
            </a:r>
            <a:r>
              <a:rPr lang="en-US" b="0" i="0" dirty="0">
                <a:solidFill>
                  <a:srgbClr val="0D0D0D"/>
                </a:solidFill>
                <a:effectLst/>
                <a:highlight>
                  <a:srgbClr val="FFFFFF"/>
                </a:highlight>
                <a:latin typeface="Söhne"/>
              </a:rPr>
              <a:t> is a technique used in imbalanced classification problems where one class (usually the minority class) is underrepresented compared to the other classes. The goal of oversampling is to balance the class distribution in the dataset by increasing the number of instances in the minority class.</a:t>
            </a:r>
          </a:p>
          <a:p>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Under sampling</a:t>
            </a:r>
            <a:r>
              <a:rPr lang="en-US" b="0" i="0" dirty="0">
                <a:solidFill>
                  <a:srgbClr val="0D0D0D"/>
                </a:solidFill>
                <a:effectLst/>
                <a:highlight>
                  <a:srgbClr val="FFFFFF"/>
                </a:highlight>
                <a:latin typeface="Söhne"/>
              </a:rPr>
              <a:t> is another technique used to address imbalanced classification problems, where the majority class is overrepresented compared to the minority class. Unlike oversampling, which increases the number of instances in the minority class, </a:t>
            </a:r>
            <a:r>
              <a:rPr lang="en-US" b="0" i="0" dirty="0" err="1">
                <a:solidFill>
                  <a:srgbClr val="0D0D0D"/>
                </a:solidFill>
                <a:effectLst/>
                <a:highlight>
                  <a:srgbClr val="FFFFFF"/>
                </a:highlight>
                <a:latin typeface="Söhne"/>
              </a:rPr>
              <a:t>undersampling</a:t>
            </a:r>
            <a:r>
              <a:rPr lang="en-US" b="0" i="0" dirty="0">
                <a:solidFill>
                  <a:srgbClr val="0D0D0D"/>
                </a:solidFill>
                <a:effectLst/>
                <a:highlight>
                  <a:srgbClr val="FFFFFF"/>
                </a:highlight>
                <a:latin typeface="Söhne"/>
              </a:rPr>
              <a:t> reduces the number of instances in the majority class to balance the class distribution.</a:t>
            </a:r>
            <a:endParaRPr lang="en-IN" dirty="0"/>
          </a:p>
        </p:txBody>
      </p:sp>
    </p:spTree>
    <p:extLst>
      <p:ext uri="{BB962C8B-B14F-4D97-AF65-F5344CB8AC3E}">
        <p14:creationId xmlns:p14="http://schemas.microsoft.com/office/powerpoint/2010/main" val="125497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9329-2D85-0D69-69F9-D74BAA9A37B1}"/>
              </a:ext>
            </a:extLst>
          </p:cNvPr>
          <p:cNvSpPr>
            <a:spLocks noGrp="1"/>
          </p:cNvSpPr>
          <p:nvPr>
            <p:ph type="title"/>
          </p:nvPr>
        </p:nvSpPr>
        <p:spPr>
          <a:xfrm>
            <a:off x="581192" y="702157"/>
            <a:ext cx="11029616" cy="422556"/>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Results</a:t>
            </a:r>
          </a:p>
        </p:txBody>
      </p:sp>
      <p:pic>
        <p:nvPicPr>
          <p:cNvPr id="8" name="Content Placeholder 7">
            <a:extLst>
              <a:ext uri="{FF2B5EF4-FFF2-40B4-BE49-F238E27FC236}">
                <a16:creationId xmlns:a16="http://schemas.microsoft.com/office/drawing/2014/main" id="{A84A8E92-FF53-30A2-C521-5C43B6B2C86F}"/>
              </a:ext>
            </a:extLst>
          </p:cNvPr>
          <p:cNvPicPr>
            <a:picLocks noGrp="1" noChangeAspect="1"/>
          </p:cNvPicPr>
          <p:nvPr>
            <p:ph idx="1"/>
          </p:nvPr>
        </p:nvPicPr>
        <p:blipFill>
          <a:blip r:embed="rId2"/>
          <a:stretch>
            <a:fillRect/>
          </a:stretch>
        </p:blipFill>
        <p:spPr>
          <a:xfrm>
            <a:off x="750197" y="2264974"/>
            <a:ext cx="3515216" cy="1430989"/>
          </a:xfrm>
        </p:spPr>
      </p:pic>
      <p:sp>
        <p:nvSpPr>
          <p:cNvPr id="9" name="TextBox 8">
            <a:extLst>
              <a:ext uri="{FF2B5EF4-FFF2-40B4-BE49-F238E27FC236}">
                <a16:creationId xmlns:a16="http://schemas.microsoft.com/office/drawing/2014/main" id="{C13733DD-5D07-197E-AC9F-9F0936EB0177}"/>
              </a:ext>
            </a:extLst>
          </p:cNvPr>
          <p:cNvSpPr txBox="1"/>
          <p:nvPr/>
        </p:nvSpPr>
        <p:spPr>
          <a:xfrm>
            <a:off x="750198" y="1223974"/>
            <a:ext cx="3515215" cy="646331"/>
          </a:xfrm>
          <a:prstGeom prst="rect">
            <a:avLst/>
          </a:prstGeom>
          <a:noFill/>
        </p:spPr>
        <p:txBody>
          <a:bodyPr wrap="square" rtlCol="0">
            <a:spAutoFit/>
          </a:bodyPr>
          <a:lstStyle/>
          <a:p>
            <a:pPr marL="285744" indent="-285744">
              <a:buFont typeface="Wingdings" panose="05000000000000000000" pitchFamily="2" charset="2"/>
              <a:buChar char="§"/>
            </a:pPr>
            <a:r>
              <a:rPr lang="en-IN" dirty="0"/>
              <a:t>Decision tree over sample technique</a:t>
            </a:r>
          </a:p>
        </p:txBody>
      </p:sp>
      <p:pic>
        <p:nvPicPr>
          <p:cNvPr id="11" name="Picture 10">
            <a:extLst>
              <a:ext uri="{FF2B5EF4-FFF2-40B4-BE49-F238E27FC236}">
                <a16:creationId xmlns:a16="http://schemas.microsoft.com/office/drawing/2014/main" id="{7055DE36-F3CF-1216-568C-268D9F98AD4B}"/>
              </a:ext>
            </a:extLst>
          </p:cNvPr>
          <p:cNvPicPr>
            <a:picLocks noChangeAspect="1"/>
          </p:cNvPicPr>
          <p:nvPr/>
        </p:nvPicPr>
        <p:blipFill>
          <a:blip r:embed="rId3"/>
          <a:stretch>
            <a:fillRect/>
          </a:stretch>
        </p:blipFill>
        <p:spPr>
          <a:xfrm>
            <a:off x="6096000" y="2447789"/>
            <a:ext cx="3404616" cy="1173236"/>
          </a:xfrm>
          <a:prstGeom prst="rect">
            <a:avLst/>
          </a:prstGeom>
        </p:spPr>
      </p:pic>
      <p:sp>
        <p:nvSpPr>
          <p:cNvPr id="12" name="TextBox 11">
            <a:extLst>
              <a:ext uri="{FF2B5EF4-FFF2-40B4-BE49-F238E27FC236}">
                <a16:creationId xmlns:a16="http://schemas.microsoft.com/office/drawing/2014/main" id="{6BD33B14-D8BC-AA74-22D0-3C11E89AEF36}"/>
              </a:ext>
            </a:extLst>
          </p:cNvPr>
          <p:cNvSpPr txBox="1"/>
          <p:nvPr/>
        </p:nvSpPr>
        <p:spPr>
          <a:xfrm>
            <a:off x="6096000" y="1124713"/>
            <a:ext cx="4044696" cy="646331"/>
          </a:xfrm>
          <a:prstGeom prst="rect">
            <a:avLst/>
          </a:prstGeom>
          <a:noFill/>
        </p:spPr>
        <p:txBody>
          <a:bodyPr wrap="square" rtlCol="0">
            <a:spAutoFit/>
          </a:bodyPr>
          <a:lstStyle/>
          <a:p>
            <a:pPr marL="285744" indent="-285744">
              <a:buFont typeface="Wingdings" panose="05000000000000000000" pitchFamily="2" charset="2"/>
              <a:buChar char="§"/>
            </a:pPr>
            <a:r>
              <a:rPr lang="en-IN" dirty="0"/>
              <a:t>Decision tree under sample technique</a:t>
            </a:r>
          </a:p>
        </p:txBody>
      </p:sp>
      <p:pic>
        <p:nvPicPr>
          <p:cNvPr id="14" name="Picture 13">
            <a:extLst>
              <a:ext uri="{FF2B5EF4-FFF2-40B4-BE49-F238E27FC236}">
                <a16:creationId xmlns:a16="http://schemas.microsoft.com/office/drawing/2014/main" id="{FD090F79-014C-DA89-CE81-74F44FE87766}"/>
              </a:ext>
            </a:extLst>
          </p:cNvPr>
          <p:cNvPicPr>
            <a:picLocks noChangeAspect="1"/>
          </p:cNvPicPr>
          <p:nvPr/>
        </p:nvPicPr>
        <p:blipFill>
          <a:blip r:embed="rId4"/>
          <a:stretch>
            <a:fillRect/>
          </a:stretch>
        </p:blipFill>
        <p:spPr>
          <a:xfrm>
            <a:off x="750198" y="5451847"/>
            <a:ext cx="3324689" cy="1038371"/>
          </a:xfrm>
          <a:prstGeom prst="rect">
            <a:avLst/>
          </a:prstGeom>
        </p:spPr>
      </p:pic>
      <p:pic>
        <p:nvPicPr>
          <p:cNvPr id="16" name="Picture 15">
            <a:extLst>
              <a:ext uri="{FF2B5EF4-FFF2-40B4-BE49-F238E27FC236}">
                <a16:creationId xmlns:a16="http://schemas.microsoft.com/office/drawing/2014/main" id="{51703184-EE89-83EE-88FC-277C32F83090}"/>
              </a:ext>
            </a:extLst>
          </p:cNvPr>
          <p:cNvPicPr>
            <a:picLocks noChangeAspect="1"/>
          </p:cNvPicPr>
          <p:nvPr/>
        </p:nvPicPr>
        <p:blipFill>
          <a:blip r:embed="rId5"/>
          <a:stretch>
            <a:fillRect/>
          </a:stretch>
        </p:blipFill>
        <p:spPr>
          <a:xfrm>
            <a:off x="6096000" y="5451849"/>
            <a:ext cx="3587496" cy="1057423"/>
          </a:xfrm>
          <a:prstGeom prst="rect">
            <a:avLst/>
          </a:prstGeom>
        </p:spPr>
      </p:pic>
      <p:sp>
        <p:nvSpPr>
          <p:cNvPr id="17" name="TextBox 16">
            <a:extLst>
              <a:ext uri="{FF2B5EF4-FFF2-40B4-BE49-F238E27FC236}">
                <a16:creationId xmlns:a16="http://schemas.microsoft.com/office/drawing/2014/main" id="{3A8267B8-12FD-20B5-04B9-EA3DE6E1706D}"/>
              </a:ext>
            </a:extLst>
          </p:cNvPr>
          <p:cNvSpPr txBox="1"/>
          <p:nvPr/>
        </p:nvSpPr>
        <p:spPr>
          <a:xfrm>
            <a:off x="750197" y="4370833"/>
            <a:ext cx="3236587" cy="646331"/>
          </a:xfrm>
          <a:prstGeom prst="rect">
            <a:avLst/>
          </a:prstGeom>
          <a:noFill/>
        </p:spPr>
        <p:txBody>
          <a:bodyPr wrap="square" rtlCol="0">
            <a:spAutoFit/>
          </a:bodyPr>
          <a:lstStyle/>
          <a:p>
            <a:pPr marL="285744" indent="-285744">
              <a:buFont typeface="Wingdings" panose="05000000000000000000" pitchFamily="2" charset="2"/>
              <a:buChar char="§"/>
            </a:pPr>
            <a:r>
              <a:rPr lang="en-IN" dirty="0"/>
              <a:t>Random forest over sample technique</a:t>
            </a:r>
          </a:p>
        </p:txBody>
      </p:sp>
      <p:sp>
        <p:nvSpPr>
          <p:cNvPr id="18" name="TextBox 17">
            <a:extLst>
              <a:ext uri="{FF2B5EF4-FFF2-40B4-BE49-F238E27FC236}">
                <a16:creationId xmlns:a16="http://schemas.microsoft.com/office/drawing/2014/main" id="{DD4D97C3-3E37-5148-AFE3-6C0C86F04916}"/>
              </a:ext>
            </a:extLst>
          </p:cNvPr>
          <p:cNvSpPr txBox="1"/>
          <p:nvPr/>
        </p:nvSpPr>
        <p:spPr>
          <a:xfrm>
            <a:off x="6096000" y="4297770"/>
            <a:ext cx="4044696" cy="646331"/>
          </a:xfrm>
          <a:prstGeom prst="rect">
            <a:avLst/>
          </a:prstGeom>
          <a:noFill/>
        </p:spPr>
        <p:txBody>
          <a:bodyPr wrap="square" rtlCol="0">
            <a:spAutoFit/>
          </a:bodyPr>
          <a:lstStyle/>
          <a:p>
            <a:pPr marL="285744" indent="-285744">
              <a:buFont typeface="Wingdings" panose="05000000000000000000" pitchFamily="2" charset="2"/>
              <a:buChar char="§"/>
            </a:pPr>
            <a:r>
              <a:rPr lang="en-IN" dirty="0"/>
              <a:t>Random forest under sample technique</a:t>
            </a:r>
          </a:p>
        </p:txBody>
      </p:sp>
    </p:spTree>
    <p:extLst>
      <p:ext uri="{BB962C8B-B14F-4D97-AF65-F5344CB8AC3E}">
        <p14:creationId xmlns:p14="http://schemas.microsoft.com/office/powerpoint/2010/main" val="161204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D591-53C1-23D9-0EEB-D4E67CBDE28F}"/>
              </a:ext>
            </a:extLst>
          </p:cNvPr>
          <p:cNvSpPr>
            <a:spLocks noGrp="1"/>
          </p:cNvSpPr>
          <p:nvPr>
            <p:ph type="title"/>
          </p:nvPr>
        </p:nvSpPr>
        <p:spPr>
          <a:xfrm>
            <a:off x="581192" y="702157"/>
            <a:ext cx="11029616" cy="614580"/>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4659B51B-8083-A613-FEEE-9071D9F793D1}"/>
              </a:ext>
            </a:extLst>
          </p:cNvPr>
          <p:cNvSpPr>
            <a:spLocks noGrp="1"/>
          </p:cNvSpPr>
          <p:nvPr>
            <p:ph idx="1"/>
          </p:nvPr>
        </p:nvSpPr>
        <p:spPr>
          <a:xfrm>
            <a:off x="581194" y="1097280"/>
            <a:ext cx="11029615" cy="5596128"/>
          </a:xfrm>
        </p:spPr>
        <p:txBody>
          <a:bodyPr>
            <a:normAutofit/>
          </a:bodyPr>
          <a:lstStyle/>
          <a:p>
            <a:r>
              <a:rPr lang="en-US" sz="2000" dirty="0">
                <a:latin typeface="Times New Roman" panose="02020603050405020304" pitchFamily="18" charset="0"/>
                <a:ea typeface="Times New Roman" panose="02020603050405020304" pitchFamily="18" charset="0"/>
              </a:rPr>
              <a:t>After carefully observing the accuracy, confusion matrix we can state that random forest over sample method is efficient compared to the decision tree. </a:t>
            </a:r>
          </a:p>
          <a:p>
            <a:r>
              <a:rPr lang="en-US" sz="2000" dirty="0">
                <a:latin typeface="Times New Roman" panose="02020603050405020304" pitchFamily="18" charset="0"/>
                <a:ea typeface="Times New Roman" panose="02020603050405020304" pitchFamily="18" charset="0"/>
              </a:rPr>
              <a:t>As we know that there is imbalance in the dataset, we just resolved that by using the random resampling techniques. However, it has its own disadvantages.</a:t>
            </a:r>
          </a:p>
          <a:p>
            <a:r>
              <a:rPr lang="en-US" sz="2000" dirty="0">
                <a:latin typeface="Times New Roman" panose="02020603050405020304" pitchFamily="18" charset="0"/>
                <a:ea typeface="Times New Roman" panose="02020603050405020304" pitchFamily="18" charset="0"/>
              </a:rPr>
              <a:t>These resampling techniques involves randomly duplicating or randomly removing data points. However, it may lead to overfitting or loss of important patterns. This sampling method introduces bias and hence it decreases the model performance. </a:t>
            </a:r>
            <a:endParaRPr lang="en-IN"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Going forward, we will resolve this by using hybrid resampling method.</a:t>
            </a: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83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5C6-7897-E75D-60EE-33CCF30309C3}"/>
              </a:ext>
            </a:extLst>
          </p:cNvPr>
          <p:cNvSpPr>
            <a:spLocks noGrp="1"/>
          </p:cNvSpPr>
          <p:nvPr>
            <p:ph type="title"/>
          </p:nvPr>
        </p:nvSpPr>
        <p:spPr/>
        <p:txBody>
          <a:bodyPr/>
          <a:lstStyle/>
          <a:p>
            <a:r>
              <a:rPr lang="en-US" b="1" dirty="0">
                <a:latin typeface="Times New Roman" panose="02020603050405020304" pitchFamily="18" charset="0"/>
              </a:rPr>
              <a:t>Hybrid Resampling Method:</a:t>
            </a:r>
            <a:endParaRPr lang="en-US" b="1" dirty="0"/>
          </a:p>
        </p:txBody>
      </p:sp>
      <p:sp>
        <p:nvSpPr>
          <p:cNvPr id="5" name="TextBox 4">
            <a:extLst>
              <a:ext uri="{FF2B5EF4-FFF2-40B4-BE49-F238E27FC236}">
                <a16:creationId xmlns:a16="http://schemas.microsoft.com/office/drawing/2014/main" id="{150BFF8B-45A5-C56F-E58B-D7290CEA2935}"/>
              </a:ext>
            </a:extLst>
          </p:cNvPr>
          <p:cNvSpPr txBox="1"/>
          <p:nvPr/>
        </p:nvSpPr>
        <p:spPr>
          <a:xfrm>
            <a:off x="581194" y="2129049"/>
            <a:ext cx="10910223" cy="3416320"/>
          </a:xfrm>
          <a:prstGeom prst="rect">
            <a:avLst/>
          </a:prstGeom>
          <a:noFill/>
        </p:spPr>
        <p:txBody>
          <a:bodyPr wrap="square" rtlCol="0">
            <a:spAutoFit/>
          </a:bodyPr>
          <a:lstStyle/>
          <a:p>
            <a:r>
              <a:rPr lang="en-US" dirty="0">
                <a:solidFill>
                  <a:srgbClr val="0D0D0D"/>
                </a:solidFill>
                <a:highlight>
                  <a:srgbClr val="FFFFFF"/>
                </a:highlight>
                <a:latin typeface="Times New Roman" panose="02020603050405020304" pitchFamily="18" charset="0"/>
                <a:cs typeface="Times New Roman" panose="02020603050405020304" pitchFamily="18" charset="0"/>
              </a:rPr>
              <a:t>A hybrid resampling method combines multiple resampling techniques, such as oversampling and </a:t>
            </a:r>
            <a:r>
              <a:rPr lang="en-US" dirty="0" err="1">
                <a:solidFill>
                  <a:srgbClr val="0D0D0D"/>
                </a:solidFill>
                <a:highlight>
                  <a:srgbClr val="FFFFFF"/>
                </a:highlight>
                <a:latin typeface="Times New Roman" panose="02020603050405020304" pitchFamily="18" charset="0"/>
                <a:cs typeface="Times New Roman" panose="02020603050405020304" pitchFamily="18" charset="0"/>
              </a:rPr>
              <a:t>undersampling</a:t>
            </a:r>
            <a:r>
              <a:rPr lang="en-US" dirty="0">
                <a:solidFill>
                  <a:srgbClr val="0D0D0D"/>
                </a:solidFill>
                <a:highlight>
                  <a:srgbClr val="FFFFFF"/>
                </a:highlight>
                <a:latin typeface="Times New Roman" panose="02020603050405020304" pitchFamily="18" charset="0"/>
                <a:cs typeface="Times New Roman" panose="02020603050405020304" pitchFamily="18" charset="0"/>
              </a:rPr>
              <a:t>, to address class imbalance in a dataset. The goal of hybrid resampling is to leverage the strengths of different techniques while mitigating their individual drawbacks.</a:t>
            </a:r>
          </a:p>
          <a:p>
            <a:r>
              <a:rPr lang="en-US" dirty="0">
                <a:solidFill>
                  <a:srgbClr val="000000"/>
                </a:solidFill>
                <a:latin typeface="Times New Roman" panose="02020603050405020304" pitchFamily="18" charset="0"/>
              </a:rPr>
              <a:t>Different methods can be used to implement this hybrid approach, including:</a:t>
            </a:r>
          </a:p>
          <a:p>
            <a:r>
              <a:rPr lang="en-US"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Synthetic Minority Over-sampling Technique (SMOTE)</a:t>
            </a:r>
            <a:r>
              <a:rPr lang="en-US" dirty="0">
                <a:solidFill>
                  <a:srgbClr val="000000"/>
                </a:solidFill>
                <a:latin typeface="Times New Roman" panose="02020603050405020304" pitchFamily="18" charset="0"/>
              </a:rPr>
              <a:t>, which generates synthetic samples</a:t>
            </a:r>
          </a:p>
          <a:p>
            <a:r>
              <a:rPr lang="en-US" dirty="0">
                <a:solidFill>
                  <a:srgbClr val="000000"/>
                </a:solidFill>
                <a:latin typeface="Times New Roman" panose="02020603050405020304" pitchFamily="18" charset="0"/>
              </a:rPr>
              <a:t>for the minority class.</a:t>
            </a:r>
          </a:p>
          <a:p>
            <a:r>
              <a:rPr lang="en-US"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Random </a:t>
            </a:r>
            <a:r>
              <a:rPr lang="en-US" b="1" dirty="0" err="1">
                <a:solidFill>
                  <a:srgbClr val="000000"/>
                </a:solidFill>
                <a:latin typeface="Times New Roman" panose="02020603050405020304" pitchFamily="18" charset="0"/>
              </a:rPr>
              <a:t>undersampling</a:t>
            </a:r>
            <a:r>
              <a:rPr lang="en-US" dirty="0">
                <a:solidFill>
                  <a:srgbClr val="000000"/>
                </a:solidFill>
                <a:latin typeface="Times New Roman" panose="02020603050405020304" pitchFamily="18" charset="0"/>
              </a:rPr>
              <a:t>, which randomly removes samples from the majority class.</a:t>
            </a:r>
          </a:p>
          <a:p>
            <a:r>
              <a:rPr lang="en-US" dirty="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NearMiss</a:t>
            </a:r>
            <a:r>
              <a:rPr lang="en-US" dirty="0">
                <a:solidFill>
                  <a:srgbClr val="000000"/>
                </a:solidFill>
                <a:latin typeface="Times New Roman" panose="02020603050405020304" pitchFamily="18" charset="0"/>
              </a:rPr>
              <a:t>, are the other advanced techniques for balancing data while maintaining important</a:t>
            </a:r>
          </a:p>
          <a:p>
            <a:r>
              <a:rPr lang="en-US" dirty="0">
                <a:solidFill>
                  <a:srgbClr val="000000"/>
                </a:solidFill>
                <a:latin typeface="Times New Roman" panose="02020603050405020304" pitchFamily="18" charset="0"/>
              </a:rPr>
              <a:t>features and relationships within the dataset.</a:t>
            </a:r>
          </a:p>
          <a:p>
            <a:r>
              <a:rPr lang="en-US" dirty="0">
                <a:solidFill>
                  <a:srgbClr val="000000"/>
                </a:solidFill>
                <a:latin typeface="Times New Roman" panose="02020603050405020304" pitchFamily="18" charset="0"/>
              </a:rPr>
              <a:t>Combining these techniques can be effective in creating a more balanced dataset for training</a:t>
            </a:r>
          </a:p>
          <a:p>
            <a:r>
              <a:rPr lang="en-US" dirty="0">
                <a:solidFill>
                  <a:srgbClr val="000000"/>
                </a:solidFill>
                <a:latin typeface="Times New Roman" panose="02020603050405020304" pitchFamily="18" charset="0"/>
              </a:rPr>
              <a:t>machine learning models, which in turn can improve classification accuracy and reduce bias.</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endParaRPr lang="en-US" dirty="0"/>
          </a:p>
        </p:txBody>
      </p:sp>
      <p:sp>
        <p:nvSpPr>
          <p:cNvPr id="7" name="Content Placeholder 6">
            <a:extLst>
              <a:ext uri="{FF2B5EF4-FFF2-40B4-BE49-F238E27FC236}">
                <a16:creationId xmlns:a16="http://schemas.microsoft.com/office/drawing/2014/main" id="{0D966050-A64C-4B45-A9E4-72D2BDBDA6C2}"/>
              </a:ext>
            </a:extLst>
          </p:cNvPr>
          <p:cNvSpPr>
            <a:spLocks noGrp="1"/>
          </p:cNvSpPr>
          <p:nvPr>
            <p:ph idx="1"/>
          </p:nvPr>
        </p:nvSpPr>
        <p:spPr>
          <a:xfrm>
            <a:off x="581194" y="2006222"/>
            <a:ext cx="11029615" cy="3969129"/>
          </a:xfrm>
        </p:spPr>
        <p:txBody>
          <a:bodyPr/>
          <a:lstStyle/>
          <a:p>
            <a:endParaRPr lang="en-US" dirty="0"/>
          </a:p>
        </p:txBody>
      </p:sp>
    </p:spTree>
    <p:extLst>
      <p:ext uri="{BB962C8B-B14F-4D97-AF65-F5344CB8AC3E}">
        <p14:creationId xmlns:p14="http://schemas.microsoft.com/office/powerpoint/2010/main" val="351990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56251-98E5-D4D9-B122-9BF7E0400515}"/>
              </a:ext>
            </a:extLst>
          </p:cNvPr>
          <p:cNvSpPr>
            <a:spLocks noGrp="1"/>
          </p:cNvSpPr>
          <p:nvPr>
            <p:ph idx="1"/>
          </p:nvPr>
        </p:nvSpPr>
        <p:spPr>
          <a:xfrm>
            <a:off x="581194" y="832514"/>
            <a:ext cx="11029615" cy="5142837"/>
          </a:xfrm>
        </p:spPr>
        <p:txBody>
          <a:bodyPr>
            <a:normAutofit fontScale="92500" lnSpcReduction="10000"/>
          </a:bodyPr>
          <a:lstStyle/>
          <a:p>
            <a:pPr marL="0" indent="0">
              <a:buNone/>
            </a:pPr>
            <a:r>
              <a:rPr lang="en-US" sz="2000" b="1" dirty="0">
                <a:solidFill>
                  <a:srgbClr val="000000"/>
                </a:solidFill>
                <a:latin typeface="Times New Roman" panose="02020603050405020304" pitchFamily="18" charset="0"/>
              </a:rPr>
              <a:t>Decision Tree:</a:t>
            </a:r>
            <a:endParaRPr lang="en-US" sz="2000" dirty="0">
              <a:solidFill>
                <a:srgbClr val="000000"/>
              </a:solidFill>
              <a:latin typeface="Times New Roman" panose="02020603050405020304" pitchFamily="18" charset="0"/>
            </a:endParaRPr>
          </a:p>
          <a:p>
            <a:r>
              <a:rPr lang="en-US" dirty="0">
                <a:solidFill>
                  <a:srgbClr val="191919"/>
                </a:solidFill>
                <a:effectLst/>
                <a:latin typeface="Courier New" panose="02070309020205020404" pitchFamily="49" charset="0"/>
              </a:rPr>
              <a:t>Accuracy: 0.9936086956521739  			Sensitivity: 0.8695652173913043</a:t>
            </a:r>
          </a:p>
          <a:p>
            <a:pPr marL="0" indent="0">
              <a:buNone/>
            </a:pPr>
            <a:r>
              <a:rPr lang="en-US" dirty="0">
                <a:solidFill>
                  <a:srgbClr val="191919"/>
                </a:solidFill>
                <a:effectLst/>
                <a:latin typeface="Courier New" panose="02070309020205020404" pitchFamily="49" charset="0"/>
              </a:rPr>
              <a:t>									 			Specificity: 0.9997370612209124</a:t>
            </a:r>
          </a:p>
          <a:p>
            <a:pPr marL="0" indent="0">
              <a:buNone/>
            </a:pPr>
            <a:r>
              <a:rPr lang="en-US" dirty="0">
                <a:solidFill>
                  <a:srgbClr val="191919"/>
                </a:solidFill>
                <a:effectLst/>
                <a:latin typeface="Courier New" panose="02070309020205020404" pitchFamily="49" charset="0"/>
              </a:rPr>
              <a:t>Confusion Matrix:</a:t>
            </a:r>
          </a:p>
          <a:p>
            <a:r>
              <a:rPr lang="en-US" dirty="0">
                <a:solidFill>
                  <a:srgbClr val="191919"/>
                </a:solidFill>
                <a:effectLst/>
                <a:latin typeface="Courier New" panose="02070309020205020404" pitchFamily="49" charset="0"/>
              </a:rPr>
              <a:t>[[45626 282]</a:t>
            </a:r>
          </a:p>
          <a:p>
            <a:r>
              <a:rPr lang="en-US" dirty="0">
                <a:solidFill>
                  <a:srgbClr val="191919"/>
                </a:solidFill>
                <a:effectLst/>
                <a:latin typeface="Courier New" panose="02070309020205020404" pitchFamily="49" charset="0"/>
              </a:rPr>
              <a:t>[ 12    80]]</a:t>
            </a:r>
          </a:p>
          <a:p>
            <a:endParaRPr lang="en-US" dirty="0">
              <a:solidFill>
                <a:srgbClr val="191919"/>
              </a:solidFill>
              <a:effectLst/>
              <a:latin typeface="Courier New" panose="02070309020205020404" pitchFamily="49" charset="0"/>
            </a:endParaRPr>
          </a:p>
          <a:p>
            <a:pPr marL="0" indent="0">
              <a:buNone/>
            </a:pPr>
            <a:r>
              <a:rPr lang="en-US" sz="2000" b="1" dirty="0">
                <a:solidFill>
                  <a:srgbClr val="000000"/>
                </a:solidFill>
                <a:latin typeface="Times New Roman" panose="02020603050405020304" pitchFamily="18" charset="0"/>
              </a:rPr>
              <a:t>Random Forest:</a:t>
            </a:r>
            <a:endParaRPr lang="en-US" sz="2000" dirty="0">
              <a:solidFill>
                <a:srgbClr val="000000"/>
              </a:solidFill>
              <a:latin typeface="Times New Roman" panose="02020603050405020304" pitchFamily="18" charset="0"/>
            </a:endParaRPr>
          </a:p>
          <a:p>
            <a:r>
              <a:rPr lang="en-US" dirty="0">
                <a:solidFill>
                  <a:srgbClr val="191919"/>
                </a:solidFill>
                <a:effectLst/>
                <a:latin typeface="Courier New" panose="02070309020205020404" pitchFamily="49" charset="0"/>
              </a:rPr>
              <a:t>Accuracy: 0.9992826086956522 				Sensitivity: 0.8369565217391305</a:t>
            </a:r>
          </a:p>
          <a:p>
            <a:pPr marL="0" indent="0">
              <a:buNone/>
            </a:pPr>
            <a:r>
              <a:rPr lang="en-US" dirty="0">
                <a:solidFill>
                  <a:srgbClr val="191919"/>
                </a:solidFill>
                <a:effectLst/>
                <a:latin typeface="Courier New" panose="02070309020205020404" pitchFamily="49" charset="0"/>
              </a:rPr>
              <a:t>												Specificity: 0.9996732382093454</a:t>
            </a:r>
          </a:p>
          <a:p>
            <a:pPr marL="0" indent="0">
              <a:buNone/>
            </a:pPr>
            <a:r>
              <a:rPr lang="en-US" dirty="0">
                <a:solidFill>
                  <a:srgbClr val="191919"/>
                </a:solidFill>
                <a:effectLst/>
                <a:latin typeface="Courier New" panose="02070309020205020404" pitchFamily="49" charset="0"/>
              </a:rPr>
              <a:t>Confusion Matrix:</a:t>
            </a:r>
          </a:p>
          <a:p>
            <a:r>
              <a:rPr lang="en-US" dirty="0">
                <a:solidFill>
                  <a:srgbClr val="191919"/>
                </a:solidFill>
                <a:effectLst/>
                <a:latin typeface="Courier New" panose="02070309020205020404" pitchFamily="49" charset="0"/>
              </a:rPr>
              <a:t>[[45890 18]</a:t>
            </a:r>
          </a:p>
          <a:p>
            <a:r>
              <a:rPr lang="en-US" dirty="0">
                <a:solidFill>
                  <a:srgbClr val="191919"/>
                </a:solidFill>
                <a:effectLst/>
                <a:latin typeface="Courier New" panose="02070309020205020404" pitchFamily="49" charset="0"/>
              </a:rPr>
              <a:t>[ 15    77]]</a:t>
            </a:r>
          </a:p>
          <a:p>
            <a:pPr marL="0" indent="0">
              <a:buNone/>
            </a:pPr>
            <a:endParaRPr lang="en-US" dirty="0"/>
          </a:p>
        </p:txBody>
      </p:sp>
    </p:spTree>
    <p:extLst>
      <p:ext uri="{BB962C8B-B14F-4D97-AF65-F5344CB8AC3E}">
        <p14:creationId xmlns:p14="http://schemas.microsoft.com/office/powerpoint/2010/main" val="2185576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59B0-E19F-2583-1A56-26BBBD99FE3A}"/>
              </a:ext>
            </a:extLst>
          </p:cNvPr>
          <p:cNvSpPr>
            <a:spLocks noGrp="1"/>
          </p:cNvSpPr>
          <p:nvPr>
            <p:ph type="title"/>
          </p:nvPr>
        </p:nvSpPr>
        <p:spPr/>
        <p:txBody>
          <a:bodyPr>
            <a:normAutofit/>
          </a:bodyPr>
          <a:lstStyle/>
          <a:p>
            <a:r>
              <a:rPr lang="en-US" sz="2400" b="1" dirty="0">
                <a:solidFill>
                  <a:srgbClr val="191919"/>
                </a:solidFill>
                <a:latin typeface="Times New Roman" panose="02020603050405020304" pitchFamily="18" charset="0"/>
              </a:rPr>
              <a:t>Model Selection</a:t>
            </a:r>
            <a:endParaRPr lang="en-US" sz="2400" dirty="0"/>
          </a:p>
        </p:txBody>
      </p:sp>
      <p:sp>
        <p:nvSpPr>
          <p:cNvPr id="3" name="Content Placeholder 2">
            <a:extLst>
              <a:ext uri="{FF2B5EF4-FFF2-40B4-BE49-F238E27FC236}">
                <a16:creationId xmlns:a16="http://schemas.microsoft.com/office/drawing/2014/main" id="{86990EC0-2029-AD3D-100D-AA73D6D2F4D1}"/>
              </a:ext>
            </a:extLst>
          </p:cNvPr>
          <p:cNvSpPr>
            <a:spLocks noGrp="1"/>
          </p:cNvSpPr>
          <p:nvPr>
            <p:ph idx="1"/>
          </p:nvPr>
        </p:nvSpPr>
        <p:spPr>
          <a:xfrm>
            <a:off x="581193" y="1740364"/>
            <a:ext cx="10814689" cy="4032641"/>
          </a:xfrm>
        </p:spPr>
        <p:txBody>
          <a:bodyPr>
            <a:normAutofit fontScale="85000" lnSpcReduction="10000"/>
          </a:bodyPr>
          <a:lstStyle/>
          <a:p>
            <a:pPr marL="0" indent="0">
              <a:buNone/>
            </a:pPr>
            <a:endParaRPr lang="en-US" dirty="0">
              <a:solidFill>
                <a:srgbClr val="191919"/>
              </a:solidFill>
              <a:effectLst/>
              <a:latin typeface="Times New Roman" panose="02020603050405020304" pitchFamily="18" charset="0"/>
            </a:endParaRPr>
          </a:p>
          <a:p>
            <a:r>
              <a:rPr lang="en-US" sz="2300" dirty="0">
                <a:solidFill>
                  <a:srgbClr val="000000"/>
                </a:solidFill>
                <a:latin typeface="Times New Roman" panose="02020603050405020304" pitchFamily="18" charset="0"/>
              </a:rPr>
              <a:t>Support Vector Machines (SVM) are a class of supervised learning algorithms used for classification, regression, and outlier detection. They are particularly known for their robustness in handling high dimensional data and achieving high accuracy, especially in binary classification tasks.</a:t>
            </a:r>
          </a:p>
          <a:p>
            <a:r>
              <a:rPr lang="en-US" sz="2100" dirty="0">
                <a:solidFill>
                  <a:srgbClr val="191919"/>
                </a:solidFill>
                <a:latin typeface="Courier New" panose="02070309020205020404" pitchFamily="49" charset="0"/>
              </a:rPr>
              <a:t>Accuracy: 0.9855434782608695 			Sensitivity: 0.9130434782608695</a:t>
            </a:r>
          </a:p>
          <a:p>
            <a:pPr marL="0" indent="0">
              <a:buNone/>
            </a:pPr>
            <a:r>
              <a:rPr lang="en-US" sz="2100" dirty="0">
                <a:solidFill>
                  <a:srgbClr val="191919"/>
                </a:solidFill>
                <a:latin typeface="Courier New" panose="02070309020205020404" pitchFamily="49" charset="0"/>
              </a:rPr>
              <a:t>												Specificity: 0.9998232395766588</a:t>
            </a:r>
          </a:p>
          <a:p>
            <a:r>
              <a:rPr lang="en-US" sz="2100" dirty="0">
                <a:solidFill>
                  <a:srgbClr val="191919"/>
                </a:solidFill>
                <a:latin typeface="Courier New" panose="02070309020205020404" pitchFamily="49" charset="0"/>
              </a:rPr>
              <a:t>Confusion Matrix:</a:t>
            </a:r>
          </a:p>
          <a:p>
            <a:r>
              <a:rPr lang="en-US" sz="2100" dirty="0">
                <a:solidFill>
                  <a:srgbClr val="191919"/>
                </a:solidFill>
                <a:latin typeface="Courier New" panose="02070309020205020404" pitchFamily="49" charset="0"/>
              </a:rPr>
              <a:t>[[45251 657]</a:t>
            </a:r>
          </a:p>
          <a:p>
            <a:r>
              <a:rPr lang="en-US" sz="2100" dirty="0">
                <a:solidFill>
                  <a:srgbClr val="191919"/>
                </a:solidFill>
                <a:latin typeface="Courier New" panose="02070309020205020404" pitchFamily="49" charset="0"/>
              </a:rPr>
              <a:t>[ 8     84]]</a:t>
            </a:r>
          </a:p>
          <a:p>
            <a:r>
              <a:rPr lang="en-US" sz="2300" dirty="0">
                <a:solidFill>
                  <a:srgbClr val="191919"/>
                </a:solidFill>
                <a:latin typeface="Times New Roman" panose="02020603050405020304" pitchFamily="18" charset="0"/>
              </a:rPr>
              <a:t>The results are not that good compared to other models.</a:t>
            </a:r>
          </a:p>
          <a:p>
            <a:endParaRPr lang="en-US" dirty="0"/>
          </a:p>
        </p:txBody>
      </p:sp>
    </p:spTree>
    <p:extLst>
      <p:ext uri="{BB962C8B-B14F-4D97-AF65-F5344CB8AC3E}">
        <p14:creationId xmlns:p14="http://schemas.microsoft.com/office/powerpoint/2010/main" val="330015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F176-0C13-EFA7-2B4C-3EC8871EA556}"/>
              </a:ext>
            </a:extLst>
          </p:cNvPr>
          <p:cNvSpPr>
            <a:spLocks noGrp="1"/>
          </p:cNvSpPr>
          <p:nvPr>
            <p:ph type="title"/>
          </p:nvPr>
        </p:nvSpPr>
        <p:spPr/>
        <p:txBody>
          <a:bodyPr/>
          <a:lstStyle/>
          <a:p>
            <a:r>
              <a:rPr lang="en-US" dirty="0"/>
              <a:t>What have we learned!</a:t>
            </a:r>
          </a:p>
        </p:txBody>
      </p:sp>
      <p:sp>
        <p:nvSpPr>
          <p:cNvPr id="3" name="Content Placeholder 2">
            <a:extLst>
              <a:ext uri="{FF2B5EF4-FFF2-40B4-BE49-F238E27FC236}">
                <a16:creationId xmlns:a16="http://schemas.microsoft.com/office/drawing/2014/main" id="{BF459181-31F4-28ED-2DDD-3B73F375A8C1}"/>
              </a:ext>
            </a:extLst>
          </p:cNvPr>
          <p:cNvSpPr>
            <a:spLocks noGrp="1"/>
          </p:cNvSpPr>
          <p:nvPr>
            <p:ph idx="1"/>
          </p:nvPr>
        </p:nvSpPr>
        <p:spPr/>
        <p:txBody>
          <a:bodyPr>
            <a:normAutofit fontScale="92500" lnSpcReduction="20000"/>
          </a:bodyPr>
          <a:lstStyle/>
          <a:p>
            <a:pPr marL="0" indent="0">
              <a:buNone/>
            </a:pPr>
            <a:r>
              <a:rPr lang="en-US" sz="2000" b="1" dirty="0"/>
              <a:t>Addressing Class Imbalance</a:t>
            </a:r>
          </a:p>
          <a:p>
            <a:r>
              <a:rPr lang="en-US" sz="2000" dirty="0"/>
              <a:t>We tackled class imbalance by using techniques like oversampling, </a:t>
            </a:r>
            <a:r>
              <a:rPr lang="en-US" sz="2000" dirty="0" err="1"/>
              <a:t>undersampling</a:t>
            </a:r>
            <a:r>
              <a:rPr lang="en-US" sz="2000" dirty="0"/>
              <a:t>, and hybrid methods such as SMOTE, which improved data balance and classification accuracy for minority classes.</a:t>
            </a:r>
          </a:p>
          <a:p>
            <a:pPr marL="0" indent="0">
              <a:buNone/>
            </a:pPr>
            <a:r>
              <a:rPr lang="en-US" sz="2000" b="1" dirty="0"/>
              <a:t>Model Evaluation and Comparison</a:t>
            </a:r>
          </a:p>
          <a:p>
            <a:r>
              <a:rPr lang="en-US" sz="2000" dirty="0"/>
              <a:t>Evaluating models with metrics like accuracy, sensitivity, and specificity helped us identify Random Forest with oversampling as the best performer, while noting challenges like overfitting and bias from resampling.</a:t>
            </a:r>
          </a:p>
          <a:p>
            <a:pPr marL="0" indent="0">
              <a:buNone/>
            </a:pPr>
            <a:r>
              <a:rPr lang="en-US" sz="2000" b="1" dirty="0"/>
              <a:t>Future Improvements</a:t>
            </a:r>
          </a:p>
          <a:p>
            <a:r>
              <a:rPr lang="en-US" sz="2000" dirty="0"/>
              <a:t>We emphasized combining resampling techniques and exploring ensemble models to handle class imbalance effectively, alongside iterative enhancements in preprocessing, model selection, and evaluation.</a:t>
            </a:r>
          </a:p>
        </p:txBody>
      </p:sp>
    </p:spTree>
    <p:extLst>
      <p:ext uri="{BB962C8B-B14F-4D97-AF65-F5344CB8AC3E}">
        <p14:creationId xmlns:p14="http://schemas.microsoft.com/office/powerpoint/2010/main" val="195376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thank you message on a blue background&#10;&#10;Description automatically generated">
            <a:extLst>
              <a:ext uri="{FF2B5EF4-FFF2-40B4-BE49-F238E27FC236}">
                <a16:creationId xmlns:a16="http://schemas.microsoft.com/office/drawing/2014/main" id="{1424487A-337C-4586-9A84-A8B70068F154}"/>
              </a:ext>
            </a:extLst>
          </p:cNvPr>
          <p:cNvPicPr>
            <a:picLocks noGrp="1" noChangeAspect="1"/>
          </p:cNvPicPr>
          <p:nvPr>
            <p:ph idx="1"/>
          </p:nvPr>
        </p:nvPicPr>
        <p:blipFill>
          <a:blip r:embed="rId2"/>
          <a:stretch>
            <a:fillRect/>
          </a:stretch>
        </p:blipFill>
        <p:spPr>
          <a:xfrm>
            <a:off x="0" y="0"/>
            <a:ext cx="12192000" cy="6966857"/>
          </a:xfrm>
        </p:spPr>
      </p:pic>
    </p:spTree>
    <p:extLst>
      <p:ext uri="{BB962C8B-B14F-4D97-AF65-F5344CB8AC3E}">
        <p14:creationId xmlns:p14="http://schemas.microsoft.com/office/powerpoint/2010/main" val="373366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prstClr val="white"/>
              </a:solidFill>
              <a:latin typeface="Gill Sans MT" panose="020B0502020104020203"/>
            </a:endParaRPr>
          </a:p>
        </p:txBody>
      </p:sp>
      <p:sp>
        <p:nvSpPr>
          <p:cNvPr id="2" name="Title 1">
            <a:extLst>
              <a:ext uri="{FF2B5EF4-FFF2-40B4-BE49-F238E27FC236}">
                <a16:creationId xmlns:a16="http://schemas.microsoft.com/office/drawing/2014/main" id="{796A99A7-943D-EDA2-F1A8-9AA98537DB7C}"/>
              </a:ext>
            </a:extLst>
          </p:cNvPr>
          <p:cNvSpPr>
            <a:spLocks noGrp="1"/>
          </p:cNvSpPr>
          <p:nvPr>
            <p:ph type="title"/>
          </p:nvPr>
        </p:nvSpPr>
        <p:spPr>
          <a:xfrm>
            <a:off x="581192" y="702156"/>
            <a:ext cx="11029616" cy="1188720"/>
          </a:xfrm>
        </p:spPr>
        <p:txBody>
          <a:bodyPr>
            <a:normAutofit/>
          </a:bodyPr>
          <a:lstStyle/>
          <a:p>
            <a:r>
              <a:rPr lang="en-IN" cap="none">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Agenda</a:t>
            </a:r>
          </a:p>
        </p:txBody>
      </p:sp>
      <p:sp>
        <p:nvSpPr>
          <p:cNvPr id="18" name="Rectangle 17">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F222CC5B-67ED-FFDE-EE6D-0B070E0180FE}"/>
              </a:ext>
            </a:extLst>
          </p:cNvPr>
          <p:cNvGraphicFramePr>
            <a:graphicFrameLocks noGrp="1"/>
          </p:cNvGraphicFramePr>
          <p:nvPr>
            <p:ph idx="1"/>
            <p:extLst>
              <p:ext uri="{D42A27DB-BD31-4B8C-83A1-F6EECF244321}">
                <p14:modId xmlns:p14="http://schemas.microsoft.com/office/powerpoint/2010/main" val="1016914122"/>
              </p:ext>
            </p:extLst>
          </p:nvPr>
        </p:nvGraphicFramePr>
        <p:xfrm>
          <a:off x="581026" y="2341565"/>
          <a:ext cx="11029951"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54578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78A8-3F0B-BFC4-03A8-9FB6CD59FABB}"/>
              </a:ext>
            </a:extLst>
          </p:cNvPr>
          <p:cNvSpPr>
            <a:spLocks noGrp="1"/>
          </p:cNvSpPr>
          <p:nvPr>
            <p:ph type="title"/>
          </p:nvPr>
        </p:nvSpPr>
        <p:spPr>
          <a:xfrm>
            <a:off x="581192" y="702157"/>
            <a:ext cx="11029616" cy="660300"/>
          </a:xfrm>
        </p:spPr>
        <p:txBody>
          <a:bodyPr/>
          <a:lstStyle/>
          <a:p>
            <a:r>
              <a:rPr lang="en-IN" cap="none" dirty="0">
                <a:latin typeface="Calibri" panose="020F0502020204030204" pitchFamily="34" charset="0"/>
                <a:ea typeface="Calibri" panose="020F0502020204030204" pitchFamily="34" charset="0"/>
                <a:cs typeface="Calibri" panose="020F0502020204030204" pitchFamily="34" charset="0"/>
              </a:rPr>
              <a:t>Problem  description</a:t>
            </a:r>
          </a:p>
        </p:txBody>
      </p:sp>
      <p:sp>
        <p:nvSpPr>
          <p:cNvPr id="3" name="Content Placeholder 2">
            <a:extLst>
              <a:ext uri="{FF2B5EF4-FFF2-40B4-BE49-F238E27FC236}">
                <a16:creationId xmlns:a16="http://schemas.microsoft.com/office/drawing/2014/main" id="{0B4E7BAB-21BA-B6AD-CCD9-E0892D2E4E4B}"/>
              </a:ext>
            </a:extLst>
          </p:cNvPr>
          <p:cNvSpPr>
            <a:spLocks noGrp="1"/>
          </p:cNvSpPr>
          <p:nvPr>
            <p:ph idx="1"/>
          </p:nvPr>
        </p:nvSpPr>
        <p:spPr>
          <a:xfrm>
            <a:off x="581194" y="1609344"/>
            <a:ext cx="11029615" cy="2926080"/>
          </a:xfrm>
        </p:spPr>
        <p:txBody>
          <a:bodyPr>
            <a:normAutofit/>
          </a:bodyPr>
          <a:lstStyle/>
          <a:p>
            <a:r>
              <a:rPr lang="en-US" b="0" i="0" dirty="0">
                <a:solidFill>
                  <a:srgbClr val="0D0D0D"/>
                </a:solidFill>
                <a:effectLst/>
                <a:highlight>
                  <a:srgbClr val="FFFFFF"/>
                </a:highlight>
                <a:latin typeface="Söhne"/>
              </a:rPr>
              <a:t>The task is to use industrial dataset containing observations from destructive and non-destructive tests on ball bearings to build a </a:t>
            </a:r>
            <a:r>
              <a:rPr lang="en-US" dirty="0">
                <a:solidFill>
                  <a:srgbClr val="0D0D0D"/>
                </a:solidFill>
                <a:highlight>
                  <a:srgbClr val="FFFFFF"/>
                </a:highlight>
                <a:latin typeface="Söhne"/>
              </a:rPr>
              <a:t>classification</a:t>
            </a:r>
            <a:r>
              <a:rPr lang="en-US" b="0" i="0" dirty="0">
                <a:solidFill>
                  <a:srgbClr val="0D0D0D"/>
                </a:solidFill>
                <a:effectLst/>
                <a:highlight>
                  <a:srgbClr val="FFFFFF"/>
                </a:highlight>
                <a:latin typeface="Söhne"/>
              </a:rPr>
              <a:t> model that accurately detects manufacturing defects.</a:t>
            </a:r>
          </a:p>
          <a:p>
            <a:pPr algn="l">
              <a:buFont typeface="Arial" panose="020B0604020202020204" pitchFamily="34" charset="0"/>
              <a:buChar char="•"/>
            </a:pPr>
            <a:r>
              <a:rPr lang="en-US" b="1" i="0" dirty="0">
                <a:solidFill>
                  <a:srgbClr val="0D0D0D"/>
                </a:solidFill>
                <a:effectLst/>
                <a:highlight>
                  <a:srgbClr val="FFFFFF"/>
                </a:highlight>
                <a:latin typeface="Söhne"/>
              </a:rPr>
              <a:t>Number of Samples</a:t>
            </a:r>
            <a:r>
              <a:rPr lang="en-US" b="0" i="0" dirty="0">
                <a:solidFill>
                  <a:srgbClr val="0D0D0D"/>
                </a:solidFill>
                <a:effectLst/>
                <a:highlight>
                  <a:srgbClr val="FFFFFF"/>
                </a:highlight>
                <a:latin typeface="Söhne"/>
              </a:rPr>
              <a:t>: Approximately 230,000</a:t>
            </a:r>
          </a:p>
          <a:p>
            <a:pPr algn="l">
              <a:buFont typeface="Arial" panose="020B0604020202020204" pitchFamily="34" charset="0"/>
              <a:buChar char="•"/>
            </a:pPr>
            <a:r>
              <a:rPr lang="en-US" b="1" i="0" dirty="0">
                <a:solidFill>
                  <a:srgbClr val="0D0D0D"/>
                </a:solidFill>
                <a:effectLst/>
                <a:highlight>
                  <a:srgbClr val="FFFFFF"/>
                </a:highlight>
                <a:latin typeface="Söhne"/>
              </a:rPr>
              <a:t>Number of Attributes</a:t>
            </a:r>
            <a:r>
              <a:rPr lang="en-US" b="0" i="0" dirty="0">
                <a:solidFill>
                  <a:srgbClr val="0D0D0D"/>
                </a:solidFill>
                <a:effectLst/>
                <a:highlight>
                  <a:srgbClr val="FFFFFF"/>
                </a:highlight>
                <a:latin typeface="Söhne"/>
              </a:rPr>
              <a:t>: 30</a:t>
            </a:r>
          </a:p>
          <a:p>
            <a:endParaRPr lang="en-IN" dirty="0"/>
          </a:p>
        </p:txBody>
      </p:sp>
      <p:pic>
        <p:nvPicPr>
          <p:cNvPr id="5" name="Picture 4">
            <a:extLst>
              <a:ext uri="{FF2B5EF4-FFF2-40B4-BE49-F238E27FC236}">
                <a16:creationId xmlns:a16="http://schemas.microsoft.com/office/drawing/2014/main" id="{15675EDB-BAAB-2630-8422-CA863A8D22C4}"/>
              </a:ext>
            </a:extLst>
          </p:cNvPr>
          <p:cNvPicPr>
            <a:picLocks noChangeAspect="1"/>
          </p:cNvPicPr>
          <p:nvPr/>
        </p:nvPicPr>
        <p:blipFill>
          <a:blip r:embed="rId3"/>
          <a:stretch>
            <a:fillRect/>
          </a:stretch>
        </p:blipFill>
        <p:spPr>
          <a:xfrm>
            <a:off x="686182" y="4116514"/>
            <a:ext cx="3028951" cy="1872807"/>
          </a:xfrm>
          <a:prstGeom prst="rect">
            <a:avLst/>
          </a:prstGeom>
        </p:spPr>
      </p:pic>
      <p:pic>
        <p:nvPicPr>
          <p:cNvPr id="7" name="Picture 6">
            <a:extLst>
              <a:ext uri="{FF2B5EF4-FFF2-40B4-BE49-F238E27FC236}">
                <a16:creationId xmlns:a16="http://schemas.microsoft.com/office/drawing/2014/main" id="{24AD4FDA-B48C-77DF-62B1-5CC865ADF348}"/>
              </a:ext>
            </a:extLst>
          </p:cNvPr>
          <p:cNvPicPr>
            <a:picLocks noChangeAspect="1"/>
          </p:cNvPicPr>
          <p:nvPr/>
        </p:nvPicPr>
        <p:blipFill>
          <a:blip r:embed="rId4"/>
          <a:stretch>
            <a:fillRect/>
          </a:stretch>
        </p:blipFill>
        <p:spPr>
          <a:xfrm>
            <a:off x="3715131" y="4311682"/>
            <a:ext cx="1075944" cy="1482471"/>
          </a:xfrm>
          <a:prstGeom prst="rect">
            <a:avLst/>
          </a:prstGeom>
        </p:spPr>
      </p:pic>
      <p:pic>
        <p:nvPicPr>
          <p:cNvPr id="9" name="Picture 8">
            <a:extLst>
              <a:ext uri="{FF2B5EF4-FFF2-40B4-BE49-F238E27FC236}">
                <a16:creationId xmlns:a16="http://schemas.microsoft.com/office/drawing/2014/main" id="{F4243444-485C-98D6-05B2-AE5679A7DF30}"/>
              </a:ext>
            </a:extLst>
          </p:cNvPr>
          <p:cNvPicPr>
            <a:picLocks noChangeAspect="1"/>
          </p:cNvPicPr>
          <p:nvPr/>
        </p:nvPicPr>
        <p:blipFill>
          <a:blip r:embed="rId5"/>
          <a:stretch>
            <a:fillRect/>
          </a:stretch>
        </p:blipFill>
        <p:spPr>
          <a:xfrm>
            <a:off x="4671823" y="4116514"/>
            <a:ext cx="3148203" cy="1872807"/>
          </a:xfrm>
          <a:prstGeom prst="rect">
            <a:avLst/>
          </a:prstGeom>
        </p:spPr>
      </p:pic>
      <p:pic>
        <p:nvPicPr>
          <p:cNvPr id="11" name="Picture 10">
            <a:extLst>
              <a:ext uri="{FF2B5EF4-FFF2-40B4-BE49-F238E27FC236}">
                <a16:creationId xmlns:a16="http://schemas.microsoft.com/office/drawing/2014/main" id="{77DA178D-E080-06AF-1751-036FEB71B422}"/>
              </a:ext>
            </a:extLst>
          </p:cNvPr>
          <p:cNvPicPr>
            <a:picLocks noChangeAspect="1"/>
          </p:cNvPicPr>
          <p:nvPr/>
        </p:nvPicPr>
        <p:blipFill>
          <a:blip r:embed="rId6"/>
          <a:stretch>
            <a:fillRect/>
          </a:stretch>
        </p:blipFill>
        <p:spPr>
          <a:xfrm>
            <a:off x="8108072" y="4407407"/>
            <a:ext cx="1071563" cy="1291019"/>
          </a:xfrm>
          <a:prstGeom prst="rect">
            <a:avLst/>
          </a:prstGeom>
        </p:spPr>
      </p:pic>
      <p:graphicFrame>
        <p:nvGraphicFramePr>
          <p:cNvPr id="12" name="Table 11">
            <a:extLst>
              <a:ext uri="{FF2B5EF4-FFF2-40B4-BE49-F238E27FC236}">
                <a16:creationId xmlns:a16="http://schemas.microsoft.com/office/drawing/2014/main" id="{2E3B73A3-215C-F225-5465-65DBCBFAA060}"/>
              </a:ext>
            </a:extLst>
          </p:cNvPr>
          <p:cNvGraphicFramePr>
            <a:graphicFrameLocks noGrp="1"/>
          </p:cNvGraphicFramePr>
          <p:nvPr>
            <p:extLst>
              <p:ext uri="{D42A27DB-BD31-4B8C-83A1-F6EECF244321}">
                <p14:modId xmlns:p14="http://schemas.microsoft.com/office/powerpoint/2010/main" val="2169559520"/>
              </p:ext>
            </p:extLst>
          </p:nvPr>
        </p:nvGraphicFramePr>
        <p:xfrm>
          <a:off x="9281160" y="3218687"/>
          <a:ext cx="2532895" cy="2770631"/>
        </p:xfrm>
        <a:graphic>
          <a:graphicData uri="http://schemas.openxmlformats.org/drawingml/2006/table">
            <a:tbl>
              <a:tblPr firstRow="1" bandRow="1">
                <a:tableStyleId>{5C22544A-7EE6-4342-B048-85BDC9FD1C3A}</a:tableStyleId>
              </a:tblPr>
              <a:tblGrid>
                <a:gridCol w="458803">
                  <a:extLst>
                    <a:ext uri="{9D8B030D-6E8A-4147-A177-3AD203B41FA5}">
                      <a16:colId xmlns:a16="http://schemas.microsoft.com/office/drawing/2014/main" val="231291184"/>
                    </a:ext>
                  </a:extLst>
                </a:gridCol>
                <a:gridCol w="458803">
                  <a:extLst>
                    <a:ext uri="{9D8B030D-6E8A-4147-A177-3AD203B41FA5}">
                      <a16:colId xmlns:a16="http://schemas.microsoft.com/office/drawing/2014/main" val="1973935070"/>
                    </a:ext>
                  </a:extLst>
                </a:gridCol>
                <a:gridCol w="697683">
                  <a:extLst>
                    <a:ext uri="{9D8B030D-6E8A-4147-A177-3AD203B41FA5}">
                      <a16:colId xmlns:a16="http://schemas.microsoft.com/office/drawing/2014/main" val="4218146546"/>
                    </a:ext>
                  </a:extLst>
                </a:gridCol>
                <a:gridCol w="458803">
                  <a:extLst>
                    <a:ext uri="{9D8B030D-6E8A-4147-A177-3AD203B41FA5}">
                      <a16:colId xmlns:a16="http://schemas.microsoft.com/office/drawing/2014/main" val="2777765459"/>
                    </a:ext>
                  </a:extLst>
                </a:gridCol>
                <a:gridCol w="458803">
                  <a:extLst>
                    <a:ext uri="{9D8B030D-6E8A-4147-A177-3AD203B41FA5}">
                      <a16:colId xmlns:a16="http://schemas.microsoft.com/office/drawing/2014/main" val="3473387924"/>
                    </a:ext>
                  </a:extLst>
                </a:gridCol>
              </a:tblGrid>
              <a:tr h="575084">
                <a:tc>
                  <a:txBody>
                    <a:bodyPr/>
                    <a:lstStyle/>
                    <a:p>
                      <a:endParaRPr lang="en-IN" sz="1300"/>
                    </a:p>
                  </a:txBody>
                  <a:tcPr/>
                </a:tc>
                <a:tc>
                  <a:txBody>
                    <a:bodyPr/>
                    <a:lstStyle/>
                    <a:p>
                      <a:endParaRPr lang="en-IN" sz="1300"/>
                    </a:p>
                  </a:txBody>
                  <a:tcPr/>
                </a:tc>
                <a:tc>
                  <a:txBody>
                    <a:bodyPr/>
                    <a:lstStyle/>
                    <a:p>
                      <a:endParaRPr lang="en-IN" sz="1300"/>
                    </a:p>
                  </a:txBody>
                  <a:tcPr/>
                </a:tc>
                <a:tc>
                  <a:txBody>
                    <a:bodyPr/>
                    <a:lstStyle/>
                    <a:p>
                      <a:endParaRPr lang="en-IN" sz="1300"/>
                    </a:p>
                  </a:txBody>
                  <a:tcPr/>
                </a:tc>
                <a:tc>
                  <a:txBody>
                    <a:bodyPr/>
                    <a:lstStyle/>
                    <a:p>
                      <a:endParaRPr lang="en-IN" sz="1300"/>
                    </a:p>
                  </a:txBody>
                  <a:tcPr/>
                </a:tc>
                <a:extLst>
                  <a:ext uri="{0D108BD9-81ED-4DB2-BD59-A6C34878D82A}">
                    <a16:rowId xmlns:a16="http://schemas.microsoft.com/office/drawing/2014/main" val="1236517141"/>
                  </a:ext>
                </a:extLst>
              </a:tr>
              <a:tr h="575084">
                <a:tc>
                  <a:txBody>
                    <a:bodyPr/>
                    <a:lstStyle/>
                    <a:p>
                      <a:endParaRPr lang="en-IN" sz="1300"/>
                    </a:p>
                  </a:txBody>
                  <a:tcPr/>
                </a:tc>
                <a:tc>
                  <a:txBody>
                    <a:bodyPr/>
                    <a:lstStyle/>
                    <a:p>
                      <a:endParaRPr lang="en-IN" sz="1300"/>
                    </a:p>
                  </a:txBody>
                  <a:tcPr/>
                </a:tc>
                <a:tc>
                  <a:txBody>
                    <a:bodyPr/>
                    <a:lstStyle/>
                    <a:p>
                      <a:endParaRPr lang="en-IN" sz="1300" dirty="0"/>
                    </a:p>
                  </a:txBody>
                  <a:tcPr/>
                </a:tc>
                <a:tc>
                  <a:txBody>
                    <a:bodyPr/>
                    <a:lstStyle/>
                    <a:p>
                      <a:endParaRPr lang="en-IN" sz="1300"/>
                    </a:p>
                  </a:txBody>
                  <a:tcPr/>
                </a:tc>
                <a:tc>
                  <a:txBody>
                    <a:bodyPr/>
                    <a:lstStyle/>
                    <a:p>
                      <a:endParaRPr lang="en-IN" sz="1300"/>
                    </a:p>
                  </a:txBody>
                  <a:tcPr/>
                </a:tc>
                <a:extLst>
                  <a:ext uri="{0D108BD9-81ED-4DB2-BD59-A6C34878D82A}">
                    <a16:rowId xmlns:a16="http://schemas.microsoft.com/office/drawing/2014/main" val="168501866"/>
                  </a:ext>
                </a:extLst>
              </a:tr>
              <a:tr h="470295">
                <a:tc>
                  <a:txBody>
                    <a:bodyPr/>
                    <a:lstStyle/>
                    <a:p>
                      <a:endParaRPr lang="en-IN" sz="1300"/>
                    </a:p>
                  </a:txBody>
                  <a:tcPr/>
                </a:tc>
                <a:tc>
                  <a:txBody>
                    <a:bodyPr/>
                    <a:lstStyle/>
                    <a:p>
                      <a:endParaRPr lang="en-IN" sz="1300"/>
                    </a:p>
                  </a:txBody>
                  <a:tcPr/>
                </a:tc>
                <a:tc>
                  <a:txBody>
                    <a:bodyPr/>
                    <a:lstStyle/>
                    <a:p>
                      <a:endParaRPr lang="en-IN" sz="1300" dirty="0"/>
                    </a:p>
                  </a:txBody>
                  <a:tcPr/>
                </a:tc>
                <a:tc>
                  <a:txBody>
                    <a:bodyPr/>
                    <a:lstStyle/>
                    <a:p>
                      <a:endParaRPr lang="en-IN" sz="1300"/>
                    </a:p>
                  </a:txBody>
                  <a:tcPr/>
                </a:tc>
                <a:tc>
                  <a:txBody>
                    <a:bodyPr/>
                    <a:lstStyle/>
                    <a:p>
                      <a:endParaRPr lang="en-IN" sz="1300"/>
                    </a:p>
                  </a:txBody>
                  <a:tcPr/>
                </a:tc>
                <a:extLst>
                  <a:ext uri="{0D108BD9-81ED-4DB2-BD59-A6C34878D82A}">
                    <a16:rowId xmlns:a16="http://schemas.microsoft.com/office/drawing/2014/main" val="2626182560"/>
                  </a:ext>
                </a:extLst>
              </a:tr>
              <a:tr h="575084">
                <a:tc>
                  <a:txBody>
                    <a:bodyPr/>
                    <a:lstStyle/>
                    <a:p>
                      <a:endParaRPr lang="en-IN" sz="1300"/>
                    </a:p>
                  </a:txBody>
                  <a:tcPr/>
                </a:tc>
                <a:tc>
                  <a:txBody>
                    <a:bodyPr/>
                    <a:lstStyle/>
                    <a:p>
                      <a:endParaRPr lang="en-IN" sz="1300"/>
                    </a:p>
                  </a:txBody>
                  <a:tcPr/>
                </a:tc>
                <a:tc>
                  <a:txBody>
                    <a:bodyPr/>
                    <a:lstStyle/>
                    <a:p>
                      <a:endParaRPr lang="en-IN" sz="1300" dirty="0"/>
                    </a:p>
                  </a:txBody>
                  <a:tcPr/>
                </a:tc>
                <a:tc>
                  <a:txBody>
                    <a:bodyPr/>
                    <a:lstStyle/>
                    <a:p>
                      <a:endParaRPr lang="en-IN" sz="1300" dirty="0"/>
                    </a:p>
                  </a:txBody>
                  <a:tcPr/>
                </a:tc>
                <a:tc>
                  <a:txBody>
                    <a:bodyPr/>
                    <a:lstStyle/>
                    <a:p>
                      <a:endParaRPr lang="en-IN" sz="1300"/>
                    </a:p>
                  </a:txBody>
                  <a:tcPr/>
                </a:tc>
                <a:extLst>
                  <a:ext uri="{0D108BD9-81ED-4DB2-BD59-A6C34878D82A}">
                    <a16:rowId xmlns:a16="http://schemas.microsoft.com/office/drawing/2014/main" val="847840988"/>
                  </a:ext>
                </a:extLst>
              </a:tr>
              <a:tr h="575084">
                <a:tc>
                  <a:txBody>
                    <a:bodyPr/>
                    <a:lstStyle/>
                    <a:p>
                      <a:endParaRPr lang="en-IN" sz="1300"/>
                    </a:p>
                  </a:txBody>
                  <a:tcPr/>
                </a:tc>
                <a:tc>
                  <a:txBody>
                    <a:bodyPr/>
                    <a:lstStyle/>
                    <a:p>
                      <a:endParaRPr lang="en-IN" sz="1300"/>
                    </a:p>
                  </a:txBody>
                  <a:tcPr/>
                </a:tc>
                <a:tc>
                  <a:txBody>
                    <a:bodyPr/>
                    <a:lstStyle/>
                    <a:p>
                      <a:endParaRPr lang="en-IN" sz="1300" dirty="0"/>
                    </a:p>
                  </a:txBody>
                  <a:tcPr/>
                </a:tc>
                <a:tc>
                  <a:txBody>
                    <a:bodyPr/>
                    <a:lstStyle/>
                    <a:p>
                      <a:endParaRPr lang="en-IN" sz="1300"/>
                    </a:p>
                  </a:txBody>
                  <a:tcPr/>
                </a:tc>
                <a:tc>
                  <a:txBody>
                    <a:bodyPr/>
                    <a:lstStyle/>
                    <a:p>
                      <a:endParaRPr lang="en-IN" sz="1300" dirty="0"/>
                    </a:p>
                  </a:txBody>
                  <a:tcPr/>
                </a:tc>
                <a:extLst>
                  <a:ext uri="{0D108BD9-81ED-4DB2-BD59-A6C34878D82A}">
                    <a16:rowId xmlns:a16="http://schemas.microsoft.com/office/drawing/2014/main" val="347265548"/>
                  </a:ext>
                </a:extLst>
              </a:tr>
            </a:tbl>
          </a:graphicData>
        </a:graphic>
      </p:graphicFrame>
    </p:spTree>
    <p:extLst>
      <p:ext uri="{BB962C8B-B14F-4D97-AF65-F5344CB8AC3E}">
        <p14:creationId xmlns:p14="http://schemas.microsoft.com/office/powerpoint/2010/main" val="386165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2" y="485679"/>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6436F6-5B89-AECB-DAF1-6C9DAB5E729D}"/>
              </a:ext>
            </a:extLst>
          </p:cNvPr>
          <p:cNvSpPr>
            <a:spLocks noGrp="1"/>
          </p:cNvSpPr>
          <p:nvPr>
            <p:ph type="title"/>
          </p:nvPr>
        </p:nvSpPr>
        <p:spPr>
          <a:xfrm>
            <a:off x="959158" y="1113766"/>
            <a:ext cx="3269749" cy="4624327"/>
          </a:xfrm>
        </p:spPr>
        <p:txBody>
          <a:bodyPr anchor="ctr">
            <a:normAutofit/>
          </a:bodyPr>
          <a:lstStyle/>
          <a:p>
            <a:r>
              <a:rPr lang="en-IN" cap="none">
                <a:solidFill>
                  <a:srgbClr val="FFFFFF"/>
                </a:solidFill>
                <a:latin typeface="Calibri" panose="020F0502020204030204" pitchFamily="34" charset="0"/>
                <a:ea typeface="Calibri" panose="020F0502020204030204" pitchFamily="34" charset="0"/>
                <a:cs typeface="Calibri" panose="020F0502020204030204" pitchFamily="34" charset="0"/>
              </a:rPr>
              <a:t>Objective</a:t>
            </a:r>
          </a:p>
        </p:txBody>
      </p:sp>
      <p:sp>
        <p:nvSpPr>
          <p:cNvPr id="3" name="Content Placeholder 2">
            <a:extLst>
              <a:ext uri="{FF2B5EF4-FFF2-40B4-BE49-F238E27FC236}">
                <a16:creationId xmlns:a16="http://schemas.microsoft.com/office/drawing/2014/main" id="{44060B2A-F96A-3215-212B-DF58F2518760}"/>
              </a:ext>
            </a:extLst>
          </p:cNvPr>
          <p:cNvSpPr>
            <a:spLocks noGrp="1"/>
          </p:cNvSpPr>
          <p:nvPr>
            <p:ph idx="1"/>
          </p:nvPr>
        </p:nvSpPr>
        <p:spPr>
          <a:xfrm>
            <a:off x="5155905" y="1113766"/>
            <a:ext cx="6108179" cy="4624327"/>
          </a:xfrm>
        </p:spPr>
        <p:txBody>
          <a:bodyPr anchor="ct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The objective of the project is to develop classification model that can effectively identify manufacturing defects in ball bearings based on observations from destructive and non-destructive tests. By accurately classifying ball bearings as defective or non-defective, the model aims to improve quality control in the manufacturing process, reduce production costs associated with defective products, and ensure the delivery of high-quality goods to customers.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502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75A0F-9101-7F48-EDC0-7EA5E0EEE198}"/>
              </a:ext>
            </a:extLst>
          </p:cNvPr>
          <p:cNvSpPr>
            <a:spLocks noGrp="1"/>
          </p:cNvSpPr>
          <p:nvPr>
            <p:ph type="title"/>
          </p:nvPr>
        </p:nvSpPr>
        <p:spPr>
          <a:xfrm>
            <a:off x="746229" y="1037968"/>
            <a:ext cx="3054091" cy="4709131"/>
          </a:xfrm>
        </p:spPr>
        <p:txBody>
          <a:bodyPr anchor="ctr">
            <a:normAutofit/>
          </a:bodyPr>
          <a:lstStyle/>
          <a:p>
            <a:r>
              <a:rPr lang="en-IN" cap="none">
                <a:latin typeface="Calibri" panose="020F0502020204030204" pitchFamily="34" charset="0"/>
                <a:ea typeface="Calibri" panose="020F0502020204030204" pitchFamily="34" charset="0"/>
                <a:cs typeface="Calibri" panose="020F0502020204030204" pitchFamily="34" charset="0"/>
              </a:rPr>
              <a:t>Steps</a:t>
            </a:r>
            <a:r>
              <a:rPr lang="en-IN" cap="none"/>
              <a:t> </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1"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26C70638-011F-E336-FD0B-A28B32563AAD}"/>
              </a:ext>
            </a:extLst>
          </p:cNvPr>
          <p:cNvGraphicFramePr>
            <a:graphicFrameLocks noGrp="1"/>
          </p:cNvGraphicFramePr>
          <p:nvPr>
            <p:ph idx="1"/>
            <p:extLst>
              <p:ext uri="{D42A27DB-BD31-4B8C-83A1-F6EECF244321}">
                <p14:modId xmlns:p14="http://schemas.microsoft.com/office/powerpoint/2010/main" val="2076525069"/>
              </p:ext>
            </p:extLst>
          </p:nvPr>
        </p:nvGraphicFramePr>
        <p:xfrm>
          <a:off x="4598437" y="1207784"/>
          <a:ext cx="7012371"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844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D43B-ACF6-E1B5-7F44-951EB59A5F74}"/>
              </a:ext>
            </a:extLst>
          </p:cNvPr>
          <p:cNvSpPr>
            <a:spLocks noGrp="1"/>
          </p:cNvSpPr>
          <p:nvPr>
            <p:ph type="title"/>
          </p:nvPr>
        </p:nvSpPr>
        <p:spPr>
          <a:xfrm>
            <a:off x="581192" y="702157"/>
            <a:ext cx="11029616" cy="632868"/>
          </a:xfrm>
        </p:spPr>
        <p:txBody>
          <a:bodyPr>
            <a:normAutofit/>
          </a:bodyPr>
          <a:lstStyle/>
          <a:p>
            <a:r>
              <a:rPr lang="en-IN" cap="none">
                <a:latin typeface="Calibri" panose="020F0502020204030204" pitchFamily="34" charset="0"/>
                <a:ea typeface="Calibri" panose="020F0502020204030204" pitchFamily="34" charset="0"/>
                <a:cs typeface="Calibri" panose="020F0502020204030204" pitchFamily="34" charset="0"/>
              </a:rPr>
              <a:t>Data Visualization</a:t>
            </a:r>
            <a:endParaRPr lang="en-IN" cap="none"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4690A958-D180-0169-32EC-9EB08116924C}"/>
              </a:ext>
            </a:extLst>
          </p:cNvPr>
          <p:cNvPicPr>
            <a:picLocks noGrp="1" noChangeAspect="1"/>
          </p:cNvPicPr>
          <p:nvPr>
            <p:ph idx="1"/>
          </p:nvPr>
        </p:nvPicPr>
        <p:blipFill>
          <a:blip r:embed="rId2"/>
          <a:stretch>
            <a:fillRect/>
          </a:stretch>
        </p:blipFill>
        <p:spPr>
          <a:xfrm>
            <a:off x="841248" y="1417321"/>
            <a:ext cx="9738360" cy="5230369"/>
          </a:xfrm>
        </p:spPr>
      </p:pic>
    </p:spTree>
    <p:extLst>
      <p:ext uri="{BB962C8B-B14F-4D97-AF65-F5344CB8AC3E}">
        <p14:creationId xmlns:p14="http://schemas.microsoft.com/office/powerpoint/2010/main" val="42780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8020-AC8F-176B-90D6-CD3D53705343}"/>
              </a:ext>
            </a:extLst>
          </p:cNvPr>
          <p:cNvSpPr>
            <a:spLocks noGrp="1"/>
          </p:cNvSpPr>
          <p:nvPr>
            <p:ph type="title"/>
          </p:nvPr>
        </p:nvSpPr>
        <p:spPr>
          <a:xfrm>
            <a:off x="384048" y="702157"/>
            <a:ext cx="11226760" cy="486564"/>
          </a:xfrm>
        </p:spPr>
        <p:txBody>
          <a:bodyPr>
            <a:normAutofit fontScale="90000"/>
          </a:bodyPr>
          <a:lstStyle/>
          <a:p>
            <a:r>
              <a:rPr lang="en-IN">
                <a:latin typeface="Calibri" panose="020F0502020204030204" pitchFamily="34" charset="0"/>
                <a:ea typeface="Calibri" panose="020F0502020204030204" pitchFamily="34" charset="0"/>
                <a:cs typeface="Calibri" panose="020F0502020204030204" pitchFamily="34" charset="0"/>
              </a:rPr>
              <a:t>Data Preprocessing</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4EB04CA5-7B50-CAB3-041B-BF6D73F62013}"/>
              </a:ext>
            </a:extLst>
          </p:cNvPr>
          <p:cNvPicPr>
            <a:picLocks noGrp="1" noChangeAspect="1"/>
          </p:cNvPicPr>
          <p:nvPr>
            <p:ph idx="1"/>
          </p:nvPr>
        </p:nvPicPr>
        <p:blipFill>
          <a:blip r:embed="rId3"/>
          <a:stretch>
            <a:fillRect/>
          </a:stretch>
        </p:blipFill>
        <p:spPr>
          <a:xfrm>
            <a:off x="6096000" y="1828802"/>
            <a:ext cx="5722664" cy="3603831"/>
          </a:xfrm>
        </p:spPr>
      </p:pic>
      <p:sp>
        <p:nvSpPr>
          <p:cNvPr id="6" name="TextBox 5">
            <a:extLst>
              <a:ext uri="{FF2B5EF4-FFF2-40B4-BE49-F238E27FC236}">
                <a16:creationId xmlns:a16="http://schemas.microsoft.com/office/drawing/2014/main" id="{2B54A4A6-8365-786D-D1B2-5D0E4B284CF2}"/>
              </a:ext>
            </a:extLst>
          </p:cNvPr>
          <p:cNvSpPr txBox="1"/>
          <p:nvPr/>
        </p:nvSpPr>
        <p:spPr>
          <a:xfrm>
            <a:off x="466345" y="1664209"/>
            <a:ext cx="5360755" cy="5322739"/>
          </a:xfrm>
          <a:prstGeom prst="rect">
            <a:avLst/>
          </a:prstGeom>
          <a:noFill/>
        </p:spPr>
        <p:txBody>
          <a:bodyPr wrap="square" rtlCol="0">
            <a:spAutoFit/>
          </a:bodyPr>
          <a:lstStyle/>
          <a:p>
            <a:r>
              <a:rPr lang="en-US" dirty="0"/>
              <a:t>Data preprocessing serves as a critical preparatory step in the Data analysis pipeline, laying the foundation for effective model training, evaluation, and deployment. By ensuring that the data is clean, consistent, and well-structured, preprocessing maximizes the chances of building accurate and reliable models that can deliver meaningful insights and solutions.</a:t>
            </a:r>
          </a:p>
          <a:p>
            <a:endParaRPr lang="en-US" dirty="0"/>
          </a:p>
          <a:p>
            <a:r>
              <a:rPr lang="en-US" b="1" dirty="0"/>
              <a:t>Observations</a:t>
            </a:r>
          </a:p>
          <a:p>
            <a:pPr marL="342891" indent="-342891">
              <a:spcBef>
                <a:spcPts val="931"/>
              </a:spcBef>
              <a:buSzPts val="1400"/>
              <a:buFont typeface="Symbol" panose="05050102010706020507" pitchFamily="18" charset="2"/>
              <a:buChar char=""/>
              <a:tabLst>
                <a:tab pos="520687" algn="l"/>
              </a:tabLst>
            </a:pPr>
            <a:r>
              <a:rPr lang="en-US" dirty="0">
                <a:solidFill>
                  <a:srgbClr val="000000"/>
                </a:solidFill>
                <a:latin typeface="Times New Roman" panose="02020603050405020304" pitchFamily="18" charset="0"/>
                <a:ea typeface="Symbol" panose="05050102010706020507" pitchFamily="18" charset="2"/>
                <a:cs typeface="Symbol" panose="05050102010706020507" pitchFamily="18" charset="2"/>
              </a:rPr>
              <a:t>The</a:t>
            </a:r>
            <a:r>
              <a:rPr lang="en-US" spc="-1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000000"/>
                </a:solidFill>
                <a:latin typeface="Times New Roman" panose="02020603050405020304" pitchFamily="18" charset="0"/>
                <a:ea typeface="Symbol" panose="05050102010706020507" pitchFamily="18" charset="2"/>
                <a:cs typeface="Symbol" panose="05050102010706020507" pitchFamily="18" charset="2"/>
              </a:rPr>
              <a:t>given</a:t>
            </a:r>
            <a:r>
              <a:rPr lang="en-US" spc="-2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000000"/>
                </a:solidFill>
                <a:latin typeface="Times New Roman" panose="02020603050405020304" pitchFamily="18" charset="0"/>
                <a:ea typeface="Symbol" panose="05050102010706020507" pitchFamily="18" charset="2"/>
                <a:cs typeface="Symbol" panose="05050102010706020507" pitchFamily="18" charset="2"/>
              </a:rPr>
              <a:t>data</a:t>
            </a:r>
            <a:r>
              <a:rPr lang="en-US" spc="-1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000000"/>
                </a:solidFill>
                <a:latin typeface="Times New Roman" panose="02020603050405020304" pitchFamily="18" charset="0"/>
                <a:ea typeface="Symbol" panose="05050102010706020507" pitchFamily="18" charset="2"/>
                <a:cs typeface="Symbol" panose="05050102010706020507" pitchFamily="18" charset="2"/>
              </a:rPr>
              <a:t>has</a:t>
            </a:r>
            <a:r>
              <a:rPr lang="en-US" spc="-3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000000"/>
                </a:solidFill>
                <a:latin typeface="Times New Roman" panose="02020603050405020304" pitchFamily="18" charset="0"/>
                <a:ea typeface="Symbol" panose="05050102010706020507" pitchFamily="18" charset="2"/>
                <a:cs typeface="Symbol" panose="05050102010706020507" pitchFamily="18" charset="2"/>
              </a:rPr>
              <a:t>no</a:t>
            </a:r>
            <a:r>
              <a:rPr lang="en-US" spc="-1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000000"/>
                </a:solidFill>
                <a:latin typeface="Times New Roman" panose="02020603050405020304" pitchFamily="18" charset="0"/>
                <a:ea typeface="Symbol" panose="05050102010706020507" pitchFamily="18" charset="2"/>
                <a:cs typeface="Symbol" panose="05050102010706020507" pitchFamily="18" charset="2"/>
              </a:rPr>
              <a:t>null</a:t>
            </a:r>
            <a:r>
              <a:rPr lang="en-US" spc="-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pc="-11" dirty="0">
                <a:solidFill>
                  <a:srgbClr val="000000"/>
                </a:solidFill>
                <a:latin typeface="Times New Roman" panose="02020603050405020304" pitchFamily="18" charset="0"/>
                <a:ea typeface="Symbol" panose="05050102010706020507" pitchFamily="18" charset="2"/>
                <a:cs typeface="Symbol" panose="05050102010706020507" pitchFamily="18" charset="2"/>
              </a:rPr>
              <a:t>values.</a:t>
            </a:r>
            <a:endParaRPr lang="en-IN" dirty="0">
              <a:latin typeface="Times New Roman" panose="02020603050405020304" pitchFamily="18" charset="0"/>
              <a:ea typeface="Symbol" panose="05050102010706020507" pitchFamily="18" charset="2"/>
              <a:cs typeface="Symbol" panose="05050102010706020507" pitchFamily="18" charset="2"/>
            </a:endParaRPr>
          </a:p>
          <a:p>
            <a:pPr marL="342891" marR="212720" indent="-342891">
              <a:lnSpc>
                <a:spcPct val="107000"/>
              </a:lnSpc>
              <a:spcBef>
                <a:spcPts val="120"/>
              </a:spcBef>
              <a:buSzPts val="1400"/>
              <a:buFont typeface="Symbol" panose="05050102010706020507" pitchFamily="18" charset="2"/>
              <a:buChar char=""/>
              <a:tabLst>
                <a:tab pos="520687" algn="l"/>
              </a:tabLst>
            </a:pPr>
            <a:r>
              <a:rPr lang="en-US" dirty="0">
                <a:solidFill>
                  <a:srgbClr val="000000"/>
                </a:solidFill>
                <a:latin typeface="Times New Roman" panose="02020603050405020304" pitchFamily="18" charset="0"/>
                <a:ea typeface="Symbol" panose="05050102010706020507" pitchFamily="18" charset="2"/>
                <a:cs typeface="Symbol" panose="05050102010706020507" pitchFamily="18" charset="2"/>
              </a:rPr>
              <a:t>The value of each predictor ranges greatly. The minimum value is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72.715728 and maximum</a:t>
            </a:r>
            <a:r>
              <a:rPr lang="en-US" spc="-15"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value</a:t>
            </a:r>
            <a:r>
              <a:rPr lang="en-US" spc="-15"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is</a:t>
            </a:r>
            <a:r>
              <a:rPr lang="en-US" spc="-20"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154674.000000.</a:t>
            </a:r>
            <a:r>
              <a:rPr lang="en-US" spc="-20"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Classification models</a:t>
            </a:r>
            <a:r>
              <a:rPr lang="en-US" spc="-11"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are</a:t>
            </a:r>
            <a:r>
              <a:rPr lang="en-US" spc="-15"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sensitive</a:t>
            </a:r>
            <a:r>
              <a:rPr lang="en-US" spc="-15"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to</a:t>
            </a:r>
            <a:r>
              <a:rPr lang="en-US" spc="-11"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the</a:t>
            </a:r>
            <a:r>
              <a:rPr lang="en-US" spc="-31"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scale of values used.</a:t>
            </a:r>
            <a:r>
              <a:rPr lang="en-US" spc="-25"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This creates biased model and</a:t>
            </a:r>
            <a:r>
              <a:rPr lang="en-US" spc="-15"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predictor with</a:t>
            </a:r>
            <a:r>
              <a:rPr lang="en-US" spc="-15"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large scale will</a:t>
            </a:r>
            <a:r>
              <a:rPr lang="en-US" spc="-11" dirty="0">
                <a:solidFill>
                  <a:srgbClr val="202020"/>
                </a:solidFill>
                <a:latin typeface="Times New Roman" panose="02020603050405020304" pitchFamily="18" charset="0"/>
                <a:ea typeface="Symbol" panose="05050102010706020507" pitchFamily="18" charset="2"/>
                <a:cs typeface="Symbol" panose="05050102010706020507" pitchFamily="18" charset="2"/>
              </a:rPr>
              <a:t> </a:t>
            </a:r>
            <a:r>
              <a:rPr lang="en-US" dirty="0">
                <a:solidFill>
                  <a:srgbClr val="202020"/>
                </a:solidFill>
                <a:latin typeface="Times New Roman" panose="02020603050405020304" pitchFamily="18" charset="0"/>
                <a:ea typeface="Symbol" panose="05050102010706020507" pitchFamily="18" charset="2"/>
                <a:cs typeface="Symbol" panose="05050102010706020507" pitchFamily="18" charset="2"/>
              </a:rPr>
              <a:t>influence the outcome more.</a:t>
            </a:r>
            <a:endParaRPr lang="en-IN" dirty="0">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193893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84BD-0ED0-80ED-FCBC-9473EAA6AC0D}"/>
              </a:ext>
            </a:extLst>
          </p:cNvPr>
          <p:cNvSpPr>
            <a:spLocks noGrp="1"/>
          </p:cNvSpPr>
          <p:nvPr>
            <p:ph type="title"/>
          </p:nvPr>
        </p:nvSpPr>
        <p:spPr>
          <a:xfrm>
            <a:off x="581192" y="702157"/>
            <a:ext cx="11029616" cy="660300"/>
          </a:xfrm>
        </p:spPr>
        <p:txBody>
          <a:bodyPr/>
          <a:lstStyle/>
          <a:p>
            <a:r>
              <a:rPr lang="en-IN" cap="none" dirty="0">
                <a:latin typeface="Calibri" panose="020F0502020204030204" pitchFamily="34" charset="0"/>
                <a:ea typeface="Calibri" panose="020F0502020204030204" pitchFamily="34" charset="0"/>
                <a:cs typeface="Calibri" panose="020F0502020204030204" pitchFamily="34" charset="0"/>
              </a:rPr>
              <a:t>Data preprocessing</a:t>
            </a:r>
          </a:p>
        </p:txBody>
      </p:sp>
      <p:sp>
        <p:nvSpPr>
          <p:cNvPr id="3" name="Content Placeholder 2">
            <a:extLst>
              <a:ext uri="{FF2B5EF4-FFF2-40B4-BE49-F238E27FC236}">
                <a16:creationId xmlns:a16="http://schemas.microsoft.com/office/drawing/2014/main" id="{3F707620-5418-13FA-8B5F-7BCBE4614564}"/>
              </a:ext>
            </a:extLst>
          </p:cNvPr>
          <p:cNvSpPr>
            <a:spLocks noGrp="1"/>
          </p:cNvSpPr>
          <p:nvPr>
            <p:ph idx="1"/>
          </p:nvPr>
        </p:nvSpPr>
        <p:spPr>
          <a:xfrm>
            <a:off x="5733290" y="786385"/>
            <a:ext cx="5751575" cy="5579772"/>
          </a:xfrm>
        </p:spPr>
        <p:txBody>
          <a:bodyPr>
            <a:normAutofit/>
          </a:bodyPr>
          <a:lstStyle/>
          <a:p>
            <a:pPr marL="0" indent="0">
              <a:buNone/>
            </a:pPr>
            <a:r>
              <a:rPr lang="en-US" sz="2000" b="1" kern="0" dirty="0">
                <a:solidFill>
                  <a:srgbClr val="000000"/>
                </a:solidFill>
                <a:highlight>
                  <a:srgbClr val="F1F1F1"/>
                </a:highlight>
                <a:latin typeface="Times New Roman" panose="02020603050405020304" pitchFamily="18" charset="0"/>
                <a:ea typeface="Times New Roman" panose="02020603050405020304" pitchFamily="18" charset="0"/>
              </a:rPr>
              <a:t>Standardization</a:t>
            </a:r>
            <a:r>
              <a:rPr lang="en-US" sz="2000" b="1" kern="0" spc="-51" dirty="0">
                <a:solidFill>
                  <a:srgbClr val="000000"/>
                </a:solidFill>
                <a:highlight>
                  <a:srgbClr val="F1F1F1"/>
                </a:highlight>
                <a:latin typeface="Times New Roman" panose="02020603050405020304" pitchFamily="18" charset="0"/>
                <a:ea typeface="Times New Roman" panose="02020603050405020304" pitchFamily="18" charset="0"/>
              </a:rPr>
              <a:t> </a:t>
            </a:r>
            <a:r>
              <a:rPr lang="en-US" sz="2000" b="1" kern="0" dirty="0">
                <a:solidFill>
                  <a:srgbClr val="000000"/>
                </a:solidFill>
                <a:highlight>
                  <a:srgbClr val="F1F1F1"/>
                </a:highlight>
                <a:latin typeface="Times New Roman" panose="02020603050405020304" pitchFamily="18" charset="0"/>
                <a:ea typeface="Times New Roman" panose="02020603050405020304" pitchFamily="18" charset="0"/>
              </a:rPr>
              <a:t>of</a:t>
            </a:r>
            <a:r>
              <a:rPr lang="en-US" sz="2000" b="1" kern="0" spc="-45" dirty="0">
                <a:solidFill>
                  <a:srgbClr val="000000"/>
                </a:solidFill>
                <a:highlight>
                  <a:srgbClr val="F1F1F1"/>
                </a:highlight>
                <a:latin typeface="Times New Roman" panose="02020603050405020304" pitchFamily="18" charset="0"/>
                <a:ea typeface="Times New Roman" panose="02020603050405020304" pitchFamily="18" charset="0"/>
              </a:rPr>
              <a:t> </a:t>
            </a:r>
            <a:r>
              <a:rPr lang="en-US" sz="2000" b="1" kern="0" spc="-20" dirty="0">
                <a:solidFill>
                  <a:srgbClr val="000000"/>
                </a:solidFill>
                <a:highlight>
                  <a:srgbClr val="F1F1F1"/>
                </a:highlight>
                <a:latin typeface="Times New Roman" panose="02020603050405020304" pitchFamily="18" charset="0"/>
                <a:ea typeface="Times New Roman" panose="02020603050405020304" pitchFamily="18" charset="0"/>
              </a:rPr>
              <a:t>Data</a:t>
            </a:r>
            <a:endParaRPr lang="en-US" sz="20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In the context of manufacturing defect detection in ball bearings, applying Standard Scaler to the dataset can help ensure that the observations from different tests (predictors) are on a similar scale, enabling the model to learn effectively from the data without being influenced by the inherent scaling differences between predictors. This can ultimately lead to more accurate and reliable predictions of defects in ball bearings.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39DC134-B809-67E3-5C3B-1DE77B953D49}"/>
              </a:ext>
            </a:extLst>
          </p:cNvPr>
          <p:cNvSpPr txBox="1"/>
          <p:nvPr/>
        </p:nvSpPr>
        <p:spPr>
          <a:xfrm>
            <a:off x="581192" y="1801369"/>
            <a:ext cx="4232176" cy="1477328"/>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Null Value removal</a:t>
            </a:r>
            <a:endParaRPr lang="en-IN"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Null value removal, also known as deletion or dropping, involves removing observations (rows) or variables (columns) that contain null values from the dataset</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Data Preprocessing: What it is, Steps, &amp; Methods Involved | Airbyte">
            <a:extLst>
              <a:ext uri="{FF2B5EF4-FFF2-40B4-BE49-F238E27FC236}">
                <a16:creationId xmlns:a16="http://schemas.microsoft.com/office/drawing/2014/main" id="{BD40D5EC-4691-CD3A-2CAE-19BC93BB7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3576270"/>
            <a:ext cx="4232176" cy="151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94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1A47-8DBD-7632-35AC-21E6CED4B42A}"/>
              </a:ext>
            </a:extLst>
          </p:cNvPr>
          <p:cNvSpPr>
            <a:spLocks noGrp="1"/>
          </p:cNvSpPr>
          <p:nvPr>
            <p:ph type="title"/>
          </p:nvPr>
        </p:nvSpPr>
        <p:spPr>
          <a:xfrm>
            <a:off x="581192" y="702157"/>
            <a:ext cx="11029616" cy="67858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Model selection</a:t>
            </a:r>
          </a:p>
        </p:txBody>
      </p:sp>
      <p:sp>
        <p:nvSpPr>
          <p:cNvPr id="3" name="Content Placeholder 2">
            <a:extLst>
              <a:ext uri="{FF2B5EF4-FFF2-40B4-BE49-F238E27FC236}">
                <a16:creationId xmlns:a16="http://schemas.microsoft.com/office/drawing/2014/main" id="{5CD9AA98-D17E-DF6A-D5EA-839433B10A18}"/>
              </a:ext>
            </a:extLst>
          </p:cNvPr>
          <p:cNvSpPr>
            <a:spLocks noGrp="1"/>
          </p:cNvSpPr>
          <p:nvPr>
            <p:ph idx="1"/>
          </p:nvPr>
        </p:nvSpPr>
        <p:spPr>
          <a:xfrm>
            <a:off x="416602" y="1728216"/>
            <a:ext cx="11029615" cy="4928616"/>
          </a:xfrm>
        </p:spPr>
        <p:txBody>
          <a:bodyPr/>
          <a:lstStyle/>
          <a:p>
            <a:pPr marL="0" indent="0">
              <a:buNone/>
            </a:pP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Since we have large data, significantly less attributes compared to data points and we need</a:t>
            </a:r>
            <a:r>
              <a:rPr lang="en-US" sz="2000" spc="-1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the</a:t>
            </a:r>
            <a:r>
              <a:rPr lang="en-US" sz="2000" spc="-1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classification</a:t>
            </a:r>
            <a:r>
              <a:rPr lang="en-US" sz="2000" spc="-1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between</a:t>
            </a:r>
            <a:r>
              <a:rPr lang="en-US" sz="2000" spc="-1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only</a:t>
            </a:r>
            <a:r>
              <a:rPr lang="en-US" sz="2000" spc="-2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two</a:t>
            </a:r>
            <a:r>
              <a:rPr lang="en-US" sz="2000" spc="-1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classes</a:t>
            </a:r>
            <a:r>
              <a:rPr lang="en-US" sz="2000" spc="-1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(i.e.</a:t>
            </a:r>
            <a:r>
              <a:rPr lang="en-US" sz="2000" spc="-2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0</a:t>
            </a:r>
            <a:r>
              <a:rPr lang="en-US" sz="2000" spc="-1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or</a:t>
            </a:r>
            <a:r>
              <a:rPr lang="en-US" sz="2000" spc="-1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1</a:t>
            </a:r>
            <a:r>
              <a:rPr lang="en-US" sz="2000" spc="-1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a:t>
            </a:r>
            <a:r>
              <a:rPr lang="en-US" sz="2000" spc="-20"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we</a:t>
            </a:r>
            <a:r>
              <a:rPr lang="en-US" sz="2000" spc="-2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can</a:t>
            </a:r>
            <a:r>
              <a:rPr lang="en-US" sz="2000" spc="-1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consider</a:t>
            </a:r>
            <a:r>
              <a:rPr lang="en-US" sz="2000" spc="-1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2000" dirty="0">
                <a:solidFill>
                  <a:srgbClr val="000000"/>
                </a:solidFill>
                <a:latin typeface="Times New Roman" panose="02020603050405020304" pitchFamily="18" charset="0"/>
                <a:ea typeface="Symbol" panose="05050102010706020507" pitchFamily="18" charset="2"/>
                <a:cs typeface="Symbol" panose="05050102010706020507" pitchFamily="18" charset="2"/>
              </a:rPr>
              <a:t>Logistic Regression and Decision Tree models.</a:t>
            </a:r>
          </a:p>
          <a:p>
            <a:pPr marL="0" indent="0">
              <a:buNone/>
            </a:pPr>
            <a:r>
              <a:rPr lang="en-US" sz="1800" b="1" dirty="0">
                <a:solidFill>
                  <a:srgbClr val="000000"/>
                </a:solidFill>
                <a:latin typeface="Times New Roman" panose="02020603050405020304" pitchFamily="18" charset="0"/>
                <a:ea typeface="Symbol" panose="05050102010706020507" pitchFamily="18" charset="2"/>
                <a:cs typeface="Symbol" panose="05050102010706020507" pitchFamily="18" charset="2"/>
              </a:rPr>
              <a:t>Logistic Regression</a:t>
            </a:r>
          </a:p>
          <a:p>
            <a:pPr marL="0" indent="0">
              <a:buNone/>
            </a:pPr>
            <a:r>
              <a:rPr lang="en-US" sz="1800" b="1" kern="0" dirty="0">
                <a:solidFill>
                  <a:srgbClr val="000000"/>
                </a:solidFill>
                <a:latin typeface="Times New Roman" panose="02020603050405020304" pitchFamily="18" charset="0"/>
                <a:ea typeface="Times New Roman" panose="02020603050405020304" pitchFamily="18" charset="0"/>
              </a:rPr>
              <a:t>Performance</a:t>
            </a:r>
            <a:r>
              <a:rPr lang="en-US" sz="1800" b="1" kern="0" spc="-25" dirty="0">
                <a:solidFill>
                  <a:srgbClr val="000000"/>
                </a:solidFill>
                <a:latin typeface="Times New Roman" panose="02020603050405020304" pitchFamily="18" charset="0"/>
                <a:ea typeface="Times New Roman" panose="02020603050405020304" pitchFamily="18" charset="0"/>
              </a:rPr>
              <a:t> </a:t>
            </a:r>
            <a:r>
              <a:rPr lang="en-US" sz="1800" b="1" kern="0" spc="-11" dirty="0">
                <a:solidFill>
                  <a:srgbClr val="000000"/>
                </a:solidFill>
                <a:latin typeface="Times New Roman" panose="02020603050405020304" pitchFamily="18" charset="0"/>
                <a:ea typeface="Times New Roman" panose="02020603050405020304" pitchFamily="18" charset="0"/>
              </a:rPr>
              <a:t>Metrics:</a:t>
            </a:r>
            <a:endParaRPr lang="en-US" sz="1800" b="1" dirty="0">
              <a:solidFill>
                <a:srgbClr val="000000"/>
              </a:solidFill>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US" sz="1800" dirty="0">
              <a:solidFill>
                <a:srgbClr val="000000"/>
              </a:solidFill>
              <a:latin typeface="Times New Roman" panose="02020603050405020304" pitchFamily="18" charset="0"/>
              <a:ea typeface="Symbol" panose="05050102010706020507" pitchFamily="18" charset="2"/>
              <a:cs typeface="Symbol" panose="05050102010706020507" pitchFamily="18" charset="2"/>
            </a:endParaRPr>
          </a:p>
          <a:p>
            <a:pPr marL="0" indent="0">
              <a:buNone/>
            </a:pPr>
            <a:r>
              <a:rPr lang="en-US" sz="1800" dirty="0">
                <a:solidFill>
                  <a:srgbClr val="000000"/>
                </a:solidFill>
                <a:latin typeface="Times New Roman" panose="02020603050405020304" pitchFamily="18" charset="0"/>
                <a:ea typeface="Symbol" panose="05050102010706020507" pitchFamily="18" charset="2"/>
                <a:cs typeface="Symbol" panose="05050102010706020507" pitchFamily="18" charset="2"/>
              </a:rPr>
              <a:t>We</a:t>
            </a:r>
            <a:r>
              <a:rPr lang="en-US" sz="1800" spc="-3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000000"/>
                </a:solidFill>
                <a:latin typeface="Times New Roman" panose="02020603050405020304" pitchFamily="18" charset="0"/>
                <a:ea typeface="Symbol" panose="05050102010706020507" pitchFamily="18" charset="2"/>
                <a:cs typeface="Symbol" panose="05050102010706020507" pitchFamily="18" charset="2"/>
              </a:rPr>
              <a:t>achieved</a:t>
            </a:r>
            <a:r>
              <a:rPr lang="en-US" sz="1800" spc="-2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000000"/>
                </a:solidFill>
                <a:latin typeface="Times New Roman" panose="02020603050405020304" pitchFamily="18" charset="0"/>
                <a:ea typeface="Symbol" panose="05050102010706020507" pitchFamily="18" charset="2"/>
                <a:cs typeface="Symbol" panose="05050102010706020507" pitchFamily="18" charset="2"/>
              </a:rPr>
              <a:t>a</a:t>
            </a:r>
            <a:r>
              <a:rPr lang="en-US" sz="1800" spc="-3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000000"/>
                </a:solidFill>
                <a:latin typeface="Times New Roman" panose="02020603050405020304" pitchFamily="18" charset="0"/>
                <a:ea typeface="Symbol" panose="05050102010706020507" pitchFamily="18" charset="2"/>
                <a:cs typeface="Symbol" panose="05050102010706020507" pitchFamily="18" charset="2"/>
              </a:rPr>
              <a:t>very</a:t>
            </a:r>
            <a:r>
              <a:rPr lang="en-US" sz="1800" spc="-4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000000"/>
                </a:solidFill>
                <a:latin typeface="Times New Roman" panose="02020603050405020304" pitchFamily="18" charset="0"/>
                <a:ea typeface="Symbol" panose="05050102010706020507" pitchFamily="18" charset="2"/>
                <a:cs typeface="Symbol" panose="05050102010706020507" pitchFamily="18" charset="2"/>
              </a:rPr>
              <a:t>high</a:t>
            </a:r>
            <a:r>
              <a:rPr lang="en-US" sz="1800" spc="-25"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000000"/>
                </a:solidFill>
                <a:latin typeface="Times New Roman" panose="02020603050405020304" pitchFamily="18" charset="0"/>
                <a:ea typeface="Symbol" panose="05050102010706020507" pitchFamily="18" charset="2"/>
                <a:cs typeface="Symbol" panose="05050102010706020507" pitchFamily="18" charset="2"/>
              </a:rPr>
              <a:t>accuracy</a:t>
            </a:r>
            <a:r>
              <a:rPr lang="en-US" sz="1800" spc="-3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000000"/>
                </a:solidFill>
                <a:latin typeface="Times New Roman" panose="02020603050405020304" pitchFamily="18" charset="0"/>
                <a:ea typeface="Symbol" panose="05050102010706020507" pitchFamily="18" charset="2"/>
                <a:cs typeface="Symbol" panose="05050102010706020507" pitchFamily="18" charset="2"/>
              </a:rPr>
              <a:t>of</a:t>
            </a:r>
            <a:r>
              <a:rPr lang="en-US" sz="1800" spc="-31" dirty="0">
                <a:solidFill>
                  <a:srgbClr val="000000"/>
                </a:solidFill>
                <a:latin typeface="Times New Roman" panose="02020603050405020304" pitchFamily="18" charset="0"/>
                <a:ea typeface="Symbol" panose="05050102010706020507" pitchFamily="18" charset="2"/>
                <a:cs typeface="Symbol" panose="05050102010706020507" pitchFamily="18" charset="2"/>
              </a:rPr>
              <a:t> </a:t>
            </a:r>
            <a:r>
              <a:rPr lang="en-US" sz="1800" spc="-25" dirty="0">
                <a:solidFill>
                  <a:srgbClr val="000000"/>
                </a:solidFill>
                <a:latin typeface="Times New Roman" panose="02020603050405020304" pitchFamily="18" charset="0"/>
                <a:ea typeface="Symbol" panose="05050102010706020507" pitchFamily="18" charset="2"/>
                <a:cs typeface="Symbol" panose="05050102010706020507" pitchFamily="18" charset="2"/>
              </a:rPr>
              <a:t>99%</a:t>
            </a:r>
          </a:p>
          <a:p>
            <a:r>
              <a:rPr lang="en-US" sz="1600" dirty="0">
                <a:solidFill>
                  <a:srgbClr val="000000"/>
                </a:solidFill>
                <a:latin typeface="Times New Roman" panose="02020603050405020304" pitchFamily="18" charset="0"/>
              </a:rPr>
              <a:t>Specificity = </a:t>
            </a:r>
            <a:r>
              <a:rPr lang="en-US" sz="1600" dirty="0">
                <a:solidFill>
                  <a:srgbClr val="181818"/>
                </a:solidFill>
                <a:latin typeface="Times New Roman" panose="02020603050405020304" pitchFamily="18" charset="0"/>
              </a:rPr>
              <a:t>0.99993</a:t>
            </a:r>
            <a:endParaRPr lang="en-US" sz="1600" dirty="0">
              <a:solidFill>
                <a:srgbClr val="000000"/>
              </a:solidFill>
              <a:latin typeface="Times New Roman" panose="02020603050405020304" pitchFamily="18" charset="0"/>
            </a:endParaRPr>
          </a:p>
          <a:p>
            <a:r>
              <a:rPr lang="en-US" sz="1600" dirty="0">
                <a:solidFill>
                  <a:srgbClr val="000000"/>
                </a:solidFill>
                <a:latin typeface="Times New Roman" panose="02020603050405020304" pitchFamily="18" charset="0"/>
              </a:rPr>
              <a:t>Simplicity = </a:t>
            </a:r>
            <a:r>
              <a:rPr lang="en-US" sz="1600" dirty="0">
                <a:solidFill>
                  <a:srgbClr val="181818"/>
                </a:solidFill>
                <a:latin typeface="Times New Roman" panose="02020603050405020304" pitchFamily="18" charset="0"/>
              </a:rPr>
              <a:t>0.85057</a:t>
            </a:r>
            <a:endParaRPr lang="en-US" sz="1600" dirty="0">
              <a:solidFill>
                <a:srgbClr val="000000"/>
              </a:solidFill>
              <a:latin typeface="Times New Roman" panose="02020603050405020304" pitchFamily="18" charset="0"/>
            </a:endParaRPr>
          </a:p>
          <a:p>
            <a:pPr marL="0" indent="0">
              <a:buNone/>
            </a:pPr>
            <a:endParaRPr lang="en-US" sz="1800" spc="-25" dirty="0">
              <a:solidFill>
                <a:srgbClr val="000000"/>
              </a:solidFill>
              <a:latin typeface="Times New Roman" panose="02020603050405020304" pitchFamily="18" charset="0"/>
              <a:ea typeface="Symbol" panose="05050102010706020507" pitchFamily="18" charset="2"/>
              <a:cs typeface="Symbol" panose="05050102010706020507" pitchFamily="18" charset="2"/>
            </a:endParaRPr>
          </a:p>
          <a:p>
            <a:endParaRPr lang="en-IN" sz="1800" dirty="0">
              <a:latin typeface="Times New Roman" panose="02020603050405020304" pitchFamily="18" charset="0"/>
              <a:ea typeface="Symbol" panose="05050102010706020507" pitchFamily="18" charset="2"/>
              <a:cs typeface="Symbol" panose="05050102010706020507" pitchFamily="18" charset="2"/>
            </a:endParaRPr>
          </a:p>
          <a:p>
            <a:endParaRPr lang="en-IN" dirty="0"/>
          </a:p>
          <a:p>
            <a:pPr marL="0" indent="0">
              <a:buNone/>
            </a:pPr>
            <a:endParaRPr lang="en-IN" dirty="0"/>
          </a:p>
        </p:txBody>
      </p:sp>
      <p:pic>
        <p:nvPicPr>
          <p:cNvPr id="8" name="Image 9">
            <a:extLst>
              <a:ext uri="{FF2B5EF4-FFF2-40B4-BE49-F238E27FC236}">
                <a16:creationId xmlns:a16="http://schemas.microsoft.com/office/drawing/2014/main" id="{3DD4D398-1440-BC1C-88A1-5B745995E59B}"/>
              </a:ext>
            </a:extLst>
          </p:cNvPr>
          <p:cNvPicPr>
            <a:picLocks/>
          </p:cNvPicPr>
          <p:nvPr/>
        </p:nvPicPr>
        <p:blipFill>
          <a:blip r:embed="rId2" cstate="print"/>
          <a:stretch>
            <a:fillRect/>
          </a:stretch>
        </p:blipFill>
        <p:spPr>
          <a:xfrm>
            <a:off x="5466271" y="3183701"/>
            <a:ext cx="3945088" cy="1465136"/>
          </a:xfrm>
          <a:prstGeom prst="rect">
            <a:avLst/>
          </a:prstGeom>
        </p:spPr>
      </p:pic>
    </p:spTree>
    <p:extLst>
      <p:ext uri="{BB962C8B-B14F-4D97-AF65-F5344CB8AC3E}">
        <p14:creationId xmlns:p14="http://schemas.microsoft.com/office/powerpoint/2010/main" val="3975818086"/>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{4FCA6A4F-C606-4516-B7A4-9078D5FB8978}tf56535239_win32</Template>
  <TotalTime>7800</TotalTime>
  <Words>1486</Words>
  <Application>Microsoft Macintosh PowerPoint</Application>
  <PresentationFormat>Widescreen</PresentationFormat>
  <Paragraphs>140</Paragraphs>
  <Slides>19</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Arial Rounded MT Bold</vt:lpstr>
      <vt:lpstr>Calibri</vt:lpstr>
      <vt:lpstr>Courier New</vt:lpstr>
      <vt:lpstr>Franklin Gothic Book</vt:lpstr>
      <vt:lpstr>Franklin Gothic Demi</vt:lpstr>
      <vt:lpstr>Gill Sans MT</vt:lpstr>
      <vt:lpstr>Söhne</vt:lpstr>
      <vt:lpstr>Symbol</vt:lpstr>
      <vt:lpstr>Times New Roman</vt:lpstr>
      <vt:lpstr>Wingdings</vt:lpstr>
      <vt:lpstr>Wingdings 2</vt:lpstr>
      <vt:lpstr>DividendVTI</vt:lpstr>
      <vt:lpstr>Manufacturing defect detection in ball bearings</vt:lpstr>
      <vt:lpstr>Agenda</vt:lpstr>
      <vt:lpstr>Problem  description</vt:lpstr>
      <vt:lpstr>Objective</vt:lpstr>
      <vt:lpstr>Steps </vt:lpstr>
      <vt:lpstr>Data Visualization</vt:lpstr>
      <vt:lpstr>Data Preprocessing</vt:lpstr>
      <vt:lpstr>Data preprocessing</vt:lpstr>
      <vt:lpstr>Model selection</vt:lpstr>
      <vt:lpstr>Model selection</vt:lpstr>
      <vt:lpstr>Observed data problem</vt:lpstr>
      <vt:lpstr>Data resampling</vt:lpstr>
      <vt:lpstr>Results</vt:lpstr>
      <vt:lpstr>Results</vt:lpstr>
      <vt:lpstr>Hybrid Resampling Method:</vt:lpstr>
      <vt:lpstr>PowerPoint Presentation</vt:lpstr>
      <vt:lpstr>Model Selection</vt:lpstr>
      <vt:lpstr>What have we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defect detection</dc:title>
  <dc:creator>Sairam Surya Vamsham</dc:creator>
  <cp:lastModifiedBy>Nithin Aleti</cp:lastModifiedBy>
  <cp:revision>10</cp:revision>
  <dcterms:created xsi:type="dcterms:W3CDTF">2024-04-15T02:53:19Z</dcterms:created>
  <dcterms:modified xsi:type="dcterms:W3CDTF">2024-11-29T07:17:25Z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