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  <p:sldMasterId id="2147483759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60" r:id="rId5"/>
    <p:sldId id="261" r:id="rId6"/>
    <p:sldId id="272" r:id="rId7"/>
    <p:sldId id="262" r:id="rId8"/>
    <p:sldId id="263" r:id="rId9"/>
    <p:sldId id="265" r:id="rId10"/>
    <p:sldId id="266" r:id="rId11"/>
    <p:sldId id="271" r:id="rId12"/>
    <p:sldId id="267" r:id="rId13"/>
    <p:sldId id="268" r:id="rId14"/>
    <p:sldId id="269" r:id="rId15"/>
    <p:sldId id="259" r:id="rId16"/>
  </p:sldIdLst>
  <p:sldSz cx="9144000" cy="5143500" type="screen16x9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BC78E2-DF3B-4DCE-83BB-1269F2F94E16}">
          <p14:sldIdLst>
            <p14:sldId id="257"/>
            <p14:sldId id="258"/>
            <p14:sldId id="260"/>
            <p14:sldId id="261"/>
            <p14:sldId id="272"/>
            <p14:sldId id="262"/>
            <p14:sldId id="263"/>
            <p14:sldId id="265"/>
            <p14:sldId id="266"/>
            <p14:sldId id="271"/>
            <p14:sldId id="267"/>
            <p14:sldId id="268"/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o" initials="s" lastIdx="2" clrIdx="0"/>
  <p:cmAuthor id="1" name="MARCO PANATO" initials="MP" lastIdx="11" clrIdx="1"/>
  <p:cmAuthor id="2" name="Marco" initials="M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A00"/>
    <a:srgbClr val="800000"/>
    <a:srgbClr val="FF0300"/>
    <a:srgbClr val="FFF200"/>
    <a:srgbClr val="4D0808"/>
    <a:srgbClr val="AA00AA"/>
    <a:srgbClr val="98BDD6"/>
    <a:srgbClr val="287ECB"/>
    <a:srgbClr val="640000"/>
    <a:srgbClr val="F0B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 autoAdjust="0"/>
    <p:restoredTop sz="91656" autoAdjust="0"/>
  </p:normalViewPr>
  <p:slideViewPr>
    <p:cSldViewPr showGuides="1">
      <p:cViewPr varScale="1">
        <p:scale>
          <a:sx n="104" d="100"/>
          <a:sy n="104" d="100"/>
        </p:scale>
        <p:origin x="821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84E245-B5A0-47D5-87CC-147578DAD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E7327-C872-472C-88D2-681BC8B0B8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90A485-6416-43AD-8EA8-9AB4021210E8}" type="datetimeFigureOut">
              <a:rPr lang="en-US" altLang="it-IT"/>
              <a:pPr>
                <a:defRPr/>
              </a:pPr>
              <a:t>3/17/2021</a:t>
            </a:fld>
            <a:endParaRPr lang="en-US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62B19-2075-46D4-90D4-88B66BAEC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0A42C-D4BA-4B57-8810-2714EF7E80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04743EB-F053-4EB0-B667-D66F0FE415E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2446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71CFC63-76EE-4C9F-A897-82314CDCE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9A7D3CE-DD5A-4884-90F5-F968DA0A72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804E0D8-8B5E-4615-B9C4-D99DA5FC31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926CD4B-EA52-4A35-ACD1-53E31ED8E8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C34C6D3B-D2DB-4D5F-B47B-BAC5A6830E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A0687926-11A6-4219-AC1F-0E059A65D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15E51E3-9A27-4F9D-92A0-CC2B6D7DC9D8}" type="slidenum">
              <a:rPr lang="nl-NL" altLang="it-IT"/>
              <a:pPr>
                <a:defRPr/>
              </a:pPr>
              <a:t>‹N›</a:t>
            </a:fld>
            <a:endParaRPr lang="nl-NL" altLang="it-IT"/>
          </a:p>
        </p:txBody>
      </p:sp>
    </p:spTree>
    <p:extLst>
      <p:ext uri="{BB962C8B-B14F-4D97-AF65-F5344CB8AC3E}">
        <p14:creationId xmlns:p14="http://schemas.microsoft.com/office/powerpoint/2010/main" val="3938765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C57EF8F-8361-448B-B33D-B27F754A8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D545CD-AACE-464A-8873-AFDA579DE3B8}" type="slidenum">
              <a:rPr lang="nl-NL" altLang="it-IT">
                <a:latin typeface="Arial" panose="020B0604020202020204" pitchFamily="34" charset="0"/>
              </a:rPr>
              <a:pPr/>
              <a:t>1</a:t>
            </a:fld>
            <a:endParaRPr lang="nl-NL" altLang="it-IT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461A36A-26A4-442B-A193-C48F58FB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3263"/>
            <a:ext cx="6046788" cy="3402012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93DB840-CA14-4E5B-BB44-138D926D3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0225"/>
            <a:ext cx="5026025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47" tIns="38524" rIns="77047" bIns="38524"/>
          <a:lstStyle/>
          <a:p>
            <a:pPr eaLnBrk="1" hangingPunct="1"/>
            <a:endParaRPr lang="en-US" altLang="it-IT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E51E3-9A27-4F9D-92A0-CC2B6D7DC9D8}" type="slidenum">
              <a:rPr lang="nl-NL" altLang="it-IT" smtClean="0"/>
              <a:pPr>
                <a:defRPr/>
              </a:pPr>
              <a:t>2</a:t>
            </a:fld>
            <a:endParaRPr lang="nl-NL" altLang="it-IT"/>
          </a:p>
        </p:txBody>
      </p:sp>
    </p:spTree>
    <p:extLst>
      <p:ext uri="{BB962C8B-B14F-4D97-AF65-F5344CB8AC3E}">
        <p14:creationId xmlns:p14="http://schemas.microsoft.com/office/powerpoint/2010/main" val="12341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16572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4080"/>
            <a:ext cx="6400800" cy="65502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AD433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264675-B623-4DF4-A32C-B92D4969DF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32338"/>
            <a:ext cx="2133600" cy="309562"/>
          </a:xfrm>
        </p:spPr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E1A71266-E0FF-4C46-9677-7BB56C9215BC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07859C-A270-4088-8476-2799301F55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732338"/>
            <a:ext cx="2895600" cy="309562"/>
          </a:xfr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D7730-F29D-4CBE-B234-729FA90FDB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32338"/>
            <a:ext cx="2133600" cy="309562"/>
          </a:xfrm>
        </p:spPr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3534FDEF-2630-4B14-AC17-131A6C37778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29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FE14F5-D1D6-4526-8631-C614E058D6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92488A6D-E7C5-47D7-A99F-8ADE92F51E2F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6E417C-AF15-4619-AE38-55C8F86541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A41C79-63C3-4545-8414-7ADDA80A55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031D0B63-90AF-4147-9B68-347CF3691F5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3332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682228"/>
            <a:ext cx="2057400" cy="3995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82228"/>
            <a:ext cx="6019800" cy="3995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F44A6E-4190-40BE-BECC-5F9F5D3BCC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0775575C-D56A-4DEA-B46C-C800E81555C8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D44F0-A666-4CFC-9DD0-7477AF99D2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2459E1-4B45-417E-B044-1A39CB1DA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D7F5344B-1D2B-4C7D-A086-17F0142396A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7073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488801-41DF-4204-AC14-14D882E4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 smtClean="0">
                <a:solidFill>
                  <a:srgbClr val="59595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836CE8-805D-4A7B-842F-B01B2AAE3E67}" type="datetime1">
              <a:rPr lang="it-IT" altLang="it-IT" smtClean="0"/>
              <a:t>17/03/2021</a:t>
            </a:fld>
            <a:endParaRPr lang="de-DE" altLang="it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0A4F3-4E1F-4EEF-AA5C-7C21FB3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de-DE"/>
              <a:t>Verilog-AMS Models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435CD4-D55F-411A-B429-5A97D544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2ABFB8FE-F434-4FB0-9632-8AF4CF721C58}" type="slidenum">
              <a:rPr lang="de-DE" altLang="it-IT"/>
              <a:pPr>
                <a:defRPr/>
              </a:pPr>
              <a:t>‹N›</a:t>
            </a:fld>
            <a:endParaRPr lang="de-DE" altLang="it-IT"/>
          </a:p>
        </p:txBody>
      </p:sp>
    </p:spTree>
    <p:extLst>
      <p:ext uri="{BB962C8B-B14F-4D97-AF65-F5344CB8AC3E}">
        <p14:creationId xmlns:p14="http://schemas.microsoft.com/office/powerpoint/2010/main" val="48607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8F5CD9-6EAF-4B8B-9A4D-446D9D8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fld id="{5E138AB5-C2A3-4E09-BFC3-54BEDEFEFEA4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5EC06-D9EF-421D-B636-55F4AACA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ED50A0-78C5-42A3-8B38-E1A9DBE8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371030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800000"/>
                </a:solidFill>
              </a:defRPr>
            </a:lvl1pPr>
          </a:lstStyle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EF3F9C-540B-468D-B525-7A1FFFB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fld id="{3B67B2F3-8872-4579-85A1-D304E1962FBC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AC2101-7C3D-43D9-B409-B7ABFD75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01E8D0-7250-4243-89B8-07E48DFA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85856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small" baseline="0">
                <a:solidFill>
                  <a:srgbClr val="800000"/>
                </a:solidFill>
              </a:defRPr>
            </a:lvl1pPr>
          </a:lstStyle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FC1CC5-72B4-4175-96AC-0AAB76C5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996EC9-07B9-429D-8203-402D609C20D8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D2EC85-D444-4CAE-8A7C-2318EEC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7C0FDD-1C9E-4F9B-802B-D0D0B256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A0980B-2DE9-40AD-8A4E-40673DB95E9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68980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DFE60E-FCA5-4468-A238-A20DBCF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fld id="{88C23B77-5C01-47F4-A4E5-F6A6066BA47A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C1C83E-6933-48CB-81DB-2D6C24A0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80F37-86A5-4A66-88A3-29B44267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54FAF7-AB3B-4F7E-9E4D-EFD1BDE1368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43969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C22FEF5-9EB2-453F-A5FE-EAB3C53E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fld id="{D022DC35-6C4B-499B-B15E-F663BDD123BA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A33CE7-8F18-4DB0-B6A3-7B697BF4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4923DE-6083-4153-995D-8F0374F8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30E12C-3274-4FAB-BA9C-E68E77B0C14D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8574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01FED8-2700-48C7-87EB-F70A6817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fld id="{91E8E7F5-DA1C-4FFD-9C79-52BC6A860D98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426F0B-8BC6-4ADE-A8A8-5385F517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582239-C1BB-485A-9FEE-F41A21AB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F7909B-0F24-4DCB-B54E-6ED0CFB1C01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31824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FE9452-6A85-432A-9499-56CE62AA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fld id="{6763B671-C4D7-41FC-9053-A4D821D200BF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F88F0-4AAD-4067-8504-06A96A4C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0A01D4-5A85-4F93-84CF-2B84CC80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D64222-F0E5-4BFA-B141-DC6F71D6256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66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2005CD-BB6F-407B-A3B5-1A40B9A559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69E3BE19-1770-4870-AFFC-A25C5EE5FA4B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1187F6-15CC-447D-B5ED-C49A3ECE3D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2F0C3F-9E90-4451-99E5-1888B3730B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017B2271-169E-43DB-B48C-D82717DABB6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59769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507EE9-0CDC-4148-8A28-DB77BBCD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6F5D84-A304-4245-82F1-CF0001754FF8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22D2B5-089D-434E-80AE-5C832BCC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2FBC73-D206-45C1-96E4-53614CD9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476B2D-B94D-4307-9644-89F667858B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9964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0E7B81-0415-45FD-AB81-D333AF2D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5DC638-97F4-4FAB-9FB5-C84248317091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E77243-2F71-42BE-B622-2FC4DE67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6188A-68ED-4AC6-B692-6ABAE89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B338B3-9BD9-4219-AABA-FCF7A675F8C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816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6C99A-F6EA-44E5-B86D-8086FD21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157338-23EB-4629-ABD8-A678F8E3B4F9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3AB2F-0E00-4C92-A508-186E6FD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68B54-0662-4EE2-B3E9-264D1DF0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91C6E6-09D2-40BD-91F2-E474F31023E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5725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144EC7-064D-4629-A13E-BC17C0C7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1C2C1CE-022D-4870-9CD9-F759978DE384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BA2179-2FC3-4FAD-8BB0-1E9D316A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A0186A-B7F0-4F3A-A07F-0F1394DB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eaLnBrk="1" hangingPunct="1"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7B9D4D-E2B4-4C02-A143-BFB59491808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109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CE2E69-EE90-4165-926B-7A9F5DC0B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D700E353-90DE-4D42-BB51-9EE44FC22240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EB3C21-0978-4942-B5FE-569B64E0F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F29BDA-A3FD-4836-804D-E560AA871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7CF0714C-92A6-44CC-9DFA-E22CD1B0DA9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8408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520428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520428"/>
            <a:ext cx="4038600" cy="3157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EF3CB-9E38-4861-8B93-008CDC965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57C22277-7776-4E6B-BF3F-30C8063E7715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68DAD-AE72-41CB-B264-2D118C9488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4AECB-9838-4EF2-BBAD-7874D142E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430866E0-1F36-46B4-B527-C681A726D8D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8172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46928A-64ED-417B-B50C-447E3096E7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E0429A90-833A-44F7-B7A7-875915D76CB2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F8C3017-591F-4412-A8D5-FA51BDFACE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07717B-4EAB-4411-BD13-E9FE24176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E5C112F9-B5F2-48B4-B147-46B1294DF49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8669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F4875EB-3DB1-4E6C-80D5-66400BD6A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354EBF40-0FA6-4069-B800-2F5C5F4DE134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E75BEC-3BAD-476C-A987-547B23D3A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BCF3A9-B712-4F6A-979B-9FC05E667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99F714B2-74E9-4C03-A97B-C08B280A680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856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53540B-E03C-447E-B6DB-C0725DED5A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E30A648D-3689-42B8-B3EB-D5533F02A08B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DCD3ED-B76A-4520-91A8-7F9DF7EDD4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F184A9-CFA8-42BF-899B-A985736C9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9AF5E407-E6F8-418B-8F96-4D5D262A3FD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982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3F207-4619-4013-87E4-84A305B29E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ED6A9836-E474-4559-BA0A-4E6AEAC10F83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5763D-33B7-42F7-AC2A-8A1866CAF8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505AC-449D-4FC0-B0B1-660A20B09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E8ED014F-DC84-45EF-8C01-32541E0E42A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8490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440EB-250C-4041-98B5-91BAA76E31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1D67BDF8-1271-4125-9B14-1CBCFA94DB0B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6B0B6-7C58-4842-BAED-86F821F41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it-IT"/>
              <a:t>Verilog-AMS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8D5C-1C58-404A-B690-AB1DE2EB3E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2588E258-BB3A-4D68-B591-2D290E47D9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443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FEF102-7FDC-4A92-B780-B10B06DA8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2625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77C4C1-3DA2-42BF-AAFD-0004D9EE2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0825"/>
            <a:ext cx="82296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958CC28-E3CD-47CA-BCF8-B7C9F62E71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0288"/>
            <a:ext cx="21336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 eaLnBrk="1" hangingPunct="1">
              <a:defRPr sz="1400" smtClean="0">
                <a:solidFill>
                  <a:srgbClr val="FFFFFF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ED45B0E-1212-4E7C-B680-91173619D963}" type="datetime1">
              <a:rPr lang="it-IT" altLang="it-IT" smtClean="0"/>
              <a:t>17/03/2021</a:t>
            </a:fld>
            <a:endParaRPr lang="it-IT" altLang="it-IT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B529095-CBBC-4ACB-9F6F-9DDE90B2B3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0288"/>
            <a:ext cx="28956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Verilog-AMS Models</a:t>
            </a:r>
            <a:endParaRPr lang="it-IT" dirty="0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6BDEF96-EBBC-45B0-AFF9-A2E522D2F8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0288"/>
            <a:ext cx="21336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 eaLnBrk="1" hangingPunct="1">
              <a:defRPr sz="1400"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31BD39-CEA1-4138-B3B8-86DC4FEB5FA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AD433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AD433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AD433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AD433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AD433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AD433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AD433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AD433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AD433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A5002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97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972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97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97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97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972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3E4D53D9-0413-4E98-B30A-0911779B1C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36525"/>
            <a:ext cx="7924800" cy="0"/>
          </a:xfrm>
          <a:prstGeom prst="line">
            <a:avLst/>
          </a:prstGeom>
          <a:noFill/>
          <a:ln w="25400">
            <a:solidFill>
              <a:srgbClr val="953735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" name="Segnaposto titolo 1">
            <a:extLst>
              <a:ext uri="{FF2B5EF4-FFF2-40B4-BE49-F238E27FC236}">
                <a16:creationId xmlns:a16="http://schemas.microsoft.com/office/drawing/2014/main" id="{AA9ADE31-466F-4A6E-B2C5-67CEBCE01D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952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  <a:endParaRPr lang="en-US" altLang="it-IT"/>
          </a:p>
        </p:txBody>
      </p:sp>
      <p:sp>
        <p:nvSpPr>
          <p:cNvPr id="2052" name="Segnaposto testo 2">
            <a:extLst>
              <a:ext uri="{FF2B5EF4-FFF2-40B4-BE49-F238E27FC236}">
                <a16:creationId xmlns:a16="http://schemas.microsoft.com/office/drawing/2014/main" id="{11430D93-9A39-4E38-B62A-1CFA666B51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866775"/>
            <a:ext cx="82296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en-US" alt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039C1-3D31-4618-812B-62486E9A9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BFBDFC0-F845-4539-AE18-DC2AA0A83DAE}" type="datetime1">
              <a:rPr lang="it-IT" altLang="it-IT" smtClean="0"/>
              <a:t>17/03/2021</a:t>
            </a:fld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C481AF-DC48-4A15-B780-A6FE13CE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Verilog-AMS Models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15BA29-28F1-45BD-95D4-7D70F8E1C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7703C53-5324-49A8-8F9E-1D23D9472D20}" type="slidenum">
              <a:rPr lang="en-US" altLang="it-IT"/>
              <a:pPr>
                <a:defRPr/>
              </a:pPr>
              <a:t>‹N›</a:t>
            </a:fld>
            <a:endParaRPr lang="en-US" altLang="it-IT" dirty="0"/>
          </a:p>
        </p:txBody>
      </p:sp>
      <p:pic>
        <p:nvPicPr>
          <p:cNvPr id="10" name="Immagine 9" descr="LOGO_ESD_v6_400x188.jpg">
            <a:extLst>
              <a:ext uri="{FF2B5EF4-FFF2-40B4-BE49-F238E27FC236}">
                <a16:creationId xmlns:a16="http://schemas.microsoft.com/office/drawing/2014/main" id="{2483706A-20BF-4271-8119-815064F6AF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0"/>
            <a:ext cx="1219200" cy="4297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sldNum="0"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80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B34E587E-09E1-4E74-AE2B-B98A490615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8059" y="1456532"/>
            <a:ext cx="7772400" cy="1103312"/>
          </a:xfrm>
          <a:effectLst>
            <a:outerShdw blurRad="63500" dist="81320" dir="2319588" algn="ctr" rotWithShape="0">
              <a:schemeClr val="bg2">
                <a:alpha val="74997"/>
              </a:schemeClr>
            </a:outerShdw>
          </a:effectLst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Fault Models for Non-</a:t>
            </a:r>
            <a:r>
              <a:rPr lang="it-IT" dirty="0" err="1"/>
              <a:t>electrical</a:t>
            </a:r>
            <a:r>
              <a:rPr lang="it-IT" dirty="0"/>
              <a:t> </a:t>
            </a:r>
            <a:r>
              <a:rPr lang="it-IT" dirty="0" err="1"/>
              <a:t>Disciplines</a:t>
            </a:r>
            <a:r>
              <a:rPr lang="it-IT" dirty="0"/>
              <a:t> in Verilog-AMS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8677" name="Immagine 25">
            <a:extLst>
              <a:ext uri="{FF2B5EF4-FFF2-40B4-BE49-F238E27FC236}">
                <a16:creationId xmlns:a16="http://schemas.microsoft.com/office/drawing/2014/main" id="{0F2A3EAB-47C4-4463-9952-A31D235A5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72200" y="4024977"/>
            <a:ext cx="2470324" cy="87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CasellaDiTesto 1">
            <a:extLst>
              <a:ext uri="{FF2B5EF4-FFF2-40B4-BE49-F238E27FC236}">
                <a16:creationId xmlns:a16="http://schemas.microsoft.com/office/drawing/2014/main" id="{7FE76117-C115-45E9-82F7-562E82BF0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20081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it-IT" sz="1800" dirty="0">
              <a:latin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566693"/>
            <a:ext cx="321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latin typeface="+mn-lt"/>
              </a:rPr>
              <a:t>Supervisor:   Prof. Franco </a:t>
            </a:r>
            <a:r>
              <a:rPr lang="en-US" dirty="0" err="1">
                <a:latin typeface="+mn-lt"/>
              </a:rPr>
              <a:t>Fummi</a:t>
            </a:r>
            <a:endParaRPr lang="en-US" dirty="0">
              <a:latin typeface="+mn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763AD4-4C54-44D7-B8D4-DD585B8B9F77}"/>
              </a:ext>
            </a:extLst>
          </p:cNvPr>
          <p:cNvSpPr txBox="1"/>
          <p:nvPr/>
        </p:nvSpPr>
        <p:spPr>
          <a:xfrm>
            <a:off x="539552" y="3066514"/>
            <a:ext cx="330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i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Candidate: Alessandra Castiglioni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CB9A69DC-C57C-494B-AC34-30A6F59BD4E5}"/>
              </a:ext>
            </a:extLst>
          </p:cNvPr>
          <p:cNvSpPr txBox="1"/>
          <p:nvPr/>
        </p:nvSpPr>
        <p:spPr>
          <a:xfrm>
            <a:off x="569826" y="4066872"/>
            <a:ext cx="340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n-lt"/>
              </a:rPr>
              <a:t>Advisors:   Dr. Nicola </a:t>
            </a:r>
            <a:r>
              <a:rPr lang="en-US" dirty="0" err="1">
                <a:latin typeface="+mn-lt"/>
              </a:rPr>
              <a:t>Dall’Ora</a:t>
            </a:r>
            <a:endParaRPr lang="en-US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	  Dr. Enrico </a:t>
            </a:r>
            <a:r>
              <a:rPr lang="en-US" dirty="0" err="1">
                <a:latin typeface="+mn-lt"/>
              </a:rPr>
              <a:t>Fraccaroli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B268FEA2-42DF-4D32-A098-1E071F06A5DB}"/>
              </a:ext>
            </a:extLst>
          </p:cNvPr>
          <p:cNvSpPr/>
          <p:nvPr/>
        </p:nvSpPr>
        <p:spPr>
          <a:xfrm>
            <a:off x="1058357" y="987574"/>
            <a:ext cx="5904656" cy="36004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B9C65-4D16-4F92-B3CE-39B1A306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Fault Injector Architecture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BC5BFC-B092-4F53-9142-561F229D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AC8BC-E62A-4BC2-A477-58F85081F6B9}" type="datetime1">
              <a:rPr lang="it-IT" altLang="it-IT" smtClean="0"/>
              <a:t>17/03/2021</a:t>
            </a:fld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46E680-9A80-4182-9B7B-AC2CEDE4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Framework creation</a:t>
            </a:r>
            <a:endParaRPr lang="it-IT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CC71F6F-998D-4FA2-89A4-809DFE432A77}"/>
              </a:ext>
            </a:extLst>
          </p:cNvPr>
          <p:cNvSpPr/>
          <p:nvPr/>
        </p:nvSpPr>
        <p:spPr>
          <a:xfrm>
            <a:off x="1274381" y="1131590"/>
            <a:ext cx="2592288" cy="13449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Top </a:t>
            </a:r>
            <a:r>
              <a:rPr lang="it-IT" dirty="0" err="1">
                <a:solidFill>
                  <a:sysClr val="windowText" lastClr="000000"/>
                </a:solidFill>
              </a:rPr>
              <a:t>Testbench</a:t>
            </a:r>
            <a:endParaRPr lang="it-IT" dirty="0">
              <a:solidFill>
                <a:sysClr val="windowText" lastClr="000000"/>
              </a:solidFill>
            </a:endParaRPr>
          </a:p>
          <a:p>
            <a:pPr algn="ctr"/>
            <a:endParaRPr lang="it-IT" dirty="0">
              <a:solidFill>
                <a:sysClr val="windowText" lastClr="000000"/>
              </a:solidFill>
            </a:endParaRPr>
          </a:p>
          <a:p>
            <a:pPr algn="ctr"/>
            <a:endParaRPr lang="it-IT" dirty="0">
              <a:solidFill>
                <a:sysClr val="windowText" lastClr="000000"/>
              </a:solidFill>
            </a:endParaRPr>
          </a:p>
          <a:p>
            <a:pPr algn="ctr"/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64870D2-F61D-4369-85ED-8181B93EF270}"/>
              </a:ext>
            </a:extLst>
          </p:cNvPr>
          <p:cNvSpPr/>
          <p:nvPr/>
        </p:nvSpPr>
        <p:spPr>
          <a:xfrm>
            <a:off x="1356103" y="1749070"/>
            <a:ext cx="11521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ysClr val="windowText" lastClr="000000"/>
                </a:solidFill>
              </a:rPr>
              <a:t>Comparator</a:t>
            </a:r>
            <a:endParaRPr lang="it-IT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29996C4-6C3E-4422-B210-3C2FDADBBB31}"/>
              </a:ext>
            </a:extLst>
          </p:cNvPr>
          <p:cNvSpPr/>
          <p:nvPr/>
        </p:nvSpPr>
        <p:spPr>
          <a:xfrm>
            <a:off x="2623962" y="1743320"/>
            <a:ext cx="1152128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ysClr val="windowText" lastClr="000000"/>
                </a:solidFill>
              </a:rPr>
              <a:t>Initialization</a:t>
            </a:r>
            <a:endParaRPr lang="it-IT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6C69C85F-42F1-4714-97AE-AAE8890A0F9A}"/>
              </a:ext>
            </a:extLst>
          </p:cNvPr>
          <p:cNvSpPr/>
          <p:nvPr/>
        </p:nvSpPr>
        <p:spPr>
          <a:xfrm>
            <a:off x="5522853" y="2311253"/>
            <a:ext cx="1234800" cy="9717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ysClr val="windowText" lastClr="000000"/>
                </a:solidFill>
              </a:rPr>
              <a:t>Testbench</a:t>
            </a:r>
            <a:r>
              <a:rPr lang="it-IT" sz="1400" dirty="0">
                <a:solidFill>
                  <a:sysClr val="windowText" lastClr="000000"/>
                </a:solidFill>
              </a:rPr>
              <a:t> T2</a:t>
            </a:r>
          </a:p>
          <a:p>
            <a:pPr algn="ctr"/>
            <a:endParaRPr lang="it-IT" sz="1400" dirty="0">
              <a:solidFill>
                <a:sysClr val="windowText" lastClr="000000"/>
              </a:solidFill>
            </a:endParaRPr>
          </a:p>
          <a:p>
            <a:pPr algn="ctr"/>
            <a:endParaRPr lang="it-IT" sz="1400" dirty="0">
              <a:solidFill>
                <a:sysClr val="windowText" lastClr="000000"/>
              </a:solidFill>
            </a:endParaRPr>
          </a:p>
          <a:p>
            <a:pPr algn="ctr"/>
            <a:endParaRPr lang="it-IT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4E9E1204-EEF0-485F-8332-A7C0014AB381}"/>
              </a:ext>
            </a:extLst>
          </p:cNvPr>
          <p:cNvSpPr/>
          <p:nvPr/>
        </p:nvSpPr>
        <p:spPr>
          <a:xfrm>
            <a:off x="4010685" y="2306189"/>
            <a:ext cx="1235880" cy="9717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ysClr val="windowText" lastClr="000000"/>
                </a:solidFill>
              </a:rPr>
              <a:t>Testbench</a:t>
            </a:r>
            <a:r>
              <a:rPr lang="it-IT" sz="1400" dirty="0">
                <a:solidFill>
                  <a:sysClr val="windowText" lastClr="000000"/>
                </a:solidFill>
              </a:rPr>
              <a:t> T1</a:t>
            </a:r>
          </a:p>
          <a:p>
            <a:pPr algn="ctr"/>
            <a:endParaRPr lang="it-IT" sz="1400" dirty="0">
              <a:solidFill>
                <a:sysClr val="windowText" lastClr="000000"/>
              </a:solidFill>
            </a:endParaRPr>
          </a:p>
          <a:p>
            <a:pPr algn="ctr"/>
            <a:endParaRPr lang="it-IT" sz="1400" dirty="0">
              <a:solidFill>
                <a:sysClr val="windowText" lastClr="000000"/>
              </a:solidFill>
            </a:endParaRPr>
          </a:p>
          <a:p>
            <a:pPr algn="ctr"/>
            <a:endParaRPr lang="it-IT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6A269DCB-435E-47EC-8391-372492DC0EFF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>
            <a:off x="3776090" y="2067356"/>
            <a:ext cx="2364163" cy="2438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7AFD662E-295B-470F-A178-883C1BC4BBB6}"/>
              </a:ext>
            </a:extLst>
          </p:cNvPr>
          <p:cNvCxnSpPr>
            <a:cxnSpLocks/>
            <a:stCxn id="27" idx="3"/>
            <a:endCxn id="29" idx="0"/>
          </p:cNvCxnSpPr>
          <p:nvPr/>
        </p:nvCxnSpPr>
        <p:spPr>
          <a:xfrm>
            <a:off x="3776090" y="2067356"/>
            <a:ext cx="852535" cy="2388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26871C67-CBE0-4A31-ADAD-125F6D73BAB7}"/>
              </a:ext>
            </a:extLst>
          </p:cNvPr>
          <p:cNvSpPr/>
          <p:nvPr/>
        </p:nvSpPr>
        <p:spPr>
          <a:xfrm>
            <a:off x="4025433" y="3483850"/>
            <a:ext cx="1234619" cy="72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Fault-free Model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0E3F5EC6-7BB4-436A-A80D-F7E4EF11D1BF}"/>
              </a:ext>
            </a:extLst>
          </p:cNvPr>
          <p:cNvSpPr/>
          <p:nvPr/>
        </p:nvSpPr>
        <p:spPr>
          <a:xfrm>
            <a:off x="5544976" y="3494839"/>
            <a:ext cx="1234800" cy="72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ysClr val="windowText" lastClr="000000"/>
                </a:solidFill>
              </a:rPr>
              <a:t>Faulty</a:t>
            </a:r>
            <a:r>
              <a:rPr lang="it-IT" sz="1400" dirty="0">
                <a:solidFill>
                  <a:sysClr val="windowText" lastClr="000000"/>
                </a:solidFill>
              </a:rPr>
              <a:t> Model</a:t>
            </a:r>
          </a:p>
          <a:p>
            <a:pPr algn="ctr"/>
            <a:endParaRPr lang="it-IT" sz="1400" dirty="0">
              <a:solidFill>
                <a:sysClr val="windowText" lastClr="000000"/>
              </a:solidFill>
            </a:endParaRPr>
          </a:p>
          <a:p>
            <a:pPr algn="ctr"/>
            <a:endParaRPr lang="it-IT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06A28927-A355-4276-BD44-59A80D9EF81A}"/>
              </a:ext>
            </a:extLst>
          </p:cNvPr>
          <p:cNvCxnSpPr>
            <a:cxnSpLocks/>
            <a:stCxn id="33" idx="2"/>
            <a:endCxn id="10" idx="2"/>
          </p:cNvCxnSpPr>
          <p:nvPr/>
        </p:nvCxnSpPr>
        <p:spPr>
          <a:xfrm rot="5400000" flipH="1">
            <a:off x="2384101" y="1945208"/>
            <a:ext cx="1806708" cy="2710576"/>
          </a:xfrm>
          <a:prstGeom prst="bentConnector3">
            <a:avLst>
              <a:gd name="adj1" fmla="val -126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AEE9C908-0832-45DB-9A3B-1ADB9DB7C812}"/>
              </a:ext>
            </a:extLst>
          </p:cNvPr>
          <p:cNvCxnSpPr>
            <a:cxnSpLocks/>
            <a:stCxn id="36" idx="2"/>
            <a:endCxn id="10" idx="2"/>
          </p:cNvCxnSpPr>
          <p:nvPr/>
        </p:nvCxnSpPr>
        <p:spPr>
          <a:xfrm rot="5400000" flipH="1">
            <a:off x="3138423" y="1190887"/>
            <a:ext cx="1817697" cy="4230209"/>
          </a:xfrm>
          <a:prstGeom prst="bentConnector3">
            <a:avLst>
              <a:gd name="adj1" fmla="val -125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B33CBE4C-26A4-44D2-9F46-70109465E744}"/>
              </a:ext>
            </a:extLst>
          </p:cNvPr>
          <p:cNvSpPr/>
          <p:nvPr/>
        </p:nvSpPr>
        <p:spPr>
          <a:xfrm>
            <a:off x="4261357" y="2659173"/>
            <a:ext cx="758506" cy="5587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ysClr val="windowText" lastClr="000000"/>
                </a:solidFill>
              </a:rPr>
              <a:t>Init</a:t>
            </a:r>
            <a:r>
              <a:rPr lang="it-IT" sz="1400" dirty="0">
                <a:solidFill>
                  <a:sysClr val="windowText" lastClr="000000"/>
                </a:solidFill>
              </a:rPr>
              <a:t> model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654F76BC-8308-4DE4-9BFC-9390AF6204F0}"/>
              </a:ext>
            </a:extLst>
          </p:cNvPr>
          <p:cNvSpPr/>
          <p:nvPr/>
        </p:nvSpPr>
        <p:spPr>
          <a:xfrm>
            <a:off x="5780782" y="2665262"/>
            <a:ext cx="759600" cy="5587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ysClr val="windowText" lastClr="000000"/>
                </a:solidFill>
              </a:rPr>
              <a:t>Init</a:t>
            </a:r>
            <a:r>
              <a:rPr lang="it-IT" sz="1400" dirty="0">
                <a:solidFill>
                  <a:sysClr val="windowText" lastClr="000000"/>
                </a:solidFill>
              </a:rPr>
              <a:t> model</a:t>
            </a:r>
          </a:p>
        </p:txBody>
      </p: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1C4968FB-49C0-402A-B459-F4789BDE900C}"/>
              </a:ext>
            </a:extLst>
          </p:cNvPr>
          <p:cNvCxnSpPr>
            <a:cxnSpLocks/>
            <a:stCxn id="51" idx="2"/>
            <a:endCxn id="33" idx="0"/>
          </p:cNvCxnSpPr>
          <p:nvPr/>
        </p:nvCxnSpPr>
        <p:spPr>
          <a:xfrm rot="16200000" flipH="1">
            <a:off x="4508726" y="3349832"/>
            <a:ext cx="265901" cy="21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7874F7AF-BD21-4A17-A465-309F9229A18D}"/>
              </a:ext>
            </a:extLst>
          </p:cNvPr>
          <p:cNvCxnSpPr>
            <a:stCxn id="52" idx="2"/>
            <a:endCxn id="36" idx="0"/>
          </p:cNvCxnSpPr>
          <p:nvPr/>
        </p:nvCxnSpPr>
        <p:spPr>
          <a:xfrm rot="16200000" flipH="1">
            <a:off x="6026079" y="3358541"/>
            <a:ext cx="270801" cy="17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29822A8E-D301-48C2-9BFD-688118A167DE}"/>
              </a:ext>
            </a:extLst>
          </p:cNvPr>
          <p:cNvSpPr/>
          <p:nvPr/>
        </p:nvSpPr>
        <p:spPr>
          <a:xfrm>
            <a:off x="7524328" y="1332866"/>
            <a:ext cx="1440160" cy="9361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TCL script</a:t>
            </a:r>
          </a:p>
          <a:p>
            <a:pPr algn="ctr"/>
            <a:r>
              <a:rPr lang="it-IT" sz="1400" dirty="0">
                <a:solidFill>
                  <a:sysClr val="windowText" lastClr="000000"/>
                </a:solidFill>
              </a:rPr>
              <a:t>1 </a:t>
            </a:r>
            <a:r>
              <a:rPr lang="it-IT" sz="1400" dirty="0" err="1">
                <a:solidFill>
                  <a:sysClr val="windowText" lastClr="000000"/>
                </a:solidFill>
              </a:rPr>
              <a:t>simulation</a:t>
            </a:r>
            <a:r>
              <a:rPr lang="it-IT" sz="1400" dirty="0">
                <a:solidFill>
                  <a:sysClr val="windowText" lastClr="000000"/>
                </a:solidFill>
              </a:rPr>
              <a:t> for </a:t>
            </a:r>
            <a:r>
              <a:rPr lang="it-IT" sz="1400" dirty="0" err="1">
                <a:solidFill>
                  <a:sysClr val="windowText" lastClr="000000"/>
                </a:solidFill>
              </a:rPr>
              <a:t>each</a:t>
            </a:r>
            <a:r>
              <a:rPr lang="it-IT" sz="1400" dirty="0">
                <a:solidFill>
                  <a:sysClr val="windowText" lastClr="000000"/>
                </a:solidFill>
              </a:rPr>
              <a:t> fault</a:t>
            </a:r>
          </a:p>
        </p:txBody>
      </p:sp>
      <p:cxnSp>
        <p:nvCxnSpPr>
          <p:cNvPr id="87" name="Connettore a gomito 86">
            <a:extLst>
              <a:ext uri="{FF2B5EF4-FFF2-40B4-BE49-F238E27FC236}">
                <a16:creationId xmlns:a16="http://schemas.microsoft.com/office/drawing/2014/main" id="{AEB0B162-09A9-4BEA-803E-67CA6BADE1CE}"/>
              </a:ext>
            </a:extLst>
          </p:cNvPr>
          <p:cNvCxnSpPr>
            <a:cxnSpLocks/>
            <a:stCxn id="81" idx="2"/>
            <a:endCxn id="35" idx="3"/>
          </p:cNvCxnSpPr>
          <p:nvPr/>
        </p:nvCxnSpPr>
        <p:spPr>
          <a:xfrm rot="5400000">
            <a:off x="6567929" y="2304073"/>
            <a:ext cx="1711582" cy="16413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1B4E5AF-5163-4843-B25D-58E9FA62AE74}"/>
              </a:ext>
            </a:extLst>
          </p:cNvPr>
          <p:cNvSpPr txBox="1"/>
          <p:nvPr/>
        </p:nvSpPr>
        <p:spPr>
          <a:xfrm>
            <a:off x="1978311" y="3996250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n-lt"/>
              </a:rPr>
              <a:t>outputs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AB6B2322-543B-4137-B45C-DE157694740F}"/>
              </a:ext>
            </a:extLst>
          </p:cNvPr>
          <p:cNvSpPr txBox="1"/>
          <p:nvPr/>
        </p:nvSpPr>
        <p:spPr>
          <a:xfrm>
            <a:off x="6999766" y="3964179"/>
            <a:ext cx="15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n-lt"/>
              </a:rPr>
              <a:t>fault </a:t>
            </a:r>
            <a:r>
              <a:rPr lang="it-IT" dirty="0" err="1">
                <a:latin typeface="+mn-lt"/>
              </a:rPr>
              <a:t>selection</a:t>
            </a:r>
            <a:endParaRPr lang="it-IT" dirty="0">
              <a:latin typeface="+mn-lt"/>
            </a:endParaRPr>
          </a:p>
        </p:txBody>
      </p:sp>
      <p:sp>
        <p:nvSpPr>
          <p:cNvPr id="3" name="Documento 2">
            <a:extLst>
              <a:ext uri="{FF2B5EF4-FFF2-40B4-BE49-F238E27FC236}">
                <a16:creationId xmlns:a16="http://schemas.microsoft.com/office/drawing/2014/main" id="{69E55678-0C66-4492-9A69-F80BDC1A3873}"/>
              </a:ext>
            </a:extLst>
          </p:cNvPr>
          <p:cNvSpPr/>
          <p:nvPr/>
        </p:nvSpPr>
        <p:spPr>
          <a:xfrm>
            <a:off x="266269" y="3216662"/>
            <a:ext cx="1225242" cy="1083279"/>
          </a:xfrm>
          <a:prstGeom prst="flowChartDocumen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results.txt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ID of </a:t>
            </a:r>
            <a:r>
              <a:rPr lang="it-IT" sz="1300" dirty="0" err="1">
                <a:solidFill>
                  <a:schemeClr val="tx1"/>
                </a:solidFill>
              </a:rPr>
              <a:t>each</a:t>
            </a:r>
            <a:r>
              <a:rPr lang="it-IT" sz="1300" dirty="0">
                <a:solidFill>
                  <a:schemeClr val="tx1"/>
                </a:solidFill>
              </a:rPr>
              <a:t> fault </a:t>
            </a:r>
            <a:r>
              <a:rPr lang="it-IT" sz="1300" dirty="0" err="1">
                <a:solidFill>
                  <a:schemeClr val="tx1"/>
                </a:solidFill>
              </a:rPr>
              <a:t>detected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A3BF18DE-09CE-409C-A2FB-0952A1BE21A1}"/>
              </a:ext>
            </a:extLst>
          </p:cNvPr>
          <p:cNvCxnSpPr>
            <a:cxnSpLocks/>
            <a:stCxn id="10" idx="1"/>
            <a:endCxn id="3" idx="0"/>
          </p:cNvCxnSpPr>
          <p:nvPr/>
        </p:nvCxnSpPr>
        <p:spPr>
          <a:xfrm rot="10800000" flipV="1">
            <a:off x="878891" y="2073106"/>
            <a:ext cx="477213" cy="11435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F3199779-292F-45BD-9F77-7B61060D9C9F}"/>
              </a:ext>
            </a:extLst>
          </p:cNvPr>
          <p:cNvSpPr/>
          <p:nvPr/>
        </p:nvSpPr>
        <p:spPr>
          <a:xfrm>
            <a:off x="5718132" y="3795886"/>
            <a:ext cx="884900" cy="36933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case </a:t>
            </a:r>
            <a:r>
              <a:rPr lang="it-IT" sz="1200" dirty="0" err="1">
                <a:solidFill>
                  <a:schemeClr val="tx1"/>
                </a:solidFill>
              </a:rPr>
              <a:t>statement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E48BEFCE-50D2-4262-912A-8B248CCBCA91}"/>
              </a:ext>
            </a:extLst>
          </p:cNvPr>
          <p:cNvCxnSpPr>
            <a:stCxn id="81" idx="1"/>
            <a:endCxn id="7" idx="3"/>
          </p:cNvCxnSpPr>
          <p:nvPr/>
        </p:nvCxnSpPr>
        <p:spPr>
          <a:xfrm rot="10800000" flipV="1">
            <a:off x="3866670" y="1800918"/>
            <a:ext cx="3657659" cy="31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706D59A-AF13-4F4F-B00D-F73946FB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8407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" grpId="0" animBg="1"/>
      <p:bldP spid="10" grpId="0" animBg="1"/>
      <p:bldP spid="27" grpId="0" animBg="1"/>
      <p:bldP spid="28" grpId="0" animBg="1"/>
      <p:bldP spid="29" grpId="0" animBg="1"/>
      <p:bldP spid="33" grpId="0" animBg="1"/>
      <p:bldP spid="36" grpId="0" animBg="1"/>
      <p:bldP spid="51" grpId="0" animBg="1"/>
      <p:bldP spid="52" grpId="0" animBg="1"/>
      <p:bldP spid="81" grpId="0" animBg="1"/>
      <p:bldP spid="92" grpId="0"/>
      <p:bldP spid="93" grpId="0"/>
      <p:bldP spid="3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6E0C8C-B9B7-4C8C-B61C-2886E74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HIF Tool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C10CC1-35AE-4653-AB48-CCEB9227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59EE14-CAD2-442E-9015-9161DB53742D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030F28-42BC-4A4B-8BAD-04C772F3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Framework creation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6BE633A3-DF7E-4636-B87B-5BB234EEFE2C}"/>
              </a:ext>
            </a:extLst>
          </p:cNvPr>
          <p:cNvSpPr/>
          <p:nvPr/>
        </p:nvSpPr>
        <p:spPr>
          <a:xfrm>
            <a:off x="2699792" y="866775"/>
            <a:ext cx="3744416" cy="363567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380873-4CD2-40D0-B61E-79735F4C024A}"/>
              </a:ext>
            </a:extLst>
          </p:cNvPr>
          <p:cNvSpPr txBox="1"/>
          <p:nvPr/>
        </p:nvSpPr>
        <p:spPr>
          <a:xfrm>
            <a:off x="2915816" y="10387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HIF tool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1F9F439B-C18A-4C2D-8206-163BE33C4B67}"/>
              </a:ext>
            </a:extLst>
          </p:cNvPr>
          <p:cNvSpPr/>
          <p:nvPr/>
        </p:nvSpPr>
        <p:spPr>
          <a:xfrm>
            <a:off x="2931314" y="2112672"/>
            <a:ext cx="1152128" cy="116366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A9B723-3257-44A8-9730-01C0F76D99DB}"/>
              </a:ext>
            </a:extLst>
          </p:cNvPr>
          <p:cNvSpPr txBox="1"/>
          <p:nvPr/>
        </p:nvSpPr>
        <p:spPr>
          <a:xfrm>
            <a:off x="3044280" y="2463130"/>
            <a:ext cx="93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Discipline</a:t>
            </a:r>
          </a:p>
          <a:p>
            <a:pPr algn="ctr"/>
            <a:r>
              <a:rPr lang="it-IT" sz="1400" dirty="0" err="1"/>
              <a:t>types</a:t>
            </a:r>
            <a:r>
              <a:rPr lang="it-IT" sz="1400" dirty="0"/>
              <a:t>?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CC44C49F-A4A3-4282-91FB-4960F14B540F}"/>
              </a:ext>
            </a:extLst>
          </p:cNvPr>
          <p:cNvSpPr/>
          <p:nvPr/>
        </p:nvSpPr>
        <p:spPr>
          <a:xfrm>
            <a:off x="543463" y="2216559"/>
            <a:ext cx="1378496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Fault-free Model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08A8E2D-8F68-4DC8-8D7C-72FC69672A83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1921959" y="2684611"/>
            <a:ext cx="1009355" cy="9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F96DC36-5501-4E7C-B39E-028ECD2851F8}"/>
              </a:ext>
            </a:extLst>
          </p:cNvPr>
          <p:cNvSpPr/>
          <p:nvPr/>
        </p:nvSpPr>
        <p:spPr>
          <a:xfrm>
            <a:off x="4723656" y="1220744"/>
            <a:ext cx="1367178" cy="77226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 case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for </a:t>
            </a:r>
            <a:r>
              <a:rPr lang="it-IT" sz="1400" dirty="0" err="1">
                <a:solidFill>
                  <a:schemeClr val="tx1"/>
                </a:solidFill>
              </a:rPr>
              <a:t>electrical</a:t>
            </a:r>
            <a:r>
              <a:rPr lang="it-IT" sz="1400" dirty="0">
                <a:solidFill>
                  <a:schemeClr val="tx1"/>
                </a:solidFill>
              </a:rPr>
              <a:t> discipline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919023A5-8AEB-411A-A850-EC9921F901A5}"/>
              </a:ext>
            </a:extLst>
          </p:cNvPr>
          <p:cNvSpPr/>
          <p:nvPr/>
        </p:nvSpPr>
        <p:spPr>
          <a:xfrm>
            <a:off x="4723656" y="2306966"/>
            <a:ext cx="1360511" cy="77226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 case for </a:t>
            </a:r>
            <a:r>
              <a:rPr lang="it-IT" sz="1400" dirty="0" err="1">
                <a:solidFill>
                  <a:schemeClr val="tx1"/>
                </a:solidFill>
              </a:rPr>
              <a:t>mechanical</a:t>
            </a:r>
            <a:r>
              <a:rPr lang="it-IT" sz="1400" dirty="0">
                <a:solidFill>
                  <a:schemeClr val="tx1"/>
                </a:solidFill>
              </a:rPr>
              <a:t> discipline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090ACCE-F7FC-46A9-9F9A-05720EE0D965}"/>
              </a:ext>
            </a:extLst>
          </p:cNvPr>
          <p:cNvSpPr/>
          <p:nvPr/>
        </p:nvSpPr>
        <p:spPr>
          <a:xfrm>
            <a:off x="4723656" y="3400464"/>
            <a:ext cx="1360511" cy="77226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 case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for </a:t>
            </a:r>
            <a:r>
              <a:rPr lang="it-IT" sz="1400" dirty="0" err="1">
                <a:solidFill>
                  <a:schemeClr val="tx1"/>
                </a:solidFill>
              </a:rPr>
              <a:t>kinematics</a:t>
            </a:r>
            <a:r>
              <a:rPr lang="it-IT" sz="1400" dirty="0">
                <a:solidFill>
                  <a:schemeClr val="tx1"/>
                </a:solidFill>
              </a:rPr>
              <a:t> discipline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DD122E1-B6F7-4517-B883-D303F66DDBB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4083442" y="1606875"/>
            <a:ext cx="640214" cy="10876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6FA36A4C-CA78-40E1-A267-0460C2EFE25E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4083442" y="2693097"/>
            <a:ext cx="640214" cy="14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C3A498A2-83B8-451B-B072-0089B80BB0CC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83442" y="2694502"/>
            <a:ext cx="640214" cy="109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81BF49F4-B5E4-4492-917E-143CC82D101B}"/>
              </a:ext>
            </a:extLst>
          </p:cNvPr>
          <p:cNvSpPr/>
          <p:nvPr/>
        </p:nvSpPr>
        <p:spPr>
          <a:xfrm>
            <a:off x="7309579" y="2223106"/>
            <a:ext cx="1378496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Faulty</a:t>
            </a:r>
            <a:r>
              <a:rPr lang="it-IT" dirty="0">
                <a:solidFill>
                  <a:schemeClr val="tx1"/>
                </a:solidFill>
              </a:rPr>
              <a:t> Model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6B947C6-4ED2-47DE-A4F8-DCDCE2CACA8E}"/>
              </a:ext>
            </a:extLst>
          </p:cNvPr>
          <p:cNvCxnSpPr>
            <a:endCxn id="28" idx="1"/>
          </p:cNvCxnSpPr>
          <p:nvPr/>
        </p:nvCxnSpPr>
        <p:spPr>
          <a:xfrm>
            <a:off x="6090834" y="1622373"/>
            <a:ext cx="1218745" cy="10687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F84119F1-2509-40FF-95B5-8EF392A09708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6084167" y="2691158"/>
            <a:ext cx="1225412" cy="19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4E1897E1-8F1D-46A6-8DFC-134482C0752F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6084167" y="2691158"/>
            <a:ext cx="1225412" cy="10954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Segnaposto numero diapositiva 52">
            <a:extLst>
              <a:ext uri="{FF2B5EF4-FFF2-40B4-BE49-F238E27FC236}">
                <a16:creationId xmlns:a16="http://schemas.microsoft.com/office/drawing/2014/main" id="{F6E96E70-419D-4B50-AF69-F7A4238F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3235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7" grpId="0" animBg="1"/>
      <p:bldP spid="18" grpId="0" animBg="1"/>
      <p:bldP spid="19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1C1FE4-8E28-4363-B53B-E72E84F6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B7984C-CE70-484A-9D7F-98288858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Motor model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38510C-B1A1-4800-AB2E-ACD79646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7070E-203D-4512-8D4D-5C9EC530C7BD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F8F548-C91B-4127-B3AF-0455131B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Experimental Results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B0840A-3117-46D7-80CF-2550C576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876" y="1433353"/>
            <a:ext cx="3566655" cy="267499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98CF28E-1582-43B4-BCB0-B52A3698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70" y="1461416"/>
            <a:ext cx="3566655" cy="26749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1013EE3-B2C2-4703-AD68-1706C2BC0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445" y="1461416"/>
            <a:ext cx="3491823" cy="261886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A50A503-0E28-40E4-9C56-E366EE039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65" y="1753220"/>
            <a:ext cx="3463222" cy="223609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3CCA907-15A7-4B56-9EF5-914CFBC96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1761155"/>
            <a:ext cx="3438643" cy="2220226"/>
          </a:xfrm>
          <a:prstGeom prst="rect">
            <a:avLst/>
          </a:prstGeom>
        </p:spPr>
      </p:pic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7DCEC9C3-1AE1-469A-862A-F1972D6F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6434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8E89D-013E-447E-8F88-04CE7542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4ACC9B-59E2-45F2-945A-5AABCB79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MEMS model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E0978A-A4D2-41AE-ADA2-982A0499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2BC3D0-19C5-4709-9B36-AC782A1F1C40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20A276-5D62-4A32-93FC-FCFC6790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Experimental Results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D509BC-5FF7-4AF2-98D5-883E50F4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45" y="1491383"/>
            <a:ext cx="4740405" cy="26460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210A88A-4EF3-4D73-BF73-D8A79372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550" y="1494437"/>
            <a:ext cx="1331956" cy="264304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79D64BA-B5B0-49B5-A698-CA0CDB64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044" y="1375216"/>
            <a:ext cx="1331956" cy="264304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E475782-896F-4B1D-891E-434D1C736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716" y="1404864"/>
            <a:ext cx="4252481" cy="318936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1935FC09-E65C-43A6-9383-7144AFACA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97" y="1404864"/>
            <a:ext cx="4172403" cy="3129302"/>
          </a:xfrm>
          <a:prstGeom prst="rect">
            <a:avLst/>
          </a:prstGeom>
        </p:spPr>
      </p:pic>
      <p:pic>
        <p:nvPicPr>
          <p:cNvPr id="22" name="Immagine 21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10D4E79F-7179-45F4-A68C-468F4D779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04" y="1695528"/>
            <a:ext cx="3245547" cy="2434160"/>
          </a:xfrm>
          <a:prstGeom prst="rect">
            <a:avLst/>
          </a:prstGeom>
        </p:spPr>
      </p:pic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97ADC640-A211-4FA2-826D-03394EE9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9580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F1258-8F70-468B-B84B-8C9D8248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8A5EA1-E8C3-419A-BD86-8DD3A073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Non-electrical faults were modeled and simulated on heterogeneous systems</a:t>
            </a:r>
          </a:p>
          <a:p>
            <a:r>
              <a:rPr lang="en-US" sz="2200" dirty="0"/>
              <a:t>A taxonomy has been created for non-electrical faults</a:t>
            </a:r>
          </a:p>
          <a:p>
            <a:r>
              <a:rPr lang="en-US" sz="2200" dirty="0"/>
              <a:t>A framework has been created to automate the processes of modeling, injection and simulation of faults</a:t>
            </a:r>
          </a:p>
          <a:p>
            <a:endParaRPr lang="en-US" sz="2200" dirty="0"/>
          </a:p>
          <a:p>
            <a:r>
              <a:rPr lang="en-US" sz="2200" i="1" dirty="0"/>
              <a:t>Future works</a:t>
            </a:r>
            <a:endParaRPr lang="it-IT" sz="2200" dirty="0"/>
          </a:p>
          <a:p>
            <a:pPr lvl="1">
              <a:buFontTx/>
              <a:buChar char="-"/>
            </a:pP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Take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into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account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other types of non-electrical faults to improve taxonomy</a:t>
            </a: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Increase the degree of automation of the framework</a:t>
            </a:r>
            <a:endParaRPr lang="it-IT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17BAEE-EC7F-4247-B51F-F6750B03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04A09B-7066-41A0-968D-B71B57703EF4}" type="datetime1">
              <a:rPr lang="it-IT" altLang="it-IT" smtClean="0"/>
              <a:t>17/03/2021</a:t>
            </a:fld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F038B3-9238-4DA6-9B20-02249E22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B3B96E6-ED54-4259-A6DC-3ECB57C8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9014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err="1"/>
              <a:t>Introduction</a:t>
            </a:r>
            <a:endParaRPr lang="it-IT" sz="2400" dirty="0"/>
          </a:p>
          <a:p>
            <a:r>
              <a:rPr lang="it-IT" sz="2400" dirty="0"/>
              <a:t>State of the Art and Technologies</a:t>
            </a:r>
          </a:p>
          <a:p>
            <a:r>
              <a:rPr lang="it-IT" sz="2400" dirty="0" err="1"/>
              <a:t>Taxonomy</a:t>
            </a:r>
            <a:r>
              <a:rPr lang="it-IT" sz="2400" dirty="0"/>
              <a:t> Definition</a:t>
            </a:r>
          </a:p>
          <a:p>
            <a:r>
              <a:rPr lang="it-IT" sz="2400" dirty="0"/>
              <a:t>Framework </a:t>
            </a:r>
            <a:r>
              <a:rPr lang="it-IT" sz="2400" dirty="0" err="1"/>
              <a:t>Creation</a:t>
            </a:r>
            <a:endParaRPr lang="it-IT" sz="2400" dirty="0"/>
          </a:p>
          <a:p>
            <a:r>
              <a:rPr lang="it-IT" sz="2400" dirty="0" err="1"/>
              <a:t>Experimental</a:t>
            </a:r>
            <a:r>
              <a:rPr lang="it-IT" sz="2400" dirty="0"/>
              <a:t> </a:t>
            </a:r>
            <a:r>
              <a:rPr lang="it-IT" sz="2400" dirty="0" err="1"/>
              <a:t>Results</a:t>
            </a:r>
            <a:endParaRPr lang="it-IT" sz="2400" dirty="0"/>
          </a:p>
          <a:p>
            <a:r>
              <a:rPr lang="it-IT" sz="2400" dirty="0" err="1"/>
              <a:t>Conclusions</a:t>
            </a:r>
            <a:endParaRPr lang="it-I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D3FC4E-1577-4193-AD7B-E05B1D3D01D7}" type="datetime1">
              <a:rPr lang="it-IT" altLang="it-IT" smtClean="0"/>
              <a:t>17/03/2021</a:t>
            </a:fld>
            <a:endParaRPr lang="it-IT" altLang="it-IT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pPr>
              <a:defRPr/>
            </a:pPr>
            <a:r>
              <a:rPr lang="en-GB"/>
              <a:t>Outline</a:t>
            </a:r>
            <a:endParaRPr lang="en-GB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D13EE29-9EFC-4A5F-B756-7BD60F0B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0190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46D30D-11EA-42D2-9DCE-68D05D25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Issues</a:t>
            </a:r>
          </a:p>
        </p:txBody>
      </p:sp>
      <p:pic>
        <p:nvPicPr>
          <p:cNvPr id="7" name="Segnaposto contenuto 6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3E010C8F-8484-41EB-9735-59A3A0148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425" y="1726208"/>
            <a:ext cx="3024336" cy="1523425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6342EE-A116-46DC-98D8-F4AB3F9C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C77497-B8B4-4597-82D1-1114E2E41C2B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889EFB-5892-4A44-B130-DBA40E69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Open Issues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EB7FE68-FEDF-4297-8DB4-5FBB8830A5E1}"/>
              </a:ext>
            </a:extLst>
          </p:cNvPr>
          <p:cNvSpPr txBox="1"/>
          <p:nvPr/>
        </p:nvSpPr>
        <p:spPr>
          <a:xfrm>
            <a:off x="385192" y="930662"/>
            <a:ext cx="59870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Smart SoC systems need to interact with different physical domains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To do safety or production analysis it is necessary to inject faults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Only electrical faults are tested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7005CF2-E933-4771-8E70-2C01E6B7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8F96DB-1786-4F81-A974-5F16DDEA93D9}"/>
              </a:ext>
            </a:extLst>
          </p:cNvPr>
          <p:cNvSpPr txBox="1"/>
          <p:nvPr/>
        </p:nvSpPr>
        <p:spPr>
          <a:xfrm>
            <a:off x="385192" y="3469378"/>
            <a:ext cx="59870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Inject and simulate non-electrical faults</a:t>
            </a:r>
            <a:endParaRPr lang="it-IT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err="1">
                <a:latin typeface="+mn-lt"/>
              </a:rPr>
              <a:t>Standardize</a:t>
            </a:r>
            <a:r>
              <a:rPr lang="it-IT" sz="2200" dirty="0">
                <a:latin typeface="+mn-lt"/>
              </a:rPr>
              <a:t> faults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err="1">
                <a:latin typeface="+mn-lt"/>
              </a:rPr>
              <a:t>Automatize</a:t>
            </a:r>
            <a:r>
              <a:rPr lang="it-IT" sz="2200" dirty="0">
                <a:latin typeface="+mn-lt"/>
              </a:rPr>
              <a:t> fault </a:t>
            </a:r>
            <a:r>
              <a:rPr lang="it-IT" sz="2200" dirty="0" err="1">
                <a:latin typeface="+mn-lt"/>
              </a:rPr>
              <a:t>simulation</a:t>
            </a:r>
            <a:endParaRPr lang="it-IT" sz="2200" dirty="0">
              <a:latin typeface="+mn-lt"/>
            </a:endParaRP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4BD98A4D-4204-4C7F-8A1F-B11DB96EB524}"/>
              </a:ext>
            </a:extLst>
          </p:cNvPr>
          <p:cNvSpPr/>
          <p:nvPr/>
        </p:nvSpPr>
        <p:spPr>
          <a:xfrm>
            <a:off x="2590800" y="2787774"/>
            <a:ext cx="640432" cy="6718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29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D9ABD-B7E0-48EE-90C3-58CB7F4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 of the 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074646-2FE0-4B5E-BE45-5F117618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challenging to model faults suitable for any physical model representation</a:t>
            </a:r>
          </a:p>
          <a:p>
            <a:r>
              <a:rPr lang="en-US" sz="2400" dirty="0"/>
              <a:t>For the simulation of physical systems</a:t>
            </a:r>
            <a:endParaRPr lang="it-IT" sz="2200" dirty="0"/>
          </a:p>
          <a:p>
            <a:pPr lvl="1">
              <a:buFontTx/>
              <a:buChar char="-"/>
            </a:pP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Graphical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tools</a:t>
            </a:r>
          </a:p>
          <a:p>
            <a:pPr lvl="1">
              <a:buFontTx/>
              <a:buChar char="-"/>
            </a:pP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Description</a:t>
            </a:r>
            <a:r>
              <a:rPr lang="it-IT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Languages</a:t>
            </a:r>
            <a:endParaRPr lang="en-US" sz="2400" dirty="0"/>
          </a:p>
          <a:p>
            <a:r>
              <a:rPr lang="en-US" sz="2400" dirty="0"/>
              <a:t>Verilog-AMS is used to simulate the models</a:t>
            </a:r>
            <a:endParaRPr lang="it-IT" sz="2200" dirty="0"/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Injecting faults is immediate compared to graphical tools</a:t>
            </a:r>
            <a:endParaRPr lang="en-US" sz="2400" dirty="0"/>
          </a:p>
          <a:p>
            <a:endParaRPr lang="it-IT" sz="2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39DD34-CF87-4699-9444-141E1209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A3CE6A-65EC-4C11-A1FF-36DC30A4CA48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957B0D-82E0-41E4-A1BD-0B6E2AA1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State of the Art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1D2279-273C-45A2-89A6-E814ED4AB858}"/>
              </a:ext>
            </a:extLst>
          </p:cNvPr>
          <p:cNvSpPr txBox="1"/>
          <p:nvPr/>
        </p:nvSpPr>
        <p:spPr>
          <a:xfrm>
            <a:off x="1079612" y="408391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“Functionality and fault modeling of a dc motor with </a:t>
            </a:r>
            <a:r>
              <a:rPr lang="en-US" sz="1200" dirty="0" err="1">
                <a:latin typeface="+mn-lt"/>
              </a:rPr>
              <a:t>verilog-ams</a:t>
            </a:r>
            <a:r>
              <a:rPr lang="en-US" sz="1200" dirty="0">
                <a:latin typeface="+mn-lt"/>
              </a:rPr>
              <a:t>” (2020)</a:t>
            </a:r>
          </a:p>
          <a:p>
            <a:pPr algn="ctr"/>
            <a:r>
              <a:rPr lang="en-US" sz="1200" dirty="0">
                <a:latin typeface="+mn-lt"/>
              </a:rPr>
              <a:t>“</a:t>
            </a:r>
            <a:r>
              <a:rPr lang="it-IT" sz="1200" dirty="0">
                <a:latin typeface="+mn-lt"/>
              </a:rPr>
              <a:t>Multi-discipline fault </a:t>
            </a:r>
            <a:r>
              <a:rPr lang="it-IT" sz="1200" dirty="0" err="1">
                <a:latin typeface="+mn-lt"/>
              </a:rPr>
              <a:t>modeling</a:t>
            </a:r>
            <a:r>
              <a:rPr lang="it-IT" sz="1200" dirty="0">
                <a:latin typeface="+mn-lt"/>
              </a:rPr>
              <a:t> with </a:t>
            </a:r>
            <a:r>
              <a:rPr lang="it-IT" sz="1200" dirty="0" err="1">
                <a:latin typeface="+mn-lt"/>
              </a:rPr>
              <a:t>verilog-ams</a:t>
            </a:r>
            <a:r>
              <a:rPr lang="en-US" sz="1200" dirty="0">
                <a:latin typeface="+mn-lt"/>
              </a:rPr>
              <a:t>“ (2020)</a:t>
            </a:r>
            <a:endParaRPr lang="it-IT" sz="1200" dirty="0">
              <a:latin typeface="+mn-lt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9F890E-1CCE-4D02-9869-0375C703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937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F7467-2DE6-4111-AD26-26B22C4F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574849-DB2D-4511-85FB-22FDED1C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the electrical models we build fault models on non-electrical domains</a:t>
            </a:r>
          </a:p>
          <a:p>
            <a:r>
              <a:rPr lang="en-US" sz="2400" dirty="0"/>
              <a:t>Verilog-AMS allows us to do this given a variety of physical disciplines</a:t>
            </a:r>
          </a:p>
          <a:p>
            <a:endParaRPr lang="en-US" sz="2400" dirty="0"/>
          </a:p>
          <a:p>
            <a:endParaRPr lang="it-IT" sz="2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405090-C8A7-4B95-9D85-56F2B3A4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B734A8-23A7-423D-9F97-759FB522EC36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3FDB8-3E8A-428D-B424-7D305072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How?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0F0F909-0E1C-40A9-9230-947DAC683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38851"/>
              </p:ext>
            </p:extLst>
          </p:nvPr>
        </p:nvGraphicFramePr>
        <p:xfrm>
          <a:off x="3923928" y="2211864"/>
          <a:ext cx="4968552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65601874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28728898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12210383"/>
                    </a:ext>
                  </a:extLst>
                </a:gridCol>
              </a:tblGrid>
              <a:tr h="3337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Potential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54001"/>
                  </a:ext>
                </a:extLst>
              </a:tr>
              <a:tr h="333779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Electrical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Current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56636"/>
                  </a:ext>
                </a:extLst>
              </a:tr>
              <a:tr h="58411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Magnetic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Magneto</a:t>
                      </a:r>
                      <a:r>
                        <a:rPr lang="it-IT" dirty="0"/>
                        <a:t> Motive 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Flux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413886"/>
                  </a:ext>
                </a:extLst>
              </a:tr>
              <a:tr h="3337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Thermal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319929"/>
                  </a:ext>
                </a:extLst>
              </a:tr>
              <a:tr h="333779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Kinematic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32868"/>
                  </a:ext>
                </a:extLst>
              </a:tr>
              <a:tr h="333779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Rotational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Angular</a:t>
                      </a:r>
                      <a:r>
                        <a:rPr lang="it-IT" dirty="0"/>
                        <a:t> 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21336"/>
                  </a:ext>
                </a:extLst>
              </a:tr>
            </a:tbl>
          </a:graphicData>
        </a:graphic>
      </p:graphicFrame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164CA5-76E5-4076-9C39-339A9126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BBFC00B8-5116-4B34-8835-3DC3711D4A62}"/>
              </a:ext>
            </a:extLst>
          </p:cNvPr>
          <p:cNvSpPr/>
          <p:nvPr/>
        </p:nvSpPr>
        <p:spPr>
          <a:xfrm>
            <a:off x="1763688" y="2578892"/>
            <a:ext cx="640432" cy="6718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689ECC-35D4-4E9A-B35D-04EEB89AC7DC}"/>
              </a:ext>
            </a:extLst>
          </p:cNvPr>
          <p:cNvSpPr txBox="1"/>
          <p:nvPr/>
        </p:nvSpPr>
        <p:spPr>
          <a:xfrm>
            <a:off x="390364" y="3337290"/>
            <a:ext cx="346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We can model faults on all domains in </a:t>
            </a:r>
            <a:r>
              <a:rPr lang="en-US" sz="2400" dirty="0" err="1">
                <a:latin typeface="+mn-lt"/>
              </a:rPr>
              <a:t>verliog</a:t>
            </a:r>
            <a:r>
              <a:rPr lang="en-US" sz="2400" dirty="0">
                <a:latin typeface="+mn-lt"/>
              </a:rPr>
              <a:t>-AMS</a:t>
            </a:r>
            <a:endParaRPr lang="it-IT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732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D215D-F162-4144-A7FD-9AE0CD0B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1C2E59-3039-4B4A-B96E-B072472D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Verilog – AMS</a:t>
            </a:r>
          </a:p>
          <a:p>
            <a:r>
              <a:rPr lang="it-IT" dirty="0"/>
              <a:t>TCL</a:t>
            </a:r>
          </a:p>
          <a:p>
            <a:r>
              <a:rPr lang="it-IT" dirty="0"/>
              <a:t>HIF Suite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D7E9D8-B6AB-4B75-BA95-C379891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6DC11-14EB-4749-810E-AF8BB68277EE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D2ED54-7D36-4FD3-AFA9-50554E8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Technologies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823DBE-9C22-4F0D-A575-04C897D8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12" y="890597"/>
            <a:ext cx="2926988" cy="122430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EDDED8-A474-4B2F-8605-A659C5D3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522379"/>
            <a:ext cx="5688632" cy="2071846"/>
          </a:xfrm>
          <a:prstGeom prst="rect">
            <a:avLst/>
          </a:prstGeom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E8FDB0B2-DAF0-43CB-AF50-54B1BA17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2286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BE723-DF68-49F8-8B99-D340DD38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Fault </a:t>
            </a:r>
            <a:r>
              <a:rPr lang="it-IT" dirty="0" err="1"/>
              <a:t>Taxonomy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C2B74F-6007-48AE-A2B2-4DB7DE92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98CEB-D552-4D3B-A514-39866E77D344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8B48D6-C411-47F0-87BE-53439218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Taxonomy Definition</a:t>
            </a:r>
            <a:endParaRPr lang="it-IT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6106A709-29EF-422A-86A6-5F6BFB2B5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89628"/>
              </p:ext>
            </p:extLst>
          </p:nvPr>
        </p:nvGraphicFramePr>
        <p:xfrm>
          <a:off x="650776" y="2102628"/>
          <a:ext cx="7842448" cy="153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424174063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84451518"/>
                    </a:ext>
                  </a:extLst>
                </a:gridCol>
                <a:gridCol w="1793776">
                  <a:extLst>
                    <a:ext uri="{9D8B030D-6E8A-4147-A177-3AD203B41FA5}">
                      <a16:colId xmlns:a16="http://schemas.microsoft.com/office/drawing/2014/main" val="2398294399"/>
                    </a:ext>
                  </a:extLst>
                </a:gridCol>
                <a:gridCol w="2127448">
                  <a:extLst>
                    <a:ext uri="{9D8B030D-6E8A-4147-A177-3AD203B41FA5}">
                      <a16:colId xmlns:a16="http://schemas.microsoft.com/office/drawing/2014/main" val="460955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Parametric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88622"/>
                  </a:ext>
                </a:extLst>
              </a:tr>
              <a:tr h="425053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Electrical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it-IT" dirty="0" err="1"/>
                        <a:t>resistor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it-IT" dirty="0" err="1"/>
                        <a:t>resistor</a:t>
                      </a:r>
                      <a:endParaRPr lang="it-IT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it-IT" dirty="0"/>
                        <a:t>alter </a:t>
                      </a:r>
                      <a:r>
                        <a:rPr lang="it-IT" dirty="0" err="1"/>
                        <a:t>internal</a:t>
                      </a:r>
                      <a:r>
                        <a:rPr lang="it-IT" dirty="0"/>
                        <a:t> component 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4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Rotational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it-IT" dirty="0" err="1"/>
                        <a:t>damper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Kinematic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it-IT" dirty="0" err="1"/>
                        <a:t>damper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99829"/>
                  </a:ext>
                </a:extLst>
              </a:tr>
            </a:tbl>
          </a:graphicData>
        </a:graphic>
      </p:graphicFrame>
      <p:pic>
        <p:nvPicPr>
          <p:cNvPr id="11" name="Elemento grafico 10" descr="Chiudi">
            <a:extLst>
              <a:ext uri="{FF2B5EF4-FFF2-40B4-BE49-F238E27FC236}">
                <a16:creationId xmlns:a16="http://schemas.microsoft.com/office/drawing/2014/main" id="{675DFFA6-F541-4B35-B09D-FE6D16E94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202" y="2948539"/>
            <a:ext cx="288032" cy="288032"/>
          </a:xfrm>
          <a:prstGeom prst="rect">
            <a:avLst/>
          </a:prstGeom>
        </p:spPr>
      </p:pic>
      <p:pic>
        <p:nvPicPr>
          <p:cNvPr id="12" name="Elemento grafico 11" descr="Chiudi">
            <a:extLst>
              <a:ext uri="{FF2B5EF4-FFF2-40B4-BE49-F238E27FC236}">
                <a16:creationId xmlns:a16="http://schemas.microsoft.com/office/drawing/2014/main" id="{932AA3D5-840B-4D3F-83EC-E8594C078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202" y="3291830"/>
            <a:ext cx="288032" cy="28803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D044AA-FC37-430F-8C8D-264B3A049775}"/>
              </a:ext>
            </a:extLst>
          </p:cNvPr>
          <p:cNvSpPr txBox="1"/>
          <p:nvPr/>
        </p:nvSpPr>
        <p:spPr>
          <a:xfrm>
            <a:off x="595164" y="915566"/>
            <a:ext cx="795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n-lt"/>
              </a:rPr>
              <a:t>Faults </a:t>
            </a:r>
            <a:r>
              <a:rPr lang="it-IT" sz="2800" dirty="0" err="1">
                <a:latin typeface="+mn-lt"/>
              </a:rPr>
              <a:t>modeled</a:t>
            </a:r>
            <a:r>
              <a:rPr lang="it-IT" sz="2800" dirty="0">
                <a:latin typeface="+mn-lt"/>
              </a:rPr>
              <a:t> with the Verilog-AMS </a:t>
            </a:r>
            <a:r>
              <a:rPr lang="it-IT" sz="2800" dirty="0" err="1">
                <a:latin typeface="+mn-lt"/>
              </a:rPr>
              <a:t>language</a:t>
            </a:r>
            <a:endParaRPr lang="it-IT" sz="2800" dirty="0">
              <a:latin typeface="+mn-lt"/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099AA64-0A5C-4C2D-9FAD-2FF5CB64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452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CF6C4-3D95-46FD-B2ED-3FE795F5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Fault </a:t>
            </a:r>
            <a:r>
              <a:rPr lang="it-IT" dirty="0" err="1"/>
              <a:t>Taxonomy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2EDD5F-03AF-458F-B9E6-2C7E24D1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35309-5579-410D-A477-30185F114BC6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A44CB7-09E4-408B-A94B-07C49670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Taxonomy Definition</a:t>
            </a:r>
            <a:endParaRPr lang="it-IT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DFC10946-0FC1-4733-991A-05D848370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0115"/>
              </p:ext>
            </p:extLst>
          </p:nvPr>
        </p:nvGraphicFramePr>
        <p:xfrm>
          <a:off x="755576" y="2254259"/>
          <a:ext cx="7450831" cy="1829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46">
                  <a:extLst>
                    <a:ext uri="{9D8B030D-6E8A-4147-A177-3AD203B41FA5}">
                      <a16:colId xmlns:a16="http://schemas.microsoft.com/office/drawing/2014/main" val="3146413995"/>
                    </a:ext>
                  </a:extLst>
                </a:gridCol>
                <a:gridCol w="3192203">
                  <a:extLst>
                    <a:ext uri="{9D8B030D-6E8A-4147-A177-3AD203B41FA5}">
                      <a16:colId xmlns:a16="http://schemas.microsoft.com/office/drawing/2014/main" val="4226358139"/>
                    </a:ext>
                  </a:extLst>
                </a:gridCol>
                <a:gridCol w="2557482">
                  <a:extLst>
                    <a:ext uri="{9D8B030D-6E8A-4147-A177-3AD203B41FA5}">
                      <a16:colId xmlns:a16="http://schemas.microsoft.com/office/drawing/2014/main" val="3271772798"/>
                    </a:ext>
                  </a:extLst>
                </a:gridCol>
              </a:tblGrid>
              <a:tr h="4639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Open </a:t>
                      </a:r>
                      <a:r>
                        <a:rPr lang="it-IT" dirty="0" err="1"/>
                        <a:t>equation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Short </a:t>
                      </a:r>
                      <a:r>
                        <a:rPr lang="it-IT" dirty="0" err="1"/>
                        <a:t>equation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68547"/>
                  </a:ext>
                </a:extLst>
              </a:tr>
              <a:tr h="463991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Electrical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V(</a:t>
                      </a:r>
                      <a:r>
                        <a:rPr lang="it-IT" sz="1400" dirty="0" err="1"/>
                        <a:t>branch</a:t>
                      </a:r>
                      <a:r>
                        <a:rPr lang="it-IT" sz="1400" dirty="0"/>
                        <a:t>) &lt;+ I(</a:t>
                      </a:r>
                      <a:r>
                        <a:rPr lang="it-IT" sz="1400" dirty="0" err="1"/>
                        <a:t>branch</a:t>
                      </a:r>
                      <a:r>
                        <a:rPr lang="it-IT" sz="1400" dirty="0"/>
                        <a:t>)*</a:t>
                      </a:r>
                      <a:r>
                        <a:rPr lang="it-IT" sz="1400" dirty="0" err="1"/>
                        <a:t>value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I(</a:t>
                      </a:r>
                      <a:r>
                        <a:rPr lang="it-IT" sz="1400" dirty="0" err="1"/>
                        <a:t>branch</a:t>
                      </a:r>
                      <a:r>
                        <a:rPr lang="it-IT" sz="1400" dirty="0"/>
                        <a:t>) &lt;+ V(</a:t>
                      </a:r>
                      <a:r>
                        <a:rPr lang="it-IT" sz="1400" dirty="0" err="1"/>
                        <a:t>p,n</a:t>
                      </a:r>
                      <a:r>
                        <a:rPr lang="it-IT" sz="1400" dirty="0"/>
                        <a:t>)/small </a:t>
                      </a:r>
                      <a:r>
                        <a:rPr lang="it-IT" sz="1400" dirty="0" err="1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22559"/>
                  </a:ext>
                </a:extLst>
              </a:tr>
              <a:tr h="437686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Rotational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Tau(</a:t>
                      </a:r>
                      <a:r>
                        <a:rPr lang="it-IT" sz="1400" dirty="0" err="1"/>
                        <a:t>shaft</a:t>
                      </a:r>
                      <a:r>
                        <a:rPr lang="it-IT" sz="1400" dirty="0"/>
                        <a:t>) &lt;+ Omega(</a:t>
                      </a:r>
                      <a:r>
                        <a:rPr lang="it-IT" sz="1400" dirty="0" err="1"/>
                        <a:t>shaft</a:t>
                      </a:r>
                      <a:r>
                        <a:rPr lang="it-IT" sz="1400" dirty="0"/>
                        <a:t>)*(-</a:t>
                      </a:r>
                      <a:r>
                        <a:rPr lang="it-IT" sz="1400" dirty="0" err="1"/>
                        <a:t>value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99979"/>
                  </a:ext>
                </a:extLst>
              </a:tr>
              <a:tr h="463991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Kinematic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F(</a:t>
                      </a:r>
                      <a:r>
                        <a:rPr lang="it-IT" sz="1400" dirty="0" err="1"/>
                        <a:t>velocity</a:t>
                      </a:r>
                      <a:r>
                        <a:rPr lang="it-IT" sz="1400" dirty="0"/>
                        <a:t>) &lt;+ Pos(z)*(-</a:t>
                      </a:r>
                      <a:r>
                        <a:rPr lang="it-IT" sz="1400" dirty="0" err="1"/>
                        <a:t>value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07783"/>
                  </a:ext>
                </a:extLst>
              </a:tr>
            </a:tbl>
          </a:graphicData>
        </a:graphic>
      </p:graphicFrame>
      <p:pic>
        <p:nvPicPr>
          <p:cNvPr id="10" name="Elemento grafico 9" descr="Chiudi">
            <a:extLst>
              <a:ext uri="{FF2B5EF4-FFF2-40B4-BE49-F238E27FC236}">
                <a16:creationId xmlns:a16="http://schemas.microsoft.com/office/drawing/2014/main" id="{F17C5C74-841B-4E34-BE8E-0E2206E8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240" y="3271623"/>
            <a:ext cx="288032" cy="288032"/>
          </a:xfrm>
          <a:prstGeom prst="rect">
            <a:avLst/>
          </a:prstGeom>
        </p:spPr>
      </p:pic>
      <p:pic>
        <p:nvPicPr>
          <p:cNvPr id="11" name="Elemento grafico 10" descr="Chiudi">
            <a:extLst>
              <a:ext uri="{FF2B5EF4-FFF2-40B4-BE49-F238E27FC236}">
                <a16:creationId xmlns:a16="http://schemas.microsoft.com/office/drawing/2014/main" id="{B738A5B9-09ED-4609-B134-AC441E10A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8614" y="3719004"/>
            <a:ext cx="288032" cy="28803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1C78BA-C111-49FE-B8FF-D900A6C05A20}"/>
              </a:ext>
            </a:extLst>
          </p:cNvPr>
          <p:cNvSpPr txBox="1"/>
          <p:nvPr/>
        </p:nvSpPr>
        <p:spPr>
          <a:xfrm>
            <a:off x="595164" y="933506"/>
            <a:ext cx="7953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n-lt"/>
              </a:rPr>
              <a:t>Faults </a:t>
            </a:r>
            <a:r>
              <a:rPr lang="it-IT" sz="2800" dirty="0" err="1">
                <a:latin typeface="+mn-lt"/>
              </a:rPr>
              <a:t>modeled</a:t>
            </a:r>
            <a:r>
              <a:rPr lang="it-IT" sz="2800" dirty="0">
                <a:latin typeface="+mn-lt"/>
              </a:rPr>
              <a:t> with the Verilog-AMS </a:t>
            </a:r>
            <a:r>
              <a:rPr lang="it-IT" sz="2800" dirty="0" err="1">
                <a:latin typeface="+mn-lt"/>
              </a:rPr>
              <a:t>language</a:t>
            </a:r>
            <a:r>
              <a:rPr lang="it-IT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through the following equations:</a:t>
            </a:r>
          </a:p>
          <a:p>
            <a:endParaRPr lang="it-IT" sz="2800" dirty="0">
              <a:latin typeface="+mn-lt"/>
            </a:endParaRP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E8CC3AA-19BF-4613-9B2B-3555B773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022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6E0C8C-B9B7-4C8C-B61C-2886E74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Framework for Injecting and Simulating Faults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C10CC1-35AE-4653-AB48-CCEB9227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8B6D6-A2DB-4BEB-BBFF-CE4EA3D6E859}" type="datetime1">
              <a:rPr lang="it-IT" altLang="it-IT" smtClean="0"/>
              <a:t>17/03/2021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030F28-42BC-4A4B-8BAD-04C772F3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Framework creation</a:t>
            </a:r>
            <a:endParaRPr lang="it-IT" dirty="0"/>
          </a:p>
        </p:txBody>
      </p:sp>
      <p:sp>
        <p:nvSpPr>
          <p:cNvPr id="8" name="Documento 7">
            <a:extLst>
              <a:ext uri="{FF2B5EF4-FFF2-40B4-BE49-F238E27FC236}">
                <a16:creationId xmlns:a16="http://schemas.microsoft.com/office/drawing/2014/main" id="{E0E8D476-3407-41A8-B3A4-F8403AAADE8C}"/>
              </a:ext>
            </a:extLst>
          </p:cNvPr>
          <p:cNvSpPr/>
          <p:nvPr/>
        </p:nvSpPr>
        <p:spPr>
          <a:xfrm>
            <a:off x="755576" y="2607754"/>
            <a:ext cx="1008112" cy="936104"/>
          </a:xfrm>
          <a:prstGeom prst="flowChartDocumen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Fault-Free Verilog-AMS Model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B432596-40B5-44C0-A2B2-B62D6A439648}"/>
              </a:ext>
            </a:extLst>
          </p:cNvPr>
          <p:cNvSpPr/>
          <p:nvPr/>
        </p:nvSpPr>
        <p:spPr>
          <a:xfrm>
            <a:off x="2195736" y="1995686"/>
            <a:ext cx="1440160" cy="20162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HIF Suite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3C6BCC3-6229-4DA9-92E8-6BB39A048077}"/>
              </a:ext>
            </a:extLst>
          </p:cNvPr>
          <p:cNvSpPr/>
          <p:nvPr/>
        </p:nvSpPr>
        <p:spPr>
          <a:xfrm>
            <a:off x="2411760" y="3291830"/>
            <a:ext cx="1008112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HIF tool</a:t>
            </a:r>
          </a:p>
        </p:txBody>
      </p:sp>
      <p:sp>
        <p:nvSpPr>
          <p:cNvPr id="11" name="Documento 10">
            <a:extLst>
              <a:ext uri="{FF2B5EF4-FFF2-40B4-BE49-F238E27FC236}">
                <a16:creationId xmlns:a16="http://schemas.microsoft.com/office/drawing/2014/main" id="{E6D675DB-DFEC-4CA5-B501-61C51E14C07D}"/>
              </a:ext>
            </a:extLst>
          </p:cNvPr>
          <p:cNvSpPr/>
          <p:nvPr/>
        </p:nvSpPr>
        <p:spPr>
          <a:xfrm>
            <a:off x="4078024" y="2607754"/>
            <a:ext cx="1008112" cy="936104"/>
          </a:xfrm>
          <a:prstGeom prst="flowChartDocumen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Faulty</a:t>
            </a:r>
            <a:r>
              <a:rPr lang="it-IT" sz="1200" dirty="0">
                <a:solidFill>
                  <a:schemeClr val="tx1"/>
                </a:solidFill>
              </a:rPr>
              <a:t> Verilog-AMS Model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2159E264-1E1E-4B82-9184-4B9F552E21BA}"/>
              </a:ext>
            </a:extLst>
          </p:cNvPr>
          <p:cNvSpPr/>
          <p:nvPr/>
        </p:nvSpPr>
        <p:spPr>
          <a:xfrm>
            <a:off x="4078024" y="1493649"/>
            <a:ext cx="1008112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Testbench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BA9216FD-EC29-4934-951E-9FB288D0D7EF}"/>
              </a:ext>
            </a:extLst>
          </p:cNvPr>
          <p:cNvSpPr/>
          <p:nvPr/>
        </p:nvSpPr>
        <p:spPr>
          <a:xfrm>
            <a:off x="5508106" y="2067694"/>
            <a:ext cx="1008112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TCL script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402A100-A8DE-42A4-B56C-EAE38BA68CBF}"/>
              </a:ext>
            </a:extLst>
          </p:cNvPr>
          <p:cNvSpPr/>
          <p:nvPr/>
        </p:nvSpPr>
        <p:spPr>
          <a:xfrm>
            <a:off x="7020272" y="1995686"/>
            <a:ext cx="1440160" cy="648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Fault </a:t>
            </a:r>
            <a:r>
              <a:rPr lang="it-IT" sz="1400" dirty="0" err="1">
                <a:solidFill>
                  <a:schemeClr val="tx1"/>
                </a:solidFill>
              </a:rPr>
              <a:t>simulation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8E426C1-1298-4FF0-A008-55DF0B82A60E}"/>
              </a:ext>
            </a:extLst>
          </p:cNvPr>
          <p:cNvCxnSpPr>
            <a:stCxn id="8" idx="3"/>
          </p:cNvCxnSpPr>
          <p:nvPr/>
        </p:nvCxnSpPr>
        <p:spPr>
          <a:xfrm>
            <a:off x="1763688" y="307580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4AC2EB6-F949-4618-A440-5847331ECCA9}"/>
              </a:ext>
            </a:extLst>
          </p:cNvPr>
          <p:cNvCxnSpPr/>
          <p:nvPr/>
        </p:nvCxnSpPr>
        <p:spPr>
          <a:xfrm>
            <a:off x="3635896" y="3078099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744799E1-CFE9-49C1-B47A-F7E5AFCF4D15}"/>
              </a:ext>
            </a:extLst>
          </p:cNvPr>
          <p:cNvCxnSpPr>
            <a:stCxn id="13" idx="0"/>
          </p:cNvCxnSpPr>
          <p:nvPr/>
        </p:nvCxnSpPr>
        <p:spPr>
          <a:xfrm rot="16200000" flipV="1">
            <a:off x="5441137" y="1496669"/>
            <a:ext cx="216024" cy="9260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50C56EF2-71B8-444E-96B3-2CCBE790E14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086136" y="1635646"/>
            <a:ext cx="1934136" cy="684076"/>
          </a:xfrm>
          <a:prstGeom prst="bentConnector3">
            <a:avLst>
              <a:gd name="adj1" fmla="val 8645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66FD1B1E-ACF2-43F2-A9C2-5DD6D6019C23}"/>
              </a:ext>
            </a:extLst>
          </p:cNvPr>
          <p:cNvCxnSpPr>
            <a:stCxn id="13" idx="2"/>
          </p:cNvCxnSpPr>
          <p:nvPr/>
        </p:nvCxnSpPr>
        <p:spPr>
          <a:xfrm rot="5400000">
            <a:off x="5405133" y="2252753"/>
            <a:ext cx="288032" cy="926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ADFDD7F9-08FF-45B2-BD3D-3DCB530F09BF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5086136" y="2319722"/>
            <a:ext cx="1934136" cy="756084"/>
          </a:xfrm>
          <a:prstGeom prst="bentConnector3">
            <a:avLst>
              <a:gd name="adj1" fmla="val 8645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egnaposto numero diapositiva 36">
            <a:extLst>
              <a:ext uri="{FF2B5EF4-FFF2-40B4-BE49-F238E27FC236}">
                <a16:creationId xmlns:a16="http://schemas.microsoft.com/office/drawing/2014/main" id="{F03B233E-4DF4-4565-9376-E3703F05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309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ESD_theme_GP">
  <a:themeElements>
    <a:clrScheme name="ESD_presentation_PR002v0.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D_presentation_PR002v0.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0000"/>
        </a:solidFill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a:spPr>
      <a:bodyPr rtlCol="0" anchor="ctr">
        <a:spAutoFit/>
      </a:bodyPr>
      <a:lstStyle>
        <a:defPPr marL="285750" indent="-285750">
          <a:buFont typeface="Arial"/>
          <a:buChar char="•"/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SD_presentation_PR002v0.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D_presentation_PR002v0.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D_presentation_PR002v0.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D_presentation_PR002v0.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D_presentation_PR002v0.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D_presentation_PR002v0.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D_presentation_PR002v0.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D_presentation_PR002v0.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D_presentation_PR002v0.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D_presentation_PR002v0.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D_presentation_PR002v0.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D_presentation_PR002v0.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6ADB5EFF-1906-E543-94B2-8EDAA33E0693}" vid="{AC1606FD-33B6-B94A-BB91-B93B080EAAFA}"/>
    </a:ext>
  </a:extLst>
</a:theme>
</file>

<file path=ppt/theme/theme2.xml><?xml version="1.0" encoding="utf-8"?>
<a:theme xmlns:a="http://schemas.openxmlformats.org/drawingml/2006/main" name="ESD_new_GP">
  <a:themeElements>
    <a:clrScheme name="Impostazioni personalizzate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351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" id="{6ADB5EFF-1906-E543-94B2-8EDAA33E0693}" vid="{10C504AA-F9C9-9C46-BE41-24F67E5281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15103</TotalTime>
  <Words>505</Words>
  <Application>Microsoft Office PowerPoint</Application>
  <PresentationFormat>Presentazione su schermo (16:9)</PresentationFormat>
  <Paragraphs>175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Garamond</vt:lpstr>
      <vt:lpstr>Tahoma</vt:lpstr>
      <vt:lpstr>Wingdings</vt:lpstr>
      <vt:lpstr>ESD_theme_GP</vt:lpstr>
      <vt:lpstr>ESD_new_GP</vt:lpstr>
      <vt:lpstr>Fault Models for Non-electrical Disciplines in Verilog-AMS</vt:lpstr>
      <vt:lpstr>Outline</vt:lpstr>
      <vt:lpstr>Open Issues</vt:lpstr>
      <vt:lpstr>State of the Art</vt:lpstr>
      <vt:lpstr>How?</vt:lpstr>
      <vt:lpstr>Used technologies</vt:lpstr>
      <vt:lpstr>Fault Taxonomy</vt:lpstr>
      <vt:lpstr>Fault Taxonomy</vt:lpstr>
      <vt:lpstr>A Framework for Injecting and Simulating Faults</vt:lpstr>
      <vt:lpstr>Fault Injector Architecture</vt:lpstr>
      <vt:lpstr>HIF Tool</vt:lpstr>
      <vt:lpstr>Experimental Validation</vt:lpstr>
      <vt:lpstr>Experimental Validation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4.0 (PdM)  State of the art</dc:title>
  <dc:creator>Microsoft Office User</dc:creator>
  <cp:lastModifiedBy>Alessandra Castiglioni</cp:lastModifiedBy>
  <cp:revision>589</cp:revision>
  <dcterms:created xsi:type="dcterms:W3CDTF">2018-10-19T08:14:02Z</dcterms:created>
  <dcterms:modified xsi:type="dcterms:W3CDTF">2021-03-17T21:25:31Z</dcterms:modified>
</cp:coreProperties>
</file>