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o rivitti" initials="ar" lastIdx="2" clrIdx="0">
    <p:extLst>
      <p:ext uri="{19B8F6BF-5375-455C-9EA6-DF929625EA0E}">
        <p15:presenceInfo xmlns:p15="http://schemas.microsoft.com/office/powerpoint/2012/main" userId="alessandro rivit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896"/>
    <a:srgbClr val="99C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09" autoAdjust="0"/>
  </p:normalViewPr>
  <p:slideViewPr>
    <p:cSldViewPr snapToGrid="0">
      <p:cViewPr>
        <p:scale>
          <a:sx n="90" d="100"/>
          <a:sy n="90" d="100"/>
        </p:scale>
        <p:origin x="398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14:14:55.132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14:14:55.132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14:14:55.132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14:14:55.132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14:14:55.132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0497252-464E-4F89-9616-5B7885EC25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6E4470F-2244-4147-8DC7-E10A4A5911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0EEDD-0E5B-4AA2-9B75-5705062B1851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0B6B32-100C-4983-8D42-C1F124B5AE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A03B050-8686-475E-9651-F3BF18C8F3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1EBFE-44EA-425C-A488-B8F3A80701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180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29F2A-D073-4435-9973-AD9D33B0497C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68F7B-E632-4B3B-9D33-AA09D0E69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204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68F7B-E632-4B3B-9D33-AA09D0E6916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61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68F7B-E632-4B3B-9D33-AA09D0E6916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800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68F7B-E632-4B3B-9D33-AA09D0E6916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09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68F7B-E632-4B3B-9D33-AA09D0E6916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023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2 principali tabelle: Flow Context e XFSM table:</a:t>
            </a:r>
          </a:p>
          <a:p>
            <a:r>
              <a:rPr lang="it-IT" dirty="0"/>
              <a:t>Nella prima vengono salvati Stato e Contesto associato ad ogni flusso</a:t>
            </a:r>
          </a:p>
          <a:p>
            <a:r>
              <a:rPr lang="it-IT" dirty="0"/>
              <a:t>Nella seconda, è definita la transizione stato+ contesto+ ingresso -- &gt; </a:t>
            </a:r>
            <a:r>
              <a:rPr lang="it-IT" dirty="0" err="1"/>
              <a:t>next</a:t>
            </a:r>
            <a:r>
              <a:rPr lang="it-IT" dirty="0"/>
              <a:t> state+ action+ update</a:t>
            </a:r>
          </a:p>
          <a:p>
            <a:r>
              <a:rPr lang="it-IT" dirty="0"/>
              <a:t>--</a:t>
            </a:r>
            <a:r>
              <a:rPr lang="it-IT" dirty="0" err="1"/>
              <a:t>Condition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è una tabella usata per selezionare quali campi del pacchetto o valori dei registri globali si vogliono valutare. Programmata dall’esterno</a:t>
            </a:r>
          </a:p>
          <a:p>
            <a:r>
              <a:rPr lang="it-IT" dirty="0"/>
              <a:t>--Infine modulo ALU usato per eseguire operazioni aritmetiche sul pacchetto o sui valori presenti nel registro globale</a:t>
            </a:r>
          </a:p>
          <a:p>
            <a:r>
              <a:rPr lang="it-IT" dirty="0"/>
              <a:t>Vediamo ora come questa astrazione sia stata implementata in </a:t>
            </a:r>
            <a:r>
              <a:rPr lang="it-IT" dirty="0" err="1"/>
              <a:t>FlowBlaze</a:t>
            </a:r>
            <a:r>
              <a:rPr lang="it-IT" dirty="0"/>
              <a:t>:</a:t>
            </a:r>
          </a:p>
          <a:p>
            <a:r>
              <a:rPr lang="it-IT" dirty="0"/>
              <a:t>La Flow Context Table è stata realizzata attraverso una </a:t>
            </a:r>
            <a:r>
              <a:rPr lang="it-IT" dirty="0" err="1"/>
              <a:t>cuckoo</a:t>
            </a:r>
            <a:r>
              <a:rPr lang="it-IT" dirty="0"/>
              <a:t> hash table che vedremo nel dettaglio</a:t>
            </a:r>
          </a:p>
          <a:p>
            <a:r>
              <a:rPr lang="it-IT" dirty="0"/>
              <a:t>XFSM Table è costituita da una TCAM e varie RAM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68F7B-E632-4B3B-9D33-AA09D0E6916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54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Vediamo nel dettaglio solamente la </a:t>
            </a:r>
            <a:r>
              <a:rPr lang="it-IT" dirty="0" err="1"/>
              <a:t>cuckoo</a:t>
            </a:r>
            <a:r>
              <a:rPr lang="it-IT" dirty="0"/>
              <a:t> hash table. Il mio lavoro di tesi è stato quello di rendere dinamica la dimensione associata alle chiavi e ai registri salvati in essa.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68F7B-E632-4B3B-9D33-AA09D0E6916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371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Vediamo nel dettaglio solamente la </a:t>
            </a:r>
            <a:r>
              <a:rPr lang="it-IT" dirty="0" err="1"/>
              <a:t>cuckoo</a:t>
            </a:r>
            <a:r>
              <a:rPr lang="it-IT" dirty="0"/>
              <a:t> hash table. Il mio lavoro di tesi è stato quello di rendere dinamica la dimensione associata alle chiavi e ai registri salvati in essa.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68F7B-E632-4B3B-9D33-AA09D0E6916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194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B60-E261-4DEF-BCD5-622304ADCE03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0237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B60-E261-4DEF-BCD5-622304ADCE03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21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B60-E261-4DEF-BCD5-622304ADCE03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43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B60-E261-4DEF-BCD5-622304ADCE03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76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B60-E261-4DEF-BCD5-622304ADCE03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054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B60-E261-4DEF-BCD5-622304ADCE03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7910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B60-E261-4DEF-BCD5-622304ADCE03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1706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B60-E261-4DEF-BCD5-622304ADCE03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231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B60-E261-4DEF-BCD5-622304ADCE03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63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B60-E261-4DEF-BCD5-622304ADCE03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7996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B60-E261-4DEF-BCD5-622304ADCE03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098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47D4B60-E261-4DEF-BCD5-622304ADCE03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88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2B76E0-E516-414F-BFE0-A2644C06D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2887551"/>
            <a:ext cx="9418320" cy="1509007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Progettazione ed implementazione, su logica programmabile, di una cuckoo hash table riconfigurabile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magine 6" descr="Immagine che contiene cibo&#10;&#10;Descrizione generata automaticamente">
            <a:extLst>
              <a:ext uri="{FF2B5EF4-FFF2-40B4-BE49-F238E27FC236}">
                <a16:creationId xmlns:a16="http://schemas.microsoft.com/office/drawing/2014/main" id="{05B95CE4-3067-4BBA-AE04-2C40F5EEB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09" y="433344"/>
            <a:ext cx="3386137" cy="2209800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FB34B1A4-13BF-4F6A-89D4-329FAB3E3A78}"/>
              </a:ext>
            </a:extLst>
          </p:cNvPr>
          <p:cNvSpPr/>
          <p:nvPr/>
        </p:nvSpPr>
        <p:spPr>
          <a:xfrm>
            <a:off x="703054" y="4408886"/>
            <a:ext cx="4572000" cy="1339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>
              <a:lnSpc>
                <a:spcPct val="130000"/>
              </a:lnSpc>
            </a:pPr>
            <a:r>
              <a:rPr lang="it-IT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Relatore:</a:t>
            </a:r>
          </a:p>
          <a:p>
            <a:pPr indent="215900">
              <a:lnSpc>
                <a:spcPct val="130000"/>
              </a:lnSpc>
            </a:pPr>
            <a:r>
              <a:rPr lang="it-IT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Prof. Giuseppe Bianchi</a:t>
            </a:r>
          </a:p>
          <a:p>
            <a:pPr indent="215900">
              <a:lnSpc>
                <a:spcPct val="130000"/>
              </a:lnSpc>
            </a:pPr>
            <a:endParaRPr lang="it-IT" sz="24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80DD378-C1DB-4F56-8B90-3937DA7A5E61}"/>
              </a:ext>
            </a:extLst>
          </p:cNvPr>
          <p:cNvSpPr/>
          <p:nvPr/>
        </p:nvSpPr>
        <p:spPr>
          <a:xfrm>
            <a:off x="8060969" y="5078396"/>
            <a:ext cx="270947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>
              <a:lnSpc>
                <a:spcPct val="130000"/>
              </a:lnSpc>
            </a:pPr>
            <a:r>
              <a:rPr lang="it-IT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Candidato:</a:t>
            </a:r>
          </a:p>
          <a:p>
            <a:pPr indent="215900">
              <a:lnSpc>
                <a:spcPct val="130000"/>
              </a:lnSpc>
            </a:pPr>
            <a:r>
              <a:rPr lang="it-IT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Alessandro Rivitti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BCDA619-8A0D-431C-BBF1-9F93DCD21505}"/>
              </a:ext>
            </a:extLst>
          </p:cNvPr>
          <p:cNvSpPr/>
          <p:nvPr/>
        </p:nvSpPr>
        <p:spPr>
          <a:xfrm>
            <a:off x="703639" y="5387465"/>
            <a:ext cx="4572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>
              <a:lnSpc>
                <a:spcPct val="130000"/>
              </a:lnSpc>
            </a:pPr>
            <a:r>
              <a:rPr lang="it-IT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Correlatore:</a:t>
            </a:r>
          </a:p>
          <a:p>
            <a:pPr indent="215900">
              <a:lnSpc>
                <a:spcPct val="130000"/>
              </a:lnSpc>
            </a:pPr>
            <a:r>
              <a:rPr lang="it-IT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Ing. Salvatore Pontarelli</a:t>
            </a:r>
          </a:p>
          <a:p>
            <a:pPr indent="215900">
              <a:lnSpc>
                <a:spcPct val="130000"/>
              </a:lnSpc>
            </a:pPr>
            <a:r>
              <a:rPr lang="it-IT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Dott. Aniello Cammarano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83AF1E-EB5A-4A5F-80C8-0533B1644B71}"/>
              </a:ext>
            </a:extLst>
          </p:cNvPr>
          <p:cNvSpPr txBox="1"/>
          <p:nvPr/>
        </p:nvSpPr>
        <p:spPr>
          <a:xfrm>
            <a:off x="4464884" y="5387465"/>
            <a:ext cx="3262232" cy="381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Calibri" panose="020F0502020204030204" pitchFamily="34" charset="0"/>
              </a:rPr>
              <a:t>ANNO ACCADEMICO 2018/2019</a:t>
            </a:r>
          </a:p>
        </p:txBody>
      </p:sp>
      <p:sp>
        <p:nvSpPr>
          <p:cNvPr id="23" name="Titolo 1">
            <a:extLst>
              <a:ext uri="{FF2B5EF4-FFF2-40B4-BE49-F238E27FC236}">
                <a16:creationId xmlns:a16="http://schemas.microsoft.com/office/drawing/2014/main" id="{1DFC51B7-5358-4CC8-9316-38D0D06A3F27}"/>
              </a:ext>
            </a:extLst>
          </p:cNvPr>
          <p:cNvSpPr txBox="1">
            <a:spLocks/>
          </p:cNvSpPr>
          <p:nvPr/>
        </p:nvSpPr>
        <p:spPr>
          <a:xfrm>
            <a:off x="4591622" y="689196"/>
            <a:ext cx="6394894" cy="1280805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15900" algn="ctr">
              <a:lnSpc>
                <a:spcPct val="130000"/>
              </a:lnSpc>
              <a:spcAft>
                <a:spcPts val="0"/>
              </a:spcAft>
              <a:tabLst>
                <a:tab pos="3150870" algn="l"/>
              </a:tabLst>
            </a:pPr>
            <a:r>
              <a:rPr lang="it-IT" sz="2000" b="0" cap="al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UniversiTÀ degli studi Di  roma  ‘‘tor vergata’’ </a:t>
            </a:r>
          </a:p>
          <a:p>
            <a:pPr indent="215900" algn="ctr">
              <a:lnSpc>
                <a:spcPct val="130000"/>
              </a:lnSpc>
              <a:spcAft>
                <a:spcPts val="0"/>
              </a:spcAft>
              <a:tabLst>
                <a:tab pos="3150870" algn="l"/>
              </a:tabLst>
            </a:pPr>
            <a:r>
              <a:rPr lang="it-IT" sz="2000" b="0" cap="al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FACOLTà  DI INGEGNERIA </a:t>
            </a:r>
          </a:p>
          <a:p>
            <a:pPr indent="215900" algn="ctr">
              <a:lnSpc>
                <a:spcPct val="130000"/>
              </a:lnSpc>
              <a:spcAft>
                <a:spcPts val="0"/>
              </a:spcAft>
              <a:tabLst>
                <a:tab pos="3150870" algn="l"/>
              </a:tabLst>
            </a:pPr>
            <a:r>
              <a:rPr lang="it-IT" sz="2000" b="0" cap="al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CORSO DI LAUREA TRIENNAle IN INGEGNERIA ELETTRONICA </a:t>
            </a:r>
            <a:endParaRPr lang="it-IT" sz="2000" b="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819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C4CADE74-528F-497C-AF1D-92D83807B8B4}"/>
              </a:ext>
            </a:extLst>
          </p:cNvPr>
          <p:cNvSpPr txBox="1">
            <a:spLocks/>
          </p:cNvSpPr>
          <p:nvPr/>
        </p:nvSpPr>
        <p:spPr>
          <a:xfrm>
            <a:off x="454151" y="2185944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chemeClr val="tx1"/>
                </a:solidFill>
              </a:rPr>
              <a:t>Reti odierne richiedono funzioni complesse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2B5BE29-2976-45DE-80DD-AE7A66246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3284061"/>
            <a:ext cx="1130336" cy="106203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2D23726-EACA-4CAA-8532-A6AF8A22C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759" y="415039"/>
            <a:ext cx="1130336" cy="1062038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4903DB9-F57B-4B67-91B9-B2C493BA140F}"/>
              </a:ext>
            </a:extLst>
          </p:cNvPr>
          <p:cNvCxnSpPr>
            <a:cxnSpLocks/>
          </p:cNvCxnSpPr>
          <p:nvPr/>
        </p:nvCxnSpPr>
        <p:spPr>
          <a:xfrm flipH="1">
            <a:off x="6013976" y="3815079"/>
            <a:ext cx="661144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862FCED4-A173-4A63-953B-54BDC69EB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339" y="5217828"/>
            <a:ext cx="1130336" cy="1062038"/>
          </a:xfrm>
          <a:prstGeom prst="rect">
            <a:avLst/>
          </a:prstGeom>
        </p:spPr>
      </p:pic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0A2F7D41-04DC-43CF-8800-596E69E0BEDA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7929391" y="3748695"/>
            <a:ext cx="102094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FBB7282-B977-4C5B-90DF-1EDF396FAD3E}"/>
              </a:ext>
            </a:extLst>
          </p:cNvPr>
          <p:cNvCxnSpPr>
            <a:cxnSpLocks/>
          </p:cNvCxnSpPr>
          <p:nvPr/>
        </p:nvCxnSpPr>
        <p:spPr>
          <a:xfrm flipV="1">
            <a:off x="9356616" y="3949860"/>
            <a:ext cx="0" cy="13536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B8AA9C2-D442-4CD6-A790-991280AC8CC4}"/>
              </a:ext>
            </a:extLst>
          </p:cNvPr>
          <p:cNvCxnSpPr>
            <a:cxnSpLocks/>
          </p:cNvCxnSpPr>
          <p:nvPr/>
        </p:nvCxnSpPr>
        <p:spPr>
          <a:xfrm flipV="1">
            <a:off x="9777492" y="2279555"/>
            <a:ext cx="0" cy="13536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AFAA2A1C-2A92-4414-A3E4-B0152541D96C}"/>
              </a:ext>
            </a:extLst>
          </p:cNvPr>
          <p:cNvCxnSpPr>
            <a:cxnSpLocks/>
          </p:cNvCxnSpPr>
          <p:nvPr/>
        </p:nvCxnSpPr>
        <p:spPr>
          <a:xfrm flipV="1">
            <a:off x="10253095" y="4024375"/>
            <a:ext cx="0" cy="13536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magine 23">
            <a:extLst>
              <a:ext uri="{FF2B5EF4-FFF2-40B4-BE49-F238E27FC236}">
                <a16:creationId xmlns:a16="http://schemas.microsoft.com/office/drawing/2014/main" id="{CE6B0FF4-283E-4D16-B993-903C66F01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503" y="5303520"/>
            <a:ext cx="1130336" cy="1062038"/>
          </a:xfrm>
          <a:prstGeom prst="rect">
            <a:avLst/>
          </a:prstGeom>
        </p:spPr>
      </p:pic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911028DC-1016-4835-A7F9-B09099DAB3F5}"/>
              </a:ext>
            </a:extLst>
          </p:cNvPr>
          <p:cNvCxnSpPr>
            <a:cxnSpLocks/>
          </p:cNvCxnSpPr>
          <p:nvPr/>
        </p:nvCxnSpPr>
        <p:spPr>
          <a:xfrm flipV="1">
            <a:off x="9768077" y="1224272"/>
            <a:ext cx="0" cy="77917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itolo 1">
            <a:extLst>
              <a:ext uri="{FF2B5EF4-FFF2-40B4-BE49-F238E27FC236}">
                <a16:creationId xmlns:a16="http://schemas.microsoft.com/office/drawing/2014/main" id="{4E18909C-84D2-41F0-98B2-94C90E90B911}"/>
              </a:ext>
            </a:extLst>
          </p:cNvPr>
          <p:cNvSpPr txBox="1">
            <a:spLocks/>
          </p:cNvSpPr>
          <p:nvPr/>
        </p:nvSpPr>
        <p:spPr>
          <a:xfrm>
            <a:off x="753809" y="3299130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1) Inizialmente hardware dedicato per ogni funzione</a:t>
            </a:r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B80929F2-5EC1-4E37-ACD1-014EF82C9312}"/>
              </a:ext>
            </a:extLst>
          </p:cNvPr>
          <p:cNvSpPr txBox="1">
            <a:spLocks/>
          </p:cNvSpPr>
          <p:nvPr/>
        </p:nvSpPr>
        <p:spPr>
          <a:xfrm>
            <a:off x="454151" y="4626690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2) Funzioni definite e controllate in software con hardware qualsiasi</a:t>
            </a:r>
          </a:p>
        </p:txBody>
      </p:sp>
      <p:sp>
        <p:nvSpPr>
          <p:cNvPr id="29" name="Titolo 1">
            <a:extLst>
              <a:ext uri="{FF2B5EF4-FFF2-40B4-BE49-F238E27FC236}">
                <a16:creationId xmlns:a16="http://schemas.microsoft.com/office/drawing/2014/main" id="{87A29D57-9BF3-430D-9640-CEA562A03AC7}"/>
              </a:ext>
            </a:extLst>
          </p:cNvPr>
          <p:cNvSpPr txBox="1">
            <a:spLocks/>
          </p:cNvSpPr>
          <p:nvPr/>
        </p:nvSpPr>
        <p:spPr>
          <a:xfrm>
            <a:off x="616711" y="5684884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3)</a:t>
            </a:r>
            <a:r>
              <a:rPr lang="it-IT" sz="2400" dirty="0" err="1">
                <a:solidFill>
                  <a:schemeClr val="tx1"/>
                </a:solidFill>
              </a:rPr>
              <a:t>FlowBlaze</a:t>
            </a:r>
            <a:r>
              <a:rPr lang="it-IT" sz="2400" dirty="0">
                <a:solidFill>
                  <a:schemeClr val="tx1"/>
                </a:solidFill>
              </a:rPr>
              <a:t>: Hardware Programmabile</a:t>
            </a:r>
          </a:p>
        </p:txBody>
      </p:sp>
      <p:pic>
        <p:nvPicPr>
          <p:cNvPr id="41" name="Immagine 4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048A154-C6FE-4425-AA2C-08A395A5F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67" b="89736" l="9773" r="90000">
                        <a14:foregroundMark x1="50000" y1="7767" x2="50000" y2="7767"/>
                        <a14:foregroundMark x1="9773" y1="31068" x2="9773" y2="31068"/>
                        <a14:foregroundMark x1="90000" y1="32455" x2="90000" y2="32455"/>
                        <a14:backgroundMark x1="24545" y1="70180" x2="24545" y2="70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679" y="1562769"/>
            <a:ext cx="1660051" cy="1360110"/>
          </a:xfrm>
          <a:prstGeom prst="rect">
            <a:avLst/>
          </a:prstGeom>
        </p:spPr>
      </p:pic>
      <p:pic>
        <p:nvPicPr>
          <p:cNvPr id="43" name="Immagine 42" descr="Immagine che contiene mattone, tavolo&#10;&#10;Descrizione generata automaticamente">
            <a:extLst>
              <a:ext uri="{FF2B5EF4-FFF2-40B4-BE49-F238E27FC236}">
                <a16:creationId xmlns:a16="http://schemas.microsoft.com/office/drawing/2014/main" id="{E2C26039-78F0-454A-B5CA-15F9ADF56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75" b="98750" l="10000" r="93659">
                        <a14:foregroundMark x1="43902" y1="9875" x2="36341" y2="46125"/>
                        <a14:foregroundMark x1="36341" y1="46125" x2="48013" y2="81077"/>
                        <a14:foregroundMark x1="49139" y1="83087" x2="78659" y2="59375"/>
                        <a14:foregroundMark x1="78659" y1="59375" x2="63780" y2="21875"/>
                        <a14:foregroundMark x1="63780" y1="21875" x2="50366" y2="12875"/>
                        <a14:foregroundMark x1="48780" y1="29750" x2="56341" y2="74750"/>
                        <a14:foregroundMark x1="56341" y1="74750" x2="62927" y2="38000"/>
                        <a14:foregroundMark x1="62927" y1="38000" x2="58171" y2="63875"/>
                        <a14:foregroundMark x1="57317" y1="26375" x2="57317" y2="26375"/>
                        <a14:foregroundMark x1="37317" y1="9375" x2="73171" y2="14000"/>
                        <a14:foregroundMark x1="73171" y1="14000" x2="77073" y2="27500"/>
                        <a14:foregroundMark x1="51341" y1="3875" x2="51341" y2="3875"/>
                        <a14:foregroundMark x1="93780" y1="24875" x2="93780" y2="24875"/>
                        <a14:foregroundMark x1="84146" y1="45000" x2="84146" y2="45000"/>
                        <a14:foregroundMark x1="85732" y1="31750" x2="82317" y2="72500"/>
                        <a14:foregroundMark x1="82317" y1="72500" x2="90732" y2="37000"/>
                        <a14:foregroundMark x1="75366" y1="95000" x2="75366" y2="95000"/>
                        <a14:foregroundMark x1="79390" y1="98750" x2="79390" y2="98750"/>
                        <a14:foregroundMark x1="42683" y1="14250" x2="42683" y2="14250"/>
                        <a14:foregroundMark x1="42683" y1="14250" x2="37805" y2="11500"/>
                        <a14:foregroundMark x1="40854" y1="13250" x2="73415" y2="29625"/>
                        <a14:foregroundMark x1="73415" y1="29625" x2="79268" y2="96625"/>
                        <a14:foregroundMark x1="75854" y1="31750" x2="78780" y2="84625"/>
                        <a14:foregroundMark x1="79268" y1="39000" x2="79268" y2="39000"/>
                        <a14:foregroundMark x1="36220" y1="9875" x2="36220" y2="9875"/>
                        <a14:foregroundMark x1="35732" y1="9750" x2="50854" y2="875"/>
                        <a14:foregroundMark x1="71098" y1="94875" x2="71098" y2="94875"/>
                        <a14:foregroundMark x1="70854" y1="94875" x2="68659" y2="92875"/>
                        <a14:foregroundMark x1="67683" y1="92875" x2="50854" y2="82750"/>
                        <a14:foregroundMark x1="43747" y1="79981" x2="37561" y2="76125"/>
                        <a14:foregroundMark x1="35294" y1="73857" x2="35488" y2="71375"/>
                        <a14:foregroundMark x1="35366" y1="74625" x2="35366" y2="74625"/>
                        <a14:foregroundMark x1="36829" y1="76000" x2="36829" y2="76000"/>
                        <a14:foregroundMark x1="35000" y1="74125" x2="35000" y2="74125"/>
                        <a14:foregroundMark x1="35000" y1="74250" x2="35122" y2="74375"/>
                        <a14:foregroundMark x1="35854" y1="75750" x2="38902" y2="76375"/>
                        <a14:backgroundMark x1="31220" y1="28250" x2="25610" y2="65500"/>
                        <a14:backgroundMark x1="41738" y1="80441" x2="50976" y2="89000"/>
                        <a14:backgroundMark x1="34683" y1="73905" x2="34920" y2="74125"/>
                        <a14:backgroundMark x1="25610" y1="65500" x2="34682" y2="73904"/>
                        <a14:backgroundMark x1="23659" y1="8875" x2="23659" y2="8875"/>
                        <a14:backgroundMark x1="23659" y1="8875" x2="22927" y2="13875"/>
                        <a14:backgroundMark x1="33659" y1="75875" x2="35122" y2="77750"/>
                        <a14:backgroundMark x1="42683" y1="81125" x2="47561" y2="84000"/>
                        <a14:backgroundMark x1="33353" y1="75799" x2="34410" y2="77915"/>
                        <a14:backgroundMark x1="32766" y1="74625" x2="33273" y2="75640"/>
                        <a14:backgroundMark x1="32516" y1="74125" x2="32766" y2="74625"/>
                        <a14:backgroundMark x1="31829" y1="72750" x2="32516" y2="74125"/>
                        <a14:backgroundMark x1="49390" y1="83625" x2="47683" y2="82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02" y="2921383"/>
            <a:ext cx="1695989" cy="1654624"/>
          </a:xfrm>
          <a:prstGeom prst="rect">
            <a:avLst/>
          </a:prstGeom>
        </p:spPr>
      </p:pic>
      <p:pic>
        <p:nvPicPr>
          <p:cNvPr id="26" name="Immagine 2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9D3B3F0-E7AA-4378-A050-2145C72CF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67" b="89736" l="9773" r="90000">
                        <a14:foregroundMark x1="50000" y1="7767" x2="50000" y2="7767"/>
                        <a14:foregroundMark x1="9773" y1="31068" x2="9773" y2="31068"/>
                        <a14:foregroundMark x1="90000" y1="32455" x2="90000" y2="32455"/>
                        <a14:backgroundMark x1="24545" y1="70180" x2="24545" y2="70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339" y="3247843"/>
            <a:ext cx="1660051" cy="1360110"/>
          </a:xfrm>
          <a:prstGeom prst="rect">
            <a:avLst/>
          </a:prstGeom>
        </p:spPr>
      </p:pic>
      <p:sp>
        <p:nvSpPr>
          <p:cNvPr id="30" name="Titolo 1">
            <a:extLst>
              <a:ext uri="{FF2B5EF4-FFF2-40B4-BE49-F238E27FC236}">
                <a16:creationId xmlns:a16="http://schemas.microsoft.com/office/drawing/2014/main" id="{4902B231-0CF9-4E7B-8491-FF1E388E1DF1}"/>
              </a:ext>
            </a:extLst>
          </p:cNvPr>
          <p:cNvSpPr txBox="1">
            <a:spLocks/>
          </p:cNvSpPr>
          <p:nvPr/>
        </p:nvSpPr>
        <p:spPr>
          <a:xfrm>
            <a:off x="376914" y="862269"/>
            <a:ext cx="3914649" cy="743711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chemeClr val="tx1"/>
                </a:solidFill>
              </a:rPr>
              <a:t>Introduzione: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-</a:t>
            </a:r>
            <a:r>
              <a:rPr lang="it-IT" sz="2400" dirty="0" err="1">
                <a:solidFill>
                  <a:schemeClr val="tx1"/>
                </a:solidFill>
              </a:rPr>
              <a:t>FlowBlaze</a:t>
            </a:r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39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BEFD4985-F053-43E6-8C04-B3D32398EE84}"/>
              </a:ext>
            </a:extLst>
          </p:cNvPr>
          <p:cNvSpPr txBox="1">
            <a:spLocks/>
          </p:cNvSpPr>
          <p:nvPr/>
        </p:nvSpPr>
        <p:spPr>
          <a:xfrm>
            <a:off x="376914" y="862269"/>
            <a:ext cx="3914649" cy="743711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chemeClr val="tx1"/>
                </a:solidFill>
              </a:rPr>
              <a:t>Introduzione: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-</a:t>
            </a:r>
            <a:r>
              <a:rPr lang="it-IT" sz="2400" dirty="0" err="1">
                <a:solidFill>
                  <a:schemeClr val="tx1"/>
                </a:solidFill>
              </a:rPr>
              <a:t>FlowBlaze</a:t>
            </a:r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5836CF8-006B-4A2E-A9D9-C88A3FB77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443224"/>
            <a:ext cx="1700485" cy="7437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B6F4E75-5121-456A-ACA0-961F04703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816" y="3393431"/>
            <a:ext cx="1940523" cy="710530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C4CADE74-528F-497C-AF1D-92D83807B8B4}"/>
              </a:ext>
            </a:extLst>
          </p:cNvPr>
          <p:cNvSpPr txBox="1">
            <a:spLocks/>
          </p:cNvSpPr>
          <p:nvPr/>
        </p:nvSpPr>
        <p:spPr>
          <a:xfrm>
            <a:off x="454151" y="2185944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chemeClr val="tx1"/>
                </a:solidFill>
              </a:rPr>
              <a:t>Reti odierne richiedono funzioni complesse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2B5BE29-2976-45DE-80DD-AE7A66246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080" y="3284061"/>
            <a:ext cx="1130336" cy="106203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2D23726-EACA-4CAA-8532-A6AF8A22C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2759" y="415039"/>
            <a:ext cx="1130336" cy="1062038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4903DB9-F57B-4B67-91B9-B2C493BA140F}"/>
              </a:ext>
            </a:extLst>
          </p:cNvPr>
          <p:cNvCxnSpPr>
            <a:cxnSpLocks/>
          </p:cNvCxnSpPr>
          <p:nvPr/>
        </p:nvCxnSpPr>
        <p:spPr>
          <a:xfrm flipH="1">
            <a:off x="6013976" y="3815079"/>
            <a:ext cx="661144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862FCED4-A173-4A63-953B-54BDC69EB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339" y="5217828"/>
            <a:ext cx="1130336" cy="1062038"/>
          </a:xfrm>
          <a:prstGeom prst="rect">
            <a:avLst/>
          </a:prstGeom>
        </p:spPr>
      </p:pic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0A2F7D41-04DC-43CF-8800-596E69E0BEDA}"/>
              </a:ext>
            </a:extLst>
          </p:cNvPr>
          <p:cNvCxnSpPr>
            <a:cxnSpLocks/>
          </p:cNvCxnSpPr>
          <p:nvPr/>
        </p:nvCxnSpPr>
        <p:spPr>
          <a:xfrm flipH="1">
            <a:off x="8289195" y="3748695"/>
            <a:ext cx="661144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FBB7282-B977-4C5B-90DF-1EDF396FAD3E}"/>
              </a:ext>
            </a:extLst>
          </p:cNvPr>
          <p:cNvCxnSpPr>
            <a:cxnSpLocks/>
          </p:cNvCxnSpPr>
          <p:nvPr/>
        </p:nvCxnSpPr>
        <p:spPr>
          <a:xfrm flipV="1">
            <a:off x="9356616" y="3949860"/>
            <a:ext cx="0" cy="13536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611C4FD0-DD4D-4AFE-BE51-E44E0C1FC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231" y="1773590"/>
            <a:ext cx="1940523" cy="710530"/>
          </a:xfrm>
          <a:prstGeom prst="rect">
            <a:avLst/>
          </a:prstGeom>
        </p:spPr>
      </p:pic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B8AA9C2-D442-4CD6-A790-991280AC8CC4}"/>
              </a:ext>
            </a:extLst>
          </p:cNvPr>
          <p:cNvCxnSpPr>
            <a:cxnSpLocks/>
          </p:cNvCxnSpPr>
          <p:nvPr/>
        </p:nvCxnSpPr>
        <p:spPr>
          <a:xfrm flipV="1">
            <a:off x="9777492" y="2279555"/>
            <a:ext cx="0" cy="13536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AFAA2A1C-2A92-4414-A3E4-B0152541D96C}"/>
              </a:ext>
            </a:extLst>
          </p:cNvPr>
          <p:cNvCxnSpPr>
            <a:cxnSpLocks/>
          </p:cNvCxnSpPr>
          <p:nvPr/>
        </p:nvCxnSpPr>
        <p:spPr>
          <a:xfrm flipV="1">
            <a:off x="10253095" y="4024375"/>
            <a:ext cx="0" cy="13536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magine 23">
            <a:extLst>
              <a:ext uri="{FF2B5EF4-FFF2-40B4-BE49-F238E27FC236}">
                <a16:creationId xmlns:a16="http://schemas.microsoft.com/office/drawing/2014/main" id="{CE6B0FF4-283E-4D16-B993-903C66F01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2503" y="5303520"/>
            <a:ext cx="1130336" cy="1062038"/>
          </a:xfrm>
          <a:prstGeom prst="rect">
            <a:avLst/>
          </a:prstGeom>
        </p:spPr>
      </p:pic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911028DC-1016-4835-A7F9-B09099DAB3F5}"/>
              </a:ext>
            </a:extLst>
          </p:cNvPr>
          <p:cNvCxnSpPr>
            <a:cxnSpLocks/>
          </p:cNvCxnSpPr>
          <p:nvPr/>
        </p:nvCxnSpPr>
        <p:spPr>
          <a:xfrm flipV="1">
            <a:off x="9768077" y="1224272"/>
            <a:ext cx="0" cy="77917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itolo 1">
            <a:extLst>
              <a:ext uri="{FF2B5EF4-FFF2-40B4-BE49-F238E27FC236}">
                <a16:creationId xmlns:a16="http://schemas.microsoft.com/office/drawing/2014/main" id="{4E18909C-84D2-41F0-98B2-94C90E90B911}"/>
              </a:ext>
            </a:extLst>
          </p:cNvPr>
          <p:cNvSpPr txBox="1">
            <a:spLocks/>
          </p:cNvSpPr>
          <p:nvPr/>
        </p:nvSpPr>
        <p:spPr>
          <a:xfrm>
            <a:off x="753809" y="3299130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1) Inizialmente hardware dedicato per ogni funzione</a:t>
            </a:r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B80929F2-5EC1-4E37-ACD1-014EF82C9312}"/>
              </a:ext>
            </a:extLst>
          </p:cNvPr>
          <p:cNvSpPr txBox="1">
            <a:spLocks/>
          </p:cNvSpPr>
          <p:nvPr/>
        </p:nvSpPr>
        <p:spPr>
          <a:xfrm>
            <a:off x="454151" y="4626690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2) Funzioni definite e controllate in software con hardware qualsiasi</a:t>
            </a:r>
          </a:p>
        </p:txBody>
      </p:sp>
      <p:sp>
        <p:nvSpPr>
          <p:cNvPr id="29" name="Titolo 1">
            <a:extLst>
              <a:ext uri="{FF2B5EF4-FFF2-40B4-BE49-F238E27FC236}">
                <a16:creationId xmlns:a16="http://schemas.microsoft.com/office/drawing/2014/main" id="{87A29D57-9BF3-430D-9640-CEA562A03AC7}"/>
              </a:ext>
            </a:extLst>
          </p:cNvPr>
          <p:cNvSpPr txBox="1">
            <a:spLocks/>
          </p:cNvSpPr>
          <p:nvPr/>
        </p:nvSpPr>
        <p:spPr>
          <a:xfrm>
            <a:off x="616711" y="5684884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3)</a:t>
            </a:r>
            <a:r>
              <a:rPr lang="it-IT" sz="2400" dirty="0" err="1">
                <a:solidFill>
                  <a:schemeClr val="tx1"/>
                </a:solidFill>
              </a:rPr>
              <a:t>FlowBlaze</a:t>
            </a:r>
            <a:r>
              <a:rPr lang="it-IT" sz="2400" dirty="0">
                <a:solidFill>
                  <a:schemeClr val="tx1"/>
                </a:solidFill>
              </a:rPr>
              <a:t>: Hardware Programmabile</a:t>
            </a:r>
          </a:p>
        </p:txBody>
      </p:sp>
      <p:sp>
        <p:nvSpPr>
          <p:cNvPr id="30" name="Titolo 1">
            <a:extLst>
              <a:ext uri="{FF2B5EF4-FFF2-40B4-BE49-F238E27FC236}">
                <a16:creationId xmlns:a16="http://schemas.microsoft.com/office/drawing/2014/main" id="{E0CAB750-1701-49F3-97DD-49058FAC53F4}"/>
              </a:ext>
            </a:extLst>
          </p:cNvPr>
          <p:cNvSpPr txBox="1">
            <a:spLocks/>
          </p:cNvSpPr>
          <p:nvPr/>
        </p:nvSpPr>
        <p:spPr>
          <a:xfrm>
            <a:off x="2334239" y="-2221627"/>
            <a:ext cx="6138944" cy="1569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chemeClr val="tx1"/>
                </a:solidFill>
              </a:rPr>
              <a:t>Come implementare un data-</a:t>
            </a:r>
            <a:r>
              <a:rPr lang="it-IT" sz="2800" dirty="0" err="1">
                <a:solidFill>
                  <a:schemeClr val="tx1"/>
                </a:solidFill>
              </a:rPr>
              <a:t>plane</a:t>
            </a:r>
            <a:r>
              <a:rPr lang="it-IT" sz="2800" dirty="0">
                <a:solidFill>
                  <a:schemeClr val="tx1"/>
                </a:solidFill>
              </a:rPr>
              <a:t> programmabile in hardware?</a:t>
            </a:r>
          </a:p>
          <a:p>
            <a:pPr algn="ctr"/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6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45 0.07893 L 0.07591 0.723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3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C4CADE74-528F-497C-AF1D-92D83807B8B4}"/>
              </a:ext>
            </a:extLst>
          </p:cNvPr>
          <p:cNvSpPr txBox="1">
            <a:spLocks/>
          </p:cNvSpPr>
          <p:nvPr/>
        </p:nvSpPr>
        <p:spPr>
          <a:xfrm>
            <a:off x="616710" y="301916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chemeClr val="tx1"/>
                </a:solidFill>
              </a:rPr>
              <a:t>XFSM: </a:t>
            </a:r>
            <a:r>
              <a:rPr lang="it-IT" sz="2800" dirty="0" err="1">
                <a:solidFill>
                  <a:schemeClr val="tx1"/>
                </a:solidFill>
              </a:rPr>
              <a:t>eXtended</a:t>
            </a:r>
            <a:r>
              <a:rPr lang="it-IT" sz="2800" dirty="0">
                <a:solidFill>
                  <a:schemeClr val="tx1"/>
                </a:solidFill>
              </a:rPr>
              <a:t> Finite State Machine</a:t>
            </a:r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4E18909C-84D2-41F0-98B2-94C90E90B911}"/>
              </a:ext>
            </a:extLst>
          </p:cNvPr>
          <p:cNvSpPr txBox="1">
            <a:spLocks/>
          </p:cNvSpPr>
          <p:nvPr/>
        </p:nvSpPr>
        <p:spPr>
          <a:xfrm>
            <a:off x="616710" y="1910168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-Partendo dal semplice modello di una </a:t>
            </a:r>
            <a:r>
              <a:rPr lang="it-IT" sz="2400" dirty="0" err="1">
                <a:solidFill>
                  <a:schemeClr val="tx1"/>
                </a:solidFill>
              </a:rPr>
              <a:t>Mealy</a:t>
            </a:r>
            <a:r>
              <a:rPr lang="it-IT" sz="2400" dirty="0">
                <a:solidFill>
                  <a:schemeClr val="tx1"/>
                </a:solidFill>
              </a:rPr>
              <a:t> Machine</a:t>
            </a:r>
          </a:p>
        </p:txBody>
      </p:sp>
      <p:graphicFrame>
        <p:nvGraphicFramePr>
          <p:cNvPr id="9" name="Tabella 13">
            <a:extLst>
              <a:ext uri="{FF2B5EF4-FFF2-40B4-BE49-F238E27FC236}">
                <a16:creationId xmlns:a16="http://schemas.microsoft.com/office/drawing/2014/main" id="{02AC51BB-DD86-49FA-A3C0-3A96720D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96695"/>
              </p:ext>
            </p:extLst>
          </p:nvPr>
        </p:nvGraphicFramePr>
        <p:xfrm>
          <a:off x="6713092" y="4381106"/>
          <a:ext cx="3340296" cy="213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834">
                  <a:extLst>
                    <a:ext uri="{9D8B030D-6E8A-4147-A177-3AD203B41FA5}">
                      <a16:colId xmlns:a16="http://schemas.microsoft.com/office/drawing/2014/main" val="1283535054"/>
                    </a:ext>
                  </a:extLst>
                </a:gridCol>
                <a:gridCol w="1113731">
                  <a:extLst>
                    <a:ext uri="{9D8B030D-6E8A-4147-A177-3AD203B41FA5}">
                      <a16:colId xmlns:a16="http://schemas.microsoft.com/office/drawing/2014/main" val="3647088628"/>
                    </a:ext>
                  </a:extLst>
                </a:gridCol>
                <a:gridCol w="1113731">
                  <a:extLst>
                    <a:ext uri="{9D8B030D-6E8A-4147-A177-3AD203B41FA5}">
                      <a16:colId xmlns:a16="http://schemas.microsoft.com/office/drawing/2014/main" val="2480208271"/>
                    </a:ext>
                  </a:extLst>
                </a:gridCol>
              </a:tblGrid>
              <a:tr h="648561">
                <a:tc>
                  <a:txBody>
                    <a:bodyPr/>
                    <a:lstStyle/>
                    <a:p>
                      <a:r>
                        <a:rPr lang="it-IT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262161"/>
                  </a:ext>
                </a:extLst>
              </a:tr>
              <a:tr h="370606">
                <a:tc>
                  <a:txBody>
                    <a:bodyPr/>
                    <a:lstStyle/>
                    <a:p>
                      <a:r>
                        <a:rPr lang="it-IT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S1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S0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04342"/>
                  </a:ext>
                </a:extLst>
              </a:tr>
              <a:tr h="370606">
                <a:tc>
                  <a:txBody>
                    <a:bodyPr/>
                    <a:lstStyle/>
                    <a:p>
                      <a:r>
                        <a:rPr lang="it-IT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S2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S1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18014"/>
                  </a:ext>
                </a:extLst>
              </a:tr>
              <a:tr h="370606">
                <a:tc>
                  <a:txBody>
                    <a:bodyPr/>
                    <a:lstStyle/>
                    <a:p>
                      <a:r>
                        <a:rPr lang="it-IT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S2 (0)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S3 (0)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79808"/>
                  </a:ext>
                </a:extLst>
              </a:tr>
              <a:tr h="370606">
                <a:tc>
                  <a:txBody>
                    <a:bodyPr/>
                    <a:lstStyle/>
                    <a:p>
                      <a:r>
                        <a:rPr lang="it-IT"/>
                        <a:t>S3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S1 (0)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S0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478314"/>
                  </a:ext>
                </a:extLst>
              </a:tr>
            </a:tbl>
          </a:graphicData>
        </a:graphic>
      </p:graphicFrame>
      <p:sp>
        <p:nvSpPr>
          <p:cNvPr id="16" name="Ovale 15">
            <a:extLst>
              <a:ext uri="{FF2B5EF4-FFF2-40B4-BE49-F238E27FC236}">
                <a16:creationId xmlns:a16="http://schemas.microsoft.com/office/drawing/2014/main" id="{10DB364B-9C26-4C06-80F8-48B97AE5306B}"/>
              </a:ext>
            </a:extLst>
          </p:cNvPr>
          <p:cNvSpPr/>
          <p:nvPr/>
        </p:nvSpPr>
        <p:spPr>
          <a:xfrm>
            <a:off x="5941077" y="1717533"/>
            <a:ext cx="798654" cy="78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CBF9E8B6-C808-4884-9869-DCBFE0D36652}"/>
              </a:ext>
            </a:extLst>
          </p:cNvPr>
          <p:cNvSpPr/>
          <p:nvPr/>
        </p:nvSpPr>
        <p:spPr>
          <a:xfrm>
            <a:off x="7813280" y="737516"/>
            <a:ext cx="798654" cy="78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S1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918D1A05-D351-44CB-B82F-9F65C45BC183}"/>
              </a:ext>
            </a:extLst>
          </p:cNvPr>
          <p:cNvSpPr/>
          <p:nvPr/>
        </p:nvSpPr>
        <p:spPr>
          <a:xfrm>
            <a:off x="7813280" y="2842685"/>
            <a:ext cx="798654" cy="78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S3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FC1009FA-2D30-4362-B79A-369EBC3552A7}"/>
              </a:ext>
            </a:extLst>
          </p:cNvPr>
          <p:cNvSpPr/>
          <p:nvPr/>
        </p:nvSpPr>
        <p:spPr>
          <a:xfrm>
            <a:off x="9740096" y="1717533"/>
            <a:ext cx="798654" cy="78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S2</a:t>
            </a:r>
          </a:p>
        </p:txBody>
      </p:sp>
      <p:sp>
        <p:nvSpPr>
          <p:cNvPr id="37" name="Freccia circolare in giù 36">
            <a:extLst>
              <a:ext uri="{FF2B5EF4-FFF2-40B4-BE49-F238E27FC236}">
                <a16:creationId xmlns:a16="http://schemas.microsoft.com/office/drawing/2014/main" id="{5E52967B-89F2-4797-BC39-E2FC846DBB79}"/>
              </a:ext>
            </a:extLst>
          </p:cNvPr>
          <p:cNvSpPr/>
          <p:nvPr/>
        </p:nvSpPr>
        <p:spPr>
          <a:xfrm rot="18292748">
            <a:off x="5316876" y="1407236"/>
            <a:ext cx="756608" cy="620594"/>
          </a:xfrm>
          <a:prstGeom prst="curvedDownArrow">
            <a:avLst>
              <a:gd name="adj1" fmla="val 15162"/>
              <a:gd name="adj2" fmla="val 29044"/>
              <a:gd name="adj3" fmla="val 23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8" name="Freccia curva 37">
            <a:extLst>
              <a:ext uri="{FF2B5EF4-FFF2-40B4-BE49-F238E27FC236}">
                <a16:creationId xmlns:a16="http://schemas.microsoft.com/office/drawing/2014/main" id="{B188C5A5-FB0A-4ABC-ACE5-5DE4BA605A2A}"/>
              </a:ext>
            </a:extLst>
          </p:cNvPr>
          <p:cNvSpPr/>
          <p:nvPr/>
        </p:nvSpPr>
        <p:spPr>
          <a:xfrm rot="507414">
            <a:off x="6392765" y="657556"/>
            <a:ext cx="1445699" cy="1089355"/>
          </a:xfrm>
          <a:prstGeom prst="bentArrow">
            <a:avLst>
              <a:gd name="adj1" fmla="val 7770"/>
              <a:gd name="adj2" fmla="val 6645"/>
              <a:gd name="adj3" fmla="val 26027"/>
              <a:gd name="adj4" fmla="val 94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0" name="Freccia curva 39">
            <a:extLst>
              <a:ext uri="{FF2B5EF4-FFF2-40B4-BE49-F238E27FC236}">
                <a16:creationId xmlns:a16="http://schemas.microsoft.com/office/drawing/2014/main" id="{D7A22E09-3490-46B6-A1B3-D1756A6A305D}"/>
              </a:ext>
            </a:extLst>
          </p:cNvPr>
          <p:cNvSpPr/>
          <p:nvPr/>
        </p:nvSpPr>
        <p:spPr>
          <a:xfrm rot="3812374">
            <a:off x="8804434" y="713511"/>
            <a:ext cx="1445699" cy="1089355"/>
          </a:xfrm>
          <a:prstGeom prst="bentArrow">
            <a:avLst>
              <a:gd name="adj1" fmla="val 7770"/>
              <a:gd name="adj2" fmla="val 6645"/>
              <a:gd name="adj3" fmla="val 26027"/>
              <a:gd name="adj4" fmla="val 94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2" name="Freccia circolare in giù 41">
            <a:extLst>
              <a:ext uri="{FF2B5EF4-FFF2-40B4-BE49-F238E27FC236}">
                <a16:creationId xmlns:a16="http://schemas.microsoft.com/office/drawing/2014/main" id="{9C569177-9F3F-453E-A343-3D24FA71C653}"/>
              </a:ext>
            </a:extLst>
          </p:cNvPr>
          <p:cNvSpPr/>
          <p:nvPr/>
        </p:nvSpPr>
        <p:spPr>
          <a:xfrm rot="1559085">
            <a:off x="8114061" y="185042"/>
            <a:ext cx="756608" cy="620594"/>
          </a:xfrm>
          <a:prstGeom prst="curvedDownArrow">
            <a:avLst>
              <a:gd name="adj1" fmla="val 15162"/>
              <a:gd name="adj2" fmla="val 29044"/>
              <a:gd name="adj3" fmla="val 23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3" name="Freccia curva 42">
            <a:extLst>
              <a:ext uri="{FF2B5EF4-FFF2-40B4-BE49-F238E27FC236}">
                <a16:creationId xmlns:a16="http://schemas.microsoft.com/office/drawing/2014/main" id="{05FDD633-B6D0-443F-A297-A2DBD4B47B0C}"/>
              </a:ext>
            </a:extLst>
          </p:cNvPr>
          <p:cNvSpPr/>
          <p:nvPr/>
        </p:nvSpPr>
        <p:spPr>
          <a:xfrm rot="18254443">
            <a:off x="6970351" y="1583220"/>
            <a:ext cx="1445699" cy="1089355"/>
          </a:xfrm>
          <a:prstGeom prst="bentArrow">
            <a:avLst>
              <a:gd name="adj1" fmla="val 7770"/>
              <a:gd name="adj2" fmla="val 6645"/>
              <a:gd name="adj3" fmla="val 26027"/>
              <a:gd name="adj4" fmla="val 94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Freccia curva 43">
            <a:extLst>
              <a:ext uri="{FF2B5EF4-FFF2-40B4-BE49-F238E27FC236}">
                <a16:creationId xmlns:a16="http://schemas.microsoft.com/office/drawing/2014/main" id="{EDA93B17-72E8-4ECA-9A67-689C8E55C7E3}"/>
              </a:ext>
            </a:extLst>
          </p:cNvPr>
          <p:cNvSpPr/>
          <p:nvPr/>
        </p:nvSpPr>
        <p:spPr>
          <a:xfrm rot="14848663">
            <a:off x="6314457" y="2526435"/>
            <a:ext cx="1445699" cy="1089355"/>
          </a:xfrm>
          <a:prstGeom prst="bentArrow">
            <a:avLst>
              <a:gd name="adj1" fmla="val 7770"/>
              <a:gd name="adj2" fmla="val 6645"/>
              <a:gd name="adj3" fmla="val 26027"/>
              <a:gd name="adj4" fmla="val 94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5" name="Freccia circolare in giù 44">
            <a:extLst>
              <a:ext uri="{FF2B5EF4-FFF2-40B4-BE49-F238E27FC236}">
                <a16:creationId xmlns:a16="http://schemas.microsoft.com/office/drawing/2014/main" id="{A8D37130-9567-49C5-9E78-DB7DCA7EA38B}"/>
              </a:ext>
            </a:extLst>
          </p:cNvPr>
          <p:cNvSpPr/>
          <p:nvPr/>
        </p:nvSpPr>
        <p:spPr>
          <a:xfrm rot="5400000">
            <a:off x="10521641" y="1837715"/>
            <a:ext cx="756608" cy="620594"/>
          </a:xfrm>
          <a:prstGeom prst="curvedDownArrow">
            <a:avLst>
              <a:gd name="adj1" fmla="val 15162"/>
              <a:gd name="adj2" fmla="val 29044"/>
              <a:gd name="adj3" fmla="val 23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6" name="Freccia curva 45">
            <a:extLst>
              <a:ext uri="{FF2B5EF4-FFF2-40B4-BE49-F238E27FC236}">
                <a16:creationId xmlns:a16="http://schemas.microsoft.com/office/drawing/2014/main" id="{72242B6E-FAC1-4A6E-BFA0-7DC7FEA3B364}"/>
              </a:ext>
            </a:extLst>
          </p:cNvPr>
          <p:cNvSpPr/>
          <p:nvPr/>
        </p:nvSpPr>
        <p:spPr>
          <a:xfrm rot="11316275">
            <a:off x="8790934" y="2519029"/>
            <a:ext cx="1445699" cy="1089355"/>
          </a:xfrm>
          <a:prstGeom prst="bentArrow">
            <a:avLst>
              <a:gd name="adj1" fmla="val 7770"/>
              <a:gd name="adj2" fmla="val 6645"/>
              <a:gd name="adj3" fmla="val 26027"/>
              <a:gd name="adj4" fmla="val 94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7" name="Titolo 1">
            <a:extLst>
              <a:ext uri="{FF2B5EF4-FFF2-40B4-BE49-F238E27FC236}">
                <a16:creationId xmlns:a16="http://schemas.microsoft.com/office/drawing/2014/main" id="{A9B275F3-370C-4C64-88FD-9DC865DC9228}"/>
              </a:ext>
            </a:extLst>
          </p:cNvPr>
          <p:cNvSpPr txBox="1">
            <a:spLocks/>
          </p:cNvSpPr>
          <p:nvPr/>
        </p:nvSpPr>
        <p:spPr>
          <a:xfrm>
            <a:off x="9887152" y="3236224"/>
            <a:ext cx="702496" cy="387664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>
                <a:solidFill>
                  <a:schemeClr val="tx1"/>
                </a:solidFill>
              </a:rPr>
              <a:t>1/0</a:t>
            </a:r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id="{BD952E1C-0BC4-4F4E-A993-0AA18012F498}"/>
              </a:ext>
            </a:extLst>
          </p:cNvPr>
          <p:cNvSpPr txBox="1">
            <a:spLocks/>
          </p:cNvSpPr>
          <p:nvPr/>
        </p:nvSpPr>
        <p:spPr>
          <a:xfrm>
            <a:off x="4925236" y="1276952"/>
            <a:ext cx="737220" cy="333926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>
                <a:solidFill>
                  <a:schemeClr val="tx1"/>
                </a:solidFill>
              </a:rPr>
              <a:t>0/0</a:t>
            </a:r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2E3C9BD9-B4F5-45A9-8A34-59D61A12BD40}"/>
              </a:ext>
            </a:extLst>
          </p:cNvPr>
          <p:cNvSpPr txBox="1">
            <a:spLocks/>
          </p:cNvSpPr>
          <p:nvPr/>
        </p:nvSpPr>
        <p:spPr>
          <a:xfrm>
            <a:off x="6388483" y="433772"/>
            <a:ext cx="702496" cy="387664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>
                <a:solidFill>
                  <a:schemeClr val="tx1"/>
                </a:solidFill>
              </a:rPr>
              <a:t>1/0</a:t>
            </a:r>
          </a:p>
        </p:txBody>
      </p:sp>
      <p:sp>
        <p:nvSpPr>
          <p:cNvPr id="50" name="Titolo 1">
            <a:extLst>
              <a:ext uri="{FF2B5EF4-FFF2-40B4-BE49-F238E27FC236}">
                <a16:creationId xmlns:a16="http://schemas.microsoft.com/office/drawing/2014/main" id="{AB2B9928-34C3-42AC-8023-841B9D2561A2}"/>
              </a:ext>
            </a:extLst>
          </p:cNvPr>
          <p:cNvSpPr txBox="1">
            <a:spLocks/>
          </p:cNvSpPr>
          <p:nvPr/>
        </p:nvSpPr>
        <p:spPr>
          <a:xfrm>
            <a:off x="9496761" y="529502"/>
            <a:ext cx="737220" cy="333926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>
                <a:solidFill>
                  <a:schemeClr val="tx1"/>
                </a:solidFill>
              </a:rPr>
              <a:t>0/0</a:t>
            </a:r>
          </a:p>
        </p:txBody>
      </p:sp>
      <p:sp>
        <p:nvSpPr>
          <p:cNvPr id="51" name="Titolo 1">
            <a:extLst>
              <a:ext uri="{FF2B5EF4-FFF2-40B4-BE49-F238E27FC236}">
                <a16:creationId xmlns:a16="http://schemas.microsoft.com/office/drawing/2014/main" id="{F60A63A6-830B-4479-B02A-81C0C8250EDE}"/>
              </a:ext>
            </a:extLst>
          </p:cNvPr>
          <p:cNvSpPr txBox="1">
            <a:spLocks/>
          </p:cNvSpPr>
          <p:nvPr/>
        </p:nvSpPr>
        <p:spPr>
          <a:xfrm>
            <a:off x="8640871" y="56171"/>
            <a:ext cx="702496" cy="387664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>
                <a:solidFill>
                  <a:schemeClr val="tx1"/>
                </a:solidFill>
              </a:rPr>
              <a:t>1/0</a:t>
            </a:r>
          </a:p>
        </p:txBody>
      </p:sp>
      <p:sp>
        <p:nvSpPr>
          <p:cNvPr id="52" name="Titolo 1">
            <a:extLst>
              <a:ext uri="{FF2B5EF4-FFF2-40B4-BE49-F238E27FC236}">
                <a16:creationId xmlns:a16="http://schemas.microsoft.com/office/drawing/2014/main" id="{77F2BC77-4DE7-41A0-A56F-CA479081D5D8}"/>
              </a:ext>
            </a:extLst>
          </p:cNvPr>
          <p:cNvSpPr txBox="1">
            <a:spLocks/>
          </p:cNvSpPr>
          <p:nvPr/>
        </p:nvSpPr>
        <p:spPr>
          <a:xfrm>
            <a:off x="10752681" y="2508759"/>
            <a:ext cx="737220" cy="333926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>
                <a:solidFill>
                  <a:schemeClr val="tx1"/>
                </a:solidFill>
              </a:rPr>
              <a:t>0/0</a:t>
            </a:r>
          </a:p>
        </p:txBody>
      </p:sp>
      <p:sp>
        <p:nvSpPr>
          <p:cNvPr id="53" name="Titolo 1">
            <a:extLst>
              <a:ext uri="{FF2B5EF4-FFF2-40B4-BE49-F238E27FC236}">
                <a16:creationId xmlns:a16="http://schemas.microsoft.com/office/drawing/2014/main" id="{6EFFB413-677F-45DB-A8E7-90CFC1410E93}"/>
              </a:ext>
            </a:extLst>
          </p:cNvPr>
          <p:cNvSpPr txBox="1">
            <a:spLocks/>
          </p:cNvSpPr>
          <p:nvPr/>
        </p:nvSpPr>
        <p:spPr>
          <a:xfrm>
            <a:off x="6010596" y="3165797"/>
            <a:ext cx="702496" cy="387664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>
                <a:solidFill>
                  <a:schemeClr val="tx1"/>
                </a:solidFill>
              </a:rPr>
              <a:t>1/1</a:t>
            </a:r>
          </a:p>
        </p:txBody>
      </p:sp>
      <p:sp>
        <p:nvSpPr>
          <p:cNvPr id="54" name="Titolo 1">
            <a:extLst>
              <a:ext uri="{FF2B5EF4-FFF2-40B4-BE49-F238E27FC236}">
                <a16:creationId xmlns:a16="http://schemas.microsoft.com/office/drawing/2014/main" id="{81A1FAFE-C3C9-42E8-B81C-FC9CD4ED0CDE}"/>
              </a:ext>
            </a:extLst>
          </p:cNvPr>
          <p:cNvSpPr txBox="1">
            <a:spLocks/>
          </p:cNvSpPr>
          <p:nvPr/>
        </p:nvSpPr>
        <p:spPr>
          <a:xfrm>
            <a:off x="7313221" y="2001820"/>
            <a:ext cx="702496" cy="387664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>
                <a:solidFill>
                  <a:schemeClr val="tx1"/>
                </a:solidFill>
              </a:rPr>
              <a:t>0/0</a:t>
            </a:r>
          </a:p>
        </p:txBody>
      </p:sp>
      <p:sp>
        <p:nvSpPr>
          <p:cNvPr id="55" name="Titolo 1">
            <a:extLst>
              <a:ext uri="{FF2B5EF4-FFF2-40B4-BE49-F238E27FC236}">
                <a16:creationId xmlns:a16="http://schemas.microsoft.com/office/drawing/2014/main" id="{57235026-8A44-4271-998B-035A380BF867}"/>
              </a:ext>
            </a:extLst>
          </p:cNvPr>
          <p:cNvSpPr txBox="1">
            <a:spLocks/>
          </p:cNvSpPr>
          <p:nvPr/>
        </p:nvSpPr>
        <p:spPr>
          <a:xfrm>
            <a:off x="1602352" y="2842685"/>
            <a:ext cx="2529810" cy="520426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rgbClr val="99CB38"/>
                </a:solidFill>
              </a:rPr>
              <a:t>T: </a:t>
            </a:r>
            <a:r>
              <a:rPr lang="it-IT" sz="2400" dirty="0" err="1">
                <a:solidFill>
                  <a:srgbClr val="99CB38"/>
                </a:solidFill>
              </a:rPr>
              <a:t>SxI</a:t>
            </a:r>
            <a:r>
              <a:rPr lang="it-IT" sz="2400" dirty="0">
                <a:solidFill>
                  <a:srgbClr val="99CB38"/>
                </a:solidFill>
              </a:rPr>
              <a:t> </a:t>
            </a:r>
            <a:r>
              <a:rPr lang="it-IT" sz="2400" dirty="0">
                <a:solidFill>
                  <a:srgbClr val="99CB38"/>
                </a:solidFill>
                <a:sym typeface="Wingdings" panose="05000000000000000000" pitchFamily="2" charset="2"/>
              </a:rPr>
              <a:t> </a:t>
            </a:r>
            <a:r>
              <a:rPr lang="it-IT" sz="2400" dirty="0" err="1">
                <a:solidFill>
                  <a:srgbClr val="99CB38"/>
                </a:solidFill>
                <a:sym typeface="Wingdings" panose="05000000000000000000" pitchFamily="2" charset="2"/>
              </a:rPr>
              <a:t>NSxO</a:t>
            </a:r>
            <a:endParaRPr lang="it-IT" sz="2400" dirty="0">
              <a:solidFill>
                <a:srgbClr val="99C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49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C4CADE74-528F-497C-AF1D-92D83807B8B4}"/>
              </a:ext>
            </a:extLst>
          </p:cNvPr>
          <p:cNvSpPr txBox="1">
            <a:spLocks/>
          </p:cNvSpPr>
          <p:nvPr/>
        </p:nvSpPr>
        <p:spPr>
          <a:xfrm>
            <a:off x="616710" y="301916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chemeClr val="tx1"/>
                </a:solidFill>
              </a:rPr>
              <a:t>XFSM: </a:t>
            </a:r>
            <a:r>
              <a:rPr lang="it-IT" sz="2800" dirty="0" err="1">
                <a:solidFill>
                  <a:schemeClr val="tx1"/>
                </a:solidFill>
              </a:rPr>
              <a:t>eXtended</a:t>
            </a:r>
            <a:r>
              <a:rPr lang="it-IT" sz="2800" dirty="0">
                <a:solidFill>
                  <a:schemeClr val="tx1"/>
                </a:solidFill>
              </a:rPr>
              <a:t> Finite State Machine</a:t>
            </a:r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4E18909C-84D2-41F0-98B2-94C90E90B911}"/>
              </a:ext>
            </a:extLst>
          </p:cNvPr>
          <p:cNvSpPr txBox="1">
            <a:spLocks/>
          </p:cNvSpPr>
          <p:nvPr/>
        </p:nvSpPr>
        <p:spPr>
          <a:xfrm>
            <a:off x="616710" y="1910168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-Partendo dal semplice modello di una </a:t>
            </a:r>
            <a:r>
              <a:rPr lang="it-IT" sz="2400" dirty="0" err="1">
                <a:solidFill>
                  <a:schemeClr val="tx1"/>
                </a:solidFill>
              </a:rPr>
              <a:t>Mealy</a:t>
            </a:r>
            <a:r>
              <a:rPr lang="it-IT" sz="2400" dirty="0">
                <a:solidFill>
                  <a:schemeClr val="tx1"/>
                </a:solidFill>
              </a:rPr>
              <a:t> Machine</a:t>
            </a:r>
          </a:p>
        </p:txBody>
      </p:sp>
      <p:sp>
        <p:nvSpPr>
          <p:cNvPr id="55" name="Titolo 1">
            <a:extLst>
              <a:ext uri="{FF2B5EF4-FFF2-40B4-BE49-F238E27FC236}">
                <a16:creationId xmlns:a16="http://schemas.microsoft.com/office/drawing/2014/main" id="{57235026-8A44-4271-998B-035A380BF867}"/>
              </a:ext>
            </a:extLst>
          </p:cNvPr>
          <p:cNvSpPr txBox="1">
            <a:spLocks/>
          </p:cNvSpPr>
          <p:nvPr/>
        </p:nvSpPr>
        <p:spPr>
          <a:xfrm>
            <a:off x="1602352" y="2839203"/>
            <a:ext cx="2529810" cy="520426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rgbClr val="99CB38"/>
                </a:solidFill>
              </a:rPr>
              <a:t>T: </a:t>
            </a:r>
            <a:r>
              <a:rPr lang="it-IT" sz="2400" dirty="0" err="1">
                <a:solidFill>
                  <a:srgbClr val="99CB38"/>
                </a:solidFill>
              </a:rPr>
              <a:t>SxI</a:t>
            </a:r>
            <a:r>
              <a:rPr lang="it-IT" sz="2400" dirty="0">
                <a:solidFill>
                  <a:srgbClr val="99CB38"/>
                </a:solidFill>
              </a:rPr>
              <a:t> </a:t>
            </a:r>
            <a:r>
              <a:rPr lang="it-IT" sz="2400" dirty="0">
                <a:solidFill>
                  <a:srgbClr val="99CB38"/>
                </a:solidFill>
                <a:sym typeface="Wingdings" panose="05000000000000000000" pitchFamily="2" charset="2"/>
              </a:rPr>
              <a:t> </a:t>
            </a:r>
            <a:r>
              <a:rPr lang="it-IT" sz="2400" dirty="0" err="1">
                <a:solidFill>
                  <a:srgbClr val="99CB38"/>
                </a:solidFill>
                <a:sym typeface="Wingdings" panose="05000000000000000000" pitchFamily="2" charset="2"/>
              </a:rPr>
              <a:t>NSxO</a:t>
            </a:r>
            <a:endParaRPr lang="it-IT" sz="2400" dirty="0">
              <a:solidFill>
                <a:srgbClr val="99CB38"/>
              </a:solidFill>
            </a:endParaRPr>
          </a:p>
        </p:txBody>
      </p:sp>
      <p:sp>
        <p:nvSpPr>
          <p:cNvPr id="56" name="Titolo 1">
            <a:extLst>
              <a:ext uri="{FF2B5EF4-FFF2-40B4-BE49-F238E27FC236}">
                <a16:creationId xmlns:a16="http://schemas.microsoft.com/office/drawing/2014/main" id="{8FF211EC-7C5B-4161-8EFC-40B475ADDB7A}"/>
              </a:ext>
            </a:extLst>
          </p:cNvPr>
          <p:cNvSpPr txBox="1">
            <a:spLocks/>
          </p:cNvSpPr>
          <p:nvPr/>
        </p:nvSpPr>
        <p:spPr>
          <a:xfrm>
            <a:off x="616708" y="3947466"/>
            <a:ext cx="4453129" cy="1372309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-Aggiungiamo una condizione da valutare e aggiornare ad ogni transizione</a:t>
            </a:r>
          </a:p>
        </p:txBody>
      </p:sp>
      <p:sp>
        <p:nvSpPr>
          <p:cNvPr id="57" name="Titolo 1">
            <a:extLst>
              <a:ext uri="{FF2B5EF4-FFF2-40B4-BE49-F238E27FC236}">
                <a16:creationId xmlns:a16="http://schemas.microsoft.com/office/drawing/2014/main" id="{2AEAD62E-3F6E-4A6A-84BE-B3EFE30ADAB8}"/>
              </a:ext>
            </a:extLst>
          </p:cNvPr>
          <p:cNvSpPr txBox="1">
            <a:spLocks/>
          </p:cNvSpPr>
          <p:nvPr/>
        </p:nvSpPr>
        <p:spPr>
          <a:xfrm>
            <a:off x="1181831" y="5619315"/>
            <a:ext cx="3322884" cy="520426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rgbClr val="99CB38"/>
                </a:solidFill>
              </a:rPr>
              <a:t>T: </a:t>
            </a:r>
            <a:r>
              <a:rPr lang="it-IT" sz="2400" dirty="0" err="1">
                <a:solidFill>
                  <a:srgbClr val="99CB38"/>
                </a:solidFill>
              </a:rPr>
              <a:t>SxIxF</a:t>
            </a:r>
            <a:r>
              <a:rPr lang="it-IT" sz="2400" dirty="0">
                <a:solidFill>
                  <a:srgbClr val="99CB38"/>
                </a:solidFill>
                <a:sym typeface="Wingdings" panose="05000000000000000000" pitchFamily="2" charset="2"/>
              </a:rPr>
              <a:t> </a:t>
            </a:r>
            <a:r>
              <a:rPr lang="it-IT" sz="2400" dirty="0" err="1">
                <a:solidFill>
                  <a:srgbClr val="99CB38"/>
                </a:solidFill>
                <a:sym typeface="Wingdings" panose="05000000000000000000" pitchFamily="2" charset="2"/>
              </a:rPr>
              <a:t>NSxOxU</a:t>
            </a:r>
            <a:endParaRPr lang="it-IT" sz="2400" dirty="0">
              <a:solidFill>
                <a:srgbClr val="99CB38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DFBDEE00-6359-4FF7-B4E4-4A059E841BA0}"/>
              </a:ext>
            </a:extLst>
          </p:cNvPr>
          <p:cNvSpPr/>
          <p:nvPr/>
        </p:nvSpPr>
        <p:spPr>
          <a:xfrm>
            <a:off x="6027953" y="1919041"/>
            <a:ext cx="798654" cy="78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7155C2B8-AC8B-40CA-A0D6-718B4EF224E9}"/>
              </a:ext>
            </a:extLst>
          </p:cNvPr>
          <p:cNvSpPr/>
          <p:nvPr/>
        </p:nvSpPr>
        <p:spPr>
          <a:xfrm>
            <a:off x="8883526" y="1919041"/>
            <a:ext cx="798654" cy="78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S1</a:t>
            </a:r>
          </a:p>
        </p:txBody>
      </p:sp>
      <p:sp>
        <p:nvSpPr>
          <p:cNvPr id="33" name="Freccia circolare in giù 32">
            <a:extLst>
              <a:ext uri="{FF2B5EF4-FFF2-40B4-BE49-F238E27FC236}">
                <a16:creationId xmlns:a16="http://schemas.microsoft.com/office/drawing/2014/main" id="{428784E3-2F5C-4236-83B4-81FF8B1AEEA0}"/>
              </a:ext>
            </a:extLst>
          </p:cNvPr>
          <p:cNvSpPr/>
          <p:nvPr/>
        </p:nvSpPr>
        <p:spPr>
          <a:xfrm rot="18292748">
            <a:off x="5469939" y="1608745"/>
            <a:ext cx="756608" cy="620594"/>
          </a:xfrm>
          <a:prstGeom prst="curvedDownArrow">
            <a:avLst>
              <a:gd name="adj1" fmla="val 15162"/>
              <a:gd name="adj2" fmla="val 29044"/>
              <a:gd name="adj3" fmla="val 23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4" name="Freccia curva 33">
            <a:extLst>
              <a:ext uri="{FF2B5EF4-FFF2-40B4-BE49-F238E27FC236}">
                <a16:creationId xmlns:a16="http://schemas.microsoft.com/office/drawing/2014/main" id="{6403D7FE-2F26-48D5-B747-C5520FDE8F56}"/>
              </a:ext>
            </a:extLst>
          </p:cNvPr>
          <p:cNvSpPr/>
          <p:nvPr/>
        </p:nvSpPr>
        <p:spPr>
          <a:xfrm rot="2078911">
            <a:off x="7132217" y="1302390"/>
            <a:ext cx="1445699" cy="1089355"/>
          </a:xfrm>
          <a:prstGeom prst="bentArrow">
            <a:avLst>
              <a:gd name="adj1" fmla="val 7770"/>
              <a:gd name="adj2" fmla="val 6645"/>
              <a:gd name="adj3" fmla="val 26027"/>
              <a:gd name="adj4" fmla="val 94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5" name="Titolo 1">
            <a:extLst>
              <a:ext uri="{FF2B5EF4-FFF2-40B4-BE49-F238E27FC236}">
                <a16:creationId xmlns:a16="http://schemas.microsoft.com/office/drawing/2014/main" id="{A60F38D3-B9F3-4939-B148-CF5E92B3BD99}"/>
              </a:ext>
            </a:extLst>
          </p:cNvPr>
          <p:cNvSpPr txBox="1">
            <a:spLocks/>
          </p:cNvSpPr>
          <p:nvPr/>
        </p:nvSpPr>
        <p:spPr>
          <a:xfrm>
            <a:off x="4327396" y="1173116"/>
            <a:ext cx="2623343" cy="516276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600" dirty="0" err="1">
                <a:solidFill>
                  <a:schemeClr val="tx1"/>
                </a:solidFill>
              </a:rPr>
              <a:t>count</a:t>
            </a:r>
            <a:r>
              <a:rPr lang="it-IT" sz="1600" dirty="0">
                <a:solidFill>
                  <a:schemeClr val="tx1"/>
                </a:solidFill>
              </a:rPr>
              <a:t> &lt; =10 , </a:t>
            </a:r>
            <a:r>
              <a:rPr lang="it-IT" sz="1600" dirty="0" err="1">
                <a:solidFill>
                  <a:schemeClr val="tx1"/>
                </a:solidFill>
              </a:rPr>
              <a:t>pkt_in</a:t>
            </a:r>
            <a:r>
              <a:rPr lang="it-IT" sz="1600" dirty="0">
                <a:solidFill>
                  <a:schemeClr val="tx1"/>
                </a:solidFill>
              </a:rPr>
              <a:t> / </a:t>
            </a:r>
            <a:r>
              <a:rPr lang="it-IT" sz="1600" dirty="0" err="1">
                <a:solidFill>
                  <a:schemeClr val="tx1"/>
                </a:solidFill>
              </a:rPr>
              <a:t>count</a:t>
            </a:r>
            <a:r>
              <a:rPr lang="it-IT" sz="1600" dirty="0">
                <a:solidFill>
                  <a:schemeClr val="tx1"/>
                </a:solidFill>
              </a:rPr>
              <a:t>++ , </a:t>
            </a:r>
            <a:r>
              <a:rPr lang="it-IT" sz="1600" dirty="0" err="1">
                <a:solidFill>
                  <a:schemeClr val="tx1"/>
                </a:solidFill>
              </a:rPr>
              <a:t>fwd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Freccia circolare in giù 35">
            <a:extLst>
              <a:ext uri="{FF2B5EF4-FFF2-40B4-BE49-F238E27FC236}">
                <a16:creationId xmlns:a16="http://schemas.microsoft.com/office/drawing/2014/main" id="{22460DC1-01D1-4F70-8E4F-0C9274185897}"/>
              </a:ext>
            </a:extLst>
          </p:cNvPr>
          <p:cNvSpPr/>
          <p:nvPr/>
        </p:nvSpPr>
        <p:spPr>
          <a:xfrm rot="2579533">
            <a:off x="9451215" y="1446463"/>
            <a:ext cx="756608" cy="620594"/>
          </a:xfrm>
          <a:prstGeom prst="curvedDownArrow">
            <a:avLst>
              <a:gd name="adj1" fmla="val 15162"/>
              <a:gd name="adj2" fmla="val 29044"/>
              <a:gd name="adj3" fmla="val 23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9" name="Freccia curva 38">
            <a:extLst>
              <a:ext uri="{FF2B5EF4-FFF2-40B4-BE49-F238E27FC236}">
                <a16:creationId xmlns:a16="http://schemas.microsoft.com/office/drawing/2014/main" id="{FDCACF2D-456C-46D8-A53B-857146B7A15A}"/>
              </a:ext>
            </a:extLst>
          </p:cNvPr>
          <p:cNvSpPr/>
          <p:nvPr/>
        </p:nvSpPr>
        <p:spPr>
          <a:xfrm rot="12820611">
            <a:off x="7132215" y="2120568"/>
            <a:ext cx="1445699" cy="1089355"/>
          </a:xfrm>
          <a:prstGeom prst="bentArrow">
            <a:avLst>
              <a:gd name="adj1" fmla="val 7770"/>
              <a:gd name="adj2" fmla="val 6645"/>
              <a:gd name="adj3" fmla="val 26027"/>
              <a:gd name="adj4" fmla="val 94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1" name="Titolo 1">
            <a:extLst>
              <a:ext uri="{FF2B5EF4-FFF2-40B4-BE49-F238E27FC236}">
                <a16:creationId xmlns:a16="http://schemas.microsoft.com/office/drawing/2014/main" id="{C0EFD5A7-7BBD-4CA2-B6D2-7692DEEDE76E}"/>
              </a:ext>
            </a:extLst>
          </p:cNvPr>
          <p:cNvSpPr txBox="1">
            <a:spLocks/>
          </p:cNvSpPr>
          <p:nvPr/>
        </p:nvSpPr>
        <p:spPr>
          <a:xfrm>
            <a:off x="6798072" y="921912"/>
            <a:ext cx="2623343" cy="516276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600" dirty="0" err="1">
                <a:solidFill>
                  <a:schemeClr val="tx1"/>
                </a:solidFill>
              </a:rPr>
              <a:t>count</a:t>
            </a:r>
            <a:r>
              <a:rPr lang="it-IT" sz="1600" dirty="0">
                <a:solidFill>
                  <a:schemeClr val="tx1"/>
                </a:solidFill>
              </a:rPr>
              <a:t> &gt;10, </a:t>
            </a:r>
            <a:r>
              <a:rPr lang="it-IT" sz="1600" dirty="0" err="1">
                <a:solidFill>
                  <a:schemeClr val="tx1"/>
                </a:solidFill>
              </a:rPr>
              <a:t>pkt_in</a:t>
            </a:r>
            <a:r>
              <a:rPr lang="it-IT" sz="1600" dirty="0">
                <a:solidFill>
                  <a:schemeClr val="tx1"/>
                </a:solidFill>
              </a:rPr>
              <a:t> / </a:t>
            </a:r>
            <a:r>
              <a:rPr lang="it-IT" sz="1600" dirty="0" err="1">
                <a:solidFill>
                  <a:schemeClr val="tx1"/>
                </a:solidFill>
              </a:rPr>
              <a:t>count</a:t>
            </a:r>
            <a:r>
              <a:rPr lang="it-IT" sz="1600" dirty="0">
                <a:solidFill>
                  <a:schemeClr val="tx1"/>
                </a:solidFill>
              </a:rPr>
              <a:t>++ , drop </a:t>
            </a:r>
          </a:p>
        </p:txBody>
      </p:sp>
      <p:sp>
        <p:nvSpPr>
          <p:cNvPr id="58" name="Titolo 1">
            <a:extLst>
              <a:ext uri="{FF2B5EF4-FFF2-40B4-BE49-F238E27FC236}">
                <a16:creationId xmlns:a16="http://schemas.microsoft.com/office/drawing/2014/main" id="{A04CBFBB-10B3-4880-A014-09AD7BA6E815}"/>
              </a:ext>
            </a:extLst>
          </p:cNvPr>
          <p:cNvSpPr txBox="1">
            <a:spLocks/>
          </p:cNvSpPr>
          <p:nvPr/>
        </p:nvSpPr>
        <p:spPr>
          <a:xfrm>
            <a:off x="6543392" y="3314329"/>
            <a:ext cx="2623343" cy="29524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600" dirty="0" err="1">
                <a:solidFill>
                  <a:schemeClr val="tx1"/>
                </a:solidFill>
              </a:rPr>
              <a:t>Arrival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timeout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59" name="Titolo 1">
            <a:extLst>
              <a:ext uri="{FF2B5EF4-FFF2-40B4-BE49-F238E27FC236}">
                <a16:creationId xmlns:a16="http://schemas.microsoft.com/office/drawing/2014/main" id="{F1B748C1-A4BD-4133-857D-4B283E17887B}"/>
              </a:ext>
            </a:extLst>
          </p:cNvPr>
          <p:cNvSpPr txBox="1">
            <a:spLocks/>
          </p:cNvSpPr>
          <p:nvPr/>
        </p:nvSpPr>
        <p:spPr>
          <a:xfrm>
            <a:off x="9802290" y="2046075"/>
            <a:ext cx="1625660" cy="53301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600" dirty="0">
                <a:solidFill>
                  <a:schemeClr val="tx1"/>
                </a:solidFill>
              </a:rPr>
              <a:t>*, </a:t>
            </a:r>
            <a:r>
              <a:rPr lang="it-IT" sz="1600" dirty="0" err="1">
                <a:solidFill>
                  <a:schemeClr val="tx1"/>
                </a:solidFill>
              </a:rPr>
              <a:t>pkt_in</a:t>
            </a:r>
            <a:r>
              <a:rPr lang="it-IT" sz="1600" dirty="0">
                <a:solidFill>
                  <a:schemeClr val="tx1"/>
                </a:solidFill>
              </a:rPr>
              <a:t> / </a:t>
            </a:r>
            <a:r>
              <a:rPr lang="it-IT" sz="1600" dirty="0" err="1">
                <a:solidFill>
                  <a:schemeClr val="tx1"/>
                </a:solidFill>
              </a:rPr>
              <a:t>count</a:t>
            </a:r>
            <a:r>
              <a:rPr lang="it-IT" sz="1600" dirty="0">
                <a:solidFill>
                  <a:schemeClr val="tx1"/>
                </a:solidFill>
              </a:rPr>
              <a:t>++ , drop 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5B290E68-B3B9-4165-9A75-761BA1C56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17916"/>
              </p:ext>
            </p:extLst>
          </p:nvPr>
        </p:nvGraphicFramePr>
        <p:xfrm>
          <a:off x="5146657" y="4131298"/>
          <a:ext cx="3001506" cy="182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753">
                  <a:extLst>
                    <a:ext uri="{9D8B030D-6E8A-4147-A177-3AD203B41FA5}">
                      <a16:colId xmlns:a16="http://schemas.microsoft.com/office/drawing/2014/main" val="1056297963"/>
                    </a:ext>
                  </a:extLst>
                </a:gridCol>
                <a:gridCol w="1500753">
                  <a:extLst>
                    <a:ext uri="{9D8B030D-6E8A-4147-A177-3AD203B41FA5}">
                      <a16:colId xmlns:a16="http://schemas.microsoft.com/office/drawing/2014/main" val="1712061657"/>
                    </a:ext>
                  </a:extLst>
                </a:gridCol>
              </a:tblGrid>
              <a:tr h="45743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96159"/>
                  </a:ext>
                </a:extLst>
              </a:tr>
              <a:tr h="45743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 &lt; = 10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643613"/>
                  </a:ext>
                </a:extLst>
              </a:tr>
              <a:tr h="45743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 &gt;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60170"/>
                  </a:ext>
                </a:extLst>
              </a:tr>
              <a:tr h="45743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99931"/>
                  </a:ext>
                </a:extLst>
              </a:tr>
            </a:tbl>
          </a:graphicData>
        </a:graphic>
      </p:graphicFrame>
      <p:graphicFrame>
        <p:nvGraphicFramePr>
          <p:cNvPr id="63" name="Tabella 4">
            <a:extLst>
              <a:ext uri="{FF2B5EF4-FFF2-40B4-BE49-F238E27FC236}">
                <a16:creationId xmlns:a16="http://schemas.microsoft.com/office/drawing/2014/main" id="{03154A46-65FF-4BF4-9A6B-060E62C30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856497"/>
              </p:ext>
            </p:extLst>
          </p:nvPr>
        </p:nvGraphicFramePr>
        <p:xfrm>
          <a:off x="8186429" y="4131298"/>
          <a:ext cx="3001506" cy="182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753">
                  <a:extLst>
                    <a:ext uri="{9D8B030D-6E8A-4147-A177-3AD203B41FA5}">
                      <a16:colId xmlns:a16="http://schemas.microsoft.com/office/drawing/2014/main" val="1056297963"/>
                    </a:ext>
                  </a:extLst>
                </a:gridCol>
                <a:gridCol w="1500753">
                  <a:extLst>
                    <a:ext uri="{9D8B030D-6E8A-4147-A177-3AD203B41FA5}">
                      <a16:colId xmlns:a16="http://schemas.microsoft.com/office/drawing/2014/main" val="1712061657"/>
                    </a:ext>
                  </a:extLst>
                </a:gridCol>
              </a:tblGrid>
              <a:tr h="45743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Next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96159"/>
                  </a:ext>
                </a:extLst>
              </a:tr>
              <a:tr h="457436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fwd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S0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643613"/>
                  </a:ext>
                </a:extLst>
              </a:tr>
              <a:tr h="45743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60170"/>
                  </a:ext>
                </a:extLst>
              </a:tr>
              <a:tr h="45743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9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49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C4CADE74-528F-497C-AF1D-92D83807B8B4}"/>
              </a:ext>
            </a:extLst>
          </p:cNvPr>
          <p:cNvSpPr txBox="1">
            <a:spLocks/>
          </p:cNvSpPr>
          <p:nvPr/>
        </p:nvSpPr>
        <p:spPr>
          <a:xfrm>
            <a:off x="616710" y="301916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chemeClr val="tx1"/>
                </a:solidFill>
              </a:rPr>
              <a:t>Astrazione di XFSM in hardware</a:t>
            </a: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61CA51BB-0EC0-4E14-B340-00A043F7EE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1" y="2112638"/>
            <a:ext cx="10656724" cy="2632723"/>
          </a:xfrm>
          <a:prstGeom prst="rect">
            <a:avLst/>
          </a:prstGeom>
        </p:spPr>
      </p:pic>
      <p:sp>
        <p:nvSpPr>
          <p:cNvPr id="21" name="Titolo 1">
            <a:extLst>
              <a:ext uri="{FF2B5EF4-FFF2-40B4-BE49-F238E27FC236}">
                <a16:creationId xmlns:a16="http://schemas.microsoft.com/office/drawing/2014/main" id="{E0B69622-6A19-42C6-98FF-24841B88DAEA}"/>
              </a:ext>
            </a:extLst>
          </p:cNvPr>
          <p:cNvSpPr txBox="1">
            <a:spLocks/>
          </p:cNvSpPr>
          <p:nvPr/>
        </p:nvSpPr>
        <p:spPr>
          <a:xfrm>
            <a:off x="1384003" y="2826600"/>
            <a:ext cx="1693751" cy="1537858"/>
          </a:xfrm>
          <a:prstGeom prst="rect">
            <a:avLst/>
          </a:prstGeom>
          <a:solidFill>
            <a:srgbClr val="87A896">
              <a:alpha val="48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2" name="Titolo 1">
            <a:extLst>
              <a:ext uri="{FF2B5EF4-FFF2-40B4-BE49-F238E27FC236}">
                <a16:creationId xmlns:a16="http://schemas.microsoft.com/office/drawing/2014/main" id="{51F7C6F5-166E-47CC-A0EA-E564097C26EC}"/>
              </a:ext>
            </a:extLst>
          </p:cNvPr>
          <p:cNvSpPr txBox="1">
            <a:spLocks/>
          </p:cNvSpPr>
          <p:nvPr/>
        </p:nvSpPr>
        <p:spPr>
          <a:xfrm>
            <a:off x="3530280" y="2826600"/>
            <a:ext cx="971104" cy="1537858"/>
          </a:xfrm>
          <a:prstGeom prst="rect">
            <a:avLst/>
          </a:prstGeom>
          <a:solidFill>
            <a:srgbClr val="87A896">
              <a:alpha val="48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7" name="Titolo 1">
            <a:extLst>
              <a:ext uri="{FF2B5EF4-FFF2-40B4-BE49-F238E27FC236}">
                <a16:creationId xmlns:a16="http://schemas.microsoft.com/office/drawing/2014/main" id="{0395B5D2-33C7-48F0-96A0-001B3B76F0B7}"/>
              </a:ext>
            </a:extLst>
          </p:cNvPr>
          <p:cNvSpPr txBox="1">
            <a:spLocks/>
          </p:cNvSpPr>
          <p:nvPr/>
        </p:nvSpPr>
        <p:spPr>
          <a:xfrm>
            <a:off x="4838930" y="2826600"/>
            <a:ext cx="3005964" cy="1537858"/>
          </a:xfrm>
          <a:prstGeom prst="rect">
            <a:avLst/>
          </a:prstGeom>
          <a:solidFill>
            <a:srgbClr val="87A896">
              <a:alpha val="48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8" name="Titolo 1">
            <a:extLst>
              <a:ext uri="{FF2B5EF4-FFF2-40B4-BE49-F238E27FC236}">
                <a16:creationId xmlns:a16="http://schemas.microsoft.com/office/drawing/2014/main" id="{DA93691F-596A-45F6-A819-495CAD0F2ABB}"/>
              </a:ext>
            </a:extLst>
          </p:cNvPr>
          <p:cNvSpPr txBox="1">
            <a:spLocks/>
          </p:cNvSpPr>
          <p:nvPr/>
        </p:nvSpPr>
        <p:spPr>
          <a:xfrm>
            <a:off x="9258877" y="3138329"/>
            <a:ext cx="1018629" cy="914399"/>
          </a:xfrm>
          <a:prstGeom prst="rect">
            <a:avLst/>
          </a:prstGeom>
          <a:solidFill>
            <a:srgbClr val="87A896">
              <a:alpha val="48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184B8E14-5F49-4F66-A7B5-3B7DD6300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935" y="6858000"/>
            <a:ext cx="8848666" cy="378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9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00286 -0.3898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1949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-0.00287 -0.3898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1949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-0.00286 -0.3898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1949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-0.00286 -0.3898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1949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00286 -0.38982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1949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-0.00938 -0.3023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1511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-0.00182 -0.53518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2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 animBg="1"/>
      <p:bldP spid="21" grpId="1" animBg="1"/>
      <p:bldP spid="21" grpId="2" animBg="1"/>
      <p:bldP spid="32" grpId="0" animBg="1"/>
      <p:bldP spid="32" grpId="1" animBg="1"/>
      <p:bldP spid="32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circuito&#10;&#10;Descrizione generata automaticamente">
            <a:extLst>
              <a:ext uri="{FF2B5EF4-FFF2-40B4-BE49-F238E27FC236}">
                <a16:creationId xmlns:a16="http://schemas.microsoft.com/office/drawing/2014/main" id="{85A22B50-0368-4201-A6E6-98567CC61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0" y="1078654"/>
            <a:ext cx="11019098" cy="3887578"/>
          </a:xfrm>
          <a:prstGeom prst="rect">
            <a:avLst/>
          </a:prstGeom>
        </p:spPr>
      </p:pic>
      <p:sp>
        <p:nvSpPr>
          <p:cNvPr id="15" name="Titolo 1">
            <a:extLst>
              <a:ext uri="{FF2B5EF4-FFF2-40B4-BE49-F238E27FC236}">
                <a16:creationId xmlns:a16="http://schemas.microsoft.com/office/drawing/2014/main" id="{3B1BA4F2-E75F-40D3-AA3C-C30DBB67BE49}"/>
              </a:ext>
            </a:extLst>
          </p:cNvPr>
          <p:cNvSpPr txBox="1">
            <a:spLocks/>
          </p:cNvSpPr>
          <p:nvPr/>
        </p:nvSpPr>
        <p:spPr>
          <a:xfrm>
            <a:off x="616710" y="301916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chemeClr val="tx1"/>
                </a:solidFill>
              </a:rPr>
              <a:t>Hash Table dinamica</a:t>
            </a:r>
          </a:p>
        </p:txBody>
      </p:sp>
    </p:spTree>
    <p:extLst>
      <p:ext uri="{BB962C8B-B14F-4D97-AF65-F5344CB8AC3E}">
        <p14:creationId xmlns:p14="http://schemas.microsoft.com/office/powerpoint/2010/main" val="39665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>
            <a:extLst>
              <a:ext uri="{FF2B5EF4-FFF2-40B4-BE49-F238E27FC236}">
                <a16:creationId xmlns:a16="http://schemas.microsoft.com/office/drawing/2014/main" id="{3B1BA4F2-E75F-40D3-AA3C-C30DBB67BE49}"/>
              </a:ext>
            </a:extLst>
          </p:cNvPr>
          <p:cNvSpPr txBox="1">
            <a:spLocks/>
          </p:cNvSpPr>
          <p:nvPr/>
        </p:nvSpPr>
        <p:spPr>
          <a:xfrm>
            <a:off x="3714867" y="2378150"/>
            <a:ext cx="2381133" cy="271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B4FD8431-A13E-4353-84C7-1D363657FD8D}"/>
              </a:ext>
            </a:extLst>
          </p:cNvPr>
          <p:cNvSpPr txBox="1">
            <a:spLocks/>
          </p:cNvSpPr>
          <p:nvPr/>
        </p:nvSpPr>
        <p:spPr>
          <a:xfrm>
            <a:off x="340847" y="40794"/>
            <a:ext cx="4453129" cy="830405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chemeClr val="tx1"/>
                </a:solidFill>
              </a:rPr>
              <a:t>Hash Table dinamica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E83A571-4A55-4758-ACD7-F7F93FB03F1A}"/>
              </a:ext>
            </a:extLst>
          </p:cNvPr>
          <p:cNvSpPr txBox="1">
            <a:spLocks/>
          </p:cNvSpPr>
          <p:nvPr/>
        </p:nvSpPr>
        <p:spPr>
          <a:xfrm>
            <a:off x="6096000" y="2378150"/>
            <a:ext cx="2381133" cy="2713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6" name="Freccia in su 5">
            <a:extLst>
              <a:ext uri="{FF2B5EF4-FFF2-40B4-BE49-F238E27FC236}">
                <a16:creationId xmlns:a16="http://schemas.microsoft.com/office/drawing/2014/main" id="{CCFC7A84-F955-4B87-A780-3BF9EBC6A815}"/>
              </a:ext>
            </a:extLst>
          </p:cNvPr>
          <p:cNvSpPr/>
          <p:nvPr/>
        </p:nvSpPr>
        <p:spPr>
          <a:xfrm rot="5400000">
            <a:off x="1504611" y="1712959"/>
            <a:ext cx="165494" cy="21959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in su 8">
            <a:extLst>
              <a:ext uri="{FF2B5EF4-FFF2-40B4-BE49-F238E27FC236}">
                <a16:creationId xmlns:a16="http://schemas.microsoft.com/office/drawing/2014/main" id="{1E7CC968-5BF8-405E-BE64-A52A363DAC62}"/>
              </a:ext>
            </a:extLst>
          </p:cNvPr>
          <p:cNvSpPr/>
          <p:nvPr/>
        </p:nvSpPr>
        <p:spPr>
          <a:xfrm rot="5400000">
            <a:off x="1504611" y="2083344"/>
            <a:ext cx="165494" cy="2195938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E8B4EEF9-C746-42E0-8E95-B3C687DD794E}"/>
              </a:ext>
            </a:extLst>
          </p:cNvPr>
          <p:cNvSpPr txBox="1">
            <a:spLocks/>
          </p:cNvSpPr>
          <p:nvPr/>
        </p:nvSpPr>
        <p:spPr>
          <a:xfrm>
            <a:off x="217955" y="2282318"/>
            <a:ext cx="2911639" cy="397538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000" dirty="0" err="1">
                <a:solidFill>
                  <a:schemeClr val="tx1"/>
                </a:solidFill>
              </a:rPr>
              <a:t>data_in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3B0832E9-AF5E-48D8-9620-7EFE0025A5CC}"/>
              </a:ext>
            </a:extLst>
          </p:cNvPr>
          <p:cNvSpPr txBox="1">
            <a:spLocks/>
          </p:cNvSpPr>
          <p:nvPr/>
        </p:nvSpPr>
        <p:spPr>
          <a:xfrm>
            <a:off x="217956" y="3226204"/>
            <a:ext cx="2911639" cy="397538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000" dirty="0" err="1">
                <a:solidFill>
                  <a:schemeClr val="tx1"/>
                </a:solidFill>
              </a:rPr>
              <a:t>address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CAFC9D71-C8D5-4ECB-B547-CB7A52DFF192}"/>
              </a:ext>
            </a:extLst>
          </p:cNvPr>
          <p:cNvSpPr txBox="1">
            <a:spLocks/>
          </p:cNvSpPr>
          <p:nvPr/>
        </p:nvSpPr>
        <p:spPr>
          <a:xfrm>
            <a:off x="5512889" y="1709526"/>
            <a:ext cx="1166222" cy="431983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9EC7755C-591D-4834-838C-38D4C9D89831}"/>
              </a:ext>
            </a:extLst>
          </p:cNvPr>
          <p:cNvSpPr txBox="1">
            <a:spLocks/>
          </p:cNvSpPr>
          <p:nvPr/>
        </p:nvSpPr>
        <p:spPr>
          <a:xfrm>
            <a:off x="3844724" y="2595672"/>
            <a:ext cx="4502552" cy="2650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0x22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54C4CBB6-1621-4466-B23F-BF24CBBE40C6}"/>
              </a:ext>
            </a:extLst>
          </p:cNvPr>
          <p:cNvSpPr txBox="1">
            <a:spLocks/>
          </p:cNvSpPr>
          <p:nvPr/>
        </p:nvSpPr>
        <p:spPr>
          <a:xfrm>
            <a:off x="3844724" y="2925855"/>
            <a:ext cx="4502552" cy="2650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0x23</a:t>
            </a:r>
          </a:p>
        </p:txBody>
      </p:sp>
      <p:sp>
        <p:nvSpPr>
          <p:cNvPr id="17" name="Freccia in su 16">
            <a:extLst>
              <a:ext uri="{FF2B5EF4-FFF2-40B4-BE49-F238E27FC236}">
                <a16:creationId xmlns:a16="http://schemas.microsoft.com/office/drawing/2014/main" id="{38E30EDC-040C-49B9-882A-A8278AEF7EF4}"/>
              </a:ext>
            </a:extLst>
          </p:cNvPr>
          <p:cNvSpPr/>
          <p:nvPr/>
        </p:nvSpPr>
        <p:spPr>
          <a:xfrm rot="5400000">
            <a:off x="9632003" y="2596370"/>
            <a:ext cx="165494" cy="21959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9C18BCC5-834D-4EEF-8268-C52E1AE25AD6}"/>
              </a:ext>
            </a:extLst>
          </p:cNvPr>
          <p:cNvSpPr txBox="1">
            <a:spLocks/>
          </p:cNvSpPr>
          <p:nvPr/>
        </p:nvSpPr>
        <p:spPr>
          <a:xfrm>
            <a:off x="8345347" y="3147805"/>
            <a:ext cx="2911639" cy="397538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000" dirty="0" err="1">
                <a:solidFill>
                  <a:schemeClr val="tx1"/>
                </a:solidFill>
              </a:rPr>
              <a:t>data_out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054FC124-DE6C-4DBB-A88E-904C7B1283F8}"/>
              </a:ext>
            </a:extLst>
          </p:cNvPr>
          <p:cNvSpPr txBox="1">
            <a:spLocks/>
          </p:cNvSpPr>
          <p:nvPr/>
        </p:nvSpPr>
        <p:spPr>
          <a:xfrm>
            <a:off x="8610599" y="3797442"/>
            <a:ext cx="2381133" cy="2835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0x22</a:t>
            </a:r>
          </a:p>
        </p:txBody>
      </p:sp>
      <p:sp>
        <p:nvSpPr>
          <p:cNvPr id="23" name="Titolo 1">
            <a:extLst>
              <a:ext uri="{FF2B5EF4-FFF2-40B4-BE49-F238E27FC236}">
                <a16:creationId xmlns:a16="http://schemas.microsoft.com/office/drawing/2014/main" id="{D361D362-A217-4F23-A646-79667174DF59}"/>
              </a:ext>
            </a:extLst>
          </p:cNvPr>
          <p:cNvSpPr txBox="1">
            <a:spLocks/>
          </p:cNvSpPr>
          <p:nvPr/>
        </p:nvSpPr>
        <p:spPr>
          <a:xfrm>
            <a:off x="3844724" y="3280313"/>
            <a:ext cx="4502552" cy="2650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0x24</a:t>
            </a: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08FB5D9B-8925-4DEA-BE34-6E9B81D65E0C}"/>
              </a:ext>
            </a:extLst>
          </p:cNvPr>
          <p:cNvSpPr txBox="1">
            <a:spLocks/>
          </p:cNvSpPr>
          <p:nvPr/>
        </p:nvSpPr>
        <p:spPr>
          <a:xfrm>
            <a:off x="3844724" y="3610496"/>
            <a:ext cx="4502552" cy="2650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0x25</a:t>
            </a:r>
          </a:p>
        </p:txBody>
      </p:sp>
      <p:sp>
        <p:nvSpPr>
          <p:cNvPr id="25" name="Titolo 1">
            <a:extLst>
              <a:ext uri="{FF2B5EF4-FFF2-40B4-BE49-F238E27FC236}">
                <a16:creationId xmlns:a16="http://schemas.microsoft.com/office/drawing/2014/main" id="{97125A7A-C0EB-42C9-A8D2-5454884B17A2}"/>
              </a:ext>
            </a:extLst>
          </p:cNvPr>
          <p:cNvSpPr txBox="1">
            <a:spLocks/>
          </p:cNvSpPr>
          <p:nvPr/>
        </p:nvSpPr>
        <p:spPr>
          <a:xfrm>
            <a:off x="3844724" y="3940679"/>
            <a:ext cx="4502552" cy="2650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0x26</a:t>
            </a:r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60463A58-3C91-443F-B476-0D953576B562}"/>
              </a:ext>
            </a:extLst>
          </p:cNvPr>
          <p:cNvSpPr txBox="1">
            <a:spLocks/>
          </p:cNvSpPr>
          <p:nvPr/>
        </p:nvSpPr>
        <p:spPr>
          <a:xfrm>
            <a:off x="3844724" y="4270862"/>
            <a:ext cx="4502552" cy="2650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0x27</a:t>
            </a:r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66ACC7B5-1759-45F9-88B6-57CDCD35F488}"/>
              </a:ext>
            </a:extLst>
          </p:cNvPr>
          <p:cNvSpPr txBox="1">
            <a:spLocks/>
          </p:cNvSpPr>
          <p:nvPr/>
        </p:nvSpPr>
        <p:spPr>
          <a:xfrm>
            <a:off x="3844724" y="4601045"/>
            <a:ext cx="4502552" cy="2650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0x28</a:t>
            </a:r>
          </a:p>
        </p:txBody>
      </p:sp>
      <p:sp>
        <p:nvSpPr>
          <p:cNvPr id="31" name="Titolo 1">
            <a:extLst>
              <a:ext uri="{FF2B5EF4-FFF2-40B4-BE49-F238E27FC236}">
                <a16:creationId xmlns:a16="http://schemas.microsoft.com/office/drawing/2014/main" id="{7E5DD141-93F1-4803-902D-80C3799C2830}"/>
              </a:ext>
            </a:extLst>
          </p:cNvPr>
          <p:cNvSpPr txBox="1">
            <a:spLocks/>
          </p:cNvSpPr>
          <p:nvPr/>
        </p:nvSpPr>
        <p:spPr>
          <a:xfrm>
            <a:off x="3316147" y="2603101"/>
            <a:ext cx="303943" cy="290574"/>
          </a:xfrm>
          <a:prstGeom prst="rect">
            <a:avLst/>
          </a:prstGeom>
          <a:noFill/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Titolo 1">
            <a:extLst>
              <a:ext uri="{FF2B5EF4-FFF2-40B4-BE49-F238E27FC236}">
                <a16:creationId xmlns:a16="http://schemas.microsoft.com/office/drawing/2014/main" id="{2DEC7E2B-6E8D-43CB-8FEC-10F62064730D}"/>
              </a:ext>
            </a:extLst>
          </p:cNvPr>
          <p:cNvSpPr txBox="1">
            <a:spLocks/>
          </p:cNvSpPr>
          <p:nvPr/>
        </p:nvSpPr>
        <p:spPr>
          <a:xfrm>
            <a:off x="3316146" y="2935630"/>
            <a:ext cx="303943" cy="290574"/>
          </a:xfrm>
          <a:prstGeom prst="rect">
            <a:avLst/>
          </a:prstGeom>
          <a:noFill/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Titolo 1">
            <a:extLst>
              <a:ext uri="{FF2B5EF4-FFF2-40B4-BE49-F238E27FC236}">
                <a16:creationId xmlns:a16="http://schemas.microsoft.com/office/drawing/2014/main" id="{0FDA4862-D027-4768-A50A-33A02D03C957}"/>
              </a:ext>
            </a:extLst>
          </p:cNvPr>
          <p:cNvSpPr txBox="1">
            <a:spLocks/>
          </p:cNvSpPr>
          <p:nvPr/>
        </p:nvSpPr>
        <p:spPr>
          <a:xfrm>
            <a:off x="3316146" y="3247865"/>
            <a:ext cx="303943" cy="290574"/>
          </a:xfrm>
          <a:prstGeom prst="rect">
            <a:avLst/>
          </a:prstGeom>
          <a:noFill/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C8CF3749-B27D-4F0E-A6C2-9C29360B7CD2}"/>
              </a:ext>
            </a:extLst>
          </p:cNvPr>
          <p:cNvSpPr txBox="1">
            <a:spLocks/>
          </p:cNvSpPr>
          <p:nvPr/>
        </p:nvSpPr>
        <p:spPr>
          <a:xfrm>
            <a:off x="3316145" y="3584940"/>
            <a:ext cx="303943" cy="290574"/>
          </a:xfrm>
          <a:prstGeom prst="rect">
            <a:avLst/>
          </a:prstGeom>
          <a:noFill/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Titolo 1">
            <a:extLst>
              <a:ext uri="{FF2B5EF4-FFF2-40B4-BE49-F238E27FC236}">
                <a16:creationId xmlns:a16="http://schemas.microsoft.com/office/drawing/2014/main" id="{FDE6552D-40E8-4FB8-9C24-AE36D22C7B3A}"/>
              </a:ext>
            </a:extLst>
          </p:cNvPr>
          <p:cNvSpPr txBox="1">
            <a:spLocks/>
          </p:cNvSpPr>
          <p:nvPr/>
        </p:nvSpPr>
        <p:spPr>
          <a:xfrm>
            <a:off x="3316145" y="3927901"/>
            <a:ext cx="303943" cy="290574"/>
          </a:xfrm>
          <a:prstGeom prst="rect">
            <a:avLst/>
          </a:prstGeom>
          <a:noFill/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Titolo 1">
            <a:extLst>
              <a:ext uri="{FF2B5EF4-FFF2-40B4-BE49-F238E27FC236}">
                <a16:creationId xmlns:a16="http://schemas.microsoft.com/office/drawing/2014/main" id="{E9DD5735-ED7F-4D29-BA28-F464A2DC7B7B}"/>
              </a:ext>
            </a:extLst>
          </p:cNvPr>
          <p:cNvSpPr txBox="1">
            <a:spLocks/>
          </p:cNvSpPr>
          <p:nvPr/>
        </p:nvSpPr>
        <p:spPr>
          <a:xfrm>
            <a:off x="3316145" y="4258084"/>
            <a:ext cx="303943" cy="290574"/>
          </a:xfrm>
          <a:prstGeom prst="rect">
            <a:avLst/>
          </a:prstGeom>
          <a:noFill/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Titolo 1">
            <a:extLst>
              <a:ext uri="{FF2B5EF4-FFF2-40B4-BE49-F238E27FC236}">
                <a16:creationId xmlns:a16="http://schemas.microsoft.com/office/drawing/2014/main" id="{BCC6D525-BC30-4731-9723-6BFB41A17098}"/>
              </a:ext>
            </a:extLst>
          </p:cNvPr>
          <p:cNvSpPr txBox="1">
            <a:spLocks/>
          </p:cNvSpPr>
          <p:nvPr/>
        </p:nvSpPr>
        <p:spPr>
          <a:xfrm>
            <a:off x="3316145" y="4588267"/>
            <a:ext cx="303943" cy="290574"/>
          </a:xfrm>
          <a:prstGeom prst="rect">
            <a:avLst/>
          </a:prstGeom>
          <a:noFill/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Titolo 1">
            <a:extLst>
              <a:ext uri="{FF2B5EF4-FFF2-40B4-BE49-F238E27FC236}">
                <a16:creationId xmlns:a16="http://schemas.microsoft.com/office/drawing/2014/main" id="{A14DE5D3-BC6B-4715-A45C-0700A775BCE6}"/>
              </a:ext>
            </a:extLst>
          </p:cNvPr>
          <p:cNvSpPr txBox="1">
            <a:spLocks/>
          </p:cNvSpPr>
          <p:nvPr/>
        </p:nvSpPr>
        <p:spPr>
          <a:xfrm>
            <a:off x="4599367" y="1243444"/>
            <a:ext cx="303943" cy="290574"/>
          </a:xfrm>
          <a:prstGeom prst="rect">
            <a:avLst/>
          </a:prstGeom>
          <a:noFill/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4885D27F-D11E-44F2-8F2F-3B1AE31C65B0}"/>
              </a:ext>
            </a:extLst>
          </p:cNvPr>
          <p:cNvSpPr txBox="1">
            <a:spLocks/>
          </p:cNvSpPr>
          <p:nvPr/>
        </p:nvSpPr>
        <p:spPr>
          <a:xfrm>
            <a:off x="4599366" y="1575973"/>
            <a:ext cx="303943" cy="290574"/>
          </a:xfrm>
          <a:prstGeom prst="rect">
            <a:avLst/>
          </a:prstGeom>
          <a:noFill/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Titolo 1">
            <a:extLst>
              <a:ext uri="{FF2B5EF4-FFF2-40B4-BE49-F238E27FC236}">
                <a16:creationId xmlns:a16="http://schemas.microsoft.com/office/drawing/2014/main" id="{2C1F537C-52CA-4CAF-B450-A28A6314D3F5}"/>
              </a:ext>
            </a:extLst>
          </p:cNvPr>
          <p:cNvSpPr txBox="1">
            <a:spLocks/>
          </p:cNvSpPr>
          <p:nvPr/>
        </p:nvSpPr>
        <p:spPr>
          <a:xfrm>
            <a:off x="4599366" y="1888208"/>
            <a:ext cx="303943" cy="290574"/>
          </a:xfrm>
          <a:prstGeom prst="rect">
            <a:avLst/>
          </a:prstGeom>
          <a:noFill/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Titolo 1">
            <a:extLst>
              <a:ext uri="{FF2B5EF4-FFF2-40B4-BE49-F238E27FC236}">
                <a16:creationId xmlns:a16="http://schemas.microsoft.com/office/drawing/2014/main" id="{2BC37F8E-B5B5-4B99-9D97-9CBDBCA698C6}"/>
              </a:ext>
            </a:extLst>
          </p:cNvPr>
          <p:cNvSpPr txBox="1">
            <a:spLocks/>
          </p:cNvSpPr>
          <p:nvPr/>
        </p:nvSpPr>
        <p:spPr>
          <a:xfrm>
            <a:off x="4599365" y="2225283"/>
            <a:ext cx="303943" cy="290574"/>
          </a:xfrm>
          <a:prstGeom prst="rect">
            <a:avLst/>
          </a:prstGeom>
          <a:noFill/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Titolo 1">
            <a:extLst>
              <a:ext uri="{FF2B5EF4-FFF2-40B4-BE49-F238E27FC236}">
                <a16:creationId xmlns:a16="http://schemas.microsoft.com/office/drawing/2014/main" id="{309E3061-E27B-4B76-8882-29E757271545}"/>
              </a:ext>
            </a:extLst>
          </p:cNvPr>
          <p:cNvSpPr txBox="1">
            <a:spLocks/>
          </p:cNvSpPr>
          <p:nvPr/>
        </p:nvSpPr>
        <p:spPr>
          <a:xfrm>
            <a:off x="4599365" y="2568244"/>
            <a:ext cx="303943" cy="290574"/>
          </a:xfrm>
          <a:prstGeom prst="rect">
            <a:avLst/>
          </a:prstGeom>
          <a:noFill/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Titolo 1">
            <a:extLst>
              <a:ext uri="{FF2B5EF4-FFF2-40B4-BE49-F238E27FC236}">
                <a16:creationId xmlns:a16="http://schemas.microsoft.com/office/drawing/2014/main" id="{63B3F796-F8FA-4CBD-831B-5EEAB7E2B027}"/>
              </a:ext>
            </a:extLst>
          </p:cNvPr>
          <p:cNvSpPr txBox="1">
            <a:spLocks/>
          </p:cNvSpPr>
          <p:nvPr/>
        </p:nvSpPr>
        <p:spPr>
          <a:xfrm>
            <a:off x="4599365" y="2898427"/>
            <a:ext cx="303943" cy="290574"/>
          </a:xfrm>
          <a:prstGeom prst="rect">
            <a:avLst/>
          </a:prstGeom>
          <a:noFill/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Titolo 1">
            <a:extLst>
              <a:ext uri="{FF2B5EF4-FFF2-40B4-BE49-F238E27FC236}">
                <a16:creationId xmlns:a16="http://schemas.microsoft.com/office/drawing/2014/main" id="{37BE00D4-E0F3-4D8C-9B03-2DDF80A5EC86}"/>
              </a:ext>
            </a:extLst>
          </p:cNvPr>
          <p:cNvSpPr txBox="1">
            <a:spLocks/>
          </p:cNvSpPr>
          <p:nvPr/>
        </p:nvSpPr>
        <p:spPr>
          <a:xfrm>
            <a:off x="4599365" y="3228610"/>
            <a:ext cx="303943" cy="290574"/>
          </a:xfrm>
          <a:prstGeom prst="rect">
            <a:avLst/>
          </a:prstGeom>
          <a:noFill/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Titolo 1">
            <a:extLst>
              <a:ext uri="{FF2B5EF4-FFF2-40B4-BE49-F238E27FC236}">
                <a16:creationId xmlns:a16="http://schemas.microsoft.com/office/drawing/2014/main" id="{489A0604-7786-44B8-A057-D9B99EE9D60B}"/>
              </a:ext>
            </a:extLst>
          </p:cNvPr>
          <p:cNvSpPr txBox="1">
            <a:spLocks/>
          </p:cNvSpPr>
          <p:nvPr/>
        </p:nvSpPr>
        <p:spPr>
          <a:xfrm>
            <a:off x="4599366" y="3536695"/>
            <a:ext cx="303943" cy="290574"/>
          </a:xfrm>
          <a:prstGeom prst="rect">
            <a:avLst/>
          </a:prstGeom>
          <a:noFill/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7" name="Titolo 1">
            <a:extLst>
              <a:ext uri="{FF2B5EF4-FFF2-40B4-BE49-F238E27FC236}">
                <a16:creationId xmlns:a16="http://schemas.microsoft.com/office/drawing/2014/main" id="{3C695304-C45B-4A5A-BADE-6545A668FB62}"/>
              </a:ext>
            </a:extLst>
          </p:cNvPr>
          <p:cNvSpPr txBox="1">
            <a:spLocks/>
          </p:cNvSpPr>
          <p:nvPr/>
        </p:nvSpPr>
        <p:spPr>
          <a:xfrm>
            <a:off x="4599366" y="3848930"/>
            <a:ext cx="303943" cy="290574"/>
          </a:xfrm>
          <a:prstGeom prst="rect">
            <a:avLst/>
          </a:prstGeom>
          <a:noFill/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id="{B577F1D5-C1F8-4E75-B4EC-67C11A6AE9E5}"/>
              </a:ext>
            </a:extLst>
          </p:cNvPr>
          <p:cNvSpPr txBox="1">
            <a:spLocks/>
          </p:cNvSpPr>
          <p:nvPr/>
        </p:nvSpPr>
        <p:spPr>
          <a:xfrm>
            <a:off x="4599365" y="4186005"/>
            <a:ext cx="303943" cy="290574"/>
          </a:xfrm>
          <a:prstGeom prst="rect">
            <a:avLst/>
          </a:prstGeom>
          <a:noFill/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5943060E-DCF6-4145-B2E9-0C217EA76658}"/>
              </a:ext>
            </a:extLst>
          </p:cNvPr>
          <p:cNvSpPr txBox="1">
            <a:spLocks/>
          </p:cNvSpPr>
          <p:nvPr/>
        </p:nvSpPr>
        <p:spPr>
          <a:xfrm>
            <a:off x="4541169" y="4530862"/>
            <a:ext cx="420333" cy="290574"/>
          </a:xfrm>
          <a:prstGeom prst="rect">
            <a:avLst/>
          </a:prstGeom>
          <a:noFill/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Titolo 1">
            <a:extLst>
              <a:ext uri="{FF2B5EF4-FFF2-40B4-BE49-F238E27FC236}">
                <a16:creationId xmlns:a16="http://schemas.microsoft.com/office/drawing/2014/main" id="{60512E21-117B-44C1-8687-64D89D19687B}"/>
              </a:ext>
            </a:extLst>
          </p:cNvPr>
          <p:cNvSpPr txBox="1">
            <a:spLocks/>
          </p:cNvSpPr>
          <p:nvPr/>
        </p:nvSpPr>
        <p:spPr>
          <a:xfrm>
            <a:off x="4541169" y="4862542"/>
            <a:ext cx="420333" cy="290574"/>
          </a:xfrm>
          <a:prstGeom prst="rect">
            <a:avLst/>
          </a:prstGeom>
          <a:noFill/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Titolo 1">
            <a:extLst>
              <a:ext uri="{FF2B5EF4-FFF2-40B4-BE49-F238E27FC236}">
                <a16:creationId xmlns:a16="http://schemas.microsoft.com/office/drawing/2014/main" id="{98C06004-4C3F-4B58-9F27-97CA5E960349}"/>
              </a:ext>
            </a:extLst>
          </p:cNvPr>
          <p:cNvSpPr txBox="1">
            <a:spLocks/>
          </p:cNvSpPr>
          <p:nvPr/>
        </p:nvSpPr>
        <p:spPr>
          <a:xfrm>
            <a:off x="4541168" y="5190791"/>
            <a:ext cx="420333" cy="290574"/>
          </a:xfrm>
          <a:prstGeom prst="rect">
            <a:avLst/>
          </a:prstGeom>
          <a:noFill/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4" name="Titolo 1">
            <a:extLst>
              <a:ext uri="{FF2B5EF4-FFF2-40B4-BE49-F238E27FC236}">
                <a16:creationId xmlns:a16="http://schemas.microsoft.com/office/drawing/2014/main" id="{B56B3986-AA17-44B7-8FA6-4556F4C9456C}"/>
              </a:ext>
            </a:extLst>
          </p:cNvPr>
          <p:cNvSpPr txBox="1">
            <a:spLocks/>
          </p:cNvSpPr>
          <p:nvPr/>
        </p:nvSpPr>
        <p:spPr>
          <a:xfrm>
            <a:off x="4541168" y="5521363"/>
            <a:ext cx="420333" cy="290574"/>
          </a:xfrm>
          <a:prstGeom prst="rect">
            <a:avLst/>
          </a:prstGeom>
          <a:noFill/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Titolo 1">
            <a:extLst>
              <a:ext uri="{FF2B5EF4-FFF2-40B4-BE49-F238E27FC236}">
                <a16:creationId xmlns:a16="http://schemas.microsoft.com/office/drawing/2014/main" id="{5306FC6A-3793-41CB-B6A5-42F9F6791F14}"/>
              </a:ext>
            </a:extLst>
          </p:cNvPr>
          <p:cNvSpPr txBox="1">
            <a:spLocks/>
          </p:cNvSpPr>
          <p:nvPr/>
        </p:nvSpPr>
        <p:spPr>
          <a:xfrm>
            <a:off x="4540310" y="5864966"/>
            <a:ext cx="420333" cy="290574"/>
          </a:xfrm>
          <a:prstGeom prst="rect">
            <a:avLst/>
          </a:prstGeom>
          <a:noFill/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73703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44444E-6 L 0.09701 -0.1729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865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09766 0.1979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  <p:bldP spid="13" grpId="0" animBg="1"/>
      <p:bldP spid="16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7" grpId="0"/>
      <p:bldP spid="48" grpId="0"/>
      <p:bldP spid="49" grpId="0"/>
      <p:bldP spid="52" grpId="0"/>
      <p:bldP spid="53" grpId="0"/>
      <p:bldP spid="54" grpId="0"/>
      <p:bldP spid="55" grpId="0"/>
    </p:bldLst>
  </p:timing>
</p:sld>
</file>

<file path=ppt/theme/theme1.xml><?xml version="1.0" encoding="utf-8"?>
<a:theme xmlns:a="http://schemas.openxmlformats.org/drawingml/2006/main" name="Vista">
  <a:themeElements>
    <a:clrScheme name="Verde gia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540</Words>
  <Application>Microsoft Office PowerPoint</Application>
  <PresentationFormat>Widescreen</PresentationFormat>
  <Paragraphs>136</Paragraphs>
  <Slides>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Vista</vt:lpstr>
      <vt:lpstr>Progettazione ed implementazione, su logica programmabile, di una cuckoo hash table riconfigurabile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Tesi alessandro rivitti</dc:title>
  <dc:creator>alessandro rivitti</dc:creator>
  <cp:lastModifiedBy>alessandro rivitti</cp:lastModifiedBy>
  <cp:revision>50</cp:revision>
  <dcterms:created xsi:type="dcterms:W3CDTF">2020-01-08T11:28:33Z</dcterms:created>
  <dcterms:modified xsi:type="dcterms:W3CDTF">2020-01-10T18:34:10Z</dcterms:modified>
</cp:coreProperties>
</file>