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5" r:id="rId3"/>
    <p:sldId id="270" r:id="rId4"/>
    <p:sldId id="262" r:id="rId5"/>
    <p:sldId id="266" r:id="rId6"/>
    <p:sldId id="267" r:id="rId7"/>
    <p:sldId id="263" r:id="rId8"/>
    <p:sldId id="268" r:id="rId9"/>
    <p:sldId id="269" r:id="rId10"/>
    <p:sldId id="271" r:id="rId11"/>
    <p:sldId id="272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2024-12-19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2024-12-19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2024-12-19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2024-12-19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2024-12-19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2024-12-19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2024-12-19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2024-12-19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2024-12-19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2024-12-19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2024-12-19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2024-12-19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urb/empl_perf/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BBB0-1D01-430F-F429-2B4483B9A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sz="6600" dirty="0"/>
              <a:t>Dataset</a:t>
            </a:r>
            <a:br>
              <a:rPr lang="en-US" sz="6600" dirty="0"/>
            </a:br>
            <a:r>
              <a:rPr lang="en-US" sz="6600" b="1" dirty="0"/>
              <a:t>`Employee Performance`</a:t>
            </a:r>
            <a:br>
              <a:rPr lang="en-US" sz="6600" b="1" dirty="0"/>
            </a:br>
            <a:r>
              <a:rPr lang="en-US" sz="6600" dirty="0"/>
              <a:t>analysis</a:t>
            </a:r>
            <a:endParaRPr lang="lt-LT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72D3E-6DE7-2A82-F03C-57E062688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0209595" cy="2045068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b="1" i="1" dirty="0"/>
              <a:t>Promotion Equality by Gender and Performance</a:t>
            </a:r>
          </a:p>
          <a:p>
            <a:pPr algn="ctr"/>
            <a:endParaRPr lang="en-US" sz="3200" i="1" dirty="0"/>
          </a:p>
          <a:p>
            <a:pPr algn="ctr"/>
            <a:r>
              <a:rPr lang="en-US" sz="3200" i="1" dirty="0"/>
              <a:t>Home assignment for the position of People Manager at </a:t>
            </a:r>
            <a:r>
              <a:rPr lang="en-US" sz="3200" i="1" dirty="0" err="1"/>
              <a:t>Wolt</a:t>
            </a:r>
            <a:endParaRPr lang="en-US" sz="3200" i="1" dirty="0"/>
          </a:p>
          <a:p>
            <a:endParaRPr lang="en-US" i="1" dirty="0"/>
          </a:p>
          <a:p>
            <a:pPr algn="ctr"/>
            <a:r>
              <a:rPr lang="en-US" dirty="0"/>
              <a:t>Author: Alex </a:t>
            </a:r>
            <a:r>
              <a:rPr lang="en-US" dirty="0" err="1"/>
              <a:t>Urbon</a:t>
            </a:r>
            <a:r>
              <a:rPr lang="en-US" dirty="0"/>
              <a:t>, Version: 19/DEC/2024</a:t>
            </a:r>
          </a:p>
        </p:txBody>
      </p:sp>
    </p:spTree>
    <p:extLst>
      <p:ext uri="{BB962C8B-B14F-4D97-AF65-F5344CB8AC3E}">
        <p14:creationId xmlns:p14="http://schemas.microsoft.com/office/powerpoint/2010/main" val="234050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E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58DC49-441F-EE0C-8D65-1D41F1412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7BEED5-B64A-A9EE-053E-2500473C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70" y="612838"/>
            <a:ext cx="11249505" cy="746573"/>
          </a:xfrm>
        </p:spPr>
        <p:txBody>
          <a:bodyPr/>
          <a:lstStyle/>
          <a:p>
            <a:pPr algn="ctr"/>
            <a:r>
              <a:rPr lang="en-US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Appendix: Code</a:t>
            </a:r>
            <a:endParaRPr lang="lt-L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E027A0-DFF5-5DF6-9364-C9CC6F9EA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4670" y="1519355"/>
            <a:ext cx="11249505" cy="459436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analysis assets are available in repository: </a:t>
            </a: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https://github.com/aleurb/empl_perf/</a:t>
            </a:r>
            <a:endParaRPr lang="en-US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522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E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2BCBCA-CDCF-3B9F-68DD-1894DA369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4E09DF-C081-2700-993F-38B08A325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70" y="612838"/>
            <a:ext cx="11249505" cy="746573"/>
          </a:xfrm>
        </p:spPr>
        <p:txBody>
          <a:bodyPr/>
          <a:lstStyle/>
          <a:p>
            <a:pPr algn="ctr"/>
            <a:r>
              <a:rPr lang="en-US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Appendix: Dashboard</a:t>
            </a:r>
            <a:endParaRPr lang="lt-L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72201A-60C2-3867-6D9A-FA94E2292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4670" y="1519355"/>
            <a:ext cx="11249505" cy="4594366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Fig.1. Comparison of US1 and US4 distributions of (%employees, %promoted, and %masculine), Job Function, and Type (I, T)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0561573-4E5A-FC66-26F0-F1C128C7C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884" y="2038922"/>
            <a:ext cx="9387076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60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E598-60D2-C55E-EA11-4D1E91F0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  <a:endParaRPr lang="lt-L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12BBC-EF63-0DB6-4EAA-60BB34140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t-LT" i="1" dirty="0"/>
          </a:p>
        </p:txBody>
      </p:sp>
    </p:spTree>
    <p:extLst>
      <p:ext uri="{BB962C8B-B14F-4D97-AF65-F5344CB8AC3E}">
        <p14:creationId xmlns:p14="http://schemas.microsoft.com/office/powerpoint/2010/main" val="88080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E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BA4D1E-8A36-08D1-2FD3-F391F1CB5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729A08-5C74-357F-B4B0-E78A3DAD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70" y="612838"/>
            <a:ext cx="11249505" cy="746573"/>
          </a:xfrm>
        </p:spPr>
        <p:txBody>
          <a:bodyPr/>
          <a:lstStyle/>
          <a:p>
            <a:pPr algn="ctr"/>
            <a:r>
              <a:rPr lang="en-US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Hypothesis / problem statement</a:t>
            </a:r>
            <a:endParaRPr lang="lt-L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52AFBF-9474-B832-769A-F8C3FDCDE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4670" y="1519355"/>
            <a:ext cx="11249505" cy="459436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Identifying if, and where gender disparities exist.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D7159-3132-A079-11ED-E142368D2FDE}"/>
              </a:ext>
            </a:extLst>
          </p:cNvPr>
          <p:cNvSpPr txBox="1"/>
          <p:nvPr/>
        </p:nvSpPr>
        <p:spPr>
          <a:xfrm>
            <a:off x="3047114" y="611372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Author: Alex </a:t>
            </a:r>
            <a:r>
              <a:rPr lang="en-US" dirty="0" err="1"/>
              <a:t>Urbon</a:t>
            </a:r>
            <a:r>
              <a:rPr lang="en-US" dirty="0"/>
              <a:t>, Version: 19/DEC/2024</a:t>
            </a:r>
          </a:p>
        </p:txBody>
      </p:sp>
    </p:spTree>
    <p:extLst>
      <p:ext uri="{BB962C8B-B14F-4D97-AF65-F5344CB8AC3E}">
        <p14:creationId xmlns:p14="http://schemas.microsoft.com/office/powerpoint/2010/main" val="101403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E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DED57A-6CDD-F3EC-3BA3-6EC986232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AA11FF-39FE-DCDA-50BC-45FD813A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70" y="612838"/>
            <a:ext cx="11249505" cy="746573"/>
          </a:xfrm>
        </p:spPr>
        <p:txBody>
          <a:bodyPr/>
          <a:lstStyle/>
          <a:p>
            <a:pPr algn="ctr"/>
            <a:r>
              <a:rPr lang="en-US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description</a:t>
            </a:r>
            <a:endParaRPr lang="lt-L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0B1A29-2135-3B37-CC33-9389CF1AE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4670" y="1519355"/>
            <a:ext cx="11249505" cy="459436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Employee Roster</a:t>
            </a: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employee details, hire date, job level, job function, region, gender, and age.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Mid-Year Outcomes</a:t>
            </a: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performance ratings, and promotion decisions.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Merge</a:t>
            </a: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Employees (10k) and Performance (8k) were merged, resulting in 8k records master dataset.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DC0AB-2A4A-4B94-E4C1-B254CFD0BF08}"/>
              </a:ext>
            </a:extLst>
          </p:cNvPr>
          <p:cNvSpPr txBox="1"/>
          <p:nvPr/>
        </p:nvSpPr>
        <p:spPr>
          <a:xfrm>
            <a:off x="2990536" y="611372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Author: Alex </a:t>
            </a:r>
            <a:r>
              <a:rPr lang="en-US" dirty="0" err="1"/>
              <a:t>Urbon</a:t>
            </a:r>
            <a:r>
              <a:rPr lang="en-US" dirty="0"/>
              <a:t>, Version: 19/DEC/2024</a:t>
            </a:r>
          </a:p>
        </p:txBody>
      </p:sp>
    </p:spTree>
    <p:extLst>
      <p:ext uri="{BB962C8B-B14F-4D97-AF65-F5344CB8AC3E}">
        <p14:creationId xmlns:p14="http://schemas.microsoft.com/office/powerpoint/2010/main" val="79594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74F40-2AFB-8638-EC47-A01CAE905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E7F1FC-AE50-A6FA-0D6D-D834AF45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(Excel)</a:t>
            </a:r>
            <a:endParaRPr lang="lt-LT" dirty="0"/>
          </a:p>
        </p:txBody>
      </p:sp>
      <p:pic>
        <p:nvPicPr>
          <p:cNvPr id="10" name="Picture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5F5A0276-6C30-2CB8-4737-56D051D5DCD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770888" y="911751"/>
            <a:ext cx="7040880" cy="426138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B7653A-E44D-AF16-2A6A-4A9003866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A2A71E-89AA-8D9C-0F61-FD0ED200BA02}"/>
              </a:ext>
            </a:extLst>
          </p:cNvPr>
          <p:cNvSpPr txBox="1"/>
          <p:nvPr/>
        </p:nvSpPr>
        <p:spPr>
          <a:xfrm>
            <a:off x="3047114" y="6176435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Author: Alex </a:t>
            </a:r>
            <a:r>
              <a:rPr lang="en-US" dirty="0" err="1"/>
              <a:t>Urbon</a:t>
            </a:r>
            <a:r>
              <a:rPr lang="en-US" dirty="0"/>
              <a:t>, Version: 19/DEC/2024</a:t>
            </a:r>
          </a:p>
        </p:txBody>
      </p:sp>
    </p:spTree>
    <p:extLst>
      <p:ext uri="{BB962C8B-B14F-4D97-AF65-F5344CB8AC3E}">
        <p14:creationId xmlns:p14="http://schemas.microsoft.com/office/powerpoint/2010/main" val="113553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E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8D6A03-14BA-89CF-A454-4823C42EA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2DFB78-8DFB-3A22-F7D7-061C5CD03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70" y="612838"/>
            <a:ext cx="11249505" cy="746573"/>
          </a:xfrm>
        </p:spPr>
        <p:txBody>
          <a:bodyPr/>
          <a:lstStyle/>
          <a:p>
            <a:pPr algn="ctr"/>
            <a:r>
              <a:rPr lang="en-US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Assumptions</a:t>
            </a:r>
            <a:endParaRPr lang="lt-L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33802E-BED5-551D-90CD-94DC6C75D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4670" y="1519355"/>
            <a:ext cx="11249505" cy="459436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is assumed about the dataset that: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provided values are correct, and that data source validation is not required.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current sample represents the entire population.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existence of any inequalities by gender within data is unknown in advance.</a:t>
            </a:r>
          </a:p>
        </p:txBody>
      </p:sp>
    </p:spTree>
    <p:extLst>
      <p:ext uri="{BB962C8B-B14F-4D97-AF65-F5344CB8AC3E}">
        <p14:creationId xmlns:p14="http://schemas.microsoft.com/office/powerpoint/2010/main" val="11754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E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1DBFCE-8F41-400E-46A2-F6B2FD937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E8F0AF-792D-EBD7-5E7D-AB6F467AD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70" y="612838"/>
            <a:ext cx="11249505" cy="746573"/>
          </a:xfrm>
        </p:spPr>
        <p:txBody>
          <a:bodyPr/>
          <a:lstStyle/>
          <a:p>
            <a:pPr algn="ctr"/>
            <a:r>
              <a:rPr lang="en-US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Methods</a:t>
            </a:r>
            <a:endParaRPr lang="lt-L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3DFBEB-1D5E-AB44-575E-E3AED2019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4670" y="1519355"/>
            <a:ext cx="11249505" cy="4594366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following methods have been used to conduct the analysis: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Transformations: records variables.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Calculation of counts, averages, ratios, and cross-tabulations.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Visualization: a dashboard in Excel and static charts in Python.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Advanced: anomaly detection.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Advanced: predictive model.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Advanced: clustering.</a:t>
            </a:r>
          </a:p>
        </p:txBody>
      </p:sp>
    </p:spTree>
    <p:extLst>
      <p:ext uri="{BB962C8B-B14F-4D97-AF65-F5344CB8AC3E}">
        <p14:creationId xmlns:p14="http://schemas.microsoft.com/office/powerpoint/2010/main" val="294936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422A4-DDAF-F7B8-FFF7-84748E1F5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70" y="612838"/>
            <a:ext cx="11249505" cy="746573"/>
          </a:xfrm>
        </p:spPr>
        <p:txBody>
          <a:bodyPr/>
          <a:lstStyle/>
          <a:p>
            <a:pPr algn="ctr"/>
            <a:r>
              <a:rPr lang="en-US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Analysis</a:t>
            </a:r>
            <a:endParaRPr lang="lt-L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EA6B8B-4E2F-C523-CEA3-DA1B9F2F4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4670" y="1519355"/>
            <a:ext cx="11249505" cy="459436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Prepared and screened data consists of 3800 records.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Analysis focuses on possible inequalities by promotion rate and gender.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Multiple variables and categories result in multiple statistical outputs.</a:t>
            </a:r>
          </a:p>
        </p:txBody>
      </p:sp>
    </p:spTree>
    <p:extLst>
      <p:ext uri="{BB962C8B-B14F-4D97-AF65-F5344CB8AC3E}">
        <p14:creationId xmlns:p14="http://schemas.microsoft.com/office/powerpoint/2010/main" val="43422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E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7326FA-975C-2668-9859-8F1D627D2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835E82-5125-1B54-B869-CBBE6A877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70" y="612838"/>
            <a:ext cx="11249505" cy="746573"/>
          </a:xfrm>
        </p:spPr>
        <p:txBody>
          <a:bodyPr/>
          <a:lstStyle/>
          <a:p>
            <a:pPr algn="ctr"/>
            <a:r>
              <a:rPr lang="en-US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Results</a:t>
            </a:r>
            <a:endParaRPr lang="lt-L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B1C992-719F-E580-6BB3-4A8EF7424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4670" y="1519355"/>
            <a:ext cx="11249505" cy="4594366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Analysis identified the differences in gender distribution by job function. For example, there are ~90% of men in Engineers.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differences in the promotions and gender are not significant overall, however some differences appea</a:t>
            </a:r>
            <a:r>
              <a:rPr lang="en-US" sz="3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 when looking deeper.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size impacts the probability: smaller group, less promotions.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There are fewer promoted men at top performance rank (5).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developed analytical frame is suitable for </a:t>
            </a: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subsequent in-depth analysis using Excel dashboard to review smart charts, and Python for statistical outputs and advanced analysis.</a:t>
            </a:r>
          </a:p>
        </p:txBody>
      </p:sp>
    </p:spTree>
    <p:extLst>
      <p:ext uri="{BB962C8B-B14F-4D97-AF65-F5344CB8AC3E}">
        <p14:creationId xmlns:p14="http://schemas.microsoft.com/office/powerpoint/2010/main" val="210018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E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B2267E-93D6-6547-0465-8BD7264DD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AD2517-47F7-0B9E-6159-54828650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70" y="612838"/>
            <a:ext cx="11249505" cy="746573"/>
          </a:xfrm>
        </p:spPr>
        <p:txBody>
          <a:bodyPr/>
          <a:lstStyle/>
          <a:p>
            <a:pPr algn="ctr"/>
            <a:r>
              <a:rPr lang="en-US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Recommendations</a:t>
            </a:r>
            <a:endParaRPr lang="lt-L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152885-75E6-43A2-C873-7D6D3A73A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4670" y="1519355"/>
            <a:ext cx="11249505" cy="459436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Review and standardize performance evaluation criteria.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Establish a baseline for promotion rate and allowed deviations.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Smaller groups tend to have larger differences from the overall group statistics, and therefore must be reviewed with more careful consideration.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Include additional data upon review with the client to strengthen the analysis.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Move data collection, merging, and processing to SQL.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advanced analytics to validate findings.</a:t>
            </a:r>
          </a:p>
        </p:txBody>
      </p:sp>
    </p:spTree>
    <p:extLst>
      <p:ext uri="{BB962C8B-B14F-4D97-AF65-F5344CB8AC3E}">
        <p14:creationId xmlns:p14="http://schemas.microsoft.com/office/powerpoint/2010/main" val="113335351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9FF7CA0D-8839-4012-B51C-B152F9BD65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55</TotalTime>
  <Words>505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Calibri Light</vt:lpstr>
      <vt:lpstr>Metropolitan</vt:lpstr>
      <vt:lpstr>Dataset `Employee Performance` analysis</vt:lpstr>
      <vt:lpstr>Hypothesis / problem statement</vt:lpstr>
      <vt:lpstr>Data description</vt:lpstr>
      <vt:lpstr>Data Model (Excel)</vt:lpstr>
      <vt:lpstr>Assumptions</vt:lpstr>
      <vt:lpstr>Methods</vt:lpstr>
      <vt:lpstr>Analysis</vt:lpstr>
      <vt:lpstr>Results</vt:lpstr>
      <vt:lpstr>Recommendations</vt:lpstr>
      <vt:lpstr>Appendix: Code</vt:lpstr>
      <vt:lpstr>Appendix: Dashboard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Aleksandras Urbonas</dc:creator>
  <cp:lastModifiedBy>Aleksandras Urbonas</cp:lastModifiedBy>
  <cp:revision>40</cp:revision>
  <dcterms:created xsi:type="dcterms:W3CDTF">2024-12-19T11:24:46Z</dcterms:created>
  <dcterms:modified xsi:type="dcterms:W3CDTF">2024-12-19T12:20:24Z</dcterms:modified>
</cp:coreProperties>
</file>