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81" r:id="rId2"/>
    <p:sldId id="258" r:id="rId3"/>
    <p:sldId id="283" r:id="rId4"/>
    <p:sldId id="291" r:id="rId5"/>
    <p:sldId id="292" r:id="rId6"/>
    <p:sldId id="295" r:id="rId7"/>
    <p:sldId id="270" r:id="rId8"/>
    <p:sldId id="294" r:id="rId9"/>
    <p:sldId id="269" r:id="rId10"/>
    <p:sldId id="271" r:id="rId11"/>
    <p:sldId id="259" r:id="rId12"/>
    <p:sldId id="274" r:id="rId13"/>
    <p:sldId id="264" r:id="rId14"/>
    <p:sldId id="285" r:id="rId15"/>
    <p:sldId id="280" r:id="rId16"/>
    <p:sldId id="289" r:id="rId17"/>
    <p:sldId id="286" r:id="rId18"/>
    <p:sldId id="287" r:id="rId19"/>
    <p:sldId id="262" r:id="rId20"/>
    <p:sldId id="284" r:id="rId21"/>
    <p:sldId id="29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2D363F"/>
    <a:srgbClr val="485564"/>
    <a:srgbClr val="2D3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81413"/>
  </p:normalViewPr>
  <p:slideViewPr>
    <p:cSldViewPr snapToGrid="0" snapToObjects="1">
      <p:cViewPr>
        <p:scale>
          <a:sx n="76" d="100"/>
          <a:sy n="76" d="100"/>
        </p:scale>
        <p:origin x="65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0A576-25EE-AE48-B45D-2B315AF35991}" type="datetimeFigureOut">
              <a:rPr lang="fr-FR" smtClean="0"/>
              <a:t>19/08/2019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C63D7-C850-CC42-9A80-7E91D563A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00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614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02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F0000"/>
                </a:solidFill>
                <a:latin typeface="Gotham Light Regular" pitchFamily="2" charset="77"/>
              </a:rPr>
              <a:t>MongoDB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Docker car plus rapide de mise en place.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>
              <a:solidFill>
                <a:srgbClr val="FF0000"/>
              </a:solidFill>
              <a:latin typeface="Gotham Light Regular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Dire que Gateway :</a:t>
            </a:r>
            <a:r>
              <a:rPr lang="fr-FR" b="0" dirty="0" err="1">
                <a:solidFill>
                  <a:srgbClr val="FF0000"/>
                </a:solidFill>
                <a:latin typeface="Gotham Light Regular" pitchFamily="2" charset="77"/>
              </a:rPr>
              <a:t>javalin</a:t>
            </a:r>
            <a:endParaRPr lang="fr-FR" b="0" dirty="0">
              <a:solidFill>
                <a:srgbClr val="FF0000"/>
              </a:solidFill>
              <a:latin typeface="Gotham Light Regular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Dire les </a:t>
            </a:r>
            <a:r>
              <a:rPr lang="fr-FR" b="0" dirty="0" err="1">
                <a:solidFill>
                  <a:srgbClr val="FF0000"/>
                </a:solidFill>
                <a:latin typeface="Gotham Light Regular" pitchFamily="2" charset="77"/>
              </a:rPr>
              <a:t>framwork</a:t>
            </a: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 pour chaque trucs.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014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REST : </a:t>
            </a:r>
          </a:p>
          <a:p>
            <a:endParaRPr lang="fr-FR" dirty="0"/>
          </a:p>
          <a:p>
            <a:r>
              <a:rPr lang="fr-FR" dirty="0"/>
              <a:t>Ensemble de conventions et de bonnes pratiques</a:t>
            </a:r>
          </a:p>
          <a:p>
            <a:r>
              <a:rPr lang="fr-FR" dirty="0"/>
              <a:t>Permet de le rendre robuste et d’actualité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961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F0000"/>
                </a:solidFill>
                <a:latin typeface="Gotham Light Regular" pitchFamily="2" charset="77"/>
              </a:rPr>
              <a:t>MongoDB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Docker car plus rapide de mise en place.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683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Il lance des container, ex java et python</a:t>
            </a:r>
          </a:p>
          <a:p>
            <a:r>
              <a:rPr lang="fr-FR" b="1" dirty="0"/>
              <a:t>C’est quoi ? </a:t>
            </a:r>
          </a:p>
          <a:p>
            <a:r>
              <a:rPr lang="fr-FR" b="0" dirty="0"/>
              <a:t>C’est un serveur Javalin, ayant pour but de recevoir du code, et d’en retourner le résultat.</a:t>
            </a:r>
          </a:p>
          <a:p>
            <a:endParaRPr lang="fr-FR" b="0" dirty="0"/>
          </a:p>
          <a:p>
            <a:r>
              <a:rPr lang="fr-FR" b="0" dirty="0"/>
              <a:t>C’est la ou va être compiler, </a:t>
            </a:r>
            <a:r>
              <a:rPr lang="fr-FR" b="0" dirty="0" err="1"/>
              <a:t>interpreter</a:t>
            </a:r>
            <a:r>
              <a:rPr lang="fr-FR" b="0" dirty="0"/>
              <a:t> le code de l’utilisateur et de la batterie tests.</a:t>
            </a:r>
          </a:p>
          <a:p>
            <a:endParaRPr lang="fr-FR" b="0" dirty="0"/>
          </a:p>
          <a:p>
            <a:r>
              <a:rPr lang="fr-FR" b="1" dirty="0"/>
              <a:t>Pourquoi ? </a:t>
            </a:r>
          </a:p>
          <a:p>
            <a:r>
              <a:rPr lang="fr-FR" b="0" dirty="0"/>
              <a:t>.Pour que l’utilisateur puisse coder via le site web, sans n’installer de langage</a:t>
            </a:r>
          </a:p>
          <a:p>
            <a:r>
              <a:rPr lang="fr-FR" b="0" dirty="0"/>
              <a:t>.Mon service = aucune dépendances avec des services tel que</a:t>
            </a:r>
          </a:p>
          <a:p>
            <a:endParaRPr lang="fr-FR" b="0" dirty="0"/>
          </a:p>
          <a:p>
            <a:r>
              <a:rPr lang="fr-FR" b="1" dirty="0"/>
              <a:t>Problème : Faille en faisant </a:t>
            </a:r>
            <a:r>
              <a:rPr lang="fr-FR" b="1" dirty="0" err="1"/>
              <a:t>executer</a:t>
            </a:r>
            <a:r>
              <a:rPr lang="fr-FR" b="1" dirty="0"/>
              <a:t> le code de l’utilisateur sur la machine hôte</a:t>
            </a:r>
          </a:p>
          <a:p>
            <a:r>
              <a:rPr lang="fr-FR" b="0" dirty="0"/>
              <a:t>Solution : Docker</a:t>
            </a:r>
          </a:p>
          <a:p>
            <a:endParaRPr lang="fr-FR" b="0" dirty="0"/>
          </a:p>
          <a:p>
            <a:r>
              <a:rPr lang="fr-FR" b="1" dirty="0"/>
              <a:t>Comment ça marche ? </a:t>
            </a:r>
          </a:p>
          <a:p>
            <a:r>
              <a:rPr lang="fr-FR" b="0" dirty="0"/>
              <a:t>Schéma</a:t>
            </a:r>
          </a:p>
          <a:p>
            <a:endParaRPr lang="fr-FR" b="0" dirty="0"/>
          </a:p>
          <a:p>
            <a:r>
              <a:rPr lang="fr-FR" b="0" dirty="0"/>
              <a:t>Pour l’utilisateur, le workflow est totalement transparent, et c’est le but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733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187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F0000"/>
                </a:solidFill>
                <a:latin typeface="Gotham Light Regular" pitchFamily="2" charset="77"/>
              </a:rPr>
              <a:t>MongoDB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Docker car plus rapide de mise en place. Dire que persistance pour les utilisateurs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>
              <a:solidFill>
                <a:srgbClr val="FF0000"/>
              </a:solidFill>
              <a:latin typeface="Gotham Light Regular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Mini conclusion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Le point fort de cette architecture c’est son adaptation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Une tel disparité permet de les remplacer </a:t>
            </a:r>
            <a:r>
              <a:rPr lang="fr-FR" dirty="0" err="1"/>
              <a:t>faciilement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Base de données to </a:t>
            </a:r>
            <a:r>
              <a:rPr lang="fr-FR" b="0" dirty="0" err="1">
                <a:solidFill>
                  <a:srgbClr val="FF0000"/>
                </a:solidFill>
                <a:latin typeface="Gotham Light Regular" pitchFamily="2" charset="77"/>
              </a:rPr>
              <a:t>rethink</a:t>
            </a: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 par exemple , </a:t>
            </a:r>
            <a:r>
              <a:rPr lang="fr-FR" b="0" dirty="0" err="1">
                <a:solidFill>
                  <a:srgbClr val="FF0000"/>
                </a:solidFill>
                <a:latin typeface="Gotham Light Regular" pitchFamily="2" charset="77"/>
              </a:rPr>
              <a:t>scalabilité</a:t>
            </a: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 </a:t>
            </a:r>
            <a:r>
              <a:rPr lang="fr-FR" b="0" dirty="0" err="1">
                <a:solidFill>
                  <a:srgbClr val="FF0000"/>
                </a:solidFill>
                <a:latin typeface="Gotham Light Regular" pitchFamily="2" charset="77"/>
              </a:rPr>
              <a:t>blahblah</a:t>
            </a: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88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Score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Equipe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Il pourrait résoudre des katas ensemble, pour renforcer l’esprit de cohésion en classe.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Accomplissements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Jeux vidéo, </a:t>
            </a:r>
            <a:r>
              <a:rPr lang="fr-FR" dirty="0" err="1"/>
              <a:t>trophés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Fait gagner des points et donc des places dans le classements, sert à faire valoriser son compte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182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DojoHepia est la solution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idéale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orienter Hepia vers une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réforme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ses outils scolaires afin d’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évoluer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son temps et de tendre vers l’enseignement 2.0. </a:t>
            </a:r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Grâce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système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programmes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composés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katas, le client peut vivre une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expérience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unique et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complète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 travers d’une interface accessible. L’outil de programmation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étant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ligne, toutes les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étapes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l’apprentissage se retrouvent au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même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endroit ce qui facilite un suivi du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développement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éducatif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Cela a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éte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rendu possible par la mise en place du service de compilation, du Gateway, du Client et de la base de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données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Cette architecture permettra des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améliorations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plateforme et de d’ores et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déja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̀ palier à des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problèmes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montée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charge à l’aide d’un potentiel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déploiement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Parle-je de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deploiement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 et de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scalabilité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? Ça peut être </a:t>
            </a:r>
            <a:r>
              <a:rPr lang="fr-CH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piège pour moi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 que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dojohepia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s’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acquite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à 170% (pas comme ça mais ok)</a:t>
            </a:r>
            <a:endParaRPr lang="fr-CH" dirty="0"/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Dire qu’on pourrait rapporter des statistiques des programmes (pourcentage de réussite, nombre d’essai etc..) et tout ça aussi sur les katas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-&gt; Evaluer le niveau de l’apprentissage et de l’enseignement</a:t>
            </a:r>
          </a:p>
          <a:p>
            <a:pPr marL="0" indent="0">
              <a:buNone/>
            </a:pPr>
            <a:r>
              <a:rPr lang="fr-FR" dirty="0"/>
              <a:t>A tous les établissements, dans le future, on pourrait très bien rendre ça polyvalents, et en faire une plateforme d’apprentissage générale d’HES-SO et plu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935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Javalin a un moyen de pousser le </a:t>
            </a:r>
            <a:r>
              <a:rPr lang="fr-FR" dirty="0" err="1"/>
              <a:t>traffique</a:t>
            </a:r>
            <a:r>
              <a:rPr lang="fr-FR" dirty="0"/>
              <a:t> http en https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16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Projet intervient dans   «  » pour l’obtention de mon projet de bachelor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Tout au long des trois mois : Deux encadrants «  » , « 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64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Tous les domaines -&gt; informatique</a:t>
            </a:r>
          </a:p>
          <a:p>
            <a:r>
              <a:rPr lang="fr-FR" dirty="0"/>
              <a:t>«  »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Deux acteurs :    «  » , « 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 marché a : </a:t>
            </a:r>
            <a:r>
              <a:rPr lang="fr-FR" dirty="0" err="1"/>
              <a:t>openclassroom</a:t>
            </a:r>
            <a:r>
              <a:rPr lang="fr-FR" dirty="0"/>
              <a:t>, etc..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Hepia ne veut pas ça, </a:t>
            </a:r>
            <a:r>
              <a:rPr lang="fr-FR" dirty="0" err="1"/>
              <a:t>hepia</a:t>
            </a:r>
            <a:r>
              <a:rPr lang="fr-FR" dirty="0"/>
              <a:t> veut : « 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La solution ? DojoHepia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874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J’ai du imaginer deux </a:t>
            </a:r>
            <a:r>
              <a:rPr lang="fr-FR" dirty="0" err="1"/>
              <a:t>conceptes</a:t>
            </a:r>
            <a:r>
              <a:rPr lang="fr-FR" dirty="0"/>
              <a:t> : «  » , « 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608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Une sorte de diapo de pré introduction à la partie mise en œuvre </a:t>
            </a: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L’objectifs c’est aussi que le projet soit repris dans le future, donc dire que c’est du code robuste et </a:t>
            </a:r>
            <a:r>
              <a:rPr lang="fr-FR" dirty="0" err="1">
                <a:latin typeface="Gotham Light Regular" pitchFamily="2" charset="77"/>
              </a:rPr>
              <a:t>entretenable</a:t>
            </a: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« Pour mettre en œuvre les </a:t>
            </a:r>
            <a:r>
              <a:rPr lang="fr-FR" dirty="0" err="1">
                <a:latin typeface="Gotham Light Regular" pitchFamily="2" charset="77"/>
              </a:rPr>
              <a:t>fonctios</a:t>
            </a:r>
            <a:r>
              <a:rPr lang="fr-FR" dirty="0">
                <a:latin typeface="Gotham Light Regular" pitchFamily="2" charset="77"/>
              </a:rPr>
              <a:t>, j’ai du mettre en œuvre une architecture </a:t>
            </a:r>
            <a:r>
              <a:rPr lang="fr-FR" dirty="0" err="1">
                <a:latin typeface="Gotham Light Regular" pitchFamily="2" charset="77"/>
              </a:rPr>
              <a:t>blah</a:t>
            </a:r>
            <a:r>
              <a:rPr lang="fr-FR" dirty="0">
                <a:latin typeface="Gotham Light Regular" pitchFamily="2" charset="77"/>
              </a:rPr>
              <a:t> </a:t>
            </a:r>
            <a:r>
              <a:rPr lang="fr-FR" dirty="0" err="1">
                <a:latin typeface="Gotham Light Regular" pitchFamily="2" charset="77"/>
              </a:rPr>
              <a:t>blah</a:t>
            </a:r>
            <a:r>
              <a:rPr lang="fr-FR" dirty="0">
                <a:latin typeface="Gotham Light Regular" pitchFamily="2" charset="77"/>
              </a:rPr>
              <a:t> »</a:t>
            </a: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- L’apprentissage et l’entrainement en ligne</a:t>
            </a:r>
          </a:p>
          <a:p>
            <a:pPr marL="0" indent="0">
              <a:buNone/>
            </a:pPr>
            <a:r>
              <a:rPr lang="fr-FR" dirty="0"/>
              <a:t>- De regrouper l’ensemble des exercices de programmation</a:t>
            </a:r>
          </a:p>
          <a:p>
            <a:pPr marL="0" indent="0">
              <a:buNone/>
            </a:pPr>
            <a:r>
              <a:rPr lang="fr-FR" dirty="0"/>
              <a:t>…</a:t>
            </a:r>
          </a:p>
          <a:p>
            <a:pPr marL="0" indent="0">
              <a:buNone/>
            </a:pPr>
            <a:r>
              <a:rPr lang="fr-FR" dirty="0"/>
              <a:t>…</a:t>
            </a:r>
          </a:p>
          <a:p>
            <a:pPr marL="0" indent="0">
              <a:buNone/>
            </a:pPr>
            <a:r>
              <a:rPr lang="fr-FR" dirty="0"/>
              <a:t>..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39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Une sorte de diapo de pré introduction à la partie mise en œuvre </a:t>
            </a: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L’objectifs c’est aussi que le projet soit repris dans le future, donc dire que c’est du code robuste et </a:t>
            </a:r>
            <a:r>
              <a:rPr lang="fr-FR" dirty="0" err="1">
                <a:latin typeface="Gotham Light Regular" pitchFamily="2" charset="77"/>
              </a:rPr>
              <a:t>entretenable</a:t>
            </a: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« Pour mettre en œuvre les </a:t>
            </a:r>
            <a:r>
              <a:rPr lang="fr-FR" dirty="0" err="1">
                <a:latin typeface="Gotham Light Regular" pitchFamily="2" charset="77"/>
              </a:rPr>
              <a:t>fonctios</a:t>
            </a:r>
            <a:r>
              <a:rPr lang="fr-FR" dirty="0">
                <a:latin typeface="Gotham Light Regular" pitchFamily="2" charset="77"/>
              </a:rPr>
              <a:t>, j’ai du mettre en œuvre une architecture </a:t>
            </a:r>
            <a:r>
              <a:rPr lang="fr-FR" dirty="0" err="1">
                <a:latin typeface="Gotham Light Regular" pitchFamily="2" charset="77"/>
              </a:rPr>
              <a:t>blah</a:t>
            </a:r>
            <a:r>
              <a:rPr lang="fr-FR" dirty="0">
                <a:latin typeface="Gotham Light Regular" pitchFamily="2" charset="77"/>
              </a:rPr>
              <a:t> </a:t>
            </a:r>
            <a:r>
              <a:rPr lang="fr-FR" dirty="0" err="1">
                <a:latin typeface="Gotham Light Regular" pitchFamily="2" charset="77"/>
              </a:rPr>
              <a:t>blah</a:t>
            </a:r>
            <a:r>
              <a:rPr lang="fr-FR" dirty="0">
                <a:latin typeface="Gotham Light Regular" pitchFamily="2" charset="77"/>
              </a:rPr>
              <a:t> »</a:t>
            </a: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- L’apprentissage et l’entrainement en ligne</a:t>
            </a:r>
          </a:p>
          <a:p>
            <a:pPr marL="0" indent="0">
              <a:buNone/>
            </a:pPr>
            <a:r>
              <a:rPr lang="fr-FR" dirty="0"/>
              <a:t>- De regrouper l’ensemble des exercices de programmation</a:t>
            </a:r>
          </a:p>
          <a:p>
            <a:pPr marL="0" indent="0">
              <a:buNone/>
            </a:pPr>
            <a:r>
              <a:rPr lang="fr-FR" dirty="0"/>
              <a:t>…</a:t>
            </a:r>
          </a:p>
          <a:p>
            <a:pPr marL="0" indent="0">
              <a:buNone/>
            </a:pPr>
            <a:r>
              <a:rPr lang="fr-FR" dirty="0"/>
              <a:t>…</a:t>
            </a:r>
          </a:p>
          <a:p>
            <a:pPr marL="0" indent="0">
              <a:buNone/>
            </a:pPr>
            <a:r>
              <a:rPr lang="fr-FR" dirty="0"/>
              <a:t>..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15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74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981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20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A29A2-36C2-E54B-9D8E-2B47F858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76E379-12F0-4148-AE94-9FC4641CB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CD8A3C-6310-8845-B864-0B63305C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DA50-D32E-8549-9876-F5DEDDEC495C}" type="datetime1">
              <a:rPr lang="fr-CH" smtClean="0"/>
              <a:t>19.08.19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D9222-F7A2-BC4F-A169-6D046429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3B9E66-D9C4-5A40-A1D8-207109CB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54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94D90-6311-4B4F-8AF1-B8747570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E1CF06-5264-3E43-8382-C2C3CA90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CB9212-1AD8-BB4C-A0A4-F3D28CE5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22D3-939D-A34F-80C3-15CB182DDB5C}" type="datetime1">
              <a:rPr lang="fr-CH" smtClean="0"/>
              <a:t>19.08.19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B860D2-3146-B24A-8819-4A11E34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9AEE52-FA41-534F-91A4-08BF4127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99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166616-045D-E840-BFF8-49209F7F4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A7B98F-AB4C-B841-B2BF-7C4A2DD6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C2362E-625E-C848-89DE-B9BB7552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7217-4C2D-884E-B62E-B4B7355C8240}" type="datetime1">
              <a:rPr lang="fr-CH" smtClean="0"/>
              <a:t>19.08.19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738BFB-BA7D-C144-A484-C833CCC3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DFC7E-16AD-F344-936D-D7729840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93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00BFB-FE9C-024B-BA77-6F12F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Gotham Medium" panose="02000504050000020004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EA4047-0676-5E44-9A3F-E6C725EB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Gotham Light Regular" pitchFamily="2" charset="77"/>
              </a:defRPr>
            </a:lvl1pPr>
            <a:lvl2pPr>
              <a:defRPr b="0" i="0">
                <a:solidFill>
                  <a:schemeClr val="bg2"/>
                </a:solidFill>
                <a:latin typeface="Gotham Light Regular" pitchFamily="2" charset="77"/>
              </a:defRPr>
            </a:lvl2pPr>
            <a:lvl3pPr>
              <a:defRPr b="0" i="0">
                <a:solidFill>
                  <a:schemeClr val="bg2"/>
                </a:solidFill>
                <a:latin typeface="Gotham Light Regular" pitchFamily="2" charset="77"/>
              </a:defRPr>
            </a:lvl3pPr>
            <a:lvl4pPr>
              <a:defRPr b="0" i="0">
                <a:solidFill>
                  <a:schemeClr val="bg2"/>
                </a:solidFill>
                <a:latin typeface="Gotham Light Regular" pitchFamily="2" charset="77"/>
              </a:defRPr>
            </a:lvl4pPr>
            <a:lvl5pPr>
              <a:defRPr b="0" i="0">
                <a:solidFill>
                  <a:schemeClr val="bg2"/>
                </a:solidFill>
                <a:latin typeface="Gotham Light Regular" pitchFamily="2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B1978C-1A43-7B49-A30F-BA737440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F197-18C7-6B4C-A7F9-9E4D2E838DAD}" type="datetime1">
              <a:rPr lang="fr-CH" smtClean="0"/>
              <a:t>19.08.19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2CAADA-9946-D94F-9EA1-6F27AAED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E98805-D6B6-B542-8169-1DABBE92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0013BC-18E9-8742-9CF5-F7559C1C0A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10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E5C50-415F-1E49-BC5E-B10133C7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F916F0-3528-2440-90E9-F1BE5BD05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47E84-ABB0-2542-825C-653CDC83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2D19-7022-A84A-AF3C-2C293BC2FC36}" type="datetime1">
              <a:rPr lang="fr-CH" smtClean="0"/>
              <a:t>19.08.19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A8716-13E6-4C41-ADB5-5799C29D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B29EA9-F0FA-DF42-BD8B-D991C1AF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70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E0C2E-132B-034C-8966-E7AA51FD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FDF0CC-6033-E640-B09A-25DDBEBE9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861F14-8FCB-4243-8E14-16CE9CAC2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E9FB76-2BB5-B64F-B2B4-99329493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F0B-3047-9C4E-BD94-D1D1DF6F2D67}" type="datetime1">
              <a:rPr lang="fr-CH" smtClean="0"/>
              <a:t>19.08.19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5C393-5BBC-7041-8B41-D5A86D2C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F24878-676D-C149-BA4F-E39F99CF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0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A102A-C196-A84A-8C65-00D83C2E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9A87D9-E75A-6543-971E-84F6C5A7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B74FE6-4B55-C745-AC35-98DA64DE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ACC146-95BD-A045-BDE5-716E6999C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4EE5BA-0DB7-2342-B7AB-2CDCE4994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C1A1BC-4C86-284D-93ED-827CC471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EA8F-74AD-8847-87E1-B79722BCEC20}" type="datetime1">
              <a:rPr lang="fr-CH" smtClean="0"/>
              <a:t>19.08.19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75D65D-5569-9C49-A028-E71AF195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C26BDB-D9C6-814A-8444-B169A982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1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B010B-6073-6047-9819-6CB82B7E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AABEE2-4BFA-684C-BBEA-1B208F19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D05-9153-584D-9C4C-C54639C575D5}" type="datetime1">
              <a:rPr lang="fr-CH" smtClean="0"/>
              <a:t>19.08.19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1058A9-1DC5-634B-92FA-73EB46E3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FA6B51-DFDE-F444-B4BB-D4160D49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2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18CBE2-D587-6043-8C2D-F73FF463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F822-9ECC-2349-B15F-99FCED650E02}" type="datetime1">
              <a:rPr lang="fr-CH" smtClean="0"/>
              <a:t>19.08.19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93F180-0B3F-C84B-BE0E-4593E443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6C4769-77B2-084A-8086-48C2ED86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50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5679A-04A1-9E48-8FF3-A064551B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40335E-E6E5-CA4C-9234-FDD490A0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72AEA8-7849-7E4D-9F43-79E9D2A7A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35E0B-FB25-2F4D-B753-A360D8D9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60F-AD31-4C47-A64F-BDD3E3A8FB2F}" type="datetime1">
              <a:rPr lang="fr-CH" smtClean="0"/>
              <a:t>19.08.19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600019-E0E8-B844-BE81-231F26A7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56B695-15A8-8C43-A4A1-335C0530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1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08770-FE9A-DD43-AAD2-9F34B070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16378D-ABCD-E546-88D8-324A7A2A8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6D935B-CE8F-C749-84B5-9D5361A0D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9D4C6C-8985-1C4F-9BE8-6EF051AB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BE-364E-2247-A9A5-5BA7802DF1C2}" type="datetime1">
              <a:rPr lang="fr-CH" smtClean="0"/>
              <a:t>19.08.19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ADCAAD-38C6-DE4D-BA0F-0D2819D1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8FDA2A-D2A2-9242-9A48-724097CA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6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E4D2A2-A750-1740-8C79-12E9CF43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C8CEF7-D455-784D-AAAF-141900E0F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6869D-11FC-484A-9CD3-2B6BAF3CC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40DE-650B-074E-A1BA-A7A7F9B8B0DA}" type="datetime1">
              <a:rPr lang="fr-CH" smtClean="0"/>
              <a:t>19.08.19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7EE4D-AE19-DF49-9324-A3BF56E3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4E3C0D-9524-374D-A10E-2FD0710D1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40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2"/>
          </a:solidFill>
          <a:latin typeface="Gotham Medium" panose="02000504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2"/>
          </a:solidFill>
          <a:latin typeface="Gotham Light Regular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6FCE7BD-9B28-ED47-87CC-78862B02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3319" y="4264541"/>
            <a:ext cx="9205356" cy="1655762"/>
          </a:xfrm>
        </p:spPr>
        <p:txBody>
          <a:bodyPr/>
          <a:lstStyle/>
          <a:p>
            <a:r>
              <a:rPr lang="fr-FR" dirty="0"/>
              <a:t>Plateforme d’apprentissage de programmation en ligne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6B1EAB-89E5-524E-B8DF-73A5CAC5BF4C}"/>
              </a:ext>
            </a:extLst>
          </p:cNvPr>
          <p:cNvSpPr txBox="1"/>
          <p:nvPr/>
        </p:nvSpPr>
        <p:spPr>
          <a:xfrm>
            <a:off x="5017662" y="5315353"/>
            <a:ext cx="215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Gotham Light Regular" pitchFamily="2" charset="77"/>
              </a:rPr>
              <a:t>Alexandre</a:t>
            </a:r>
            <a:r>
              <a:rPr lang="fr-FR" dirty="0">
                <a:solidFill>
                  <a:schemeClr val="bg2"/>
                </a:solidFill>
                <a:latin typeface="Gotham Book" panose="02000504050000020004" pitchFamily="2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Gotham Medium" panose="02000504050000020004" pitchFamily="2" charset="0"/>
              </a:rPr>
              <a:t>Vanini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F41AE17-CCAF-6F48-B2E2-19CFA9361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657" y="1173315"/>
            <a:ext cx="6602681" cy="274684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B914546-3542-3840-9F5C-6D625194C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268" y="6100762"/>
            <a:ext cx="1809373" cy="8418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5C2B1EC-F311-6A44-B53E-96A0E5E1A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1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AUTHENTIFICATION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Avec JSON Web Token (JWT)</a:t>
            </a:r>
          </a:p>
          <a:p>
            <a:pPr marL="0" indent="0">
              <a:buNone/>
            </a:pPr>
            <a:endParaRPr lang="fr-FR" dirty="0"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Le parrainage</a:t>
            </a:r>
          </a:p>
          <a:p>
            <a:pPr marL="0" indent="0">
              <a:buNone/>
            </a:pPr>
            <a:r>
              <a:rPr lang="fr-FR" dirty="0"/>
              <a:t>Token pour rejoindre la plateforme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Deux niveaux de token</a:t>
            </a:r>
          </a:p>
          <a:p>
            <a:pPr marL="0" indent="0">
              <a:buNone/>
            </a:pPr>
            <a:r>
              <a:rPr lang="fr-FR" dirty="0"/>
              <a:t>- Sensei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Monji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5FB95A-697A-8C4E-8AD0-4FD12B55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F1469B-F943-264A-AD9D-73A452DF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1555A3-22C6-204F-9357-E3AC5D68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57AC3EE-9601-914E-B0A8-13266779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84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F64FE7C-DA56-D244-BA5F-75617740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762" y="1796277"/>
            <a:ext cx="8438478" cy="40988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ARCHITECTURE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3242C0-D525-F24C-8BD7-4F52D48BC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6C097B-5B03-1349-B223-ECFB8BBA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51BDF-9C1A-D841-AD2C-1B31D22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BFC5702-1BE2-F246-A111-B35E66785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821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A0D77D3A-9C23-FF43-BBFD-D7E4C46B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96" y="1735138"/>
            <a:ext cx="6226037" cy="302417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Gateway</a:t>
            </a:r>
          </a:p>
          <a:p>
            <a:pPr marL="0" indent="0">
              <a:buNone/>
            </a:pPr>
            <a:r>
              <a:rPr lang="fr-FR" dirty="0"/>
              <a:t>Lie tous les services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3242C0-D525-F24C-8BD7-4F52D48BC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6C097B-5B03-1349-B223-ECFB8BBA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51BDF-9C1A-D841-AD2C-1B31D22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BFC5702-1BE2-F246-A111-B35E66785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24D9164-95F1-E64D-96DF-854E7682C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4799" y="1735138"/>
            <a:ext cx="1709629" cy="129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6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GATEWAY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Spécifications</a:t>
            </a:r>
          </a:p>
          <a:p>
            <a:pPr marL="0" indent="0">
              <a:buNone/>
            </a:pPr>
            <a:r>
              <a:rPr lang="fr-FR" dirty="0"/>
              <a:t>- JAVALIN</a:t>
            </a:r>
          </a:p>
          <a:p>
            <a:pPr marL="0" indent="0">
              <a:buNone/>
            </a:pPr>
            <a:r>
              <a:rPr lang="fr-FR" dirty="0"/>
              <a:t>- REST</a:t>
            </a:r>
          </a:p>
          <a:p>
            <a:pPr>
              <a:buFontTx/>
              <a:buChar char="-"/>
            </a:pPr>
            <a:r>
              <a:rPr lang="fr-FR" dirty="0">
                <a:latin typeface="Gotham Light Regular" pitchFamily="2" charset="77"/>
              </a:rPr>
              <a:t>Asynchrone (</a:t>
            </a:r>
            <a:r>
              <a:rPr lang="fr-FR" dirty="0" err="1">
                <a:latin typeface="Gotham Light Regular" pitchFamily="2" charset="77"/>
              </a:rPr>
              <a:t>JavaFuture</a:t>
            </a:r>
            <a:r>
              <a:rPr lang="fr-FR" dirty="0">
                <a:latin typeface="Gotham Light Regular" pitchFamily="2" charset="77"/>
              </a:rPr>
              <a:t>)</a:t>
            </a: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- STATELESS </a:t>
            </a:r>
          </a:p>
          <a:p>
            <a:pPr>
              <a:buFontTx/>
              <a:buChar char="-"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Sur le long terme</a:t>
            </a:r>
          </a:p>
          <a:p>
            <a:pPr marL="0" indent="0">
              <a:buNone/>
            </a:pPr>
            <a:r>
              <a:rPr lang="fr-FR" dirty="0"/>
              <a:t>Un Gateway sans logique applicative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2AC9D1-2F8E-C44A-AF17-DF8F1E32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2FEA8B-49C7-FA4F-98D0-4F5BB293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F9F865-C5E0-F446-8B62-E6B3CFAF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9C2F75-18E8-BF41-B55E-600D879FB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8FB5072-CC40-BA47-86CB-A354555D5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568" y="1646238"/>
            <a:ext cx="3112379" cy="235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85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4A124EC4-1402-8B4C-8AC3-0B535DA38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96" y="1735139"/>
            <a:ext cx="6226035" cy="30241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Gateway</a:t>
            </a:r>
          </a:p>
          <a:p>
            <a:pPr marL="0" indent="0">
              <a:buNone/>
            </a:pPr>
            <a:r>
              <a:rPr lang="fr-FR" dirty="0"/>
              <a:t>Lie tous les services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Service de compilation</a:t>
            </a:r>
          </a:p>
          <a:p>
            <a:pPr marL="0" indent="0">
              <a:buNone/>
            </a:pPr>
            <a:r>
              <a:rPr lang="fr-FR" dirty="0"/>
              <a:t>Exécute du code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3242C0-D525-F24C-8BD7-4F52D48BC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6C097B-5B03-1349-B223-ECFB8BBA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51BDF-9C1A-D841-AD2C-1B31D22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BFC5702-1BE2-F246-A111-B35E66785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21B7BDC-9DD9-6E49-BF5F-87C814FE8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312" y="1735138"/>
            <a:ext cx="1714603" cy="12951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5A9AD90-9C53-D54A-9036-BB4E75E02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4171" y="1735138"/>
            <a:ext cx="1714603" cy="13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8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SERVICE DE COM</a:t>
            </a:r>
            <a:r>
              <a:rPr lang="fr-FR" dirty="0"/>
              <a:t>PILATION</a:t>
            </a:r>
            <a:endParaRPr lang="fr-FR" dirty="0">
              <a:latin typeface="Gotham Medium" panose="02000504050000020004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829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Une solution maison</a:t>
            </a:r>
            <a:endParaRPr lang="fr-FR" dirty="0">
              <a:solidFill>
                <a:srgbClr val="FF0000"/>
              </a:solidFill>
              <a:latin typeface="Gotham Light Regular" pitchFamily="2" charset="77"/>
            </a:endParaRP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Exécution du code</a:t>
            </a:r>
          </a:p>
          <a:p>
            <a:pPr marL="0" indent="0">
              <a:buNone/>
            </a:pPr>
            <a:r>
              <a:rPr lang="fr-FR" dirty="0"/>
              <a:t>Assertion, Prédicat (f(x),y)</a:t>
            </a:r>
          </a:p>
          <a:p>
            <a:pPr marL="0" indent="0">
              <a:buNone/>
            </a:pPr>
            <a:endParaRPr lang="fr-FR" dirty="0"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Containerisation </a:t>
            </a:r>
            <a:r>
              <a:rPr lang="fr-FR" dirty="0"/>
              <a:t>(Docker)</a:t>
            </a:r>
          </a:p>
          <a:p>
            <a:pPr marL="0" indent="0">
              <a:buNone/>
            </a:pPr>
            <a:r>
              <a:rPr lang="fr-FR" dirty="0"/>
              <a:t>+ Sécurité</a:t>
            </a:r>
          </a:p>
          <a:p>
            <a:pPr marL="0" indent="0">
              <a:buNone/>
            </a:pPr>
            <a:r>
              <a:rPr lang="fr-FR" dirty="0"/>
              <a:t>+ Déploiement</a:t>
            </a:r>
          </a:p>
          <a:p>
            <a:pPr marL="0" indent="0">
              <a:buNone/>
            </a:pPr>
            <a:r>
              <a:rPr lang="fr-FR" dirty="0"/>
              <a:t>+ Maintenance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8210F6-F955-E44B-A8EC-29DF3A13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E3C783-DCE4-1D4F-A139-9E3E35FF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4048D8-C05A-7B42-AA89-798DB2B7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650781-3848-A546-8418-1BB037C22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8B1D94-2590-FE41-883A-B39F917E2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850" y="791996"/>
            <a:ext cx="2479667" cy="188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2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SERVICE DE COM</a:t>
            </a:r>
            <a:r>
              <a:rPr lang="fr-FR" dirty="0"/>
              <a:t>PILATION</a:t>
            </a:r>
            <a:endParaRPr lang="fr-FR" dirty="0">
              <a:latin typeface="Gotham Medium" panose="02000504050000020004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Sur le long terme</a:t>
            </a:r>
            <a:endParaRPr lang="fr-FR" dirty="0">
              <a:solidFill>
                <a:srgbClr val="FF0000"/>
              </a:solidFill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/>
              <a:t>Le système de WORKER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8210F6-F955-E44B-A8EC-29DF3A13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E3C783-DCE4-1D4F-A139-9E3E35FF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4048D8-C05A-7B42-AA89-798DB2B7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650781-3848-A546-8418-1BB037C22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8B1D94-2590-FE41-883A-B39F917E2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5520" y="791996"/>
            <a:ext cx="1790997" cy="13590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0EFBE97-85D4-F143-8F94-A108B01DD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2732" y="2922104"/>
            <a:ext cx="8289468" cy="325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1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AF6CAF03-0FED-EC41-929F-7E804AEF1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96" y="1735139"/>
            <a:ext cx="6226035" cy="30241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Gateway</a:t>
            </a:r>
          </a:p>
          <a:p>
            <a:pPr marL="0" indent="0">
              <a:buNone/>
            </a:pPr>
            <a:r>
              <a:rPr lang="fr-FR" dirty="0"/>
              <a:t>Lie tous les services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Service de compilation</a:t>
            </a:r>
          </a:p>
          <a:p>
            <a:pPr marL="0" indent="0">
              <a:buNone/>
            </a:pPr>
            <a:r>
              <a:rPr lang="fr-FR" dirty="0"/>
              <a:t>Exécute et retourne le code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Client &amp; Base de données</a:t>
            </a:r>
          </a:p>
          <a:p>
            <a:pPr marL="0" indent="0">
              <a:buNone/>
            </a:pPr>
            <a:r>
              <a:rPr lang="fr-FR" dirty="0"/>
              <a:t>Interface et stockage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3242C0-D525-F24C-8BD7-4F52D48BC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6C097B-5B03-1349-B223-ECFB8BBA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51BDF-9C1A-D841-AD2C-1B31D22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BFC5702-1BE2-F246-A111-B35E66785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A989147-84B8-CA44-A91C-068F4E83D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3173" y="1735138"/>
            <a:ext cx="1719460" cy="13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56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CBAD-432F-8543-A6FB-D33CA3CE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GAMIFICATION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2067E5-1536-B54B-8A3D-77C7EC0B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75"/>
            <a:ext cx="107418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Mécanismes de jeux pour fidéliser l’utilisateur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CB5BE-DB41-0E40-97BC-3ABFA128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D42B34-3DD6-464C-8BC7-98FC8A78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4D3E2A9-A210-204E-97DB-66E041A42F4A}"/>
              </a:ext>
            </a:extLst>
          </p:cNvPr>
          <p:cNvSpPr txBox="1">
            <a:spLocks/>
          </p:cNvSpPr>
          <p:nvPr/>
        </p:nvSpPr>
        <p:spPr>
          <a:xfrm>
            <a:off x="5952394" y="2832409"/>
            <a:ext cx="48592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Gotham Medium" panose="02000504050000020004" pitchFamily="2" charset="0"/>
              </a:rPr>
              <a:t>Les + / 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+ Fidélisation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+ Amélioration</a:t>
            </a:r>
          </a:p>
          <a:p>
            <a:pPr>
              <a:buFontTx/>
              <a:buChar char="-"/>
            </a:pPr>
            <a:r>
              <a:rPr lang="fr-FR" dirty="0"/>
              <a:t>Forte compétition</a:t>
            </a:r>
          </a:p>
          <a:p>
            <a:pPr>
              <a:buFontTx/>
              <a:buChar char="-"/>
            </a:pPr>
            <a:r>
              <a:rPr lang="fr-FR" dirty="0"/>
              <a:t>Triche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80044D-F2F8-EE4D-B10D-DC7C6AC22FDA}"/>
              </a:ext>
            </a:extLst>
          </p:cNvPr>
          <p:cNvSpPr txBox="1">
            <a:spLocks/>
          </p:cNvSpPr>
          <p:nvPr/>
        </p:nvSpPr>
        <p:spPr>
          <a:xfrm>
            <a:off x="838200" y="2832409"/>
            <a:ext cx="48592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Gotham Medium" panose="02000504050000020004" pitchFamily="2" charset="0"/>
              </a:rPr>
              <a:t>DOJO</a:t>
            </a:r>
            <a:r>
              <a:rPr lang="fr-FR" dirty="0"/>
              <a:t>HEPIA</a:t>
            </a:r>
          </a:p>
          <a:p>
            <a:pPr marL="0" indent="0">
              <a:buNone/>
            </a:pPr>
            <a:r>
              <a:rPr lang="fr-FR" dirty="0"/>
              <a:t>Score</a:t>
            </a:r>
          </a:p>
          <a:p>
            <a:pPr marL="0" indent="0">
              <a:buNone/>
            </a:pPr>
            <a:r>
              <a:rPr lang="fr-FR" dirty="0"/>
              <a:t>Equipes</a:t>
            </a:r>
          </a:p>
          <a:p>
            <a:pPr marL="0" indent="0">
              <a:buNone/>
            </a:pPr>
            <a:r>
              <a:rPr lang="fr-FR" dirty="0"/>
              <a:t>Accomplissements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695EF0-D209-CE4D-8DB4-7A4AC68A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FE3B300-CB48-2A4C-9EF5-E26395D5D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49295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DOJO</a:t>
            </a:r>
            <a:r>
              <a:rPr lang="fr-FR" dirty="0"/>
              <a:t>HEPIA</a:t>
            </a:r>
          </a:p>
          <a:p>
            <a:pPr marL="0" indent="0">
              <a:buNone/>
            </a:pPr>
            <a:r>
              <a:rPr lang="fr-FR" dirty="0"/>
              <a:t>Enseignement 2.0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Points clés</a:t>
            </a:r>
          </a:p>
          <a:p>
            <a:pPr marL="0" indent="0">
              <a:buNone/>
            </a:pPr>
            <a:r>
              <a:rPr lang="fr-FR" dirty="0"/>
              <a:t>Programmes et katas</a:t>
            </a:r>
          </a:p>
          <a:p>
            <a:pPr marL="0" indent="0">
              <a:buNone/>
            </a:pPr>
            <a:r>
              <a:rPr lang="fr-FR" dirty="0"/>
              <a:t>Outil de programmation</a:t>
            </a:r>
          </a:p>
          <a:p>
            <a:pPr marL="0" indent="0">
              <a:buNone/>
            </a:pPr>
            <a:r>
              <a:rPr lang="fr-FR" dirty="0"/>
              <a:t>Architecture et services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A005C7-A29F-5545-A579-3A7490CE5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A13CCB-8739-5D4E-97F6-7CC5E942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E611BC-1B17-0A49-990F-137ED98E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53F5D34-36B3-B94C-8987-13B3E27F7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289ED08-DC44-6E48-A51E-CE1A700983F4}"/>
              </a:ext>
            </a:extLst>
          </p:cNvPr>
          <p:cNvSpPr txBox="1">
            <a:spLocks/>
          </p:cNvSpPr>
          <p:nvPr/>
        </p:nvSpPr>
        <p:spPr>
          <a:xfrm>
            <a:off x="6111531" y="1379311"/>
            <a:ext cx="5242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Améliorations</a:t>
            </a:r>
          </a:p>
          <a:p>
            <a:pPr marL="0" indent="0">
              <a:buNone/>
            </a:pPr>
            <a:r>
              <a:rPr lang="fr-FR" dirty="0"/>
              <a:t>Gamification</a:t>
            </a:r>
          </a:p>
          <a:p>
            <a:pPr marL="0" indent="0">
              <a:buNone/>
            </a:pPr>
            <a:r>
              <a:rPr lang="fr-FR" dirty="0"/>
              <a:t>Gateway et </a:t>
            </a:r>
            <a:r>
              <a:rPr lang="fr-FR" dirty="0" err="1"/>
              <a:t>Worker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Outil d’auto-évaluation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112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1865D-8116-474D-BB76-D8E6A7B1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2"/>
                </a:solidFill>
                <a:latin typeface="Gotham Medium" panose="02000504050000020004" pitchFamily="2" charset="0"/>
              </a:rPr>
              <a:t>CADRE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6A356-784A-EB4C-8098-B1189D062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  <a:latin typeface="Gotham Light Regular" pitchFamily="2" charset="77"/>
              </a:rPr>
              <a:t>Projet de bachelor* 2019</a:t>
            </a:r>
            <a:endParaRPr lang="fr-FR" dirty="0"/>
          </a:p>
          <a:p>
            <a:pPr marL="0" indent="0">
              <a:buNone/>
            </a:pPr>
            <a:endParaRPr lang="fr-FR" dirty="0">
              <a:solidFill>
                <a:schemeClr val="bg2"/>
              </a:solidFill>
              <a:latin typeface="Gotham Light Regular" pitchFamily="2" charset="77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Avec,</a:t>
            </a: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Cavat</a:t>
            </a:r>
            <a:r>
              <a:rPr lang="fr-FR" dirty="0"/>
              <a:t> Joël</a:t>
            </a:r>
            <a:endParaRPr lang="fr-FR" dirty="0">
              <a:solidFill>
                <a:schemeClr val="bg2"/>
              </a:solidFill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 err="1">
                <a:latin typeface="Gotham Medium" panose="02000504050000020004" pitchFamily="2" charset="0"/>
              </a:rPr>
              <a:t>Malaspinas</a:t>
            </a:r>
            <a:r>
              <a:rPr lang="fr-FR" dirty="0"/>
              <a:t> </a:t>
            </a:r>
            <a:r>
              <a:rPr lang="fr-FR" dirty="0" err="1"/>
              <a:t>Orestis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100" dirty="0">
                <a:solidFill>
                  <a:schemeClr val="bg2"/>
                </a:solidFill>
                <a:latin typeface="Gotham Light Regular" pitchFamily="2" charset="77"/>
              </a:rPr>
              <a:t>                                                   *Non soumis à une convention de </a:t>
            </a:r>
            <a:r>
              <a:rPr lang="fr-FR" sz="1100" dirty="0"/>
              <a:t>stage en entreprise, ou à un contrat de confidentialité</a:t>
            </a:r>
            <a:endParaRPr lang="fr-FR" sz="1100" dirty="0">
              <a:solidFill>
                <a:schemeClr val="bg2"/>
              </a:solidFill>
              <a:latin typeface="Gotham Light Regular" pitchFamily="2" charset="77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3646924-A529-4E49-8E7E-66D74922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003482-99D5-F347-870D-877B77E2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6F488E-3D39-A64B-A20D-DB2877E9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0013BC-18E9-8742-9CF5-F7559C1C0A44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8FC2D9F-32CE-EA4F-B1CE-76095F9CD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76C53AB-B404-A445-BAEE-1AD2009F4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288142"/>
            <a:ext cx="2281716" cy="22817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13AEAD-8A0E-CF47-9787-77FE45863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269" y="2288142"/>
            <a:ext cx="2281716" cy="22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6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7D31F-DBAB-E840-8BAD-216C7613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METH.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F67392-F094-9F46-BCED-3C4AFDB72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1564802"/>
            <a:ext cx="5618790" cy="4791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Tâches</a:t>
            </a:r>
          </a:p>
          <a:p>
            <a:pPr marL="0" indent="0">
              <a:buNone/>
            </a:pPr>
            <a:r>
              <a:rPr lang="fr-FR" dirty="0"/>
              <a:t>Séparation en tâches</a:t>
            </a:r>
          </a:p>
          <a:p>
            <a:pPr marL="0" indent="0">
              <a:buNone/>
            </a:pPr>
            <a:r>
              <a:rPr lang="fr-FR" dirty="0"/>
              <a:t>Composition d’itérations</a:t>
            </a:r>
          </a:p>
          <a:p>
            <a:pPr marL="0" indent="0">
              <a:buNone/>
            </a:pPr>
            <a:endParaRPr lang="fr-FR" dirty="0"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USER STORY MAPPING</a:t>
            </a:r>
          </a:p>
          <a:p>
            <a:pPr marL="0" indent="0">
              <a:buNone/>
            </a:pPr>
            <a:r>
              <a:rPr lang="fr-FR" dirty="0"/>
              <a:t>+ Valeur ajoutée </a:t>
            </a:r>
          </a:p>
          <a:p>
            <a:pPr marL="0" indent="0">
              <a:buNone/>
            </a:pPr>
            <a:r>
              <a:rPr lang="fr-FR" dirty="0"/>
              <a:t>+ Catégorisation</a:t>
            </a:r>
          </a:p>
          <a:p>
            <a:pPr marL="0" indent="0">
              <a:buNone/>
            </a:pPr>
            <a:r>
              <a:rPr lang="fr-FR" dirty="0"/>
              <a:t>+ Flexibilité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9A013A-8FEF-6248-A1B6-D87615B0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601750-A3DE-534F-9DAC-4EF52844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0013BC-18E9-8742-9CF5-F7559C1C0A44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1025" name="Picture 1" descr="page23image47231584">
            <a:extLst>
              <a:ext uri="{FF2B5EF4-FFF2-40B4-BE49-F238E27FC236}">
                <a16:creationId xmlns:a16="http://schemas.microsoft.com/office/drawing/2014/main" id="{9E1BCFF4-A8A0-FA4F-9EAA-1C39C830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20" y="2458077"/>
            <a:ext cx="3780161" cy="28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23image47243392">
            <a:extLst>
              <a:ext uri="{FF2B5EF4-FFF2-40B4-BE49-F238E27FC236}">
                <a16:creationId xmlns:a16="http://schemas.microsoft.com/office/drawing/2014/main" id="{EE0A2F09-EA6A-7342-B8DB-43774FAA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681" y="2458076"/>
            <a:ext cx="2125035" cy="28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0F65B22-3EAC-EB47-8790-A29D17550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2FBBBAA-E5D9-3342-BA12-0AF77356F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0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3D4759-4139-4C45-A467-CAB52F38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6B4B45-846F-6F44-857D-8E951214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0693F3-043B-374A-975C-A756C598A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2" y="1093118"/>
            <a:ext cx="11898036" cy="4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E6AD3-059A-FB4F-B858-A29CEF94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87B25-86CE-C440-A675-A6D4F7A9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843"/>
            <a:ext cx="10515600" cy="484512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Migration informatique de masse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endParaRPr lang="fr-FR" dirty="0"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Le marché</a:t>
            </a:r>
          </a:p>
          <a:p>
            <a:pPr marL="0" indent="0">
              <a:buNone/>
            </a:pPr>
            <a:r>
              <a:rPr lang="fr-FR" dirty="0"/>
              <a:t>Apprentissage 2.0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L’enseignement</a:t>
            </a:r>
          </a:p>
          <a:p>
            <a:pPr marL="0" indent="0">
              <a:buNone/>
            </a:pPr>
            <a:r>
              <a:rPr lang="fr-FR" dirty="0"/>
              <a:t>Evolution de l’outil pédagogique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6B435E-1BE2-BF4A-A82C-51F9B8FA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1BAEE1-6C7D-0549-BF99-08B93D5C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A4C3A0-0E24-4E4C-8AEB-E30E04D9D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F5663E-7E20-FD49-8978-8E75AFE9F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2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DOJO</a:t>
            </a:r>
            <a:r>
              <a:rPr lang="fr-FR" dirty="0">
                <a:latin typeface="Gotham Light Regular" pitchFamily="2" charset="77"/>
              </a:rPr>
              <a:t>HEPIA</a:t>
            </a:r>
            <a:endParaRPr lang="fr-FR" dirty="0">
              <a:latin typeface="Gotham Medium" panose="02000504050000020004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4FAF6F-7005-5F45-A4FF-80C87E4B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2843F-10C6-AB4D-A6CF-0E121239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3E7C53-D330-EC47-9A7C-1C824565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0EC9EB-E633-4E4D-AF14-C682FAFA0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304101-0DAE-F04B-AF91-04D6C2A9D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739" y="184540"/>
            <a:ext cx="8046461" cy="65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CE757A5A-DDA7-E241-827A-42E9D303C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46" y="2210093"/>
            <a:ext cx="4289682" cy="34989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DOJO</a:t>
            </a:r>
            <a:r>
              <a:rPr lang="fr-FR" dirty="0">
                <a:latin typeface="Gotham Light Regular" pitchFamily="2" charset="77"/>
              </a:rPr>
              <a:t>HEPIA</a:t>
            </a:r>
            <a:endParaRPr lang="fr-FR" dirty="0">
              <a:latin typeface="Gotham Medium" panose="02000504050000020004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4FAF6F-7005-5F45-A4FF-80C87E4B7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2843F-10C6-AB4D-A6CF-0E121239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3E7C53-D330-EC47-9A7C-1C824565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0EC9EB-E633-4E4D-AF14-C682FAFA0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B8650B-9D37-F649-8106-2F6A57C4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606853" cy="399506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Les katas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E018CE2-6D09-FC43-A3B4-DE0DFF191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454" y="659265"/>
            <a:ext cx="10357092" cy="561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8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DOJO</a:t>
            </a:r>
            <a:r>
              <a:rPr lang="fr-FR" dirty="0">
                <a:latin typeface="Gotham Light Regular" pitchFamily="2" charset="77"/>
              </a:rPr>
              <a:t>HEPIA</a:t>
            </a:r>
            <a:endParaRPr lang="fr-FR" dirty="0">
              <a:latin typeface="Gotham Medium" panose="02000504050000020004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4FAF6F-7005-5F45-A4FF-80C87E4B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2843F-10C6-AB4D-A6CF-0E121239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3E7C53-D330-EC47-9A7C-1C824565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0EC9EB-E633-4E4D-AF14-C682FAFA0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B8650B-9D37-F649-8106-2F6A57C4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606853" cy="399506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Les katas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E018CE2-6D09-FC43-A3B4-DE0DFF191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628" y="2155072"/>
            <a:ext cx="6650875" cy="3608166"/>
          </a:xfrm>
          <a:prstGeom prst="rect">
            <a:avLst/>
          </a:prstGeom>
        </p:spPr>
      </p:pic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965E1D5F-95F1-8349-8400-48A350001CE0}"/>
              </a:ext>
            </a:extLst>
          </p:cNvPr>
          <p:cNvSpPr txBox="1">
            <a:spLocks/>
          </p:cNvSpPr>
          <p:nvPr/>
        </p:nvSpPr>
        <p:spPr>
          <a:xfrm>
            <a:off x="5187817" y="1690688"/>
            <a:ext cx="5606853" cy="3995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Gotham Medium" panose="02000504050000020004" pitchFamily="2" charset="0"/>
              </a:rPr>
              <a:t>Les programmes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A256E3F-AA04-A248-9F40-C987B6DB4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46" y="2210093"/>
            <a:ext cx="4289682" cy="349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21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5B9EB186-7BAD-7D4C-B05A-2D49C14C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60" y="365125"/>
            <a:ext cx="6981400" cy="56945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Gotham Medium" panose="02000504050000020004" pitchFamily="2" charset="0"/>
              </a:rPr>
              <a:t>KATAS</a:t>
            </a:r>
            <a:endParaRPr lang="fr-FR" dirty="0">
              <a:latin typeface="Gotham Light Regular" pitchFamily="2" charset="77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8448"/>
            <a:ext cx="10828317" cy="43828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Exercices de </a:t>
            </a:r>
            <a:r>
              <a:rPr lang="fr-FR" dirty="0" err="1"/>
              <a:t>prog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Outil de programmation</a:t>
            </a:r>
          </a:p>
          <a:p>
            <a:pPr marL="0" indent="0">
              <a:buNone/>
            </a:pPr>
            <a:r>
              <a:rPr lang="fr-FR" dirty="0"/>
              <a:t>- Enoncé (TXT,MD,PDF)</a:t>
            </a:r>
          </a:p>
          <a:p>
            <a:pPr marL="0" indent="0">
              <a:buNone/>
            </a:pPr>
            <a:r>
              <a:rPr lang="fr-FR" dirty="0"/>
              <a:t>- Zone de code</a:t>
            </a: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- </a:t>
            </a:r>
            <a:r>
              <a:rPr lang="fr-FR" dirty="0"/>
              <a:t>B</a:t>
            </a:r>
            <a:r>
              <a:rPr lang="fr-FR" dirty="0">
                <a:latin typeface="Gotham Light Regular" pitchFamily="2" charset="77"/>
              </a:rPr>
              <a:t>atterie de tests</a:t>
            </a:r>
          </a:p>
          <a:p>
            <a:pPr>
              <a:buFontTx/>
              <a:buChar char="-"/>
            </a:pPr>
            <a:r>
              <a:rPr lang="fr-FR" dirty="0"/>
              <a:t>Sortie de l’exécution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39262B-989F-424A-ADDC-0DD28D967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137121-5DC3-0B4D-9BB3-2874D558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C27FF1-245F-874E-A8CC-2AC53D63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8A7487F-2CD4-7043-A165-2A6A83BF1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50E57E0-7018-5244-8B69-8E05741078D1}"/>
              </a:ext>
            </a:extLst>
          </p:cNvPr>
          <p:cNvSpPr/>
          <p:nvPr/>
        </p:nvSpPr>
        <p:spPr>
          <a:xfrm>
            <a:off x="6371827" y="1690688"/>
            <a:ext cx="2776867" cy="1941969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7880DF-8611-8641-9B9A-92A4F3970B1D}"/>
              </a:ext>
            </a:extLst>
          </p:cNvPr>
          <p:cNvSpPr/>
          <p:nvPr/>
        </p:nvSpPr>
        <p:spPr>
          <a:xfrm>
            <a:off x="9165556" y="1658976"/>
            <a:ext cx="2711852" cy="1904650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B885F6-19DC-E944-8D50-D11128A185FB}"/>
              </a:ext>
            </a:extLst>
          </p:cNvPr>
          <p:cNvSpPr/>
          <p:nvPr/>
        </p:nvSpPr>
        <p:spPr>
          <a:xfrm>
            <a:off x="6397077" y="3582051"/>
            <a:ext cx="2711852" cy="1904650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1C7F95-1886-9845-95B5-8A0898778060}"/>
              </a:ext>
            </a:extLst>
          </p:cNvPr>
          <p:cNvSpPr/>
          <p:nvPr/>
        </p:nvSpPr>
        <p:spPr>
          <a:xfrm>
            <a:off x="9160147" y="3544388"/>
            <a:ext cx="2711852" cy="1904650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99D6107-EC66-1A4C-997D-0174F5987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97" y="1258832"/>
            <a:ext cx="10907205" cy="4340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6781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1E1A436C-EFB8-0844-AA63-A82542516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334" y="1027906"/>
            <a:ext cx="5373259" cy="438282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Gotham Medium" panose="02000504050000020004" pitchFamily="2" charset="0"/>
              </a:rPr>
              <a:t>KATAS</a:t>
            </a:r>
            <a:endParaRPr lang="fr-FR" dirty="0">
              <a:latin typeface="Gotham Light Regular" pitchFamily="2" charset="77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8448"/>
            <a:ext cx="10828317" cy="43828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Exercices de </a:t>
            </a:r>
            <a:r>
              <a:rPr lang="fr-FR" dirty="0" err="1"/>
              <a:t>prog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Outil de programmation</a:t>
            </a:r>
          </a:p>
          <a:p>
            <a:pPr marL="0" indent="0">
              <a:buNone/>
            </a:pPr>
            <a:r>
              <a:rPr lang="fr-FR" dirty="0"/>
              <a:t>- Enoncé (TXT,MD,PDF)</a:t>
            </a:r>
          </a:p>
          <a:p>
            <a:pPr marL="0" indent="0">
              <a:buNone/>
            </a:pPr>
            <a:r>
              <a:rPr lang="fr-FR" dirty="0"/>
              <a:t>- Zone de code</a:t>
            </a: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- </a:t>
            </a:r>
            <a:r>
              <a:rPr lang="fr-FR" dirty="0"/>
              <a:t>B</a:t>
            </a:r>
            <a:r>
              <a:rPr lang="fr-FR" dirty="0">
                <a:latin typeface="Gotham Light Regular" pitchFamily="2" charset="77"/>
              </a:rPr>
              <a:t>atterie de tests</a:t>
            </a:r>
          </a:p>
          <a:p>
            <a:pPr>
              <a:buFontTx/>
              <a:buChar char="-"/>
            </a:pPr>
            <a:r>
              <a:rPr lang="fr-FR" dirty="0"/>
              <a:t>Sortie de l’exécution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PROPRIÉTÉS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39262B-989F-424A-ADDC-0DD28D967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137121-5DC3-0B4D-9BB3-2874D558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C27FF1-245F-874E-A8CC-2AC53D63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8A7487F-2CD4-7043-A165-2A6A83BF1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4910420B-900B-C541-9EA6-BD1C4FEA3D1C}"/>
              </a:ext>
            </a:extLst>
          </p:cNvPr>
          <p:cNvSpPr txBox="1">
            <a:spLocks/>
          </p:cNvSpPr>
          <p:nvPr/>
        </p:nvSpPr>
        <p:spPr>
          <a:xfrm>
            <a:off x="838199" y="5537240"/>
            <a:ext cx="1628775" cy="66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TODO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559F22C-9A2F-7447-A007-E49FFB29B640}"/>
              </a:ext>
            </a:extLst>
          </p:cNvPr>
          <p:cNvSpPr txBox="1">
            <a:spLocks/>
          </p:cNvSpPr>
          <p:nvPr/>
        </p:nvSpPr>
        <p:spPr>
          <a:xfrm>
            <a:off x="2230723" y="5540946"/>
            <a:ext cx="1955519" cy="666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ONGOING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2AB3AE8-6D31-8740-8F8B-4B619A774197}"/>
              </a:ext>
            </a:extLst>
          </p:cNvPr>
          <p:cNvSpPr txBox="1">
            <a:spLocks/>
          </p:cNvSpPr>
          <p:nvPr/>
        </p:nvSpPr>
        <p:spPr>
          <a:xfrm>
            <a:off x="4196952" y="5528990"/>
            <a:ext cx="2086478" cy="666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RESOLVED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CA67D6DB-B515-1044-A875-1C3C4D1C5D35}"/>
              </a:ext>
            </a:extLst>
          </p:cNvPr>
          <p:cNvSpPr txBox="1">
            <a:spLocks/>
          </p:cNvSpPr>
          <p:nvPr/>
        </p:nvSpPr>
        <p:spPr>
          <a:xfrm>
            <a:off x="6370773" y="5497136"/>
            <a:ext cx="2086478" cy="66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FAILED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9A79D96D-43E5-C840-A6CE-FBBF56580805}"/>
              </a:ext>
            </a:extLst>
          </p:cNvPr>
          <p:cNvSpPr txBox="1">
            <a:spLocks/>
          </p:cNvSpPr>
          <p:nvPr/>
        </p:nvSpPr>
        <p:spPr>
          <a:xfrm>
            <a:off x="7975405" y="5497136"/>
            <a:ext cx="2086478" cy="66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accent2"/>
                </a:solidFill>
              </a:rPr>
              <a:t>HIDDEN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132D497E-FCA8-9E4C-90D7-DCC6A3CC51E5}"/>
              </a:ext>
            </a:extLst>
          </p:cNvPr>
          <p:cNvSpPr txBox="1">
            <a:spLocks/>
          </p:cNvSpPr>
          <p:nvPr/>
        </p:nvSpPr>
        <p:spPr>
          <a:xfrm>
            <a:off x="9698931" y="5497136"/>
            <a:ext cx="2086478" cy="66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accent2"/>
                </a:solidFill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820795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PROGRAMMES</a:t>
            </a:r>
            <a:endParaRPr lang="fr-FR" dirty="0">
              <a:latin typeface="Gotham Medium" panose="02000504050000020004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90"/>
            <a:ext cx="10515600" cy="4795973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Ensembles de katas</a:t>
            </a: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Langages</a:t>
            </a:r>
          </a:p>
          <a:p>
            <a:pPr marL="0" indent="0">
              <a:buNone/>
            </a:pPr>
            <a:r>
              <a:rPr lang="fr-FR" dirty="0"/>
              <a:t>Java et python</a:t>
            </a: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Les abonnements</a:t>
            </a:r>
          </a:p>
          <a:p>
            <a:pPr marL="0" indent="0">
              <a:buNone/>
            </a:pPr>
            <a:r>
              <a:rPr lang="fr-FR" dirty="0"/>
              <a:t>- Suivi de l’évolution</a:t>
            </a:r>
          </a:p>
          <a:p>
            <a:pPr>
              <a:buFontTx/>
              <a:buChar char="-"/>
            </a:pPr>
            <a:r>
              <a:rPr lang="fr-FR" dirty="0"/>
              <a:t>Mot de passe</a:t>
            </a:r>
          </a:p>
          <a:p>
            <a:pPr>
              <a:buFontTx/>
              <a:buChar char="-"/>
            </a:pPr>
            <a:r>
              <a:rPr lang="fr-FR" dirty="0"/>
              <a:t>Mes abonnements</a:t>
            </a:r>
          </a:p>
          <a:p>
            <a:pPr marL="0" indent="0">
              <a:buNone/>
            </a:pPr>
            <a:endParaRPr lang="fr-FR" dirty="0">
              <a:latin typeface="Gotham Medium" panose="02000504050000020004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1EE3DB-A91B-5D4A-B21E-2DCA0B29C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06BC4A-82D9-9646-B988-620A8F40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D4BE4E-A318-F942-BEB8-5435ED2B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5EDF12-4EED-354C-A996-D3D34A36C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D573711-6048-1B47-91E9-87FA5A04E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048" y="1659231"/>
            <a:ext cx="7037252" cy="38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92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9396</TotalTime>
  <Words>1190</Words>
  <Application>Microsoft Macintosh PowerPoint</Application>
  <PresentationFormat>Grand écran</PresentationFormat>
  <Paragraphs>306</Paragraphs>
  <Slides>21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Gotham Book</vt:lpstr>
      <vt:lpstr>Gotham Light Regular</vt:lpstr>
      <vt:lpstr>Gotham Medium</vt:lpstr>
      <vt:lpstr>Thème Office</vt:lpstr>
      <vt:lpstr>Présentation PowerPoint</vt:lpstr>
      <vt:lpstr>CADRE</vt:lpstr>
      <vt:lpstr>BESOINS</vt:lpstr>
      <vt:lpstr>DOJOHEPIA</vt:lpstr>
      <vt:lpstr>DOJOHEPIA</vt:lpstr>
      <vt:lpstr>DOJOHEPIA</vt:lpstr>
      <vt:lpstr>KATAS</vt:lpstr>
      <vt:lpstr>KATAS</vt:lpstr>
      <vt:lpstr>PROGRAMMES</vt:lpstr>
      <vt:lpstr>AUTHENTIFICATION</vt:lpstr>
      <vt:lpstr>ARCHITECTURE</vt:lpstr>
      <vt:lpstr>ARCHITECTURE</vt:lpstr>
      <vt:lpstr>GATEWAY</vt:lpstr>
      <vt:lpstr>ARCHITECTURE</vt:lpstr>
      <vt:lpstr>SERVICE DE COMPILATION</vt:lpstr>
      <vt:lpstr>SERVICE DE COMPILATION</vt:lpstr>
      <vt:lpstr>ARCHITECTURE</vt:lpstr>
      <vt:lpstr>GAMIFICATION</vt:lpstr>
      <vt:lpstr>CONCLUSION</vt:lpstr>
      <vt:lpstr>METH. DE TRAVAIL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DOJO HEPIA</dc:title>
  <dc:creator>Vanini Alexandre</dc:creator>
  <cp:lastModifiedBy>Vanini Alexandre</cp:lastModifiedBy>
  <cp:revision>165</cp:revision>
  <cp:lastPrinted>2019-08-17T11:07:26Z</cp:lastPrinted>
  <dcterms:created xsi:type="dcterms:W3CDTF">2019-08-01T08:13:36Z</dcterms:created>
  <dcterms:modified xsi:type="dcterms:W3CDTF">2019-08-19T14:00:27Z</dcterms:modified>
</cp:coreProperties>
</file>