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rchitects Daughter"/>
      <p:regular r:id="rId21"/>
    </p:embeddedFont>
    <p:embeddedFont>
      <p:font typeface="Corbel"/>
      <p:regular r:id="rId22"/>
      <p:bold r:id="rId23"/>
      <p:italic r:id="rId24"/>
      <p:boldItalic r:id="rId25"/>
    </p:embeddedFont>
    <p:embeddedFont>
      <p:font typeface="Indie Flow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l-regular.fntdata"/><Relationship Id="rId21" Type="http://schemas.openxmlformats.org/officeDocument/2006/relationships/font" Target="fonts/ArchitectsDaughter-regular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dieFlower-regular.fntdata"/><Relationship Id="rId25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f5d1267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f5d1267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f5d12677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f5d12677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f5d12677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2f5d12677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f5d12677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f5d12677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f5d1267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f5d1267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f5d1267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2f5d1267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f4999cb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f4999cb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f4999cbd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f4999cbd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f4999cbd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2f4999cbd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2f5215836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2f5215836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f52158362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f5215836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f5215836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f5215836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f5215836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f5215836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2f5215836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2f5215836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2107" y="1428750"/>
            <a:ext cx="6859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100"/>
              <a:buFont typeface="Arial Rounded"/>
              <a:buNone/>
              <a:defRPr b="1" sz="410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rial Rounded"/>
              <a:buNone/>
              <a:defRPr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rial Rounded"/>
              <a:buNone/>
              <a:defRPr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rial Rounded"/>
              <a:buNone/>
              <a:defRPr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rial Rounded"/>
              <a:buNone/>
              <a:defRPr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rial Rounded"/>
              <a:buNone/>
              <a:defRPr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rial Rounded"/>
              <a:buNone/>
              <a:defRPr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rial Rounded"/>
              <a:buNone/>
              <a:defRPr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rial Rounded"/>
              <a:buNone/>
              <a:defRPr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2107" y="3829050"/>
            <a:ext cx="6859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die Flower"/>
              <a:buNone/>
              <a:defRPr b="1" sz="3300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die Flower"/>
              <a:buNone/>
              <a:defRPr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die Flower"/>
              <a:buNone/>
              <a:defRPr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None/>
              <a:defRPr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None/>
              <a:defRPr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None/>
              <a:defRPr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None/>
              <a:defRPr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None/>
              <a:defRPr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None/>
              <a:defRPr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1188926" y="3543276"/>
            <a:ext cx="6475875" cy="48005"/>
            <a:chOff x="-4110038" y="2703513"/>
            <a:chExt cx="17394239" cy="160336"/>
          </a:xfrm>
        </p:grpSpPr>
        <p:sp>
          <p:nvSpPr>
            <p:cNvPr id="15" name="Google Shape;15;p2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962" y="2809875"/>
              <a:ext cx="1911349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4110038" y="2703513"/>
              <a:ext cx="16486192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87325" y="2714625"/>
              <a:ext cx="1925637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11"/>
          <p:cNvGrpSpPr/>
          <p:nvPr/>
        </p:nvGrpSpPr>
        <p:grpSpPr>
          <a:xfrm>
            <a:off x="1142114" y="1135856"/>
            <a:ext cx="7929295" cy="48006"/>
            <a:chOff x="1522413" y="1514475"/>
            <a:chExt cx="10569575" cy="64008"/>
          </a:xfrm>
        </p:grpSpPr>
        <p:sp>
          <p:nvSpPr>
            <p:cNvPr id="1221" name="Google Shape;1221;p1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95" name="Google Shape;1295;p11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6" name="Google Shape;1296;p11"/>
          <p:cNvSpPr txBox="1"/>
          <p:nvPr>
            <p:ph idx="1" type="body"/>
          </p:nvPr>
        </p:nvSpPr>
        <p:spPr>
          <a:xfrm rot="5400000">
            <a:off x="2971794" y="-400950"/>
            <a:ext cx="3200400" cy="6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9pPr>
          </a:lstStyle>
          <a:p/>
        </p:txBody>
      </p:sp>
      <p:sp>
        <p:nvSpPr>
          <p:cNvPr id="1297" name="Google Shape;1297;p11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8" name="Google Shape;1298;p11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9" name="Google Shape;1299;p11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12"/>
          <p:cNvGrpSpPr/>
          <p:nvPr/>
        </p:nvGrpSpPr>
        <p:grpSpPr>
          <a:xfrm rot="5400000">
            <a:off x="5150165" y="2604586"/>
            <a:ext cx="4869403" cy="48019"/>
            <a:chOff x="1522413" y="1514475"/>
            <a:chExt cx="10569575" cy="64008"/>
          </a:xfrm>
        </p:grpSpPr>
        <p:sp>
          <p:nvSpPr>
            <p:cNvPr id="1302" name="Google Shape;1302;p1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3" name="Google Shape;1303;p1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4" name="Google Shape;1304;p1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5" name="Google Shape;1305;p1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6" name="Google Shape;1306;p1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Google Shape;1307;p1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76" name="Google Shape;1376;p12"/>
          <p:cNvSpPr txBox="1"/>
          <p:nvPr>
            <p:ph type="title"/>
          </p:nvPr>
        </p:nvSpPr>
        <p:spPr>
          <a:xfrm rot="5400000">
            <a:off x="6074601" y="1904579"/>
            <a:ext cx="4426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7" name="Google Shape;1377;p12"/>
          <p:cNvSpPr txBox="1"/>
          <p:nvPr>
            <p:ph idx="1" type="body"/>
          </p:nvPr>
        </p:nvSpPr>
        <p:spPr>
          <a:xfrm rot="5400000">
            <a:off x="1674115" y="-1009640"/>
            <a:ext cx="4423800" cy="6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/>
            </a:lvl9pPr>
          </a:lstStyle>
          <a:p/>
        </p:txBody>
      </p:sp>
      <p:sp>
        <p:nvSpPr>
          <p:cNvPr id="1378" name="Google Shape;1378;p12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9" name="Google Shape;1379;p12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0" name="Google Shape;1380;p12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"/>
          <p:cNvGrpSpPr/>
          <p:nvPr/>
        </p:nvGrpSpPr>
        <p:grpSpPr>
          <a:xfrm>
            <a:off x="1188926" y="3543276"/>
            <a:ext cx="6475875" cy="48005"/>
            <a:chOff x="-4110038" y="2703513"/>
            <a:chExt cx="17394239" cy="160336"/>
          </a:xfrm>
        </p:grpSpPr>
        <p:sp>
          <p:nvSpPr>
            <p:cNvPr id="140" name="Google Shape;140;p3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15962" y="2809875"/>
              <a:ext cx="1911349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-4110038" y="2703513"/>
              <a:ext cx="16486192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87325" y="2714625"/>
              <a:ext cx="1925637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63" name="Google Shape;263;p3"/>
          <p:cNvSpPr txBox="1"/>
          <p:nvPr>
            <p:ph type="title"/>
          </p:nvPr>
        </p:nvSpPr>
        <p:spPr>
          <a:xfrm>
            <a:off x="1142107" y="1428750"/>
            <a:ext cx="6859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onsolas"/>
              <a:buNone/>
              <a:defRPr b="0" sz="3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3"/>
          <p:cNvSpPr txBox="1"/>
          <p:nvPr>
            <p:ph idx="1" type="body"/>
          </p:nvPr>
        </p:nvSpPr>
        <p:spPr>
          <a:xfrm>
            <a:off x="1142107" y="3826894"/>
            <a:ext cx="68598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3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3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3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4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5"/>
          <p:cNvGrpSpPr/>
          <p:nvPr/>
        </p:nvGrpSpPr>
        <p:grpSpPr>
          <a:xfrm>
            <a:off x="1142114" y="1135856"/>
            <a:ext cx="7929295" cy="48006"/>
            <a:chOff x="1522413" y="1514475"/>
            <a:chExt cx="10569575" cy="64008"/>
          </a:xfrm>
        </p:grpSpPr>
        <p:sp>
          <p:nvSpPr>
            <p:cNvPr id="274" name="Google Shape;274;p5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300"/>
              <a:buFont typeface="Architects Daughter"/>
              <a:buNone/>
              <a:defRPr b="1" sz="3300">
                <a:solidFill>
                  <a:srgbClr val="FFFF00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5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"/>
          <p:cNvGrpSpPr/>
          <p:nvPr/>
        </p:nvGrpSpPr>
        <p:grpSpPr>
          <a:xfrm>
            <a:off x="1142114" y="1135856"/>
            <a:ext cx="7929295" cy="48006"/>
            <a:chOff x="1522413" y="1514475"/>
            <a:chExt cx="10569575" cy="64008"/>
          </a:xfrm>
        </p:grpSpPr>
        <p:sp>
          <p:nvSpPr>
            <p:cNvPr id="354" name="Google Shape;354;p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28" name="Google Shape;428;p6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340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9" name="Google Shape;429;p6"/>
          <p:cNvSpPr txBox="1"/>
          <p:nvPr>
            <p:ph idx="1" type="body"/>
          </p:nvPr>
        </p:nvSpPr>
        <p:spPr>
          <a:xfrm>
            <a:off x="1142108" y="1428750"/>
            <a:ext cx="6859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die Flower"/>
              <a:buChar char="▪"/>
              <a:defRPr>
                <a:latin typeface="Indie Flower"/>
                <a:ea typeface="Indie Flower"/>
                <a:cs typeface="Indie Flower"/>
                <a:sym typeface="Indie Flower"/>
              </a:defRPr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die Flower"/>
              <a:buChar char="–"/>
              <a:defRPr>
                <a:latin typeface="Indie Flower"/>
                <a:ea typeface="Indie Flower"/>
                <a:cs typeface="Indie Flower"/>
                <a:sym typeface="Indie Flower"/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die Flower"/>
              <a:buChar char="▪"/>
              <a:defRPr>
                <a:latin typeface="Indie Flower"/>
                <a:ea typeface="Indie Flower"/>
                <a:cs typeface="Indie Flower"/>
                <a:sym typeface="Indie Flower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Char char="–"/>
              <a:defRPr>
                <a:latin typeface="Indie Flower"/>
                <a:ea typeface="Indie Flower"/>
                <a:cs typeface="Indie Flower"/>
                <a:sym typeface="Indie Flower"/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Char char="▪"/>
              <a:defRPr>
                <a:latin typeface="Indie Flower"/>
                <a:ea typeface="Indie Flower"/>
                <a:cs typeface="Indie Flower"/>
                <a:sym typeface="Indie Flower"/>
              </a:defRPr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Char char="–"/>
              <a:defRPr>
                <a:latin typeface="Indie Flower"/>
                <a:ea typeface="Indie Flower"/>
                <a:cs typeface="Indie Flower"/>
                <a:sym typeface="Indie Flower"/>
              </a:defRPr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Char char="▪"/>
              <a:defRPr>
                <a:latin typeface="Indie Flower"/>
                <a:ea typeface="Indie Flower"/>
                <a:cs typeface="Indie Flower"/>
                <a:sym typeface="Indie Flower"/>
              </a:defRPr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Char char="–"/>
              <a:defRPr>
                <a:latin typeface="Indie Flower"/>
                <a:ea typeface="Indie Flower"/>
                <a:cs typeface="Indie Flower"/>
                <a:sym typeface="Indie Flower"/>
              </a:defRPr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die Flower"/>
              <a:buChar char="▪"/>
              <a:defRPr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30" name="Google Shape;430;p6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1" name="Google Shape;431;p6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2" name="Google Shape;432;p6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7"/>
          <p:cNvGrpSpPr/>
          <p:nvPr/>
        </p:nvGrpSpPr>
        <p:grpSpPr>
          <a:xfrm>
            <a:off x="1142114" y="1135856"/>
            <a:ext cx="7929295" cy="48006"/>
            <a:chOff x="1522413" y="1514475"/>
            <a:chExt cx="10569575" cy="64008"/>
          </a:xfrm>
        </p:grpSpPr>
        <p:sp>
          <p:nvSpPr>
            <p:cNvPr id="435" name="Google Shape;435;p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09" name="Google Shape;509;p7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0" name="Google Shape;510;p7"/>
          <p:cNvSpPr txBox="1"/>
          <p:nvPr>
            <p:ph idx="1" type="body"/>
          </p:nvPr>
        </p:nvSpPr>
        <p:spPr>
          <a:xfrm>
            <a:off x="1142107" y="1428750"/>
            <a:ext cx="3315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11" name="Google Shape;511;p7"/>
          <p:cNvSpPr txBox="1"/>
          <p:nvPr>
            <p:ph idx="2" type="body"/>
          </p:nvPr>
        </p:nvSpPr>
        <p:spPr>
          <a:xfrm>
            <a:off x="4686332" y="1428750"/>
            <a:ext cx="3315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12" name="Google Shape;512;p7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3" name="Google Shape;513;p7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4" name="Google Shape;514;p7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8"/>
          <p:cNvGrpSpPr/>
          <p:nvPr/>
        </p:nvGrpSpPr>
        <p:grpSpPr>
          <a:xfrm>
            <a:off x="1142114" y="1135856"/>
            <a:ext cx="7929295" cy="48006"/>
            <a:chOff x="1522413" y="1514475"/>
            <a:chExt cx="10569575" cy="64008"/>
          </a:xfrm>
        </p:grpSpPr>
        <p:sp>
          <p:nvSpPr>
            <p:cNvPr id="517" name="Google Shape;517;p8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1" name="Google Shape;591;p8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2" name="Google Shape;592;p8"/>
          <p:cNvSpPr txBox="1"/>
          <p:nvPr>
            <p:ph idx="1" type="body"/>
          </p:nvPr>
        </p:nvSpPr>
        <p:spPr>
          <a:xfrm>
            <a:off x="1142107" y="1428750"/>
            <a:ext cx="331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3" name="Google Shape;593;p8"/>
          <p:cNvSpPr txBox="1"/>
          <p:nvPr>
            <p:ph idx="2" type="body"/>
          </p:nvPr>
        </p:nvSpPr>
        <p:spPr>
          <a:xfrm>
            <a:off x="1142107" y="2114549"/>
            <a:ext cx="3313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94" name="Google Shape;594;p8"/>
          <p:cNvSpPr txBox="1"/>
          <p:nvPr>
            <p:ph idx="3" type="body"/>
          </p:nvPr>
        </p:nvSpPr>
        <p:spPr>
          <a:xfrm>
            <a:off x="4688616" y="1428750"/>
            <a:ext cx="331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5" name="Google Shape;595;p8"/>
          <p:cNvSpPr txBox="1"/>
          <p:nvPr>
            <p:ph idx="4" type="body"/>
          </p:nvPr>
        </p:nvSpPr>
        <p:spPr>
          <a:xfrm>
            <a:off x="4688616" y="2114549"/>
            <a:ext cx="3313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96" name="Google Shape;596;p8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7" name="Google Shape;597;p8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8" name="Google Shape;598;p8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9"/>
          <p:cNvGrpSpPr/>
          <p:nvPr/>
        </p:nvGrpSpPr>
        <p:grpSpPr>
          <a:xfrm>
            <a:off x="3314255" y="1223109"/>
            <a:ext cx="4719546" cy="3431928"/>
            <a:chOff x="4417828" y="1630812"/>
            <a:chExt cx="6291050" cy="4575904"/>
          </a:xfrm>
        </p:grpSpPr>
        <p:grpSp>
          <p:nvGrpSpPr>
            <p:cNvPr id="601" name="Google Shape;601;p9"/>
            <p:cNvGrpSpPr/>
            <p:nvPr/>
          </p:nvGrpSpPr>
          <p:grpSpPr>
            <a:xfrm>
              <a:off x="5414578" y="1630812"/>
              <a:ext cx="5294300" cy="4114736"/>
              <a:chOff x="3310642" y="716537"/>
              <a:chExt cx="5294300" cy="4114736"/>
            </a:xfrm>
          </p:grpSpPr>
          <p:grpSp>
            <p:nvGrpSpPr>
              <p:cNvPr id="602" name="Google Shape;602;p9"/>
              <p:cNvGrpSpPr/>
              <p:nvPr/>
            </p:nvGrpSpPr>
            <p:grpSpPr>
              <a:xfrm flipH="1">
                <a:off x="3310642" y="737903"/>
                <a:ext cx="5294300" cy="54861"/>
                <a:chOff x="1522413" y="1514475"/>
                <a:chExt cx="10569575" cy="64008"/>
              </a:xfrm>
            </p:grpSpPr>
            <p:sp>
              <p:nvSpPr>
                <p:cNvPr id="603" name="Google Shape;603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4" name="Google Shape;604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5" name="Google Shape;605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6" name="Google Shape;606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7" name="Google Shape;607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8" name="Google Shape;608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9" name="Google Shape;609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0" name="Google Shape;610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9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77" name="Google Shape;677;p9"/>
              <p:cNvGrpSpPr/>
              <p:nvPr/>
            </p:nvGrpSpPr>
            <p:grpSpPr>
              <a:xfrm flipH="1" rot="-5400000">
                <a:off x="6492217" y="2755617"/>
                <a:ext cx="4114736" cy="36574"/>
                <a:chOff x="1522413" y="1514475"/>
                <a:chExt cx="10569575" cy="64008"/>
              </a:xfrm>
            </p:grpSpPr>
            <p:sp>
              <p:nvSpPr>
                <p:cNvPr id="678" name="Google Shape;678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4" name="Google Shape;684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5" name="Google Shape;685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9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2" name="Google Shape;752;p9"/>
            <p:cNvGrpSpPr/>
            <p:nvPr/>
          </p:nvGrpSpPr>
          <p:grpSpPr>
            <a:xfrm rot="10800000">
              <a:off x="4417828" y="2091980"/>
              <a:ext cx="5294300" cy="4114736"/>
              <a:chOff x="3310642" y="716537"/>
              <a:chExt cx="5294300" cy="4114736"/>
            </a:xfrm>
          </p:grpSpPr>
          <p:grpSp>
            <p:nvGrpSpPr>
              <p:cNvPr id="753" name="Google Shape;753;p9"/>
              <p:cNvGrpSpPr/>
              <p:nvPr/>
            </p:nvGrpSpPr>
            <p:grpSpPr>
              <a:xfrm flipH="1">
                <a:off x="3310642" y="737903"/>
                <a:ext cx="5294300" cy="54861"/>
                <a:chOff x="1522413" y="1514475"/>
                <a:chExt cx="10569575" cy="64008"/>
              </a:xfrm>
            </p:grpSpPr>
            <p:sp>
              <p:nvSpPr>
                <p:cNvPr id="754" name="Google Shape;754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9" name="Google Shape;759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0" name="Google Shape;760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1" name="Google Shape;761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28" name="Google Shape;828;p9"/>
              <p:cNvGrpSpPr/>
              <p:nvPr/>
            </p:nvGrpSpPr>
            <p:grpSpPr>
              <a:xfrm flipH="1" rot="-5400000">
                <a:off x="6492217" y="2755617"/>
                <a:ext cx="4114736" cy="36574"/>
                <a:chOff x="1522413" y="1514475"/>
                <a:chExt cx="10569575" cy="64008"/>
              </a:xfrm>
            </p:grpSpPr>
            <p:sp>
              <p:nvSpPr>
                <p:cNvPr id="829" name="Google Shape;829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5" name="Google Shape;835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6" name="Google Shape;836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03" name="Google Shape;903;p9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4" name="Google Shape;904;p9"/>
          <p:cNvSpPr txBox="1"/>
          <p:nvPr>
            <p:ph idx="1" type="body"/>
          </p:nvPr>
        </p:nvSpPr>
        <p:spPr>
          <a:xfrm>
            <a:off x="3533437" y="1428750"/>
            <a:ext cx="42531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905" name="Google Shape;905;p9"/>
          <p:cNvSpPr txBox="1"/>
          <p:nvPr>
            <p:ph idx="2" type="body"/>
          </p:nvPr>
        </p:nvSpPr>
        <p:spPr>
          <a:xfrm>
            <a:off x="1142107" y="2571750"/>
            <a:ext cx="20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906" name="Google Shape;906;p9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7" name="Google Shape;907;p9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8" name="Google Shape;908;p9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10"/>
          <p:cNvGrpSpPr/>
          <p:nvPr/>
        </p:nvGrpSpPr>
        <p:grpSpPr>
          <a:xfrm flipH="1">
            <a:off x="1085850" y="1223109"/>
            <a:ext cx="4719546" cy="3431928"/>
            <a:chOff x="4417828" y="1630812"/>
            <a:chExt cx="6291050" cy="4575904"/>
          </a:xfrm>
        </p:grpSpPr>
        <p:grpSp>
          <p:nvGrpSpPr>
            <p:cNvPr id="911" name="Google Shape;911;p10"/>
            <p:cNvGrpSpPr/>
            <p:nvPr/>
          </p:nvGrpSpPr>
          <p:grpSpPr>
            <a:xfrm>
              <a:off x="5414578" y="1630812"/>
              <a:ext cx="5294300" cy="4114736"/>
              <a:chOff x="3310642" y="716537"/>
              <a:chExt cx="5294300" cy="4114736"/>
            </a:xfrm>
          </p:grpSpPr>
          <p:grpSp>
            <p:nvGrpSpPr>
              <p:cNvPr id="912" name="Google Shape;912;p10"/>
              <p:cNvGrpSpPr/>
              <p:nvPr/>
            </p:nvGrpSpPr>
            <p:grpSpPr>
              <a:xfrm flipH="1">
                <a:off x="3310642" y="737903"/>
                <a:ext cx="5294300" cy="54861"/>
                <a:chOff x="1522413" y="1514475"/>
                <a:chExt cx="10569575" cy="64008"/>
              </a:xfrm>
            </p:grpSpPr>
            <p:sp>
              <p:nvSpPr>
                <p:cNvPr id="913" name="Google Shape;913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4" name="Google Shape;914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5" name="Google Shape;915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6" name="Google Shape;916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7" name="Google Shape;917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87" name="Google Shape;987;p10"/>
              <p:cNvGrpSpPr/>
              <p:nvPr/>
            </p:nvGrpSpPr>
            <p:grpSpPr>
              <a:xfrm flipH="1" rot="-5400000">
                <a:off x="6492217" y="2755617"/>
                <a:ext cx="4114736" cy="36574"/>
                <a:chOff x="1522413" y="1514475"/>
                <a:chExt cx="10569575" cy="64008"/>
              </a:xfrm>
            </p:grpSpPr>
            <p:sp>
              <p:nvSpPr>
                <p:cNvPr id="988" name="Google Shape;988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0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2" name="Google Shape;1062;p10"/>
            <p:cNvGrpSpPr/>
            <p:nvPr/>
          </p:nvGrpSpPr>
          <p:grpSpPr>
            <a:xfrm rot="10800000">
              <a:off x="4417828" y="2091980"/>
              <a:ext cx="5294300" cy="4114736"/>
              <a:chOff x="3310642" y="716537"/>
              <a:chExt cx="5294300" cy="4114736"/>
            </a:xfrm>
          </p:grpSpPr>
          <p:grpSp>
            <p:nvGrpSpPr>
              <p:cNvPr id="1063" name="Google Shape;1063;p10"/>
              <p:cNvGrpSpPr/>
              <p:nvPr/>
            </p:nvGrpSpPr>
            <p:grpSpPr>
              <a:xfrm flipH="1">
                <a:off x="3310642" y="737903"/>
                <a:ext cx="5294300" cy="54861"/>
                <a:chOff x="1522413" y="1514475"/>
                <a:chExt cx="10569575" cy="64008"/>
              </a:xfrm>
            </p:grpSpPr>
            <p:sp>
              <p:nvSpPr>
                <p:cNvPr id="1064" name="Google Shape;1064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8" name="Google Shape;1068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38" name="Google Shape;1138;p10"/>
              <p:cNvGrpSpPr/>
              <p:nvPr/>
            </p:nvGrpSpPr>
            <p:grpSpPr>
              <a:xfrm flipH="1" rot="-5400000">
                <a:off x="6492217" y="2755617"/>
                <a:ext cx="4114736" cy="36574"/>
                <a:chOff x="1522413" y="1514475"/>
                <a:chExt cx="10569575" cy="64008"/>
              </a:xfrm>
            </p:grpSpPr>
            <p:sp>
              <p:nvSpPr>
                <p:cNvPr id="1139" name="Google Shape;1139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10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3" name="Google Shape;1213;p10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4" name="Google Shape;1214;p10"/>
          <p:cNvSpPr/>
          <p:nvPr>
            <p:ph idx="2" type="pic"/>
          </p:nvPr>
        </p:nvSpPr>
        <p:spPr>
          <a:xfrm>
            <a:off x="1309720" y="1413233"/>
            <a:ext cx="4253100" cy="30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1215" name="Google Shape;1215;p10"/>
          <p:cNvSpPr txBox="1"/>
          <p:nvPr>
            <p:ph idx="1" type="body"/>
          </p:nvPr>
        </p:nvSpPr>
        <p:spPr>
          <a:xfrm>
            <a:off x="5931014" y="2558811"/>
            <a:ext cx="20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16" name="Google Shape;1216;p10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7" name="Google Shape;1217;p10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8" name="Google Shape;1218;p10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2108" y="1428750"/>
            <a:ext cx="6859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58287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44420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www.truetex.com/knuthchk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3"/>
          <p:cNvSpPr txBox="1"/>
          <p:nvPr>
            <p:ph type="ctrTitle"/>
          </p:nvPr>
        </p:nvSpPr>
        <p:spPr>
          <a:xfrm>
            <a:off x="1142107" y="1240575"/>
            <a:ext cx="6859800" cy="2000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170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Lecture 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86" name="Google Shape;1386;p13"/>
          <p:cNvSpPr txBox="1"/>
          <p:nvPr>
            <p:ph idx="1" type="subTitle"/>
          </p:nvPr>
        </p:nvSpPr>
        <p:spPr>
          <a:xfrm>
            <a:off x="1142107" y="3829050"/>
            <a:ext cx="6859800" cy="80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Veneziani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Dept. Math, Dept. CS, Emory</a:t>
            </a:r>
            <a:endParaRPr/>
          </a:p>
        </p:txBody>
      </p:sp>
      <p:pic>
        <p:nvPicPr>
          <p:cNvPr id="1387" name="Google Shape;1387;p13" title="File:Emory Medical School logo.png - Wikimedia Commons"/>
          <p:cNvPicPr preferRelativeResize="0"/>
          <p:nvPr/>
        </p:nvPicPr>
        <p:blipFill rotWithShape="1">
          <a:blip r:embed="rId3">
            <a:alphaModFix/>
          </a:blip>
          <a:srcRect b="37382" l="0" r="74715" t="0"/>
          <a:stretch/>
        </p:blipFill>
        <p:spPr>
          <a:xfrm>
            <a:off x="6860900" y="236825"/>
            <a:ext cx="1652200" cy="18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2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461" name="Google Shape;1461;p22"/>
          <p:cNvSpPr txBox="1"/>
          <p:nvPr/>
        </p:nvSpPr>
        <p:spPr>
          <a:xfrm>
            <a:off x="1255400" y="2477325"/>
            <a:ext cx="74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https://spectrum.ieee.org/top-programming-languages-2024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2" name="Google Shape;1462;p22"/>
          <p:cNvSpPr txBox="1"/>
          <p:nvPr/>
        </p:nvSpPr>
        <p:spPr>
          <a:xfrm>
            <a:off x="706000" y="1661600"/>
            <a:ext cx="8376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Several reasons:</a:t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 Rounded"/>
              <a:buAutoNum type="arabicParenR"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Popularity = Large Community (help online)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 Rounded"/>
              <a:buAutoNum type="arabicParenR"/>
            </a:pPr>
            <a:r>
              <a:rPr lang="en" sz="1800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Easiness</a:t>
            </a:r>
            <a:endParaRPr sz="1800">
              <a:solidFill>
                <a:srgbClr val="FF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 Rounded"/>
              <a:buAutoNum type="arabicParenR"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Free (see e.g. Matlab)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 Rounded"/>
              <a:buAutoNum type="arabicParenR"/>
            </a:pPr>
            <a:r>
              <a:rPr lang="en" sz="1800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Supports scientific computing (and Object Oriented)</a:t>
            </a:r>
            <a:endParaRPr sz="1800">
              <a:solidFill>
                <a:srgbClr val="FF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 Rounded"/>
              <a:buAutoNum type="arabicParenR"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Many libraries use Python for modeling and machine learning: TensorFlow, PyTorch, FEniCSX,...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 Rounded"/>
              <a:buAutoNum type="arabicParenR"/>
            </a:pPr>
            <a:r>
              <a:rPr lang="en" sz="1800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Many classes here use it: MATH315,MATH352,MAH380,PHY,BIO</a:t>
            </a:r>
            <a:endParaRPr sz="1800">
              <a:solidFill>
                <a:srgbClr val="FF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3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of Python</a:t>
            </a:r>
            <a:endParaRPr/>
          </a:p>
        </p:txBody>
      </p:sp>
      <p:sp>
        <p:nvSpPr>
          <p:cNvPr id="1468" name="Google Shape;1468;p23"/>
          <p:cNvSpPr txBox="1"/>
          <p:nvPr/>
        </p:nvSpPr>
        <p:spPr>
          <a:xfrm>
            <a:off x="682700" y="1576625"/>
            <a:ext cx="810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It makes simple things that in other languages are more complicated</a:t>
            </a:r>
            <a:endParaRPr sz="1800">
              <a:solidFill>
                <a:srgbClr val="FF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implicit assignment of data types may cause errors (hard to find)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Not fast as other languages</a:t>
            </a:r>
            <a:endParaRPr sz="1800">
              <a:solidFill>
                <a:srgbClr val="00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Backward compatibility is limited (Python2 vs. Python3)</a:t>
            </a:r>
            <a:endParaRPr sz="1800">
              <a:solidFill>
                <a:srgbClr val="FF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69" name="Google Shape;1469;p23"/>
          <p:cNvSpPr txBox="1"/>
          <p:nvPr/>
        </p:nvSpPr>
        <p:spPr>
          <a:xfrm>
            <a:off x="282775" y="4109500"/>
            <a:ext cx="63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4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475" name="Google Shape;1475;p24"/>
          <p:cNvSpPr txBox="1"/>
          <p:nvPr/>
        </p:nvSpPr>
        <p:spPr>
          <a:xfrm>
            <a:off x="371650" y="1432225"/>
            <a:ext cx="639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 for the instructions are of different types: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Integer Numbers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Real Numbers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Characters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Boolean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Arrays of the types above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string is an </a:t>
            </a:r>
            <a:r>
              <a:rPr b="1"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array of characters</a:t>
            </a: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and you have already used it: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print(“Hello World!”)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25"/>
          <p:cNvSpPr txBox="1"/>
          <p:nvPr/>
        </p:nvSpPr>
        <p:spPr>
          <a:xfrm>
            <a:off x="171675" y="88025"/>
            <a:ext cx="897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Some languages are declarative: You need to specify the type associated to a variable.</a:t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For instance, in C:</a:t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81" name="Google Shape;1481;p25"/>
          <p:cNvSpPr txBox="1"/>
          <p:nvPr/>
        </p:nvSpPr>
        <p:spPr>
          <a:xfrm>
            <a:off x="671600" y="1287075"/>
            <a:ext cx="6398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1AEEE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" sz="1050">
                <a:solidFill>
                  <a:srgbClr val="98C379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1AEEE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() {    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D3D3"/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678DD"/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D3D3D3"/>
                </a:solidFill>
                <a:highlight>
                  <a:srgbClr val="0000FF"/>
                </a:highlight>
                <a:latin typeface="Consolas"/>
                <a:ea typeface="Consolas"/>
                <a:cs typeface="Consolas"/>
                <a:sym typeface="Consolas"/>
              </a:rPr>
              <a:t> number1, number2, sum;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E6C07B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"Enter two integers: "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E6C07B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"%d %d"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, &amp;number1, &amp;number2);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DDBE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// calculate the sum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sum = number1 + number2;      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E6C07B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"%d + %d = %d"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, number1, number2, sum);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678DD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3D3D3"/>
                </a:solidFill>
                <a:highlight>
                  <a:srgbClr val="383B4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3D3D3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1AEEE"/>
              </a:solidFill>
              <a:highlight>
                <a:srgbClr val="383B4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82" name="Google Shape;1482;p25"/>
          <p:cNvCxnSpPr/>
          <p:nvPr/>
        </p:nvCxnSpPr>
        <p:spPr>
          <a:xfrm rot="10800000">
            <a:off x="3326750" y="1906175"/>
            <a:ext cx="1588500" cy="2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3" name="Google Shape;1483;p25"/>
          <p:cNvSpPr txBox="1"/>
          <p:nvPr/>
        </p:nvSpPr>
        <p:spPr>
          <a:xfrm>
            <a:off x="5148550" y="1686425"/>
            <a:ext cx="14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Declaration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4" name="Google Shape;1484;p25"/>
          <p:cNvSpPr txBox="1"/>
          <p:nvPr/>
        </p:nvSpPr>
        <p:spPr>
          <a:xfrm>
            <a:off x="171675" y="4082300"/>
            <a:ext cx="866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Some languages (Fortran) admits implicit associations based on the </a:t>
            </a:r>
            <a:r>
              <a:rPr lang="en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first</a:t>
            </a:r>
            <a:r>
              <a:rPr lang="en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letter of the name of the variable: a variable named with n”something” was automatically integer if not otherwise declared.</a:t>
            </a:r>
            <a:endParaRPr sz="1800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26"/>
          <p:cNvSpPr txBox="1"/>
          <p:nvPr/>
        </p:nvSpPr>
        <p:spPr>
          <a:xfrm>
            <a:off x="371625" y="343525"/>
            <a:ext cx="8531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Other languages do not require declarations: </a:t>
            </a:r>
            <a:r>
              <a:rPr lang="en" sz="1800">
                <a:solidFill>
                  <a:srgbClr val="00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Python!</a:t>
            </a:r>
            <a:endParaRPr sz="1800">
              <a:solidFill>
                <a:srgbClr val="00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</a:t>
            </a: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type is implicitly assigned</a:t>
            </a: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with the first initialization.</a:t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var1 = 10 #integer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var2 =10.0 #real number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0" name="Google Shape;1490;p26"/>
          <p:cNvSpPr txBox="1"/>
          <p:nvPr/>
        </p:nvSpPr>
        <p:spPr>
          <a:xfrm>
            <a:off x="416075" y="2620875"/>
            <a:ext cx="3410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Pros: 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Coding is much more immediate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Declarations are boring…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91" name="Google Shape;1491;p26"/>
          <p:cNvSpPr txBox="1"/>
          <p:nvPr/>
        </p:nvSpPr>
        <p:spPr>
          <a:xfrm>
            <a:off x="4489975" y="2620875"/>
            <a:ext cx="341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</a:t>
            </a:r>
            <a:r>
              <a:rPr lang="en" sz="180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: </a:t>
            </a:r>
            <a:endParaRPr sz="18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Error Prone (particularly if more people work on the same code - Git may help)</a:t>
            </a:r>
            <a:endParaRPr sz="18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Harder to debug</a:t>
            </a:r>
            <a:endParaRPr sz="18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7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         </a:t>
            </a:r>
            <a:endParaRPr/>
          </a:p>
        </p:txBody>
      </p:sp>
      <p:sp>
        <p:nvSpPr>
          <p:cNvPr id="1497" name="Google Shape;1497;p27"/>
          <p:cNvSpPr txBox="1"/>
          <p:nvPr/>
        </p:nvSpPr>
        <p:spPr>
          <a:xfrm>
            <a:off x="458550" y="1590375"/>
            <a:ext cx="8274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Read and meditate on these slides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Write a pseudo-code for an elevator that can accept multiple inputs and serve the passengers in the most convenient way.</a:t>
            </a:r>
            <a:endParaRPr sz="1800">
              <a:solidFill>
                <a:srgbClr val="00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For instance, if three passengers jump on it at floor 4 going up, and they select floors 8, 5 and 10, the elevators stops at the floors 5, 8 and 10 according to this sequence. </a:t>
            </a:r>
            <a:endParaRPr sz="1800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4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93" name="Google Shape;1393;p14"/>
          <p:cNvSpPr txBox="1"/>
          <p:nvPr>
            <p:ph idx="1" type="body"/>
          </p:nvPr>
        </p:nvSpPr>
        <p:spPr>
          <a:xfrm>
            <a:off x="421558" y="1520300"/>
            <a:ext cx="68598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FFFF"/>
              </a:buClr>
              <a:buSzPts val="2200"/>
              <a:buChar char="▪"/>
            </a:pPr>
            <a:r>
              <a:rPr lang="en" sz="2200">
                <a:solidFill>
                  <a:srgbClr val="00FFFF"/>
                </a:solidFill>
              </a:rPr>
              <a:t>Algorithms</a:t>
            </a:r>
            <a:endParaRPr sz="2200">
              <a:solidFill>
                <a:srgbClr val="00FFFF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Char char="▪"/>
            </a:pPr>
            <a:r>
              <a:rPr lang="en" sz="2200">
                <a:solidFill>
                  <a:srgbClr val="00FFFF"/>
                </a:solidFill>
              </a:rPr>
              <a:t>Semantics and Syntax</a:t>
            </a:r>
            <a:endParaRPr sz="2200">
              <a:solidFill>
                <a:srgbClr val="00FFFF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Char char="▪"/>
            </a:pPr>
            <a:r>
              <a:rPr lang="en" sz="2200">
                <a:solidFill>
                  <a:srgbClr val="00FFFF"/>
                </a:solidFill>
              </a:rPr>
              <a:t>Programming Paradigms</a:t>
            </a:r>
            <a:endParaRPr sz="2200">
              <a:solidFill>
                <a:srgbClr val="00FFFF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Char char="▪"/>
            </a:pPr>
            <a:r>
              <a:rPr lang="en" sz="2200">
                <a:solidFill>
                  <a:srgbClr val="00FFFF"/>
                </a:solidFill>
              </a:rPr>
              <a:t>Python: why?</a:t>
            </a:r>
            <a:endParaRPr sz="2200">
              <a:solidFill>
                <a:srgbClr val="00FFFF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Char char="▪"/>
            </a:pPr>
            <a:r>
              <a:rPr lang="en" sz="2200">
                <a:solidFill>
                  <a:srgbClr val="00FFFF"/>
                </a:solidFill>
              </a:rPr>
              <a:t>Pros and Cons of Python</a:t>
            </a:r>
            <a:endParaRPr sz="22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5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99" name="Google Shape;1399;p15"/>
          <p:cNvSpPr txBox="1"/>
          <p:nvPr>
            <p:ph idx="1" type="body"/>
          </p:nvPr>
        </p:nvSpPr>
        <p:spPr>
          <a:xfrm>
            <a:off x="371448" y="1276425"/>
            <a:ext cx="8356500" cy="369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When we communicate with a computer, </a:t>
            </a:r>
            <a:r>
              <a:rPr b="1" lang="en">
                <a:solidFill>
                  <a:srgbClr val="00FF00"/>
                </a:solidFill>
              </a:rPr>
              <a:t>not only we need the language</a:t>
            </a:r>
            <a:r>
              <a:rPr lang="en"/>
              <a:t>, but we need to follow some </a:t>
            </a:r>
            <a:r>
              <a:rPr b="1" lang="en">
                <a:solidFill>
                  <a:srgbClr val="00FF00"/>
                </a:solidFill>
              </a:rPr>
              <a:t>rules: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Each communication must be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Meaningful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Unambiguous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In other terms, each statement must have </a:t>
            </a:r>
            <a:r>
              <a:rPr b="1" lang="en">
                <a:solidFill>
                  <a:srgbClr val="00FF00"/>
                </a:solidFill>
              </a:rPr>
              <a:t>one and only one meaning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(human languages can create senseless or </a:t>
            </a:r>
            <a:r>
              <a:rPr lang="en"/>
              <a:t>ambiguous</a:t>
            </a:r>
            <a:r>
              <a:rPr lang="en"/>
              <a:t> statements).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>
                <a:solidFill>
                  <a:srgbClr val="FFFF00"/>
                </a:solidFill>
              </a:rPr>
              <a:t>algorithm must be a sequence of meaningful and </a:t>
            </a:r>
            <a:r>
              <a:rPr b="1" lang="en">
                <a:solidFill>
                  <a:srgbClr val="FFFF00"/>
                </a:solidFill>
              </a:rPr>
              <a:t>unambiguous</a:t>
            </a:r>
            <a:r>
              <a:rPr b="1" lang="en">
                <a:solidFill>
                  <a:srgbClr val="FFFF00"/>
                </a:solidFill>
              </a:rPr>
              <a:t> statements.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We first define our algorithm to solve a problem and then we code it in our language.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6"/>
          <p:cNvSpPr txBox="1"/>
          <p:nvPr/>
        </p:nvSpPr>
        <p:spPr>
          <a:xfrm>
            <a:off x="224025" y="421150"/>
            <a:ext cx="8817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Example: Elevator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passenger push an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external button  </a:t>
            </a: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 Basic operations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door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elevator to the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external_button_pushed floor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door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internal button pushed is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door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elevator to the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floor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door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 min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door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5" name="Google Shape;1405;p16"/>
          <p:cNvSpPr txBox="1"/>
          <p:nvPr/>
        </p:nvSpPr>
        <p:spPr>
          <a:xfrm>
            <a:off x="600375" y="4381825"/>
            <a:ext cx="69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Is this clear? Is it optimal? Is it improvable? Analyze this text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6" name="Google Shape;1406;p16"/>
          <p:cNvSpPr txBox="1"/>
          <p:nvPr/>
        </p:nvSpPr>
        <p:spPr>
          <a:xfrm>
            <a:off x="6317375" y="3154200"/>
            <a:ext cx="284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 sz="1800">
              <a:solidFill>
                <a:srgbClr val="00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Actions</a:t>
            </a:r>
            <a:endParaRPr sz="1800">
              <a:solidFill>
                <a:srgbClr val="00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Statements/Conditions</a:t>
            </a:r>
            <a:endParaRPr sz="1800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Comments</a:t>
            </a:r>
            <a:endParaRPr sz="18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7"/>
          <p:cNvSpPr txBox="1"/>
          <p:nvPr/>
        </p:nvSpPr>
        <p:spPr>
          <a:xfrm>
            <a:off x="420175" y="150075"/>
            <a:ext cx="57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Another Example: Bisection Method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2" name="Google Shape;1412;p17"/>
          <p:cNvSpPr/>
          <p:nvPr/>
        </p:nvSpPr>
        <p:spPr>
          <a:xfrm>
            <a:off x="10000" y="670300"/>
            <a:ext cx="3941700" cy="447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13" name="Google Shape;14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4175"/>
            <a:ext cx="3625150" cy="4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17"/>
          <p:cNvSpPr/>
          <p:nvPr/>
        </p:nvSpPr>
        <p:spPr>
          <a:xfrm>
            <a:off x="3887925" y="670300"/>
            <a:ext cx="5197200" cy="199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15" name="Google Shape;14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450" y="646175"/>
            <a:ext cx="4895999" cy="1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Google Shape;1416;p17"/>
          <p:cNvSpPr txBox="1"/>
          <p:nvPr/>
        </p:nvSpPr>
        <p:spPr>
          <a:xfrm>
            <a:off x="4155300" y="3031600"/>
            <a:ext cx="487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You do not need to understand all the details here (you will see them in MATH315), but it is enough you get the algorithm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8"/>
          <p:cNvSpPr txBox="1"/>
          <p:nvPr/>
        </p:nvSpPr>
        <p:spPr>
          <a:xfrm>
            <a:off x="110050" y="109050"/>
            <a:ext cx="8863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)*f(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)&gt;0: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("Error, bisection cannot be applied in this case")</a:t>
            </a: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 we know this!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f(a)==0: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root=a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f(b)==0: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root=b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N = int(log((b-a)/tol)/log(2) + 1) </a:t>
            </a: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#see math315 </a:t>
            </a:r>
            <a:endParaRPr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("Number of iterations: ",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x = zeros(N)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xl = a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xr = b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x[i] = (xl+xr)/2.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f(xl)*f(x[i])&lt;0: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xr = x[i]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f(xr)*f(x[i])&lt;0: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xl=x[i]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root=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root = x[-1]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2" name="Google Shape;1422;p18"/>
          <p:cNvSpPr txBox="1"/>
          <p:nvPr/>
        </p:nvSpPr>
        <p:spPr>
          <a:xfrm>
            <a:off x="5512425" y="4251850"/>
            <a:ext cx="35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Let’s analyze this pseudo-code.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423" name="Google Shape;1423;p18"/>
          <p:cNvCxnSpPr/>
          <p:nvPr/>
        </p:nvCxnSpPr>
        <p:spPr>
          <a:xfrm flipH="1" rot="10800000">
            <a:off x="193925" y="560350"/>
            <a:ext cx="710400" cy="99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24" name="Google Shape;1424;p18"/>
          <p:cNvSpPr txBox="1"/>
          <p:nvPr/>
        </p:nvSpPr>
        <p:spPr>
          <a:xfrm>
            <a:off x="4151850" y="698775"/>
            <a:ext cx="23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Corbel"/>
                <a:ea typeface="Corbel"/>
                <a:cs typeface="Corbel"/>
                <a:sym typeface="Corbel"/>
              </a:rPr>
              <a:t>indentation</a:t>
            </a:r>
            <a:endParaRPr sz="1800">
              <a:solidFill>
                <a:srgbClr val="00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5" name="Google Shape;1425;p18"/>
          <p:cNvSpPr/>
          <p:nvPr/>
        </p:nvSpPr>
        <p:spPr>
          <a:xfrm>
            <a:off x="2243325" y="1449975"/>
            <a:ext cx="286200" cy="3201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6" name="Google Shape;1426;p18"/>
          <p:cNvSpPr txBox="1"/>
          <p:nvPr/>
        </p:nvSpPr>
        <p:spPr>
          <a:xfrm>
            <a:off x="4221900" y="1060475"/>
            <a:ext cx="22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specific syntax</a:t>
            </a:r>
            <a:endParaRPr sz="1800">
              <a:solidFill>
                <a:srgbClr val="FF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7" name="Google Shape;1427;p18"/>
          <p:cNvSpPr txBox="1"/>
          <p:nvPr/>
        </p:nvSpPr>
        <p:spPr>
          <a:xfrm>
            <a:off x="4151850" y="2881875"/>
            <a:ext cx="46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different data-types</a:t>
            </a:r>
            <a:endParaRPr sz="1800">
              <a:solidFill>
                <a:srgbClr val="00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428" name="Google Shape;1428;p18"/>
          <p:cNvCxnSpPr/>
          <p:nvPr/>
        </p:nvCxnSpPr>
        <p:spPr>
          <a:xfrm rot="10800000">
            <a:off x="4552100" y="2539575"/>
            <a:ext cx="9900" cy="370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9" name="Google Shape;1429;p18"/>
          <p:cNvSpPr txBox="1"/>
          <p:nvPr/>
        </p:nvSpPr>
        <p:spPr>
          <a:xfrm>
            <a:off x="7583350" y="840375"/>
            <a:ext cx="13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Exception Handling</a:t>
            </a:r>
            <a:endParaRPr sz="1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430" name="Google Shape;1430;p18"/>
          <p:cNvCxnSpPr/>
          <p:nvPr/>
        </p:nvCxnSpPr>
        <p:spPr>
          <a:xfrm rot="10800000">
            <a:off x="6833025" y="690200"/>
            <a:ext cx="550200" cy="48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1" name="Google Shape;1431;p18"/>
          <p:cNvCxnSpPr/>
          <p:nvPr/>
        </p:nvCxnSpPr>
        <p:spPr>
          <a:xfrm flipH="1">
            <a:off x="2751300" y="1291325"/>
            <a:ext cx="1470600" cy="179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18"/>
          <p:cNvCxnSpPr/>
          <p:nvPr/>
        </p:nvCxnSpPr>
        <p:spPr>
          <a:xfrm rot="10800000">
            <a:off x="1070625" y="690275"/>
            <a:ext cx="3091200" cy="370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9"/>
          <p:cNvSpPr txBox="1"/>
          <p:nvPr/>
        </p:nvSpPr>
        <p:spPr>
          <a:xfrm>
            <a:off x="210075" y="350150"/>
            <a:ext cx="840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When we want to say something in an algorithm, we have two fundamental questions: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orbel"/>
              <a:buChar char="●"/>
            </a:pPr>
            <a:r>
              <a:rPr b="1" lang="en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What</a:t>
            </a:r>
            <a:r>
              <a:rPr lang="en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do we want do say? </a:t>
            </a:r>
            <a:endParaRPr sz="1800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orbel"/>
              <a:buChar char="●"/>
            </a:pPr>
            <a:r>
              <a:rPr b="1" lang="en" sz="1800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How</a:t>
            </a:r>
            <a:r>
              <a:rPr lang="en" sz="1800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 do we say it?</a:t>
            </a:r>
            <a:endParaRPr sz="1800">
              <a:solidFill>
                <a:srgbClr val="FF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8" name="Google Shape;1438;p19"/>
          <p:cNvSpPr txBox="1"/>
          <p:nvPr/>
        </p:nvSpPr>
        <p:spPr>
          <a:xfrm>
            <a:off x="1140500" y="1390625"/>
            <a:ext cx="7773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-"/>
            </a:pPr>
            <a:r>
              <a:rPr lang="en" sz="1600">
                <a:solidFill>
                  <a:srgbClr val="00FF00"/>
                </a:solidFill>
              </a:rPr>
              <a:t>SEMANTIC: (almost) Language independent; it depends on the algorithm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Char char="-"/>
            </a:pPr>
            <a:r>
              <a:rPr lang="en" sz="1600">
                <a:solidFill>
                  <a:srgbClr val="00FFFF"/>
                </a:solidFill>
              </a:rPr>
              <a:t>SYNTAX: Language specific</a:t>
            </a:r>
            <a:endParaRPr sz="1600">
              <a:solidFill>
                <a:srgbClr val="00FFFF"/>
              </a:solidFill>
            </a:endParaRPr>
          </a:p>
        </p:txBody>
      </p:sp>
      <p:sp>
        <p:nvSpPr>
          <p:cNvPr id="1439" name="Google Shape;1439;p19"/>
          <p:cNvSpPr txBox="1"/>
          <p:nvPr/>
        </p:nvSpPr>
        <p:spPr>
          <a:xfrm>
            <a:off x="390175" y="3211400"/>
            <a:ext cx="576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QUESTION: Is a code error-free?</a:t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ANSWER: NO!!! (Almost) Never</a:t>
            </a:r>
            <a:endParaRPr sz="1800">
              <a:solidFill>
                <a:srgbClr val="00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An error in a code is called a “bug”</a:t>
            </a:r>
            <a:endParaRPr sz="1800">
              <a:solidFill>
                <a:srgbClr val="00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40" name="Google Shape;1440;p19" title="Bad bug icon | Public domain vecto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714" y="2970075"/>
            <a:ext cx="1410461" cy="12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19"/>
          <p:cNvSpPr txBox="1"/>
          <p:nvPr/>
        </p:nvSpPr>
        <p:spPr>
          <a:xfrm>
            <a:off x="520200" y="4504400"/>
            <a:ext cx="70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lang="en" sz="1800">
                <a:solidFill>
                  <a:srgbClr val="FF99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Debugging</a:t>
            </a: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” is the art of finding and </a:t>
            </a: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fixing</a:t>
            </a: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a bug in the code.</a:t>
            </a:r>
            <a:endParaRPr sz="18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0"/>
          <p:cNvSpPr txBox="1"/>
          <p:nvPr/>
        </p:nvSpPr>
        <p:spPr>
          <a:xfrm>
            <a:off x="105000" y="140075"/>
            <a:ext cx="8934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There are several types of errors/bugs:</a:t>
            </a:r>
            <a:endParaRPr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 Rounded"/>
              <a:buChar char="●"/>
            </a:pPr>
            <a:r>
              <a:rPr lang="en" sz="170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Syntax errors</a:t>
            </a:r>
            <a:r>
              <a:rPr lang="en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- generally easy</a:t>
            </a:r>
            <a:endParaRPr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 Rounded"/>
              <a:buChar char="●"/>
            </a:pPr>
            <a:r>
              <a:rPr lang="en" sz="1700">
                <a:solidFill>
                  <a:srgbClr val="00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Functional errors</a:t>
            </a:r>
            <a:r>
              <a:rPr lang="en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- there is an error or a mismanaged </a:t>
            </a:r>
            <a:r>
              <a:rPr lang="en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exception</a:t>
            </a:r>
            <a:r>
              <a:rPr lang="en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in the algorithm</a:t>
            </a:r>
            <a:endParaRPr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 Rounded"/>
              <a:buChar char="●"/>
            </a:pPr>
            <a:r>
              <a:rPr lang="en" sz="1700">
                <a:solidFill>
                  <a:srgbClr val="00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Data errors </a:t>
            </a:r>
            <a:r>
              <a:rPr lang="en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- the code expects a data type and receives another one</a:t>
            </a:r>
            <a:endParaRPr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Exception Handling is critical to avoid failures.</a:t>
            </a:r>
            <a:endParaRPr sz="17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Debuggers</a:t>
            </a:r>
            <a:r>
              <a:rPr lang="en" sz="17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are programs that may assist in debugging by executing the code one step after the other (even when compiled)</a:t>
            </a:r>
            <a:endParaRPr sz="17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47" name="Google Shape;14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0" y="3355242"/>
            <a:ext cx="1284725" cy="15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20"/>
          <p:cNvSpPr txBox="1"/>
          <p:nvPr/>
        </p:nvSpPr>
        <p:spPr>
          <a:xfrm>
            <a:off x="2230975" y="3691625"/>
            <a:ext cx="576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only code that I know that is virtually bugfree is TeX (the core of LaTeX), introduced by Donald Knuth. 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9" name="Google Shape;1449;p20"/>
          <p:cNvSpPr txBox="1"/>
          <p:nvPr/>
        </p:nvSpPr>
        <p:spPr>
          <a:xfrm>
            <a:off x="2391050" y="4501975"/>
            <a:ext cx="57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See </a:t>
            </a:r>
            <a:r>
              <a:rPr lang="en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https://www.truetex.com/knuthchk.htm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1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"/>
                <a:ea typeface="Arial Rounded"/>
                <a:cs typeface="Arial Rounded"/>
                <a:sym typeface="Arial Rounded"/>
              </a:rPr>
              <a:t>Programming Paradigms</a:t>
            </a:r>
            <a:endParaRPr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55" name="Google Shape;1455;p21"/>
          <p:cNvSpPr txBox="1"/>
          <p:nvPr/>
        </p:nvSpPr>
        <p:spPr>
          <a:xfrm>
            <a:off x="440200" y="1460650"/>
            <a:ext cx="8193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 algorithm can be organized in different ways. 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lang="en" sz="18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programming paradigm (PP) </a:t>
            </a:r>
            <a:r>
              <a:rPr lang="en" sz="18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is the way you decide to conceptualize an algorithm in a computer program</a:t>
            </a: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There are several PPs. In this class we focus on </a:t>
            </a:r>
            <a:r>
              <a:rPr b="1"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“imperative” coding </a:t>
            </a: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(the code specifies the actions and controls the data):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en" sz="1800">
                <a:solidFill>
                  <a:srgbClr val="00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Procedural: focus on “what to do”</a:t>
            </a:r>
            <a:endParaRPr sz="1800">
              <a:solidFill>
                <a:srgbClr val="00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	</a:t>
            </a:r>
            <a:r>
              <a:rPr lang="en" sz="1800">
                <a:solidFill>
                  <a:srgbClr val="FF99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Object-Oriented: focus on “who does?”</a:t>
            </a:r>
            <a:endParaRPr sz="1800">
              <a:solidFill>
                <a:srgbClr val="FF99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Procedural</a:t>
            </a:r>
            <a:r>
              <a:rPr lang="e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is more immediate, OO requires a well-designed code design (but it can be very convenient for specific purposes, in complex projects.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Python supports both the paradigms.</a:t>
            </a:r>
            <a:endParaRPr sz="1800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