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5667B7-0A6A-4921-8DA1-DEC13ECC4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126" y="186267"/>
            <a:ext cx="8001000" cy="1447801"/>
          </a:xfrm>
        </p:spPr>
        <p:txBody>
          <a:bodyPr>
            <a:normAutofit fontScale="90000"/>
          </a:bodyPr>
          <a:lstStyle/>
          <a:p>
            <a:r>
              <a:rPr lang="it-IT" dirty="0"/>
              <a:t>Data </a:t>
            </a:r>
            <a:r>
              <a:rPr lang="it-IT" dirty="0" err="1"/>
              <a:t>Protection</a:t>
            </a:r>
            <a:r>
              <a:rPr lang="it-IT" dirty="0"/>
              <a:t> &amp; Privacy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7B92849-DE1A-439C-A892-8EE7F0B18D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t-IT" sz="2800" b="1" dirty="0" err="1">
                <a:solidFill>
                  <a:schemeClr val="tx1"/>
                </a:solidFill>
              </a:rPr>
              <a:t>Transactional</a:t>
            </a:r>
            <a:r>
              <a:rPr lang="it-IT" sz="2800" b="1" dirty="0">
                <a:solidFill>
                  <a:schemeClr val="tx1"/>
                </a:solidFill>
              </a:rPr>
              <a:t> data :</a:t>
            </a:r>
          </a:p>
          <a:p>
            <a:r>
              <a:rPr lang="it-IT" sz="2800" b="1" dirty="0">
                <a:solidFill>
                  <a:schemeClr val="tx1"/>
                </a:solidFill>
              </a:rPr>
              <a:t>Standard CAHD </a:t>
            </a:r>
            <a:r>
              <a:rPr lang="it-IT" sz="2800" b="1" dirty="0" err="1">
                <a:solidFill>
                  <a:schemeClr val="tx1"/>
                </a:solidFill>
              </a:rPr>
              <a:t>algorithm</a:t>
            </a:r>
            <a:r>
              <a:rPr lang="it-IT" sz="2800" b="1" dirty="0">
                <a:solidFill>
                  <a:schemeClr val="tx1"/>
                </a:solidFill>
              </a:rPr>
              <a:t> </a:t>
            </a:r>
            <a:r>
              <a:rPr lang="it-IT" sz="2800" b="1" dirty="0" err="1">
                <a:solidFill>
                  <a:schemeClr val="tx1"/>
                </a:solidFill>
              </a:rPr>
              <a:t>implementation</a:t>
            </a:r>
            <a:r>
              <a:rPr lang="it-IT" sz="2800" b="1" dirty="0">
                <a:solidFill>
                  <a:schemeClr val="tx1"/>
                </a:solidFill>
              </a:rPr>
              <a:t> and study on a personal </a:t>
            </a:r>
            <a:r>
              <a:rPr lang="it-IT" sz="2800" b="1" dirty="0" err="1">
                <a:solidFill>
                  <a:schemeClr val="tx1"/>
                </a:solidFill>
              </a:rPr>
              <a:t>improvement</a:t>
            </a:r>
            <a:r>
              <a:rPr lang="it-IT" sz="28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904DF34-0934-4339-8034-7E84480ED9C0}"/>
              </a:ext>
            </a:extLst>
          </p:cNvPr>
          <p:cNvSpPr txBox="1"/>
          <p:nvPr/>
        </p:nvSpPr>
        <p:spPr>
          <a:xfrm>
            <a:off x="6930887" y="263836"/>
            <a:ext cx="4028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Francesco Calcagno : 4269014</a:t>
            </a:r>
          </a:p>
          <a:p>
            <a:r>
              <a:rPr lang="it-IT" sz="2000" dirty="0"/>
              <a:t>Alessandro Vernazza : 4229315</a:t>
            </a:r>
          </a:p>
        </p:txBody>
      </p:sp>
      <p:pic>
        <p:nvPicPr>
          <p:cNvPr id="8" name="Immagine 7" descr="Immagine che contiene bianco, cibo, segnale&#10;&#10;Descrizione generata automaticamente">
            <a:extLst>
              <a:ext uri="{FF2B5EF4-FFF2-40B4-BE49-F238E27FC236}">
                <a16:creationId xmlns:a16="http://schemas.microsoft.com/office/drawing/2014/main" id="{D1F310A7-1B70-4F3C-A8E1-8A50735A9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224" y="3319086"/>
            <a:ext cx="3349681" cy="327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17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AD1ADC-9A6B-4266-A3A4-A1FFB725F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317" y="1027758"/>
            <a:ext cx="8534400" cy="5932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chemeClr val="tx1"/>
                </a:solidFill>
              </a:rPr>
              <a:t>CAHD, </a:t>
            </a:r>
            <a:r>
              <a:rPr lang="it-IT" sz="2400" dirty="0" err="1">
                <a:solidFill>
                  <a:schemeClr val="tx1"/>
                </a:solidFill>
              </a:rPr>
              <a:t>being</a:t>
            </a:r>
            <a:r>
              <a:rPr lang="it-IT" sz="2400" dirty="0">
                <a:solidFill>
                  <a:schemeClr val="tx1"/>
                </a:solidFill>
              </a:rPr>
              <a:t> a </a:t>
            </a:r>
            <a:r>
              <a:rPr lang="it-IT" sz="2400" dirty="0" err="1">
                <a:solidFill>
                  <a:schemeClr val="tx1"/>
                </a:solidFill>
              </a:rPr>
              <a:t>Greedy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algorithm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assures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us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that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before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creating</a:t>
            </a:r>
            <a:r>
              <a:rPr lang="it-IT" sz="2400" dirty="0">
                <a:solidFill>
                  <a:schemeClr val="tx1"/>
                </a:solidFill>
              </a:rPr>
              <a:t> a new group the </a:t>
            </a:r>
            <a:r>
              <a:rPr lang="it-IT" sz="2400" dirty="0" err="1">
                <a:solidFill>
                  <a:schemeClr val="tx1"/>
                </a:solidFill>
              </a:rPr>
              <a:t>remaining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transactions</a:t>
            </a:r>
            <a:r>
              <a:rPr lang="it-IT" sz="2400" dirty="0">
                <a:solidFill>
                  <a:schemeClr val="tx1"/>
                </a:solidFill>
              </a:rPr>
              <a:t> are </a:t>
            </a:r>
            <a:r>
              <a:rPr lang="it-IT" sz="2400" dirty="0" err="1">
                <a:solidFill>
                  <a:schemeClr val="tx1"/>
                </a:solidFill>
              </a:rPr>
              <a:t>valid</a:t>
            </a:r>
            <a:r>
              <a:rPr lang="it-IT" sz="2400" dirty="0">
                <a:solidFill>
                  <a:schemeClr val="tx1"/>
                </a:solidFill>
              </a:rPr>
              <a:t> so </a:t>
            </a:r>
            <a:r>
              <a:rPr lang="it-IT" sz="2400" dirty="0" err="1">
                <a:solidFill>
                  <a:schemeClr val="tx1"/>
                </a:solidFill>
              </a:rPr>
              <a:t>that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it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is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certain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that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they</a:t>
            </a:r>
            <a:r>
              <a:rPr lang="it-IT" sz="2400" dirty="0">
                <a:solidFill>
                  <a:schemeClr val="tx1"/>
                </a:solidFill>
              </a:rPr>
              <a:t> can be </a:t>
            </a:r>
            <a:r>
              <a:rPr lang="it-IT" sz="2400" dirty="0" err="1">
                <a:solidFill>
                  <a:schemeClr val="tx1"/>
                </a:solidFill>
              </a:rPr>
              <a:t>anonymized</a:t>
            </a:r>
            <a:r>
              <a:rPr lang="it-IT" sz="24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it-IT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sz="2400" dirty="0" err="1">
                <a:solidFill>
                  <a:schemeClr val="tx1"/>
                </a:solidFill>
              </a:rPr>
              <a:t>This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approach</a:t>
            </a:r>
            <a:r>
              <a:rPr lang="it-IT" sz="2400" dirty="0">
                <a:solidFill>
                  <a:schemeClr val="tx1"/>
                </a:solidFill>
              </a:rPr>
              <a:t> can </a:t>
            </a:r>
            <a:r>
              <a:rPr lang="it-IT" sz="2400" dirty="0" err="1">
                <a:solidFill>
                  <a:schemeClr val="tx1"/>
                </a:solidFill>
              </a:rPr>
              <a:t>lead</a:t>
            </a:r>
            <a:r>
              <a:rPr lang="it-IT" sz="2400" dirty="0">
                <a:solidFill>
                  <a:schemeClr val="tx1"/>
                </a:solidFill>
              </a:rPr>
              <a:t> to a </a:t>
            </a:r>
            <a:r>
              <a:rPr lang="it-IT" sz="2400" dirty="0" err="1">
                <a:solidFill>
                  <a:schemeClr val="tx1"/>
                </a:solidFill>
              </a:rPr>
              <a:t>malformed</a:t>
            </a:r>
            <a:r>
              <a:rPr lang="it-IT" sz="2400" dirty="0">
                <a:solidFill>
                  <a:schemeClr val="tx1"/>
                </a:solidFill>
              </a:rPr>
              <a:t> last group </a:t>
            </a:r>
            <a:r>
              <a:rPr lang="it-IT" sz="2400" dirty="0" err="1">
                <a:solidFill>
                  <a:schemeClr val="tx1"/>
                </a:solidFill>
              </a:rPr>
              <a:t>where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there</a:t>
            </a:r>
            <a:r>
              <a:rPr lang="it-IT" sz="2400" dirty="0">
                <a:solidFill>
                  <a:schemeClr val="tx1"/>
                </a:solidFill>
              </a:rPr>
              <a:t> are a </a:t>
            </a:r>
            <a:r>
              <a:rPr lang="it-IT" sz="2400" dirty="0" err="1">
                <a:solidFill>
                  <a:schemeClr val="tx1"/>
                </a:solidFill>
              </a:rPr>
              <a:t>lot</a:t>
            </a:r>
            <a:r>
              <a:rPr lang="it-IT" sz="2400" dirty="0">
                <a:solidFill>
                  <a:schemeClr val="tx1"/>
                </a:solidFill>
              </a:rPr>
              <a:t> of sensitive </a:t>
            </a:r>
            <a:r>
              <a:rPr lang="it-IT" sz="2400" dirty="0" err="1">
                <a:solidFill>
                  <a:schemeClr val="tx1"/>
                </a:solidFill>
              </a:rPr>
              <a:t>attributes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such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that</a:t>
            </a:r>
            <a:r>
              <a:rPr lang="it-IT" sz="2400" dirty="0">
                <a:solidFill>
                  <a:schemeClr val="tx1"/>
                </a:solidFill>
              </a:rPr>
              <a:t> no new groups </a:t>
            </a:r>
            <a:r>
              <a:rPr lang="it-IT" sz="2400" dirty="0" err="1">
                <a:solidFill>
                  <a:schemeClr val="tx1"/>
                </a:solidFill>
              </a:rPr>
              <a:t>could</a:t>
            </a:r>
            <a:r>
              <a:rPr lang="it-IT" sz="2400" dirty="0">
                <a:solidFill>
                  <a:schemeClr val="tx1"/>
                </a:solidFill>
              </a:rPr>
              <a:t> be </a:t>
            </a:r>
            <a:r>
              <a:rPr lang="it-IT" sz="2400" dirty="0" err="1">
                <a:solidFill>
                  <a:schemeClr val="tx1"/>
                </a:solidFill>
              </a:rPr>
              <a:t>created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becouse</a:t>
            </a:r>
            <a:r>
              <a:rPr lang="it-IT" sz="2400" dirty="0">
                <a:solidFill>
                  <a:schemeClr val="tx1"/>
                </a:solidFill>
              </a:rPr>
              <a:t> of </a:t>
            </a:r>
            <a:r>
              <a:rPr lang="it-IT" sz="2400" dirty="0" err="1">
                <a:solidFill>
                  <a:schemeClr val="tx1"/>
                </a:solidFill>
              </a:rPr>
              <a:t>their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disposition</a:t>
            </a:r>
            <a:r>
              <a:rPr lang="it-IT" sz="2400" dirty="0">
                <a:solidFill>
                  <a:schemeClr val="tx1"/>
                </a:solidFill>
              </a:rPr>
              <a:t>. </a:t>
            </a:r>
            <a:r>
              <a:rPr lang="it-IT" sz="2400" dirty="0" err="1">
                <a:solidFill>
                  <a:schemeClr val="tx1"/>
                </a:solidFill>
              </a:rPr>
              <a:t>Instead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if</a:t>
            </a:r>
            <a:r>
              <a:rPr lang="it-IT" sz="2400" dirty="0">
                <a:solidFill>
                  <a:schemeClr val="tx1"/>
                </a:solidFill>
              </a:rPr>
              <a:t> the </a:t>
            </a:r>
            <a:r>
              <a:rPr lang="it-IT" sz="2400" dirty="0" err="1">
                <a:solidFill>
                  <a:schemeClr val="tx1"/>
                </a:solidFill>
              </a:rPr>
              <a:t>previous</a:t>
            </a:r>
            <a:r>
              <a:rPr lang="it-IT" sz="2400" dirty="0">
                <a:solidFill>
                  <a:schemeClr val="tx1"/>
                </a:solidFill>
              </a:rPr>
              <a:t> groups </a:t>
            </a:r>
            <a:r>
              <a:rPr lang="it-IT" sz="2400" dirty="0" err="1">
                <a:solidFill>
                  <a:schemeClr val="tx1"/>
                </a:solidFill>
              </a:rPr>
              <a:t>were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composed</a:t>
            </a:r>
            <a:r>
              <a:rPr lang="it-IT" sz="2400" dirty="0">
                <a:solidFill>
                  <a:schemeClr val="tx1"/>
                </a:solidFill>
              </a:rPr>
              <a:t> in a </a:t>
            </a:r>
            <a:r>
              <a:rPr lang="it-IT" sz="2400" dirty="0" err="1">
                <a:solidFill>
                  <a:schemeClr val="tx1"/>
                </a:solidFill>
              </a:rPr>
              <a:t>different</a:t>
            </a:r>
            <a:r>
              <a:rPr lang="it-IT" sz="2400" dirty="0">
                <a:solidFill>
                  <a:schemeClr val="tx1"/>
                </a:solidFill>
              </a:rPr>
              <a:t> way </a:t>
            </a:r>
            <a:r>
              <a:rPr lang="it-IT" sz="2400" dirty="0" err="1">
                <a:solidFill>
                  <a:schemeClr val="tx1"/>
                </a:solidFill>
              </a:rPr>
              <a:t>it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would</a:t>
            </a:r>
            <a:r>
              <a:rPr lang="it-IT" sz="2400" dirty="0">
                <a:solidFill>
                  <a:schemeClr val="tx1"/>
                </a:solidFill>
              </a:rPr>
              <a:t> be </a:t>
            </a:r>
            <a:r>
              <a:rPr lang="it-IT" sz="2400" dirty="0" err="1">
                <a:solidFill>
                  <a:schemeClr val="tx1"/>
                </a:solidFill>
              </a:rPr>
              <a:t>possible</a:t>
            </a:r>
            <a:r>
              <a:rPr lang="it-IT" sz="2400" dirty="0">
                <a:solidFill>
                  <a:schemeClr val="tx1"/>
                </a:solidFill>
              </a:rPr>
              <a:t> to split up the last group </a:t>
            </a:r>
            <a:r>
              <a:rPr lang="it-IT" sz="2400" dirty="0" err="1">
                <a:solidFill>
                  <a:schemeClr val="tx1"/>
                </a:solidFill>
              </a:rPr>
              <a:t>too</a:t>
            </a:r>
            <a:r>
              <a:rPr lang="it-IT" sz="24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it-IT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sz="2400" dirty="0">
                <a:solidFill>
                  <a:schemeClr val="tx1"/>
                </a:solidFill>
              </a:rPr>
              <a:t>In </a:t>
            </a:r>
            <a:r>
              <a:rPr lang="it-IT" sz="2400" dirty="0" err="1">
                <a:solidFill>
                  <a:schemeClr val="tx1"/>
                </a:solidFill>
              </a:rPr>
              <a:t>order</a:t>
            </a:r>
            <a:r>
              <a:rPr lang="it-IT" sz="2400" dirty="0">
                <a:solidFill>
                  <a:schemeClr val="tx1"/>
                </a:solidFill>
              </a:rPr>
              <a:t> to solve </a:t>
            </a:r>
            <a:r>
              <a:rPr lang="it-IT" sz="2400" dirty="0" err="1">
                <a:solidFill>
                  <a:schemeClr val="tx1"/>
                </a:solidFill>
              </a:rPr>
              <a:t>this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problem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we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tryed</a:t>
            </a:r>
            <a:r>
              <a:rPr lang="it-IT" sz="2400" dirty="0">
                <a:solidFill>
                  <a:schemeClr val="tx1"/>
                </a:solidFill>
              </a:rPr>
              <a:t> to </a:t>
            </a:r>
            <a:r>
              <a:rPr lang="it-IT" sz="2400" dirty="0" err="1">
                <a:solidFill>
                  <a:schemeClr val="tx1"/>
                </a:solidFill>
              </a:rPr>
              <a:t>develop</a:t>
            </a:r>
            <a:r>
              <a:rPr lang="it-IT" sz="2400" dirty="0">
                <a:solidFill>
                  <a:schemeClr val="tx1"/>
                </a:solidFill>
              </a:rPr>
              <a:t> a </a:t>
            </a:r>
            <a:r>
              <a:rPr lang="it-IT" sz="2400" dirty="0" err="1">
                <a:solidFill>
                  <a:schemeClr val="tx1"/>
                </a:solidFill>
              </a:rPr>
              <a:t>solution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based</a:t>
            </a:r>
            <a:r>
              <a:rPr lang="it-IT" sz="2400" dirty="0">
                <a:solidFill>
                  <a:schemeClr val="tx1"/>
                </a:solidFill>
              </a:rPr>
              <a:t> on a </a:t>
            </a:r>
            <a:r>
              <a:rPr lang="it-IT" sz="2400" dirty="0" err="1">
                <a:solidFill>
                  <a:schemeClr val="tx1"/>
                </a:solidFill>
              </a:rPr>
              <a:t>parameter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called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u="sng" dirty="0">
                <a:solidFill>
                  <a:schemeClr val="tx1"/>
                </a:solidFill>
              </a:rPr>
              <a:t>PRIORITY</a:t>
            </a:r>
            <a:r>
              <a:rPr lang="it-IT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95946AC-F1AB-4417-9F28-DCFDADB60F83}"/>
              </a:ext>
            </a:extLst>
          </p:cNvPr>
          <p:cNvSpPr txBox="1"/>
          <p:nvPr/>
        </p:nvSpPr>
        <p:spPr>
          <a:xfrm>
            <a:off x="227317" y="106017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u="sng" dirty="0"/>
              <a:t>A POSSIBLE IMPROVEMENT ?</a:t>
            </a:r>
          </a:p>
        </p:txBody>
      </p:sp>
      <p:pic>
        <p:nvPicPr>
          <p:cNvPr id="13" name="Immagine 12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FA38E4CC-AEA7-48B5-911B-DC23A47F2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0" y="456748"/>
            <a:ext cx="7038975" cy="333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88770B-5F5A-47B3-843F-A61BDE99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900" y="100863"/>
            <a:ext cx="8534400" cy="1144842"/>
          </a:xfrm>
        </p:spPr>
        <p:txBody>
          <a:bodyPr>
            <a:normAutofit/>
          </a:bodyPr>
          <a:lstStyle/>
          <a:p>
            <a:r>
              <a:rPr lang="it-IT" sz="3200" b="1" u="sng" dirty="0" err="1"/>
              <a:t>Example</a:t>
            </a:r>
            <a:r>
              <a:rPr lang="it-IT" sz="3200" b="1" u="sng" dirty="0"/>
              <a:t> of the case of </a:t>
            </a:r>
            <a:r>
              <a:rPr lang="it-IT" sz="3200" b="1" u="sng" dirty="0" err="1"/>
              <a:t>interest</a:t>
            </a:r>
            <a:r>
              <a:rPr lang="it-IT" sz="3200" b="1" dirty="0"/>
              <a:t> (P=3)</a:t>
            </a:r>
          </a:p>
        </p:txBody>
      </p:sp>
      <p:pic>
        <p:nvPicPr>
          <p:cNvPr id="5" name="Immagine 4" descr="Immagine che contiene tastiera&#10;&#10;Descrizione generata automaticamente">
            <a:extLst>
              <a:ext uri="{FF2B5EF4-FFF2-40B4-BE49-F238E27FC236}">
                <a16:creationId xmlns:a16="http://schemas.microsoft.com/office/drawing/2014/main" id="{EC393F3A-022A-428C-97BF-D390D2E73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00" y="2557670"/>
            <a:ext cx="11303228" cy="315401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E69547E-C88F-41EF-A109-6BD330620592}"/>
              </a:ext>
            </a:extLst>
          </p:cNvPr>
          <p:cNvSpPr txBox="1"/>
          <p:nvPr/>
        </p:nvSpPr>
        <p:spPr>
          <a:xfrm>
            <a:off x="4015409" y="1737738"/>
            <a:ext cx="2875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QI</a:t>
            </a:r>
            <a:endParaRPr lang="it-IT" sz="28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2D4BBCE-26C0-4F76-91BF-F6B8AFA506D6}"/>
              </a:ext>
            </a:extLst>
          </p:cNvPr>
          <p:cNvSpPr txBox="1"/>
          <p:nvPr/>
        </p:nvSpPr>
        <p:spPr>
          <a:xfrm>
            <a:off x="9973110" y="1706961"/>
            <a:ext cx="880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SI</a:t>
            </a:r>
          </a:p>
        </p:txBody>
      </p:sp>
      <p:pic>
        <p:nvPicPr>
          <p:cNvPr id="9" name="Immagine 8" descr="Immagine che contiene tastiera&#10;&#10;Descrizione generata automaticamente">
            <a:extLst>
              <a:ext uri="{FF2B5EF4-FFF2-40B4-BE49-F238E27FC236}">
                <a16:creationId xmlns:a16="http://schemas.microsoft.com/office/drawing/2014/main" id="{4131E257-FFE6-44F1-BF94-9BC8EA51D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00" y="2557670"/>
            <a:ext cx="11303229" cy="3154017"/>
          </a:xfrm>
          <a:prstGeom prst="rect">
            <a:avLst/>
          </a:prstGeom>
        </p:spPr>
      </p:pic>
      <p:pic>
        <p:nvPicPr>
          <p:cNvPr id="11" name="Immagine 10" descr="Immagine che contiene tastiera&#10;&#10;Descrizione generata automaticamente">
            <a:extLst>
              <a:ext uri="{FF2B5EF4-FFF2-40B4-BE49-F238E27FC236}">
                <a16:creationId xmlns:a16="http://schemas.microsoft.com/office/drawing/2014/main" id="{D63715A4-45E5-49B7-9484-308BEBD65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99" y="2557670"/>
            <a:ext cx="11303229" cy="3154017"/>
          </a:xfrm>
          <a:prstGeom prst="rect">
            <a:avLst/>
          </a:prstGeom>
        </p:spPr>
      </p:pic>
      <p:pic>
        <p:nvPicPr>
          <p:cNvPr id="13" name="Immagine 12" descr="Immagine che contiene tastiera&#10;&#10;Descrizione generata automaticamente">
            <a:extLst>
              <a:ext uri="{FF2B5EF4-FFF2-40B4-BE49-F238E27FC236}">
                <a16:creationId xmlns:a16="http://schemas.microsoft.com/office/drawing/2014/main" id="{9A44792A-541E-44DC-BE25-6EF094B11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98" y="2557670"/>
            <a:ext cx="11303228" cy="3154017"/>
          </a:xfrm>
          <a:prstGeom prst="rect">
            <a:avLst/>
          </a:prstGeom>
        </p:spPr>
      </p:pic>
      <p:pic>
        <p:nvPicPr>
          <p:cNvPr id="15" name="Immagine 14" descr="Immagine che contiene tastiera&#10;&#10;Descrizione generata automaticamente">
            <a:extLst>
              <a:ext uri="{FF2B5EF4-FFF2-40B4-BE49-F238E27FC236}">
                <a16:creationId xmlns:a16="http://schemas.microsoft.com/office/drawing/2014/main" id="{BDEAA398-7292-4D53-83A0-147517661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896" y="2588447"/>
            <a:ext cx="11303228" cy="3154017"/>
          </a:xfrm>
          <a:prstGeom prst="rect">
            <a:avLst/>
          </a:prstGeom>
        </p:spPr>
      </p:pic>
      <p:pic>
        <p:nvPicPr>
          <p:cNvPr id="17" name="Immagine 16" descr="Immagine che contiene fotografia, largo, donna, stanza&#10;&#10;Descrizione generata automaticamente">
            <a:extLst>
              <a:ext uri="{FF2B5EF4-FFF2-40B4-BE49-F238E27FC236}">
                <a16:creationId xmlns:a16="http://schemas.microsoft.com/office/drawing/2014/main" id="{B2A4156E-EA4A-4211-81AE-A9F07F7989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891" y="2526892"/>
            <a:ext cx="11303231" cy="315401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3906B85D-F158-4829-BDD5-A1F43F65CE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884" y="2518873"/>
            <a:ext cx="11303229" cy="3154017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2CF6C7B3-55C6-4DD2-B51B-0BFC5E409C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9875" y="2518873"/>
            <a:ext cx="11303229" cy="315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7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AE1671-C4E0-4366-A0EF-666E22E05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33" y="168964"/>
            <a:ext cx="8534400" cy="59270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400" b="1" u="sng" dirty="0">
                <a:solidFill>
                  <a:schemeClr val="tx1"/>
                </a:solidFill>
              </a:rPr>
              <a:t>PRIORITY:</a:t>
            </a:r>
          </a:p>
          <a:p>
            <a:pPr marL="0" indent="0">
              <a:buNone/>
            </a:pPr>
            <a:endParaRPr lang="it-IT" sz="2400" b="1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sz="2400" dirty="0">
                <a:solidFill>
                  <a:schemeClr val="tx1"/>
                </a:solidFill>
              </a:rPr>
              <a:t>The idea of </a:t>
            </a:r>
            <a:r>
              <a:rPr lang="it-IT" sz="2400" dirty="0" err="1">
                <a:solidFill>
                  <a:schemeClr val="tx1"/>
                </a:solidFill>
              </a:rPr>
              <a:t>priority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is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born</a:t>
            </a:r>
            <a:r>
              <a:rPr lang="it-IT" sz="2400" dirty="0">
                <a:solidFill>
                  <a:schemeClr val="tx1"/>
                </a:solidFill>
              </a:rPr>
              <a:t> in </a:t>
            </a:r>
            <a:r>
              <a:rPr lang="it-IT" sz="2400" dirty="0" err="1">
                <a:solidFill>
                  <a:schemeClr val="tx1"/>
                </a:solidFill>
              </a:rPr>
              <a:t>order</a:t>
            </a:r>
            <a:r>
              <a:rPr lang="it-IT" sz="2400" dirty="0">
                <a:solidFill>
                  <a:schemeClr val="tx1"/>
                </a:solidFill>
              </a:rPr>
              <a:t> to </a:t>
            </a:r>
            <a:r>
              <a:rPr lang="it-IT" sz="2400" dirty="0" err="1">
                <a:solidFill>
                  <a:schemeClr val="tx1"/>
                </a:solidFill>
              </a:rPr>
              <a:t>assign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beforehand</a:t>
            </a:r>
            <a:r>
              <a:rPr lang="it-IT" sz="2400" dirty="0">
                <a:solidFill>
                  <a:schemeClr val="tx1"/>
                </a:solidFill>
              </a:rPr>
              <a:t> the sensitive </a:t>
            </a:r>
            <a:r>
              <a:rPr lang="it-IT" sz="2400" dirty="0" err="1">
                <a:solidFill>
                  <a:schemeClr val="tx1"/>
                </a:solidFill>
              </a:rPr>
              <a:t>transactions</a:t>
            </a:r>
            <a:r>
              <a:rPr lang="it-IT" sz="2400" dirty="0">
                <a:solidFill>
                  <a:schemeClr val="tx1"/>
                </a:solidFill>
              </a:rPr>
              <a:t> to the </a:t>
            </a:r>
            <a:r>
              <a:rPr lang="it-IT" sz="2400" dirty="0" err="1">
                <a:solidFill>
                  <a:schemeClr val="tx1"/>
                </a:solidFill>
              </a:rPr>
              <a:t>created</a:t>
            </a:r>
            <a:r>
              <a:rPr lang="it-IT" sz="2400" dirty="0">
                <a:solidFill>
                  <a:schemeClr val="tx1"/>
                </a:solidFill>
              </a:rPr>
              <a:t> groups </a:t>
            </a:r>
            <a:r>
              <a:rPr lang="it-IT" sz="2400" dirty="0" err="1">
                <a:solidFill>
                  <a:schemeClr val="tx1"/>
                </a:solidFill>
              </a:rPr>
              <a:t>without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affecting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too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much</a:t>
            </a:r>
            <a:r>
              <a:rPr lang="it-IT" sz="2400" dirty="0">
                <a:solidFill>
                  <a:schemeClr val="tx1"/>
                </a:solidFill>
              </a:rPr>
              <a:t> the degree of </a:t>
            </a:r>
            <a:r>
              <a:rPr lang="it-IT" sz="2400" dirty="0" err="1">
                <a:solidFill>
                  <a:schemeClr val="tx1"/>
                </a:solidFill>
              </a:rPr>
              <a:t>reconstructability</a:t>
            </a:r>
            <a:r>
              <a:rPr lang="it-IT" sz="24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it-IT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sz="2400" dirty="0" err="1">
                <a:solidFill>
                  <a:schemeClr val="tx1"/>
                </a:solidFill>
              </a:rPr>
              <a:t>Where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is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priority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utilized</a:t>
            </a:r>
            <a:r>
              <a:rPr lang="it-IT" sz="2400" dirty="0">
                <a:solidFill>
                  <a:schemeClr val="tx1"/>
                </a:solidFill>
              </a:rPr>
              <a:t>?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tx1"/>
                </a:solidFill>
              </a:rPr>
              <a:t>	Once the CL </a:t>
            </a:r>
            <a:r>
              <a:rPr lang="it-IT" sz="2400" dirty="0" err="1">
                <a:solidFill>
                  <a:schemeClr val="tx1"/>
                </a:solidFill>
              </a:rPr>
              <a:t>is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created</a:t>
            </a:r>
            <a:r>
              <a:rPr lang="it-IT" sz="2400" dirty="0">
                <a:solidFill>
                  <a:schemeClr val="tx1"/>
                </a:solidFill>
              </a:rPr>
              <a:t>, </a:t>
            </a:r>
            <a:r>
              <a:rPr lang="it-IT" sz="2400" dirty="0" err="1">
                <a:solidFill>
                  <a:schemeClr val="tx1"/>
                </a:solidFill>
              </a:rPr>
              <a:t>when</a:t>
            </a:r>
            <a:r>
              <a:rPr lang="it-IT" sz="2400" dirty="0">
                <a:solidFill>
                  <a:schemeClr val="tx1"/>
                </a:solidFill>
              </a:rPr>
              <a:t> the </a:t>
            </a:r>
            <a:r>
              <a:rPr lang="it-IT" sz="2400" dirty="0" err="1">
                <a:solidFill>
                  <a:schemeClr val="tx1"/>
                </a:solidFill>
              </a:rPr>
              <a:t>algorithm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selects</a:t>
            </a:r>
            <a:r>
              <a:rPr lang="it-IT" sz="2400" dirty="0">
                <a:solidFill>
                  <a:schemeClr val="tx1"/>
                </a:solidFill>
              </a:rPr>
              <a:t> 	the </a:t>
            </a:r>
            <a:r>
              <a:rPr lang="it-IT" sz="2400" i="1" dirty="0">
                <a:solidFill>
                  <a:schemeClr val="tx1"/>
                </a:solidFill>
              </a:rPr>
              <a:t>p-1</a:t>
            </a:r>
            <a:r>
              <a:rPr lang="it-IT" sz="2400" dirty="0">
                <a:solidFill>
                  <a:schemeClr val="tx1"/>
                </a:solidFill>
              </a:rPr>
              <a:t> more </a:t>
            </a:r>
            <a:r>
              <a:rPr lang="it-IT" sz="2400" dirty="0" err="1">
                <a:solidFill>
                  <a:schemeClr val="tx1"/>
                </a:solidFill>
              </a:rPr>
              <a:t>similar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transactions</a:t>
            </a:r>
            <a:r>
              <a:rPr lang="it-IT" sz="2400" dirty="0">
                <a:solidFill>
                  <a:schemeClr val="tx1"/>
                </a:solidFill>
              </a:rPr>
              <a:t> to the </a:t>
            </a:r>
            <a:r>
              <a:rPr lang="it-IT" sz="2400" dirty="0" err="1">
                <a:solidFill>
                  <a:schemeClr val="tx1"/>
                </a:solidFill>
              </a:rPr>
              <a:t>selected</a:t>
            </a:r>
            <a:r>
              <a:rPr lang="it-IT" sz="2400" dirty="0">
                <a:solidFill>
                  <a:schemeClr val="tx1"/>
                </a:solidFill>
              </a:rPr>
              <a:t> 	sensitive one (</a:t>
            </a:r>
            <a:r>
              <a:rPr lang="it-IT" sz="2400" i="1" dirty="0">
                <a:solidFill>
                  <a:schemeClr val="tx1"/>
                </a:solidFill>
              </a:rPr>
              <a:t>t0),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it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gives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indeed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priority</a:t>
            </a:r>
            <a:r>
              <a:rPr lang="it-IT" sz="2400" dirty="0">
                <a:solidFill>
                  <a:schemeClr val="tx1"/>
                </a:solidFill>
              </a:rPr>
              <a:t> on the 	</a:t>
            </a:r>
            <a:r>
              <a:rPr lang="it-IT" sz="2400" dirty="0" err="1">
                <a:solidFill>
                  <a:schemeClr val="tx1"/>
                </a:solidFill>
              </a:rPr>
              <a:t>insertion</a:t>
            </a:r>
            <a:r>
              <a:rPr lang="it-IT" sz="2400" dirty="0">
                <a:solidFill>
                  <a:schemeClr val="tx1"/>
                </a:solidFill>
              </a:rPr>
              <a:t> in the group to </a:t>
            </a:r>
            <a:r>
              <a:rPr lang="it-IT" sz="2400" dirty="0" err="1">
                <a:solidFill>
                  <a:schemeClr val="tx1"/>
                </a:solidFill>
              </a:rPr>
              <a:t>other</a:t>
            </a:r>
            <a:r>
              <a:rPr lang="it-IT" sz="2400" dirty="0">
                <a:solidFill>
                  <a:schemeClr val="tx1"/>
                </a:solidFill>
              </a:rPr>
              <a:t> sensitive </a:t>
            </a:r>
            <a:r>
              <a:rPr lang="it-IT" sz="2400" dirty="0" err="1">
                <a:solidFill>
                  <a:schemeClr val="tx1"/>
                </a:solidFill>
              </a:rPr>
              <a:t>transactions</a:t>
            </a:r>
            <a:r>
              <a:rPr lang="it-IT" sz="2400" dirty="0">
                <a:solidFill>
                  <a:schemeClr val="tx1"/>
                </a:solidFill>
              </a:rPr>
              <a:t> 	in the 	candidate list. </a:t>
            </a:r>
          </a:p>
          <a:p>
            <a:pPr marL="0" indent="0">
              <a:buNone/>
            </a:pPr>
            <a:r>
              <a:rPr lang="it-IT" sz="2400" dirty="0" err="1">
                <a:solidFill>
                  <a:schemeClr val="tx1"/>
                </a:solidFill>
              </a:rPr>
              <a:t>We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did</a:t>
            </a:r>
            <a:r>
              <a:rPr lang="it-IT" sz="2400" dirty="0">
                <a:solidFill>
                  <a:schemeClr val="tx1"/>
                </a:solidFill>
              </a:rPr>
              <a:t> a study in </a:t>
            </a:r>
            <a:r>
              <a:rPr lang="it-IT" sz="2400" dirty="0" err="1">
                <a:solidFill>
                  <a:schemeClr val="tx1"/>
                </a:solidFill>
              </a:rPr>
              <a:t>order</a:t>
            </a:r>
            <a:r>
              <a:rPr lang="it-IT" sz="2400" dirty="0">
                <a:solidFill>
                  <a:schemeClr val="tx1"/>
                </a:solidFill>
              </a:rPr>
              <a:t> to </a:t>
            </a:r>
            <a:r>
              <a:rPr lang="it-IT" sz="2400" dirty="0" err="1">
                <a:solidFill>
                  <a:schemeClr val="tx1"/>
                </a:solidFill>
              </a:rPr>
              <a:t>find</a:t>
            </a:r>
            <a:r>
              <a:rPr lang="it-IT" sz="2400" dirty="0">
                <a:solidFill>
                  <a:schemeClr val="tx1"/>
                </a:solidFill>
              </a:rPr>
              <a:t> the best </a:t>
            </a:r>
            <a:r>
              <a:rPr lang="it-IT" sz="2400" dirty="0" err="1">
                <a:solidFill>
                  <a:schemeClr val="tx1"/>
                </a:solidFill>
              </a:rPr>
              <a:t>value</a:t>
            </a:r>
            <a:r>
              <a:rPr lang="it-IT" sz="2400" dirty="0">
                <a:solidFill>
                  <a:schemeClr val="tx1"/>
                </a:solidFill>
              </a:rPr>
              <a:t> of </a:t>
            </a:r>
            <a:r>
              <a:rPr lang="it-IT" sz="2400" dirty="0" err="1">
                <a:solidFill>
                  <a:schemeClr val="tx1"/>
                </a:solidFill>
              </a:rPr>
              <a:t>priority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paying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attention</a:t>
            </a:r>
            <a:r>
              <a:rPr lang="it-IT" sz="2400" dirty="0">
                <a:solidFill>
                  <a:schemeClr val="tx1"/>
                </a:solidFill>
              </a:rPr>
              <a:t> to </a:t>
            </a:r>
            <a:r>
              <a:rPr lang="it-IT" sz="2400" dirty="0" err="1">
                <a:solidFill>
                  <a:schemeClr val="tx1"/>
                </a:solidFill>
              </a:rPr>
              <a:t>how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it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affects</a:t>
            </a:r>
            <a:r>
              <a:rPr lang="it-IT" sz="2400" dirty="0">
                <a:solidFill>
                  <a:schemeClr val="tx1"/>
                </a:solidFill>
              </a:rPr>
              <a:t> the KL-</a:t>
            </a:r>
            <a:r>
              <a:rPr lang="it-IT" sz="2400" dirty="0" err="1">
                <a:solidFill>
                  <a:schemeClr val="tx1"/>
                </a:solidFill>
              </a:rPr>
              <a:t>Divergence</a:t>
            </a:r>
            <a:r>
              <a:rPr lang="it-IT" sz="2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7" name="Immagine 6" descr="Immagine che contiene testo, segnale, rosso&#10;&#10;Descrizione generata automaticamente">
            <a:extLst>
              <a:ext uri="{FF2B5EF4-FFF2-40B4-BE49-F238E27FC236}">
                <a16:creationId xmlns:a16="http://schemas.microsoft.com/office/drawing/2014/main" id="{6AAE0546-0586-419D-A457-05AF36656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1533" y="291412"/>
            <a:ext cx="3121158" cy="251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9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7E724-5B6A-4A95-A9B1-6E885A037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38" y="193628"/>
            <a:ext cx="5737671" cy="784776"/>
          </a:xfrm>
        </p:spPr>
        <p:txBody>
          <a:bodyPr/>
          <a:lstStyle/>
          <a:p>
            <a:r>
              <a:rPr lang="it-IT" b="1" u="sng" dirty="0" err="1"/>
              <a:t>Results</a:t>
            </a:r>
            <a:r>
              <a:rPr lang="it-IT" b="1" dirty="0"/>
              <a:t> </a:t>
            </a:r>
            <a:r>
              <a:rPr lang="it-IT" b="1" u="sng" dirty="0" err="1"/>
              <a:t>using</a:t>
            </a:r>
            <a:r>
              <a:rPr lang="it-IT" b="1" dirty="0"/>
              <a:t> </a:t>
            </a:r>
            <a:r>
              <a:rPr lang="it-IT" b="1" u="sng" dirty="0" err="1"/>
              <a:t>Priority</a:t>
            </a:r>
            <a:r>
              <a:rPr lang="it-IT" dirty="0"/>
              <a:t> : </a:t>
            </a: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1D50AC0-3C93-4E51-BB4B-48ABD91C8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38" y="1700694"/>
            <a:ext cx="5571871" cy="4178903"/>
          </a:xfrm>
          <a:prstGeom prst="rect">
            <a:avLst/>
          </a:prstGeom>
        </p:spPr>
      </p:pic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E5CB5C5-7BEC-45BE-96C1-8D39EFFC4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490" y="1700693"/>
            <a:ext cx="5571872" cy="417890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06754A1-E798-4BF9-A209-B25FE0B64F09}"/>
              </a:ext>
            </a:extLst>
          </p:cNvPr>
          <p:cNvSpPr txBox="1"/>
          <p:nvPr/>
        </p:nvSpPr>
        <p:spPr>
          <a:xfrm>
            <a:off x="233638" y="6146861"/>
            <a:ext cx="1172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		            </a:t>
            </a:r>
            <a:r>
              <a:rPr lang="it-IT" b="1" dirty="0" err="1"/>
              <a:t>All</a:t>
            </a:r>
            <a:r>
              <a:rPr lang="it-IT" b="1" dirty="0"/>
              <a:t> samples										Samples </a:t>
            </a:r>
            <a:r>
              <a:rPr lang="it-IT" b="1" dirty="0" err="1"/>
              <a:t>without</a:t>
            </a:r>
            <a:r>
              <a:rPr lang="it-IT" b="1" dirty="0"/>
              <a:t> </a:t>
            </a:r>
            <a:r>
              <a:rPr lang="it-IT" b="1" dirty="0" err="1"/>
              <a:t>outliers</a:t>
            </a:r>
            <a:endParaRPr lang="it-IT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4F022C4-E8EE-41E4-95B7-F48687E27311}"/>
              </a:ext>
            </a:extLst>
          </p:cNvPr>
          <p:cNvSpPr txBox="1"/>
          <p:nvPr/>
        </p:nvSpPr>
        <p:spPr>
          <a:xfrm>
            <a:off x="6636099" y="523953"/>
            <a:ext cx="5072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studied</a:t>
            </a:r>
            <a:r>
              <a:rPr lang="it-IT" dirty="0"/>
              <a:t> the KL-</a:t>
            </a:r>
            <a:r>
              <a:rPr lang="it-IT" dirty="0" err="1"/>
              <a:t>Divergence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degree of privacy and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of the </a:t>
            </a:r>
            <a:r>
              <a:rPr lang="it-IT" dirty="0" err="1"/>
              <a:t>priority</a:t>
            </a:r>
            <a:r>
              <a:rPr lang="it-IT" dirty="0"/>
              <a:t> </a:t>
            </a:r>
            <a:r>
              <a:rPr lang="it-IT" dirty="0" err="1"/>
              <a:t>parameter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8121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8BC1C417-4909-4FE1-87D3-EA5D018E2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51" y="2237794"/>
            <a:ext cx="5734050" cy="4300538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667E42DE-71D0-4748-A21E-9E9E703E5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901" y="2237793"/>
            <a:ext cx="5734052" cy="4300539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B0B8878-B10B-4CFB-A77D-C6F88352C1FC}"/>
              </a:ext>
            </a:extLst>
          </p:cNvPr>
          <p:cNvSpPr txBox="1"/>
          <p:nvPr/>
        </p:nvSpPr>
        <p:spPr>
          <a:xfrm>
            <a:off x="169048" y="23198"/>
            <a:ext cx="5622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u="sng" dirty="0" err="1"/>
              <a:t>Results</a:t>
            </a:r>
            <a:r>
              <a:rPr lang="it-IT" sz="3600" b="1" dirty="0"/>
              <a:t> </a:t>
            </a:r>
            <a:r>
              <a:rPr lang="it-IT" sz="3600" b="1" u="sng" dirty="0" err="1"/>
              <a:t>using</a:t>
            </a:r>
            <a:r>
              <a:rPr lang="it-IT" sz="3600" b="1" dirty="0"/>
              <a:t> </a:t>
            </a:r>
            <a:r>
              <a:rPr lang="it-IT" sz="3600" b="1" u="sng" dirty="0" err="1"/>
              <a:t>Priority</a:t>
            </a:r>
            <a:r>
              <a:rPr lang="it-IT" sz="3600" dirty="0"/>
              <a:t> </a:t>
            </a:r>
            <a:r>
              <a:rPr lang="it-IT" sz="3600" b="1" dirty="0"/>
              <a:t>(2)</a:t>
            </a:r>
            <a:r>
              <a:rPr lang="it-IT" sz="3600" dirty="0"/>
              <a:t> : 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6AA0197-D144-4263-A1A8-B734452DD1CA}"/>
              </a:ext>
            </a:extLst>
          </p:cNvPr>
          <p:cNvSpPr txBox="1"/>
          <p:nvPr/>
        </p:nvSpPr>
        <p:spPr>
          <a:xfrm>
            <a:off x="169048" y="749158"/>
            <a:ext cx="1185390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/>
              <a:t>We</a:t>
            </a:r>
            <a:r>
              <a:rPr lang="it-IT" sz="2200" dirty="0"/>
              <a:t> </a:t>
            </a:r>
            <a:r>
              <a:rPr lang="it-IT" sz="2200" dirty="0" err="1"/>
              <a:t>plotted</a:t>
            </a:r>
            <a:r>
              <a:rPr lang="it-IT" sz="2200" dirty="0"/>
              <a:t> 5 </a:t>
            </a:r>
            <a:r>
              <a:rPr lang="it-IT" sz="2200" dirty="0" err="1"/>
              <a:t>values</a:t>
            </a:r>
            <a:r>
              <a:rPr lang="it-IT" sz="2200" dirty="0"/>
              <a:t> for </a:t>
            </a:r>
            <a:r>
              <a:rPr lang="it-IT" sz="2200" dirty="0" err="1"/>
              <a:t>each</a:t>
            </a:r>
            <a:r>
              <a:rPr lang="it-IT" sz="2200" dirty="0"/>
              <a:t> </a:t>
            </a:r>
            <a:r>
              <a:rPr lang="it-IT" sz="2200" dirty="0" err="1"/>
              <a:t>attempt</a:t>
            </a:r>
            <a:r>
              <a:rPr lang="it-IT" sz="2200" dirty="0"/>
              <a:t>, the </a:t>
            </a:r>
            <a:r>
              <a:rPr lang="it-IT" sz="2200" dirty="0" err="1"/>
              <a:t>colour</a:t>
            </a:r>
            <a:r>
              <a:rPr lang="it-IT" sz="2200" dirty="0"/>
              <a:t> of </a:t>
            </a:r>
            <a:r>
              <a:rPr lang="it-IT" sz="2200" dirty="0" err="1"/>
              <a:t>each</a:t>
            </a:r>
            <a:r>
              <a:rPr lang="it-IT" sz="2200" dirty="0"/>
              <a:t> sample </a:t>
            </a:r>
            <a:r>
              <a:rPr lang="it-IT" sz="2200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given</a:t>
            </a:r>
            <a:r>
              <a:rPr lang="it-IT" sz="2200" dirty="0"/>
              <a:t> by the </a:t>
            </a:r>
            <a:r>
              <a:rPr lang="it-IT" sz="2200" dirty="0" err="1"/>
              <a:t>difference</a:t>
            </a:r>
            <a:r>
              <a:rPr lang="it-IT" sz="2200" dirty="0"/>
              <a:t> </a:t>
            </a:r>
            <a:r>
              <a:rPr lang="it-IT" sz="2200" dirty="0" err="1"/>
              <a:t>between</a:t>
            </a:r>
            <a:r>
              <a:rPr lang="it-IT" sz="2200" dirty="0"/>
              <a:t> the </a:t>
            </a:r>
            <a:r>
              <a:rPr lang="it-IT" sz="2200" dirty="0" err="1"/>
              <a:t>number</a:t>
            </a:r>
            <a:r>
              <a:rPr lang="it-IT" sz="2200" dirty="0"/>
              <a:t> of groups </a:t>
            </a:r>
            <a:r>
              <a:rPr lang="it-IT" sz="2200" dirty="0" err="1"/>
              <a:t>created</a:t>
            </a:r>
            <a:r>
              <a:rPr lang="it-IT" sz="2200" dirty="0"/>
              <a:t> by </a:t>
            </a:r>
            <a:r>
              <a:rPr lang="it-IT" sz="2200" dirty="0" err="1"/>
              <a:t>it</a:t>
            </a:r>
            <a:r>
              <a:rPr lang="it-IT" sz="2200" dirty="0"/>
              <a:t> and the minimum </a:t>
            </a:r>
            <a:r>
              <a:rPr lang="it-IT" sz="2200" dirty="0" err="1"/>
              <a:t>number</a:t>
            </a:r>
            <a:r>
              <a:rPr lang="it-IT" sz="2200" dirty="0"/>
              <a:t> of groups </a:t>
            </a:r>
            <a:r>
              <a:rPr lang="it-IT" sz="2200" dirty="0" err="1"/>
              <a:t>created</a:t>
            </a:r>
            <a:r>
              <a:rPr lang="it-IT" sz="2200" dirty="0"/>
              <a:t> for </a:t>
            </a:r>
            <a:r>
              <a:rPr lang="it-IT" sz="2200" dirty="0" err="1"/>
              <a:t>that</a:t>
            </a:r>
            <a:r>
              <a:rPr lang="it-IT" sz="2200" dirty="0"/>
              <a:t> </a:t>
            </a:r>
            <a:r>
              <a:rPr lang="it-IT" sz="2200" dirty="0" err="1"/>
              <a:t>attempt</a:t>
            </a:r>
            <a:r>
              <a:rPr lang="it-IT" sz="2200" dirty="0"/>
              <a:t>. The minimum </a:t>
            </a:r>
            <a:r>
              <a:rPr lang="it-IT" sz="2200" dirty="0" err="1"/>
              <a:t>number</a:t>
            </a:r>
            <a:r>
              <a:rPr lang="it-IT" sz="2200" dirty="0"/>
              <a:t> of groups for </a:t>
            </a:r>
            <a:r>
              <a:rPr lang="it-IT" sz="2200" dirty="0" err="1"/>
              <a:t>each</a:t>
            </a:r>
            <a:r>
              <a:rPr lang="it-IT" sz="2200" dirty="0"/>
              <a:t> </a:t>
            </a:r>
            <a:r>
              <a:rPr lang="it-IT" sz="2200" dirty="0" err="1"/>
              <a:t>attempt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identified</a:t>
            </a:r>
            <a:r>
              <a:rPr lang="it-IT" sz="2200" dirty="0"/>
              <a:t> by an ‘’</a:t>
            </a:r>
            <a:r>
              <a:rPr lang="it-IT" sz="2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</a:t>
            </a:r>
            <a:r>
              <a:rPr lang="it-IT" sz="2200" dirty="0"/>
              <a:t>’’.</a:t>
            </a:r>
          </a:p>
          <a:p>
            <a:endParaRPr lang="it-IT" sz="2200" dirty="0"/>
          </a:p>
        </p:txBody>
      </p:sp>
      <p:pic>
        <p:nvPicPr>
          <p:cNvPr id="46" name="Immagine 45">
            <a:extLst>
              <a:ext uri="{FF2B5EF4-FFF2-40B4-BE49-F238E27FC236}">
                <a16:creationId xmlns:a16="http://schemas.microsoft.com/office/drawing/2014/main" id="{B19518D6-27D3-4EF4-89BB-970E4971A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61" y="2295146"/>
            <a:ext cx="5657582" cy="4243186"/>
          </a:xfrm>
          <a:prstGeom prst="rect">
            <a:avLst/>
          </a:prstGeom>
        </p:spPr>
      </p:pic>
      <p:pic>
        <p:nvPicPr>
          <p:cNvPr id="48" name="Immagine 47">
            <a:extLst>
              <a:ext uri="{FF2B5EF4-FFF2-40B4-BE49-F238E27FC236}">
                <a16:creationId xmlns:a16="http://schemas.microsoft.com/office/drawing/2014/main" id="{026474C7-A3B3-4016-AA19-928D24290D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900" y="2295146"/>
            <a:ext cx="5750039" cy="4243186"/>
          </a:xfrm>
          <a:prstGeom prst="rect">
            <a:avLst/>
          </a:prstGeom>
        </p:spPr>
      </p:pic>
      <p:pic>
        <p:nvPicPr>
          <p:cNvPr id="52" name="Immagine 51">
            <a:extLst>
              <a:ext uri="{FF2B5EF4-FFF2-40B4-BE49-F238E27FC236}">
                <a16:creationId xmlns:a16="http://schemas.microsoft.com/office/drawing/2014/main" id="{157D51F2-E31F-42F6-A4F0-2F2D12D728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1508" y="2060539"/>
            <a:ext cx="6294782" cy="472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4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B9AD6-1CC2-4EA3-B765-5EC5E190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4" y="142635"/>
            <a:ext cx="8534400" cy="1507067"/>
          </a:xfrm>
        </p:spPr>
        <p:txBody>
          <a:bodyPr/>
          <a:lstStyle/>
          <a:p>
            <a:r>
              <a:rPr lang="it-IT" b="1" u="sng" dirty="0" err="1"/>
              <a:t>Transactional</a:t>
            </a:r>
            <a:r>
              <a:rPr lang="it-IT" b="1" u="sng" dirty="0"/>
              <a:t> Data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3B819C-ADCE-4D80-B29F-79AB3754C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84" y="2433422"/>
            <a:ext cx="8534400" cy="366450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2400" dirty="0" err="1">
                <a:solidFill>
                  <a:schemeClr val="tx1"/>
                </a:solidFill>
              </a:rPr>
              <a:t>Transactional</a:t>
            </a:r>
            <a:r>
              <a:rPr lang="it-IT" sz="2400" dirty="0">
                <a:solidFill>
                  <a:schemeClr val="tx1"/>
                </a:solidFill>
              </a:rPr>
              <a:t> data are </a:t>
            </a:r>
            <a:r>
              <a:rPr lang="it-IT" sz="2400" dirty="0" err="1">
                <a:solidFill>
                  <a:schemeClr val="tx1"/>
                </a:solidFill>
              </a:rPr>
              <a:t>used</a:t>
            </a:r>
            <a:r>
              <a:rPr lang="it-IT" sz="2400" dirty="0">
                <a:solidFill>
                  <a:schemeClr val="tx1"/>
                </a:solidFill>
              </a:rPr>
              <a:t> in  the retail domain to </a:t>
            </a:r>
            <a:r>
              <a:rPr lang="it-IT" sz="2400" dirty="0" err="1">
                <a:solidFill>
                  <a:schemeClr val="tx1"/>
                </a:solidFill>
              </a:rPr>
              <a:t>register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customer’s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transactions</a:t>
            </a:r>
            <a:r>
              <a:rPr lang="it-IT" sz="2400" dirty="0">
                <a:solidFill>
                  <a:schemeClr val="tx1"/>
                </a:solidFill>
              </a:rPr>
              <a:t> and to </a:t>
            </a:r>
            <a:r>
              <a:rPr lang="it-IT" sz="2400" dirty="0" err="1">
                <a:solidFill>
                  <a:schemeClr val="tx1"/>
                </a:solidFill>
              </a:rPr>
              <a:t>extract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informations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such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as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associations</a:t>
            </a:r>
            <a:r>
              <a:rPr lang="it-IT" sz="2400" dirty="0">
                <a:solidFill>
                  <a:schemeClr val="tx1"/>
                </a:solidFill>
              </a:rPr>
              <a:t> and </a:t>
            </a:r>
            <a:r>
              <a:rPr lang="it-IT" sz="2400" dirty="0" err="1">
                <a:solidFill>
                  <a:schemeClr val="tx1"/>
                </a:solidFill>
              </a:rPr>
              <a:t>correlations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between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transactions</a:t>
            </a:r>
            <a:endParaRPr lang="it-IT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sz="2400" dirty="0" err="1">
                <a:solidFill>
                  <a:schemeClr val="tx1"/>
                </a:solidFill>
              </a:rPr>
              <a:t>Tables</a:t>
            </a:r>
            <a:r>
              <a:rPr lang="it-IT" sz="2400" dirty="0">
                <a:solidFill>
                  <a:schemeClr val="tx1"/>
                </a:solidFill>
              </a:rPr>
              <a:t> are high </a:t>
            </a:r>
            <a:r>
              <a:rPr lang="it-IT" sz="2400" dirty="0" err="1">
                <a:solidFill>
                  <a:schemeClr val="tx1"/>
                </a:solidFill>
              </a:rPr>
              <a:t>dimensional</a:t>
            </a:r>
            <a:r>
              <a:rPr lang="it-IT" sz="2400" dirty="0">
                <a:solidFill>
                  <a:schemeClr val="tx1"/>
                </a:solidFill>
              </a:rPr>
              <a:t> and sparse</a:t>
            </a:r>
          </a:p>
          <a:p>
            <a:pPr marL="0" indent="0">
              <a:buNone/>
            </a:pPr>
            <a:endParaRPr lang="it-IT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sz="2400" dirty="0" err="1">
                <a:solidFill>
                  <a:schemeClr val="tx1"/>
                </a:solidFill>
              </a:rPr>
              <a:t>All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transactions</a:t>
            </a:r>
            <a:r>
              <a:rPr lang="it-IT" sz="2400" dirty="0">
                <a:solidFill>
                  <a:schemeClr val="tx1"/>
                </a:solidFill>
              </a:rPr>
              <a:t> are </a:t>
            </a:r>
            <a:r>
              <a:rPr lang="it-IT" sz="2400" dirty="0" err="1">
                <a:solidFill>
                  <a:schemeClr val="tx1"/>
                </a:solidFill>
              </a:rPr>
              <a:t>important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but</a:t>
            </a:r>
            <a:r>
              <a:rPr lang="it-IT" sz="2400" dirty="0">
                <a:solidFill>
                  <a:schemeClr val="tx1"/>
                </a:solidFill>
              </a:rPr>
              <a:t> some are more </a:t>
            </a:r>
            <a:r>
              <a:rPr lang="it-IT" sz="2400" dirty="0" err="1">
                <a:solidFill>
                  <a:schemeClr val="tx1"/>
                </a:solidFill>
              </a:rPr>
              <a:t>important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than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others</a:t>
            </a:r>
            <a:endParaRPr lang="it-IT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 descr="Immagine che contiene cibo, segnale&#10;&#10;Descrizione generata automaticamente">
            <a:extLst>
              <a:ext uri="{FF2B5EF4-FFF2-40B4-BE49-F238E27FC236}">
                <a16:creationId xmlns:a16="http://schemas.microsoft.com/office/drawing/2014/main" id="{637094E1-B73A-4C2D-8879-B70608693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456" y="385682"/>
            <a:ext cx="2612678" cy="257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4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D6BC47-2CBB-4E61-862E-866D83DD4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888" y="1325216"/>
            <a:ext cx="9652485" cy="48287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chemeClr val="tx1"/>
                </a:solidFill>
              </a:rPr>
              <a:t>One of the </a:t>
            </a:r>
            <a:r>
              <a:rPr lang="it-IT" sz="2400" dirty="0" err="1">
                <a:solidFill>
                  <a:schemeClr val="tx1"/>
                </a:solidFill>
              </a:rPr>
              <a:t>possible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solutions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is</a:t>
            </a:r>
            <a:r>
              <a:rPr lang="it-IT" sz="2400" dirty="0">
                <a:solidFill>
                  <a:schemeClr val="tx1"/>
                </a:solidFill>
              </a:rPr>
              <a:t> the </a:t>
            </a:r>
            <a:r>
              <a:rPr lang="it-IT" sz="2400" b="1" dirty="0" err="1">
                <a:solidFill>
                  <a:schemeClr val="tx1"/>
                </a:solidFill>
              </a:rPr>
              <a:t>Correlation-Aware</a:t>
            </a:r>
            <a:r>
              <a:rPr lang="it-IT" sz="2400" b="1" dirty="0">
                <a:solidFill>
                  <a:schemeClr val="tx1"/>
                </a:solidFill>
              </a:rPr>
              <a:t> </a:t>
            </a:r>
            <a:r>
              <a:rPr lang="it-IT" sz="2400" b="1" dirty="0" err="1">
                <a:solidFill>
                  <a:schemeClr val="tx1"/>
                </a:solidFill>
              </a:rPr>
              <a:t>Anonymization</a:t>
            </a:r>
            <a:r>
              <a:rPr lang="it-IT" sz="2400" b="1" dirty="0">
                <a:solidFill>
                  <a:schemeClr val="tx1"/>
                </a:solidFill>
              </a:rPr>
              <a:t> of High-</a:t>
            </a:r>
            <a:r>
              <a:rPr lang="it-IT" sz="2400" b="1" dirty="0" err="1">
                <a:solidFill>
                  <a:schemeClr val="tx1"/>
                </a:solidFill>
              </a:rPr>
              <a:t>Dimensional</a:t>
            </a:r>
            <a:r>
              <a:rPr lang="it-IT" sz="2400" b="1" dirty="0">
                <a:solidFill>
                  <a:schemeClr val="tx1"/>
                </a:solidFill>
              </a:rPr>
              <a:t> Data (CAHD)</a:t>
            </a:r>
          </a:p>
          <a:p>
            <a:pPr marL="0" indent="0">
              <a:buNone/>
            </a:pPr>
            <a:endParaRPr lang="it-IT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sz="2400" dirty="0">
                <a:solidFill>
                  <a:schemeClr val="tx1"/>
                </a:solidFill>
              </a:rPr>
              <a:t>Good compromise </a:t>
            </a:r>
            <a:r>
              <a:rPr lang="it-IT" sz="2400" dirty="0" err="1">
                <a:solidFill>
                  <a:schemeClr val="tx1"/>
                </a:solidFill>
              </a:rPr>
              <a:t>between</a:t>
            </a:r>
            <a:r>
              <a:rPr lang="it-IT" sz="2400" dirty="0">
                <a:solidFill>
                  <a:schemeClr val="tx1"/>
                </a:solidFill>
              </a:rPr>
              <a:t> utility and privacy</a:t>
            </a:r>
          </a:p>
          <a:p>
            <a:pPr marL="0" indent="0">
              <a:buNone/>
            </a:pPr>
            <a:endParaRPr lang="it-IT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sz="2400" dirty="0">
                <a:solidFill>
                  <a:schemeClr val="tx1"/>
                </a:solidFill>
              </a:rPr>
              <a:t>Sensitive items </a:t>
            </a:r>
            <a:r>
              <a:rPr lang="it-IT" sz="2400" dirty="0" err="1">
                <a:solidFill>
                  <a:schemeClr val="tx1"/>
                </a:solidFill>
              </a:rPr>
              <a:t>if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associated</a:t>
            </a:r>
            <a:r>
              <a:rPr lang="it-IT" sz="2400" dirty="0">
                <a:solidFill>
                  <a:schemeClr val="tx1"/>
                </a:solidFill>
              </a:rPr>
              <a:t> with a </a:t>
            </a:r>
            <a:r>
              <a:rPr lang="it-IT" sz="2400" dirty="0" err="1">
                <a:solidFill>
                  <a:schemeClr val="tx1"/>
                </a:solidFill>
              </a:rPr>
              <a:t>certain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transaction</a:t>
            </a:r>
            <a:r>
              <a:rPr lang="it-IT" sz="2400" dirty="0">
                <a:solidFill>
                  <a:schemeClr val="tx1"/>
                </a:solidFill>
              </a:rPr>
              <a:t> can </a:t>
            </a:r>
            <a:r>
              <a:rPr lang="it-IT" sz="2400" dirty="0" err="1">
                <a:solidFill>
                  <a:schemeClr val="tx1"/>
                </a:solidFill>
              </a:rPr>
              <a:t>represent</a:t>
            </a:r>
            <a:r>
              <a:rPr lang="it-IT" sz="2400" dirty="0">
                <a:solidFill>
                  <a:schemeClr val="tx1"/>
                </a:solidFill>
              </a:rPr>
              <a:t> a </a:t>
            </a:r>
            <a:r>
              <a:rPr lang="it-IT" sz="2400" dirty="0" err="1">
                <a:solidFill>
                  <a:schemeClr val="tx1"/>
                </a:solidFill>
              </a:rPr>
              <a:t>threath</a:t>
            </a:r>
            <a:r>
              <a:rPr lang="it-IT" sz="2400" dirty="0">
                <a:solidFill>
                  <a:schemeClr val="tx1"/>
                </a:solidFill>
              </a:rPr>
              <a:t> to privacy</a:t>
            </a:r>
          </a:p>
          <a:p>
            <a:pPr marL="0" indent="0">
              <a:buNone/>
            </a:pPr>
            <a:endParaRPr lang="it-IT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sz="2400" dirty="0" err="1">
                <a:solidFill>
                  <a:schemeClr val="tx1"/>
                </a:solidFill>
              </a:rPr>
              <a:t>We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need</a:t>
            </a:r>
            <a:r>
              <a:rPr lang="it-IT" sz="2400" dirty="0">
                <a:solidFill>
                  <a:schemeClr val="tx1"/>
                </a:solidFill>
              </a:rPr>
              <a:t> to divide the </a:t>
            </a:r>
            <a:r>
              <a:rPr lang="it-IT" sz="2400" dirty="0" err="1">
                <a:solidFill>
                  <a:schemeClr val="tx1"/>
                </a:solidFill>
              </a:rPr>
              <a:t>transactions</a:t>
            </a:r>
            <a:r>
              <a:rPr lang="it-IT" sz="2400" dirty="0">
                <a:solidFill>
                  <a:schemeClr val="tx1"/>
                </a:solidFill>
              </a:rPr>
              <a:t> in clusters </a:t>
            </a:r>
            <a:r>
              <a:rPr lang="it-IT" sz="2400" dirty="0" err="1">
                <a:solidFill>
                  <a:schemeClr val="tx1"/>
                </a:solidFill>
              </a:rPr>
              <a:t>determined</a:t>
            </a:r>
            <a:r>
              <a:rPr lang="it-IT" sz="2400" dirty="0">
                <a:solidFill>
                  <a:schemeClr val="tx1"/>
                </a:solidFill>
              </a:rPr>
              <a:t> by </a:t>
            </a:r>
            <a:r>
              <a:rPr lang="it-IT" sz="2400" dirty="0" err="1">
                <a:solidFill>
                  <a:schemeClr val="tx1"/>
                </a:solidFill>
              </a:rPr>
              <a:t>their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similarity</a:t>
            </a:r>
            <a:r>
              <a:rPr lang="it-IT" sz="2400" dirty="0">
                <a:solidFill>
                  <a:schemeClr val="tx1"/>
                </a:solidFill>
              </a:rPr>
              <a:t>, </a:t>
            </a:r>
            <a:r>
              <a:rPr lang="it-IT" sz="2400" dirty="0" err="1">
                <a:solidFill>
                  <a:schemeClr val="tx1"/>
                </a:solidFill>
              </a:rPr>
              <a:t>how</a:t>
            </a:r>
            <a:r>
              <a:rPr lang="it-IT" sz="2400" dirty="0">
                <a:solidFill>
                  <a:schemeClr val="tx1"/>
                </a:solidFill>
              </a:rPr>
              <a:t>?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7726B49-6603-4530-B6C2-25A2A973E12E}"/>
              </a:ext>
            </a:extLst>
          </p:cNvPr>
          <p:cNvSpPr txBox="1"/>
          <p:nvPr/>
        </p:nvSpPr>
        <p:spPr>
          <a:xfrm>
            <a:off x="246888" y="350080"/>
            <a:ext cx="8035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u="sng" dirty="0"/>
              <a:t>CAHD ALGORITHM</a:t>
            </a:r>
          </a:p>
        </p:txBody>
      </p:sp>
    </p:spTree>
    <p:extLst>
      <p:ext uri="{BB962C8B-B14F-4D97-AF65-F5344CB8AC3E}">
        <p14:creationId xmlns:p14="http://schemas.microsoft.com/office/powerpoint/2010/main" val="154783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37218B-3394-446D-8426-A6F059AE1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861" y="1086680"/>
            <a:ext cx="6988797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err="1">
                <a:solidFill>
                  <a:schemeClr val="tx1"/>
                </a:solidFill>
              </a:rPr>
              <a:t>Starting</a:t>
            </a:r>
            <a:r>
              <a:rPr lang="it-IT" sz="2400" dirty="0">
                <a:solidFill>
                  <a:schemeClr val="tx1"/>
                </a:solidFill>
              </a:rPr>
              <a:t> from a dataset </a:t>
            </a:r>
            <a:r>
              <a:rPr lang="it-IT" sz="2400" dirty="0" err="1">
                <a:solidFill>
                  <a:schemeClr val="tx1"/>
                </a:solidFill>
              </a:rPr>
              <a:t>we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need</a:t>
            </a:r>
            <a:r>
              <a:rPr lang="it-IT" sz="2400" dirty="0">
                <a:solidFill>
                  <a:schemeClr val="tx1"/>
                </a:solidFill>
              </a:rPr>
              <a:t> to </a:t>
            </a:r>
            <a:r>
              <a:rPr lang="it-IT" sz="2400" dirty="0" err="1">
                <a:solidFill>
                  <a:schemeClr val="tx1"/>
                </a:solidFill>
              </a:rPr>
              <a:t>transform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it</a:t>
            </a:r>
            <a:r>
              <a:rPr lang="it-IT" sz="2400" dirty="0">
                <a:solidFill>
                  <a:schemeClr val="tx1"/>
                </a:solidFill>
              </a:rPr>
              <a:t> in </a:t>
            </a:r>
            <a:r>
              <a:rPr lang="it-IT" sz="2400" dirty="0" err="1">
                <a:solidFill>
                  <a:schemeClr val="tx1"/>
                </a:solidFill>
              </a:rPr>
              <a:t>order</a:t>
            </a:r>
            <a:r>
              <a:rPr lang="it-IT" sz="2400" dirty="0">
                <a:solidFill>
                  <a:schemeClr val="tx1"/>
                </a:solidFill>
              </a:rPr>
              <a:t> to </a:t>
            </a:r>
            <a:r>
              <a:rPr lang="it-IT" sz="2400" dirty="0" err="1">
                <a:solidFill>
                  <a:schemeClr val="tx1"/>
                </a:solidFill>
              </a:rPr>
              <a:t>ease</a:t>
            </a:r>
            <a:r>
              <a:rPr lang="it-IT" sz="2400" dirty="0">
                <a:solidFill>
                  <a:schemeClr val="tx1"/>
                </a:solidFill>
              </a:rPr>
              <a:t> the group </a:t>
            </a:r>
            <a:r>
              <a:rPr lang="it-IT" sz="2400" dirty="0" err="1">
                <a:solidFill>
                  <a:schemeClr val="tx1"/>
                </a:solidFill>
              </a:rPr>
              <a:t>creation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phase</a:t>
            </a:r>
            <a:r>
              <a:rPr lang="it-IT" sz="2400" dirty="0">
                <a:solidFill>
                  <a:schemeClr val="tx1"/>
                </a:solidFill>
              </a:rPr>
              <a:t>. </a:t>
            </a:r>
            <a:r>
              <a:rPr lang="it-IT" sz="2400" dirty="0" err="1">
                <a:solidFill>
                  <a:schemeClr val="tx1"/>
                </a:solidFill>
              </a:rPr>
              <a:t>We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divided</a:t>
            </a:r>
            <a:r>
              <a:rPr lang="it-IT" sz="2400" dirty="0">
                <a:solidFill>
                  <a:schemeClr val="tx1"/>
                </a:solidFill>
              </a:rPr>
              <a:t> the </a:t>
            </a:r>
            <a:r>
              <a:rPr lang="it-IT" sz="2400" dirty="0" err="1">
                <a:solidFill>
                  <a:schemeClr val="tx1"/>
                </a:solidFill>
              </a:rPr>
              <a:t>QIDs</a:t>
            </a:r>
            <a:r>
              <a:rPr lang="it-IT" sz="2400" dirty="0">
                <a:solidFill>
                  <a:schemeClr val="tx1"/>
                </a:solidFill>
              </a:rPr>
              <a:t> from the </a:t>
            </a:r>
            <a:r>
              <a:rPr lang="it-IT" sz="2400" dirty="0" err="1">
                <a:solidFill>
                  <a:schemeClr val="tx1"/>
                </a:solidFill>
              </a:rPr>
              <a:t>SIs</a:t>
            </a:r>
            <a:r>
              <a:rPr lang="it-IT" sz="2400" dirty="0">
                <a:solidFill>
                  <a:schemeClr val="tx1"/>
                </a:solidFill>
              </a:rPr>
              <a:t> and </a:t>
            </a:r>
            <a:r>
              <a:rPr lang="it-IT" sz="2400" dirty="0" err="1">
                <a:solidFill>
                  <a:schemeClr val="tx1"/>
                </a:solidFill>
              </a:rPr>
              <a:t>given</a:t>
            </a:r>
            <a:r>
              <a:rPr lang="it-IT" sz="2400" dirty="0">
                <a:solidFill>
                  <a:schemeClr val="tx1"/>
                </a:solidFill>
              </a:rPr>
              <a:t> the </a:t>
            </a:r>
            <a:r>
              <a:rPr lang="it-IT" sz="2400" dirty="0" err="1">
                <a:solidFill>
                  <a:schemeClr val="tx1"/>
                </a:solidFill>
              </a:rPr>
              <a:t>matrix</a:t>
            </a:r>
            <a:r>
              <a:rPr lang="it-IT" sz="2400" dirty="0">
                <a:solidFill>
                  <a:schemeClr val="tx1"/>
                </a:solidFill>
              </a:rPr>
              <a:t> of the </a:t>
            </a:r>
            <a:r>
              <a:rPr lang="it-IT" sz="2400" dirty="0" err="1">
                <a:solidFill>
                  <a:schemeClr val="tx1"/>
                </a:solidFill>
              </a:rPr>
              <a:t>QIDs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we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applied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permutations</a:t>
            </a:r>
            <a:r>
              <a:rPr lang="it-IT" sz="2400" dirty="0">
                <a:solidFill>
                  <a:schemeClr val="tx1"/>
                </a:solidFill>
              </a:rPr>
              <a:t> of </a:t>
            </a:r>
            <a:r>
              <a:rPr lang="it-IT" sz="2400" dirty="0" err="1">
                <a:solidFill>
                  <a:schemeClr val="tx1"/>
                </a:solidFill>
              </a:rPr>
              <a:t>rows</a:t>
            </a:r>
            <a:r>
              <a:rPr lang="it-IT" sz="2400" dirty="0">
                <a:solidFill>
                  <a:schemeClr val="tx1"/>
                </a:solidFill>
              </a:rPr>
              <a:t> and </a:t>
            </a:r>
            <a:r>
              <a:rPr lang="it-IT" sz="2400" dirty="0" err="1">
                <a:solidFill>
                  <a:schemeClr val="tx1"/>
                </a:solidFill>
              </a:rPr>
              <a:t>columns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to obtain close transactions as similar as possible (with similar meaning the greater number of QIDs in common).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This is realized using </a:t>
            </a:r>
            <a:r>
              <a:rPr lang="it-IT" sz="2400" dirty="0">
                <a:solidFill>
                  <a:schemeClr val="tx1"/>
                </a:solidFill>
              </a:rPr>
              <a:t>the Reverse </a:t>
            </a:r>
            <a:r>
              <a:rPr lang="it-IT" sz="2400" dirty="0" err="1">
                <a:solidFill>
                  <a:schemeClr val="tx1"/>
                </a:solidFill>
              </a:rPr>
              <a:t>Cuthill-McKee</a:t>
            </a:r>
            <a:r>
              <a:rPr lang="it-IT" sz="2400" dirty="0">
                <a:solidFill>
                  <a:schemeClr val="tx1"/>
                </a:solidFill>
              </a:rPr>
              <a:t> (RCM) </a:t>
            </a:r>
            <a:r>
              <a:rPr lang="it-IT" sz="2400" dirty="0" err="1">
                <a:solidFill>
                  <a:schemeClr val="tx1"/>
                </a:solidFill>
              </a:rPr>
              <a:t>Algorithm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which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allows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us</a:t>
            </a:r>
            <a:r>
              <a:rPr lang="it-IT" sz="2400" dirty="0">
                <a:solidFill>
                  <a:schemeClr val="tx1"/>
                </a:solidFill>
              </a:rPr>
              <a:t> to </a:t>
            </a:r>
            <a:r>
              <a:rPr lang="it-IT" sz="2400" dirty="0" err="1">
                <a:solidFill>
                  <a:schemeClr val="tx1"/>
                </a:solidFill>
              </a:rPr>
              <a:t>obtain</a:t>
            </a:r>
            <a:r>
              <a:rPr lang="it-IT" sz="2400" dirty="0">
                <a:solidFill>
                  <a:schemeClr val="tx1"/>
                </a:solidFill>
              </a:rPr>
              <a:t> a band </a:t>
            </a:r>
            <a:r>
              <a:rPr lang="it-IT" sz="2400" dirty="0" err="1">
                <a:solidFill>
                  <a:schemeClr val="tx1"/>
                </a:solidFill>
              </a:rPr>
              <a:t>matrix</a:t>
            </a:r>
            <a:r>
              <a:rPr lang="it-IT" sz="2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D1B7517-6D7E-4243-B812-8D3AB5C99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453" y="1936286"/>
            <a:ext cx="4333686" cy="298542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9D297EA6-A65F-4712-A650-F020882A55C5}"/>
              </a:ext>
            </a:extLst>
          </p:cNvPr>
          <p:cNvSpPr txBox="1"/>
          <p:nvPr/>
        </p:nvSpPr>
        <p:spPr>
          <a:xfrm>
            <a:off x="213861" y="284920"/>
            <a:ext cx="7021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u="sng" dirty="0"/>
              <a:t>BAND MATRIX</a:t>
            </a:r>
          </a:p>
        </p:txBody>
      </p:sp>
    </p:spTree>
    <p:extLst>
      <p:ext uri="{BB962C8B-B14F-4D97-AF65-F5344CB8AC3E}">
        <p14:creationId xmlns:p14="http://schemas.microsoft.com/office/powerpoint/2010/main" val="271216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 descr="Immagine che contiene tappeto&#10;&#10;Descrizione generata automaticamente">
            <a:extLst>
              <a:ext uri="{FF2B5EF4-FFF2-40B4-BE49-F238E27FC236}">
                <a16:creationId xmlns:a16="http://schemas.microsoft.com/office/drawing/2014/main" id="{534444B9-D0A3-4528-9AFF-D00899792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90" y="3564109"/>
            <a:ext cx="6058746" cy="309165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7CF47B06-C66B-49C5-B994-449524EC7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90" y="140677"/>
            <a:ext cx="6058746" cy="3153215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460F70F-CD45-4285-BC96-2A6DF1F56DFE}"/>
              </a:ext>
            </a:extLst>
          </p:cNvPr>
          <p:cNvSpPr txBox="1"/>
          <p:nvPr/>
        </p:nvSpPr>
        <p:spPr>
          <a:xfrm>
            <a:off x="6625883" y="1301785"/>
            <a:ext cx="519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Band Matrix of the BMS1 Dataset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90E6074-D3B5-4CBF-B471-6B27044988B7}"/>
              </a:ext>
            </a:extLst>
          </p:cNvPr>
          <p:cNvSpPr txBox="1"/>
          <p:nvPr/>
        </p:nvSpPr>
        <p:spPr>
          <a:xfrm>
            <a:off x="6625883" y="5003744"/>
            <a:ext cx="51995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Band Matrix of the BMS2 Dataset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474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E13EFC-14D6-4477-91FD-9F06FBF46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10" y="870022"/>
            <a:ext cx="9547478" cy="5940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chemeClr val="tx1"/>
                </a:solidFill>
              </a:rPr>
              <a:t>Once </a:t>
            </a:r>
            <a:r>
              <a:rPr lang="it-IT" sz="2400" dirty="0" err="1">
                <a:solidFill>
                  <a:schemeClr val="tx1"/>
                </a:solidFill>
              </a:rPr>
              <a:t>obtained</a:t>
            </a:r>
            <a:r>
              <a:rPr lang="it-IT" sz="2400" dirty="0">
                <a:solidFill>
                  <a:schemeClr val="tx1"/>
                </a:solidFill>
              </a:rPr>
              <a:t> the band </a:t>
            </a:r>
            <a:r>
              <a:rPr lang="it-IT" sz="2400" dirty="0" err="1">
                <a:solidFill>
                  <a:schemeClr val="tx1"/>
                </a:solidFill>
              </a:rPr>
              <a:t>matrix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we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attach</a:t>
            </a:r>
            <a:r>
              <a:rPr lang="it-IT" sz="2400" dirty="0">
                <a:solidFill>
                  <a:schemeClr val="tx1"/>
                </a:solidFill>
              </a:rPr>
              <a:t> back to </a:t>
            </a:r>
            <a:r>
              <a:rPr lang="it-IT" sz="2400" dirty="0" err="1">
                <a:solidFill>
                  <a:schemeClr val="tx1"/>
                </a:solidFill>
              </a:rPr>
              <a:t>it</a:t>
            </a:r>
            <a:r>
              <a:rPr lang="it-IT" sz="2400" dirty="0">
                <a:solidFill>
                  <a:schemeClr val="tx1"/>
                </a:solidFill>
              </a:rPr>
              <a:t> the </a:t>
            </a:r>
            <a:r>
              <a:rPr lang="it-IT" sz="2400" dirty="0" err="1">
                <a:solidFill>
                  <a:schemeClr val="tx1"/>
                </a:solidFill>
              </a:rPr>
              <a:t>SIs</a:t>
            </a:r>
            <a:r>
              <a:rPr lang="it-IT" sz="24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tx1"/>
                </a:solidFill>
              </a:rPr>
              <a:t>CAHD takes </a:t>
            </a:r>
            <a:r>
              <a:rPr lang="it-IT" sz="2400" dirty="0" err="1">
                <a:solidFill>
                  <a:schemeClr val="tx1"/>
                </a:solidFill>
              </a:rPr>
              <a:t>this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matrix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as</a:t>
            </a:r>
            <a:r>
              <a:rPr lang="it-IT" sz="2400" dirty="0">
                <a:solidFill>
                  <a:schemeClr val="tx1"/>
                </a:solidFill>
              </a:rPr>
              <a:t> input and in </a:t>
            </a:r>
            <a:r>
              <a:rPr lang="it-IT" sz="2400" dirty="0" err="1">
                <a:solidFill>
                  <a:schemeClr val="tx1"/>
                </a:solidFill>
              </a:rPr>
              <a:t>order</a:t>
            </a:r>
            <a:r>
              <a:rPr lang="it-IT" sz="2400" dirty="0">
                <a:solidFill>
                  <a:schemeClr val="tx1"/>
                </a:solidFill>
              </a:rPr>
              <a:t> to </a:t>
            </a:r>
            <a:r>
              <a:rPr lang="it-IT" sz="2400" dirty="0" err="1">
                <a:solidFill>
                  <a:schemeClr val="tx1"/>
                </a:solidFill>
              </a:rPr>
              <a:t>satisfy</a:t>
            </a:r>
            <a:r>
              <a:rPr lang="it-IT" sz="2400" dirty="0">
                <a:solidFill>
                  <a:schemeClr val="tx1"/>
                </a:solidFill>
              </a:rPr>
              <a:t> the privacy </a:t>
            </a:r>
            <a:r>
              <a:rPr lang="it-IT" sz="2400" dirty="0" err="1">
                <a:solidFill>
                  <a:schemeClr val="tx1"/>
                </a:solidFill>
              </a:rPr>
              <a:t>requirements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it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creates</a:t>
            </a:r>
            <a:r>
              <a:rPr lang="it-IT" sz="2400" dirty="0">
                <a:solidFill>
                  <a:schemeClr val="tx1"/>
                </a:solidFill>
              </a:rPr>
              <a:t> a group for </a:t>
            </a:r>
            <a:r>
              <a:rPr lang="it-IT" sz="2400" dirty="0" err="1">
                <a:solidFill>
                  <a:schemeClr val="tx1"/>
                </a:solidFill>
              </a:rPr>
              <a:t>each</a:t>
            </a:r>
            <a:r>
              <a:rPr lang="it-IT" sz="2400" dirty="0">
                <a:solidFill>
                  <a:schemeClr val="tx1"/>
                </a:solidFill>
              </a:rPr>
              <a:t> sensitive </a:t>
            </a:r>
            <a:r>
              <a:rPr lang="it-IT" sz="2400" dirty="0" err="1">
                <a:solidFill>
                  <a:schemeClr val="tx1"/>
                </a:solidFill>
              </a:rPr>
              <a:t>transaction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containing</a:t>
            </a:r>
            <a:r>
              <a:rPr lang="it-IT" sz="2400" dirty="0">
                <a:solidFill>
                  <a:schemeClr val="tx1"/>
                </a:solidFill>
              </a:rPr>
              <a:t> non-sensitive </a:t>
            </a:r>
            <a:r>
              <a:rPr lang="it-IT" sz="2400" dirty="0" err="1">
                <a:solidFill>
                  <a:schemeClr val="tx1"/>
                </a:solidFill>
              </a:rPr>
              <a:t>ones</a:t>
            </a:r>
            <a:r>
              <a:rPr lang="it-IT" sz="2400" dirty="0">
                <a:solidFill>
                  <a:schemeClr val="tx1"/>
                </a:solidFill>
              </a:rPr>
              <a:t> or </a:t>
            </a:r>
            <a:r>
              <a:rPr lang="it-IT" sz="2400" dirty="0" err="1">
                <a:solidFill>
                  <a:schemeClr val="tx1"/>
                </a:solidFill>
              </a:rPr>
              <a:t>other</a:t>
            </a:r>
            <a:r>
              <a:rPr lang="it-IT" sz="2400" dirty="0">
                <a:solidFill>
                  <a:schemeClr val="tx1"/>
                </a:solidFill>
              </a:rPr>
              <a:t> sensitive </a:t>
            </a:r>
            <a:r>
              <a:rPr lang="it-IT" sz="2400" dirty="0" err="1">
                <a:solidFill>
                  <a:schemeClr val="tx1"/>
                </a:solidFill>
              </a:rPr>
              <a:t>transaction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that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don’t</a:t>
            </a:r>
            <a:r>
              <a:rPr lang="it-IT" sz="2400" dirty="0">
                <a:solidFill>
                  <a:schemeClr val="tx1"/>
                </a:solidFill>
              </a:rPr>
              <a:t> cause </a:t>
            </a:r>
            <a:r>
              <a:rPr lang="it-IT" sz="2400" dirty="0" err="1">
                <a:solidFill>
                  <a:schemeClr val="tx1"/>
                </a:solidFill>
              </a:rPr>
              <a:t>conflicts</a:t>
            </a:r>
            <a:r>
              <a:rPr lang="it-IT" sz="2400" dirty="0">
                <a:solidFill>
                  <a:schemeClr val="tx1"/>
                </a:solidFill>
              </a:rPr>
              <a:t> (</a:t>
            </a:r>
            <a:r>
              <a:rPr lang="it-IT" sz="2400" dirty="0" err="1">
                <a:solidFill>
                  <a:schemeClr val="tx1"/>
                </a:solidFill>
              </a:rPr>
              <a:t>transactions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that</a:t>
            </a:r>
            <a:r>
              <a:rPr lang="it-IT" sz="2400" dirty="0">
                <a:solidFill>
                  <a:schemeClr val="tx1"/>
                </a:solidFill>
              </a:rPr>
              <a:t> do </a:t>
            </a:r>
            <a:r>
              <a:rPr lang="it-IT" sz="2400" dirty="0" err="1">
                <a:solidFill>
                  <a:schemeClr val="tx1"/>
                </a:solidFill>
              </a:rPr>
              <a:t>not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contain</a:t>
            </a:r>
            <a:r>
              <a:rPr lang="it-IT" sz="2400" dirty="0">
                <a:solidFill>
                  <a:schemeClr val="tx1"/>
                </a:solidFill>
              </a:rPr>
              <a:t> the </a:t>
            </a:r>
            <a:r>
              <a:rPr lang="it-IT" sz="2400" dirty="0" err="1">
                <a:solidFill>
                  <a:schemeClr val="tx1"/>
                </a:solidFill>
              </a:rPr>
              <a:t>same</a:t>
            </a:r>
            <a:r>
              <a:rPr lang="it-IT" sz="2400" dirty="0">
                <a:solidFill>
                  <a:schemeClr val="tx1"/>
                </a:solidFill>
              </a:rPr>
              <a:t> sensitive item).</a:t>
            </a:r>
          </a:p>
          <a:p>
            <a:pPr marL="0" indent="0">
              <a:buNone/>
            </a:pPr>
            <a:r>
              <a:rPr lang="it-IT" sz="2400" dirty="0" err="1">
                <a:solidFill>
                  <a:schemeClr val="tx1"/>
                </a:solidFill>
              </a:rPr>
              <a:t>Given</a:t>
            </a:r>
            <a:r>
              <a:rPr lang="it-IT" sz="2400" dirty="0">
                <a:solidFill>
                  <a:schemeClr val="tx1"/>
                </a:solidFill>
              </a:rPr>
              <a:t> a sensitive </a:t>
            </a:r>
            <a:r>
              <a:rPr lang="it-IT" sz="2400" dirty="0" err="1">
                <a:solidFill>
                  <a:schemeClr val="tx1"/>
                </a:solidFill>
              </a:rPr>
              <a:t>transaction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i="1" dirty="0">
                <a:solidFill>
                  <a:schemeClr val="tx1"/>
                </a:solidFill>
              </a:rPr>
              <a:t>t0 </a:t>
            </a:r>
            <a:r>
              <a:rPr lang="it-IT" sz="2400" dirty="0">
                <a:solidFill>
                  <a:schemeClr val="tx1"/>
                </a:solidFill>
              </a:rPr>
              <a:t>the </a:t>
            </a:r>
            <a:r>
              <a:rPr lang="it-IT" sz="2400" dirty="0" err="1">
                <a:solidFill>
                  <a:schemeClr val="tx1"/>
                </a:solidFill>
              </a:rPr>
              <a:t>algorithm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form</a:t>
            </a:r>
            <a:r>
              <a:rPr lang="it-IT" sz="2400" dirty="0">
                <a:solidFill>
                  <a:schemeClr val="tx1"/>
                </a:solidFill>
              </a:rPr>
              <a:t> a candidate list of </a:t>
            </a:r>
            <a:r>
              <a:rPr lang="it-IT" sz="2400" dirty="0" err="1">
                <a:solidFill>
                  <a:schemeClr val="tx1"/>
                </a:solidFill>
              </a:rPr>
              <a:t>transactions</a:t>
            </a:r>
            <a:r>
              <a:rPr lang="it-IT" sz="2400" dirty="0">
                <a:solidFill>
                  <a:schemeClr val="tx1"/>
                </a:solidFill>
              </a:rPr>
              <a:t> (CL) </a:t>
            </a:r>
            <a:r>
              <a:rPr lang="it-IT" sz="2400" dirty="0" err="1">
                <a:solidFill>
                  <a:schemeClr val="tx1"/>
                </a:solidFill>
              </a:rPr>
              <a:t>taking</a:t>
            </a:r>
            <a:r>
              <a:rPr lang="it-IT" sz="2400" dirty="0">
                <a:solidFill>
                  <a:schemeClr val="tx1"/>
                </a:solidFill>
              </a:rPr>
              <a:t> the </a:t>
            </a:r>
            <a:r>
              <a:rPr lang="it-IT" sz="2400" dirty="0" err="1">
                <a:solidFill>
                  <a:schemeClr val="tx1"/>
                </a:solidFill>
              </a:rPr>
              <a:t>previous</a:t>
            </a:r>
            <a:r>
              <a:rPr lang="it-IT" sz="2400" dirty="0">
                <a:solidFill>
                  <a:schemeClr val="tx1"/>
                </a:solidFill>
              </a:rPr>
              <a:t> and following 𝛼𝑝 </a:t>
            </a:r>
            <a:r>
              <a:rPr lang="it-IT" sz="2400" dirty="0" err="1">
                <a:solidFill>
                  <a:schemeClr val="tx1"/>
                </a:solidFill>
              </a:rPr>
              <a:t>transactions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not</a:t>
            </a:r>
            <a:r>
              <a:rPr lang="it-IT" sz="2400" dirty="0">
                <a:solidFill>
                  <a:schemeClr val="tx1"/>
                </a:solidFill>
              </a:rPr>
              <a:t> in </a:t>
            </a:r>
            <a:r>
              <a:rPr lang="it-IT" sz="2400" dirty="0" err="1">
                <a:solidFill>
                  <a:schemeClr val="tx1"/>
                </a:solidFill>
              </a:rPr>
              <a:t>confilct</a:t>
            </a:r>
            <a:r>
              <a:rPr lang="it-IT" sz="2400" dirty="0">
                <a:solidFill>
                  <a:schemeClr val="tx1"/>
                </a:solidFill>
              </a:rPr>
              <a:t> with </a:t>
            </a:r>
            <a:r>
              <a:rPr lang="it-IT" sz="2400" i="1" dirty="0">
                <a:solidFill>
                  <a:schemeClr val="tx1"/>
                </a:solidFill>
              </a:rPr>
              <a:t>t0. </a:t>
            </a:r>
            <a:r>
              <a:rPr lang="it-IT" sz="2400" dirty="0" err="1">
                <a:solidFill>
                  <a:schemeClr val="tx1"/>
                </a:solidFill>
              </a:rPr>
              <a:t>Given</a:t>
            </a:r>
            <a:r>
              <a:rPr lang="it-IT" sz="2400" dirty="0">
                <a:solidFill>
                  <a:schemeClr val="tx1"/>
                </a:solidFill>
              </a:rPr>
              <a:t> the 2𝛼𝑝 </a:t>
            </a:r>
            <a:r>
              <a:rPr lang="it-IT" sz="2400" dirty="0" err="1">
                <a:solidFill>
                  <a:schemeClr val="tx1"/>
                </a:solidFill>
              </a:rPr>
              <a:t>transactions</a:t>
            </a:r>
            <a:r>
              <a:rPr lang="it-IT" sz="2400" dirty="0">
                <a:solidFill>
                  <a:schemeClr val="tx1"/>
                </a:solidFill>
              </a:rPr>
              <a:t> in CL </a:t>
            </a:r>
            <a:r>
              <a:rPr lang="it-IT" sz="2400" dirty="0" err="1">
                <a:solidFill>
                  <a:schemeClr val="tx1"/>
                </a:solidFill>
              </a:rPr>
              <a:t>we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select</a:t>
            </a:r>
            <a:r>
              <a:rPr lang="it-IT" sz="2400" dirty="0">
                <a:solidFill>
                  <a:schemeClr val="tx1"/>
                </a:solidFill>
              </a:rPr>
              <a:t> the </a:t>
            </a:r>
            <a:r>
              <a:rPr lang="it-IT" sz="2400" i="1" dirty="0">
                <a:solidFill>
                  <a:schemeClr val="tx1"/>
                </a:solidFill>
              </a:rPr>
              <a:t>p-1 </a:t>
            </a:r>
            <a:r>
              <a:rPr lang="it-IT" sz="2400" dirty="0">
                <a:solidFill>
                  <a:schemeClr val="tx1"/>
                </a:solidFill>
              </a:rPr>
              <a:t>more </a:t>
            </a:r>
            <a:r>
              <a:rPr lang="it-IT" sz="2400" dirty="0" err="1">
                <a:solidFill>
                  <a:schemeClr val="tx1"/>
                </a:solidFill>
              </a:rPr>
              <a:t>similar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transactions</a:t>
            </a:r>
            <a:r>
              <a:rPr lang="it-IT" sz="2400" dirty="0">
                <a:solidFill>
                  <a:schemeClr val="tx1"/>
                </a:solidFill>
              </a:rPr>
              <a:t> to </a:t>
            </a:r>
            <a:r>
              <a:rPr lang="it-IT" sz="2400" i="1" dirty="0">
                <a:solidFill>
                  <a:schemeClr val="tx1"/>
                </a:solidFill>
              </a:rPr>
              <a:t>t</a:t>
            </a:r>
            <a:r>
              <a:rPr lang="it-IT" sz="2400" dirty="0">
                <a:solidFill>
                  <a:schemeClr val="tx1"/>
                </a:solidFill>
              </a:rPr>
              <a:t>0 in </a:t>
            </a:r>
            <a:r>
              <a:rPr lang="it-IT" sz="2400" dirty="0" err="1">
                <a:solidFill>
                  <a:schemeClr val="tx1"/>
                </a:solidFill>
              </a:rPr>
              <a:t>order</a:t>
            </a:r>
            <a:r>
              <a:rPr lang="it-IT" sz="2400" dirty="0">
                <a:solidFill>
                  <a:schemeClr val="tx1"/>
                </a:solidFill>
              </a:rPr>
              <a:t> to </a:t>
            </a:r>
            <a:r>
              <a:rPr lang="it-IT" sz="2400" dirty="0" err="1">
                <a:solidFill>
                  <a:schemeClr val="tx1"/>
                </a:solidFill>
              </a:rPr>
              <a:t>form</a:t>
            </a:r>
            <a:r>
              <a:rPr lang="it-IT" sz="2400" dirty="0">
                <a:solidFill>
                  <a:schemeClr val="tx1"/>
                </a:solidFill>
              </a:rPr>
              <a:t> the </a:t>
            </a:r>
            <a:r>
              <a:rPr lang="it-IT" sz="2400" b="1" dirty="0" err="1">
                <a:solidFill>
                  <a:schemeClr val="tx1"/>
                </a:solidFill>
              </a:rPr>
              <a:t>anonymized</a:t>
            </a:r>
            <a:r>
              <a:rPr lang="it-IT" sz="2400" dirty="0">
                <a:solidFill>
                  <a:schemeClr val="tx1"/>
                </a:solidFill>
              </a:rPr>
              <a:t> group.</a:t>
            </a:r>
          </a:p>
          <a:p>
            <a:pPr marL="0" indent="0">
              <a:buNone/>
            </a:pPr>
            <a:r>
              <a:rPr lang="it-IT" sz="2800" dirty="0">
                <a:solidFill>
                  <a:schemeClr val="tx1"/>
                </a:solidFill>
              </a:rPr>
              <a:t>𝛼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is</a:t>
            </a:r>
            <a:r>
              <a:rPr lang="it-IT" sz="2400" dirty="0">
                <a:solidFill>
                  <a:schemeClr val="tx1"/>
                </a:solidFill>
              </a:rPr>
              <a:t> a </a:t>
            </a:r>
            <a:r>
              <a:rPr lang="it-IT" sz="2400" dirty="0" err="1">
                <a:solidFill>
                  <a:schemeClr val="tx1"/>
                </a:solidFill>
              </a:rPr>
              <a:t>parameter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that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states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how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many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similar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transactions</a:t>
            </a:r>
            <a:r>
              <a:rPr lang="it-IT" sz="2400" dirty="0">
                <a:solidFill>
                  <a:schemeClr val="tx1"/>
                </a:solidFill>
              </a:rPr>
              <a:t> I </a:t>
            </a:r>
            <a:r>
              <a:rPr lang="it-IT" sz="2400" dirty="0" err="1">
                <a:solidFill>
                  <a:schemeClr val="tx1"/>
                </a:solidFill>
              </a:rPr>
              <a:t>want</a:t>
            </a:r>
            <a:r>
              <a:rPr lang="it-IT" sz="2400" dirty="0">
                <a:solidFill>
                  <a:schemeClr val="tx1"/>
                </a:solidFill>
              </a:rPr>
              <a:t> in the CL and </a:t>
            </a:r>
            <a:r>
              <a:rPr lang="it-IT" sz="2400" i="1" dirty="0">
                <a:solidFill>
                  <a:schemeClr val="tx1"/>
                </a:solidFill>
              </a:rPr>
              <a:t>p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is</a:t>
            </a:r>
            <a:r>
              <a:rPr lang="it-IT" sz="2400" dirty="0">
                <a:solidFill>
                  <a:schemeClr val="tx1"/>
                </a:solidFill>
              </a:rPr>
              <a:t> the degree of </a:t>
            </a:r>
            <a:r>
              <a:rPr lang="it-IT" sz="2400" b="1" dirty="0">
                <a:solidFill>
                  <a:schemeClr val="tx1"/>
                </a:solidFill>
              </a:rPr>
              <a:t>privacy</a:t>
            </a:r>
            <a:r>
              <a:rPr lang="it-IT" sz="2400" dirty="0">
                <a:solidFill>
                  <a:schemeClr val="tx1"/>
                </a:solidFill>
              </a:rPr>
              <a:t> I </a:t>
            </a:r>
            <a:r>
              <a:rPr lang="it-IT" sz="2400" dirty="0" err="1">
                <a:solidFill>
                  <a:schemeClr val="tx1"/>
                </a:solidFill>
              </a:rPr>
              <a:t>want</a:t>
            </a:r>
            <a:r>
              <a:rPr lang="it-IT" sz="2400" dirty="0">
                <a:solidFill>
                  <a:schemeClr val="tx1"/>
                </a:solidFill>
              </a:rPr>
              <a:t> to </a:t>
            </a:r>
            <a:r>
              <a:rPr lang="it-IT" sz="2400" dirty="0" err="1">
                <a:solidFill>
                  <a:schemeClr val="tx1"/>
                </a:solidFill>
              </a:rPr>
              <a:t>achieve</a:t>
            </a:r>
            <a:r>
              <a:rPr lang="it-IT" sz="2400" dirty="0">
                <a:solidFill>
                  <a:schemeClr val="tx1"/>
                </a:solidFill>
              </a:rPr>
              <a:t>.</a:t>
            </a:r>
            <a:endParaRPr lang="it-IT" sz="2400" i="1" dirty="0">
              <a:solidFill>
                <a:schemeClr val="tx1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E04CFE3-950A-456A-B443-88AC2FA0C701}"/>
              </a:ext>
            </a:extLst>
          </p:cNvPr>
          <p:cNvSpPr txBox="1"/>
          <p:nvPr/>
        </p:nvSpPr>
        <p:spPr>
          <a:xfrm>
            <a:off x="126610" y="47895"/>
            <a:ext cx="8931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u="sng" dirty="0"/>
              <a:t>GROUP FORMATION HEURISTIC:</a:t>
            </a:r>
          </a:p>
        </p:txBody>
      </p:sp>
    </p:spTree>
    <p:extLst>
      <p:ext uri="{BB962C8B-B14F-4D97-AF65-F5344CB8AC3E}">
        <p14:creationId xmlns:p14="http://schemas.microsoft.com/office/powerpoint/2010/main" val="195842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7CEDB6-2A1D-4437-80AB-B69D18CAE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25" y="0"/>
            <a:ext cx="8534400" cy="1002747"/>
          </a:xfrm>
        </p:spPr>
        <p:txBody>
          <a:bodyPr>
            <a:normAutofit fontScale="90000"/>
          </a:bodyPr>
          <a:lstStyle/>
          <a:p>
            <a:r>
              <a:rPr lang="it-IT" sz="4000" b="1" u="sng" dirty="0"/>
              <a:t>Privacy and utility </a:t>
            </a:r>
            <a:r>
              <a:rPr lang="it-IT" sz="4000" b="1" u="sng" dirty="0" err="1"/>
              <a:t>requirements</a:t>
            </a:r>
            <a:r>
              <a:rPr lang="it-IT" sz="4000" b="1" u="sng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5194274-6FF5-4260-BE84-73BCC0AAD4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4125" y="1400720"/>
                <a:ext cx="8883858" cy="510871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it-IT" sz="2200" dirty="0">
                    <a:solidFill>
                      <a:schemeClr val="tx1"/>
                    </a:solidFill>
                  </a:rPr>
                  <a:t>CAHD </a:t>
                </a:r>
                <a:r>
                  <a:rPr lang="it-IT" sz="2200" dirty="0" err="1">
                    <a:solidFill>
                      <a:schemeClr val="tx1"/>
                    </a:solidFill>
                  </a:rPr>
                  <a:t>wants</a:t>
                </a:r>
                <a:r>
                  <a:rPr lang="it-IT" sz="2200" dirty="0">
                    <a:solidFill>
                      <a:schemeClr val="tx1"/>
                    </a:solidFill>
                  </a:rPr>
                  <a:t> to </a:t>
                </a:r>
                <a:r>
                  <a:rPr lang="it-IT" sz="2200" dirty="0" err="1">
                    <a:solidFill>
                      <a:schemeClr val="tx1"/>
                    </a:solidFill>
                  </a:rPr>
                  <a:t>satisfy</a:t>
                </a:r>
                <a:r>
                  <a:rPr lang="it-IT" sz="2200" dirty="0">
                    <a:solidFill>
                      <a:schemeClr val="tx1"/>
                    </a:solidFill>
                  </a:rPr>
                  <a:t> </a:t>
                </a:r>
                <a:r>
                  <a:rPr lang="it-IT" sz="2200" dirty="0" err="1">
                    <a:solidFill>
                      <a:schemeClr val="tx1"/>
                    </a:solidFill>
                  </a:rPr>
                  <a:t>two</a:t>
                </a:r>
                <a:r>
                  <a:rPr lang="it-IT" sz="2200" dirty="0">
                    <a:solidFill>
                      <a:schemeClr val="tx1"/>
                    </a:solidFill>
                  </a:rPr>
                  <a:t> </a:t>
                </a:r>
                <a:r>
                  <a:rPr lang="it-IT" sz="2200" dirty="0" err="1">
                    <a:solidFill>
                      <a:schemeClr val="tx1"/>
                    </a:solidFill>
                  </a:rPr>
                  <a:t>requirements</a:t>
                </a:r>
                <a:r>
                  <a:rPr lang="it-IT" sz="22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it-IT" sz="2200" dirty="0">
                    <a:solidFill>
                      <a:schemeClr val="tx1"/>
                    </a:solidFill>
                  </a:rPr>
                  <a:t>1.Privacy </a:t>
                </a:r>
                <a:r>
                  <a:rPr lang="it-IT" sz="2200" dirty="0" err="1">
                    <a:solidFill>
                      <a:schemeClr val="tx1"/>
                    </a:solidFill>
                  </a:rPr>
                  <a:t>Requirement</a:t>
                </a:r>
                <a:endParaRPr lang="it-IT" sz="22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sz="2000" dirty="0">
                    <a:solidFill>
                      <a:schemeClr val="tx1"/>
                    </a:solidFill>
                  </a:rPr>
                  <a:t>	In group </a:t>
                </a:r>
                <a:r>
                  <a:rPr lang="it-IT" sz="2000" b="1" i="1" dirty="0">
                    <a:solidFill>
                      <a:schemeClr val="tx1"/>
                    </a:solidFill>
                  </a:rPr>
                  <a:t>G </a:t>
                </a:r>
                <a:r>
                  <a:rPr lang="it-IT" sz="2000" dirty="0">
                    <a:solidFill>
                      <a:schemeClr val="tx1"/>
                    </a:solidFill>
                  </a:rPr>
                  <a:t>the privacy </a:t>
                </a:r>
                <a:r>
                  <a:rPr lang="it-IT" sz="2000" dirty="0" err="1">
                    <a:solidFill>
                      <a:schemeClr val="tx1"/>
                    </a:solidFill>
                  </a:rPr>
                  <a:t>is</a:t>
                </a:r>
                <a:r>
                  <a:rPr lang="it-IT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it-IT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sup>
                    </m:sSup>
                    <m:sSub>
                      <m:sSubPr>
                        <m:ctrlPr>
                          <a:rPr lang="it-IT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eqArr>
                          <m:eqArrPr>
                            <m:ctrlPr>
                              <a:rPr lang="it-IT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t-IT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𝑴𝑰𝑵</m:t>
                            </m:r>
                          </m:e>
                          <m:e>
                            <m:r>
                              <a:rPr lang="it-IT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it-IT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it-IT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it-IT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</m:eqArr>
                      </m:sub>
                    </m:sSub>
                    <m:f>
                      <m:fPr>
                        <m:type m:val="skw"/>
                        <m:ctrlPr>
                          <a:rPr lang="it-IT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it-IT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it-IT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it-IT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sSup>
                          <m:sSupPr>
                            <m:ctrlPr>
                              <a:rPr lang="it-IT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p>
                            <m:r>
                              <a:rPr lang="it-IT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sup>
                        </m:sSup>
                      </m:den>
                    </m:f>
                  </m:oMath>
                </a14:m>
                <a:endParaRPr lang="it-IT" sz="2000" b="1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it-IT" sz="2000" dirty="0">
                    <a:solidFill>
                      <a:schemeClr val="tx1"/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a:rPr lang="it-IT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sSup>
                      <m:sSupPr>
                        <m:ctrlPr>
                          <a:rPr lang="it-IT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it-IT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sup>
                    </m:sSup>
                  </m:oMath>
                </a14:m>
                <a:r>
                  <a:rPr lang="it-IT" sz="2000" dirty="0">
                    <a:solidFill>
                      <a:schemeClr val="tx1"/>
                    </a:solidFill>
                  </a:rPr>
                  <a:t> = </a:t>
                </a:r>
                <a:r>
                  <a:rPr lang="en-US" sz="2000" dirty="0">
                    <a:solidFill>
                      <a:schemeClr val="tx1"/>
                    </a:solidFill>
                  </a:rPr>
                  <a:t>number of occurrences of the sensitive item in group G.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In the whole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P</a:t>
                </a:r>
                <a:r>
                  <a:rPr lang="en-US" sz="2000" dirty="0">
                    <a:solidFill>
                      <a:schemeClr val="tx1"/>
                    </a:solidFill>
                  </a:rPr>
                  <a:t> partitioning of the dataset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it-IT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sup>
                    </m:sSup>
                    <m:sSub>
                      <m:sSubPr>
                        <m:ctrlPr>
                          <a:rPr lang="it-IT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eqArr>
                          <m:eqArrPr>
                            <m:ctrlPr>
                              <a:rPr lang="it-IT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t-IT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𝑴𝑰𝑵</m:t>
                            </m:r>
                          </m:e>
                          <m:e>
                            <m:r>
                              <a:rPr lang="it-IT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  <m:r>
                              <m:rPr>
                                <m:nor/>
                              </m:rPr>
                              <a:rPr lang="it-IT" sz="2000">
                                <a:solidFill>
                                  <a:schemeClr val="tx1"/>
                                </a:solidFill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it-IT" sz="2000">
                                <a:solidFill>
                                  <a:schemeClr val="tx1"/>
                                </a:solidFill>
                              </a:rPr>
                              <m:t>𝑃</m:t>
                            </m:r>
                          </m:e>
                        </m:eqArr>
                      </m:sub>
                    </m:sSub>
                  </m:oMath>
                </a14:m>
                <a:r>
                  <a:rPr lang="it-IT" sz="20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it-IT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sup>
                    </m:sSup>
                  </m:oMath>
                </a14:m>
                <a:endParaRPr lang="it-IT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dirty="0">
                    <a:solidFill>
                      <a:schemeClr val="tx1"/>
                    </a:solidFill>
                  </a:rPr>
                  <a:t>2.Utility </a:t>
                </a:r>
                <a:r>
                  <a:rPr lang="it-IT" dirty="0" err="1">
                    <a:solidFill>
                      <a:schemeClr val="tx1"/>
                    </a:solidFill>
                  </a:rPr>
                  <a:t>Requirement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sz="2000" dirty="0"/>
                  <a:t>	</a:t>
                </a:r>
                <a:r>
                  <a:rPr lang="it-IT" sz="2000" dirty="0" err="1">
                    <a:solidFill>
                      <a:schemeClr val="tx1"/>
                    </a:solidFill>
                  </a:rPr>
                  <a:t>we</a:t>
                </a:r>
                <a:r>
                  <a:rPr lang="it-IT" sz="2000" dirty="0">
                    <a:solidFill>
                      <a:schemeClr val="tx1"/>
                    </a:solidFill>
                  </a:rPr>
                  <a:t> </a:t>
                </a:r>
                <a:r>
                  <a:rPr lang="it-IT" sz="2000" dirty="0" err="1">
                    <a:solidFill>
                      <a:schemeClr val="tx1"/>
                    </a:solidFill>
                  </a:rPr>
                  <a:t>want</a:t>
                </a:r>
                <a:r>
                  <a:rPr lang="it-IT" sz="2000" dirty="0">
                    <a:solidFill>
                      <a:schemeClr val="tx1"/>
                    </a:solidFill>
                  </a:rPr>
                  <a:t> to </a:t>
                </a:r>
                <a:r>
                  <a:rPr lang="it-IT" sz="2000" dirty="0" err="1">
                    <a:solidFill>
                      <a:schemeClr val="tx1"/>
                    </a:solidFill>
                  </a:rPr>
                  <a:t>minimize</a:t>
                </a:r>
                <a:r>
                  <a:rPr lang="it-IT" sz="2000" dirty="0">
                    <a:solidFill>
                      <a:schemeClr val="tx1"/>
                    </a:solidFill>
                  </a:rPr>
                  <a:t> the </a:t>
                </a:r>
                <a:r>
                  <a:rPr lang="it-IT" sz="2000" dirty="0" err="1">
                    <a:solidFill>
                      <a:schemeClr val="tx1"/>
                    </a:solidFill>
                  </a:rPr>
                  <a:t>reconstruction</a:t>
                </a:r>
                <a:r>
                  <a:rPr lang="it-IT" sz="2000" dirty="0">
                    <a:solidFill>
                      <a:schemeClr val="tx1"/>
                    </a:solidFill>
                  </a:rPr>
                  <a:t> </a:t>
                </a:r>
                <a:r>
                  <a:rPr lang="it-IT" sz="2000" dirty="0" err="1">
                    <a:solidFill>
                      <a:schemeClr val="tx1"/>
                    </a:solidFill>
                  </a:rPr>
                  <a:t>error</a:t>
                </a:r>
                <a:r>
                  <a:rPr lang="it-IT" sz="2000" dirty="0">
                    <a:solidFill>
                      <a:schemeClr val="tx1"/>
                    </a:solidFill>
                  </a:rPr>
                  <a:t> </a:t>
                </a:r>
                <a:r>
                  <a:rPr lang="it-IT" sz="2000" dirty="0" err="1">
                    <a:solidFill>
                      <a:schemeClr val="tx1"/>
                    </a:solidFill>
                  </a:rPr>
                  <a:t>evaluated</a:t>
                </a:r>
                <a:r>
                  <a:rPr lang="it-IT" sz="2000" dirty="0">
                    <a:solidFill>
                      <a:schemeClr val="tx1"/>
                    </a:solidFill>
                  </a:rPr>
                  <a:t> by the information </a:t>
                </a:r>
                <a:r>
                  <a:rPr lang="it-IT" sz="2000" dirty="0" err="1">
                    <a:solidFill>
                      <a:schemeClr val="tx1"/>
                    </a:solidFill>
                  </a:rPr>
                  <a:t>loss</a:t>
                </a:r>
                <a:r>
                  <a:rPr lang="it-IT" sz="2000" dirty="0">
                    <a:solidFill>
                      <a:schemeClr val="tx1"/>
                    </a:solidFill>
                  </a:rPr>
                  <a:t> </a:t>
                </a:r>
                <a:r>
                  <a:rPr lang="it-IT" sz="2000" dirty="0" err="1">
                    <a:solidFill>
                      <a:schemeClr val="tx1"/>
                    </a:solidFill>
                  </a:rPr>
                  <a:t>caused</a:t>
                </a:r>
                <a:r>
                  <a:rPr lang="it-IT" sz="2000" dirty="0">
                    <a:solidFill>
                      <a:schemeClr val="tx1"/>
                    </a:solidFill>
                  </a:rPr>
                  <a:t> by </a:t>
                </a:r>
                <a:r>
                  <a:rPr lang="it-IT" sz="2000" dirty="0" err="1">
                    <a:solidFill>
                      <a:schemeClr val="tx1"/>
                    </a:solidFill>
                  </a:rPr>
                  <a:t>anonymization</a:t>
                </a:r>
                <a:endParaRPr lang="it-IT" sz="200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it-IT" dirty="0">
                    <a:solidFill>
                      <a:schemeClr val="tx1"/>
                    </a:solidFill>
                  </a:rPr>
                  <a:t>KL-DIVERGENCE(</a:t>
                </a:r>
                <a:r>
                  <a:rPr lang="it-IT" i="1" dirty="0">
                    <a:solidFill>
                      <a:schemeClr val="tx1"/>
                    </a:solidFill>
                  </a:rPr>
                  <a:t>ACT,EST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:r>
                  <a:rPr lang="it-IT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it-IT">
                            <a:solidFill>
                              <a:schemeClr val="tx1"/>
                            </a:solidFill>
                          </a:rPr>
                          <m:t>∀</m:t>
                        </m:r>
                        <m:r>
                          <m:rPr>
                            <m:nor/>
                          </m:rPr>
                          <a:rPr lang="it-IT">
                            <a:solidFill>
                              <a:schemeClr val="tx1"/>
                            </a:solidFill>
                          </a:rPr>
                          <m:t>𝑐𝑒𝑙𝑙𝐶</m:t>
                        </m:r>
                      </m:sub>
                      <m:sup/>
                      <m:e>
                        <m:d>
                          <m:dPr>
                            <m:ctrlPr>
                              <a:rPr lang="pt-B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pt-B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Sup>
                                  <m:sSubSupPr>
                                    <m:ctrlPr>
                                      <a:rPr lang="pt-BR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𝑨𝑪𝑻</m:t>
                                    </m:r>
                                  </m:e>
                                  <m:sub>
                                    <m:r>
                                      <a:rPr lang="it-IT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  <m:sup>
                                    <m:r>
                                      <a:rPr lang="it-IT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p>
                                </m:sSubSup>
                              </m:fName>
                              <m:e>
                                <m:r>
                                  <a:rPr lang="it-IT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  <m:f>
                                  <m:fPr>
                                    <m:ctrlPr>
                                      <a:rPr lang="pt-BR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pt-BR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𝑨𝑪𝑻</m:t>
                                        </m:r>
                                      </m:e>
                                      <m:sub>
                                        <m:r>
                                          <a:rPr lang="it-IT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sub>
                                      <m:sup>
                                        <m:r>
                                          <a:rPr lang="it-IT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p>
                                    </m:sSub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pt-BR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𝑬𝑺𝑪</m:t>
                                        </m:r>
                                      </m:e>
                                      <m:sub>
                                        <m:r>
                                          <a:rPr lang="it-IT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sub>
                                      <m:sup>
                                        <m:r>
                                          <a:rPr lang="it-IT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func>
                          </m:e>
                        </m:d>
                      </m:e>
                    </m:nary>
                  </m:oMath>
                </a14:m>
                <a:r>
                  <a:rPr lang="it-IT" b="1" i="1" dirty="0">
                    <a:solidFill>
                      <a:schemeClr val="tx1"/>
                    </a:solidFill>
                  </a:rPr>
                  <a:t> with : </a:t>
                </a:r>
              </a:p>
              <a:p>
                <a:pPr marL="0" indent="0">
                  <a:buNone/>
                </a:pPr>
                <a:endParaRPr lang="it-IT" sz="2400" dirty="0"/>
              </a:p>
              <a:p>
                <a:pPr marL="0" indent="0">
                  <a:buNone/>
                </a:pPr>
                <a:endParaRPr lang="it-IT" sz="2400" b="1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it-IT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5194274-6FF5-4260-BE84-73BCC0AAD4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125" y="1400720"/>
                <a:ext cx="8883858" cy="5108713"/>
              </a:xfrm>
              <a:blipFill>
                <a:blip r:embed="rId2"/>
                <a:stretch>
                  <a:fillRect l="-892" t="-10263" r="-2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85A507A5-33B1-43AC-B75F-CB65D9CC2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510" y="384721"/>
            <a:ext cx="3513365" cy="27291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EB2EBDA-7C3D-4A7F-96A0-F6E30B2CCE11}"/>
                  </a:ext>
                </a:extLst>
              </p:cNvPr>
              <p:cNvSpPr txBox="1"/>
              <p:nvPr/>
            </p:nvSpPr>
            <p:spPr>
              <a:xfrm>
                <a:off x="657708" y="5457280"/>
                <a:ext cx="11534292" cy="1246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- the </a:t>
                </a:r>
                <a:r>
                  <a:rPr lang="it-IT" dirty="0" err="1"/>
                  <a:t>Actual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pdf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𝐴𝑐𝑡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𝑂𝑐𝑐𝑢𝑟𝑟𝑒𝑛𝑐𝑒𝑠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𝑂𝑐𝑐𝑢𝑟𝑟𝑒𝑛𝑐𝑒𝑠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it-IT" dirty="0"/>
              </a:p>
              <a:p>
                <a:r>
                  <a:rPr lang="it-IT" dirty="0"/>
                  <a:t>- the </a:t>
                </a:r>
                <a:r>
                  <a:rPr lang="it-IT" dirty="0" err="1"/>
                  <a:t>Estimated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pdf</m:t>
                    </m:r>
                    <m:r>
                      <a:rPr lang="it-IT" b="0" i="0" dirty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𝐸𝑠𝑡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it-IT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/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/|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𝑂𝑐𝑐𝑢𝑟𝑟𝑒𝑛𝑐𝑒𝑠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it-IT" dirty="0"/>
                  <a:t> </a:t>
                </a:r>
              </a:p>
              <a:p>
                <a:r>
                  <a:rPr lang="it-IT" dirty="0"/>
                  <a:t>With a = </a:t>
                </a:r>
                <a:r>
                  <a:rPr lang="it-IT" dirty="0" err="1"/>
                  <a:t>occurrences</a:t>
                </a:r>
                <a:r>
                  <a:rPr lang="it-IT" dirty="0"/>
                  <a:t> of s in G and b =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transactions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match the QID of C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EB2EBDA-7C3D-4A7F-96A0-F6E30B2CC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08" y="5457280"/>
                <a:ext cx="11534292" cy="1246688"/>
              </a:xfrm>
              <a:prstGeom prst="rect">
                <a:avLst/>
              </a:prstGeom>
              <a:blipFill>
                <a:blip r:embed="rId4"/>
                <a:stretch>
                  <a:fillRect l="-476" b="-63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901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8CA2267C-CCA6-4D6A-8876-C4E6FC232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06" y="155763"/>
            <a:ext cx="4257617" cy="3021037"/>
          </a:xfrm>
          <a:prstGeom prst="rect">
            <a:avLst/>
          </a:prstGeom>
        </p:spPr>
      </p:pic>
      <p:pic>
        <p:nvPicPr>
          <p:cNvPr id="8" name="Immagine 7" descr="Immagine che contiene mappa&#10;&#10;Descrizione generata automaticamente">
            <a:extLst>
              <a:ext uri="{FF2B5EF4-FFF2-40B4-BE49-F238E27FC236}">
                <a16:creationId xmlns:a16="http://schemas.microsoft.com/office/drawing/2014/main" id="{6A6E72D0-6958-42C5-910C-888D7CA98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206" y="155763"/>
            <a:ext cx="4365673" cy="3021037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7E620DEF-B90C-4EA4-A3B8-8CB88C079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05" y="3429000"/>
            <a:ext cx="4257617" cy="3114977"/>
          </a:xfrm>
          <a:prstGeom prst="rect">
            <a:avLst/>
          </a:prstGeom>
        </p:spPr>
      </p:pic>
      <p:pic>
        <p:nvPicPr>
          <p:cNvPr id="16" name="Immagine 15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1F4983C5-209C-416F-87BA-F99B57CC6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1207" y="3429000"/>
            <a:ext cx="4365673" cy="3114977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EF4193A-C3AB-4863-9365-37F5674C749F}"/>
              </a:ext>
            </a:extLst>
          </p:cNvPr>
          <p:cNvSpPr txBox="1"/>
          <p:nvPr/>
        </p:nvSpPr>
        <p:spPr>
          <a:xfrm>
            <a:off x="9692640" y="327453"/>
            <a:ext cx="19976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PRIVACY AND SENSITIVE ITEMS RESULTS FOR BMS1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1CEE153-94A8-42C7-AD8F-B8A52019ECFD}"/>
              </a:ext>
            </a:extLst>
          </p:cNvPr>
          <p:cNvSpPr txBox="1"/>
          <p:nvPr/>
        </p:nvSpPr>
        <p:spPr>
          <a:xfrm>
            <a:off x="9692640" y="3647660"/>
            <a:ext cx="19976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PRIVACY AND SENSITIVE ITEMS RESULTS FOR BMS2</a:t>
            </a:r>
          </a:p>
        </p:txBody>
      </p:sp>
    </p:spTree>
    <p:extLst>
      <p:ext uri="{BB962C8B-B14F-4D97-AF65-F5344CB8AC3E}">
        <p14:creationId xmlns:p14="http://schemas.microsoft.com/office/powerpoint/2010/main" val="3143492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2C26553E-5C3B-4C07-BE72-BDE7BDF4B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09" y="200466"/>
            <a:ext cx="4342733" cy="3094892"/>
          </a:xfrm>
          <a:prstGeom prst="rect">
            <a:avLst/>
          </a:prstGeom>
        </p:spPr>
      </p:pic>
      <p:pic>
        <p:nvPicPr>
          <p:cNvPr id="7" name="Immagine 6" descr="Immagine che contiene mappa&#10;&#10;Descrizione generata automaticamente">
            <a:extLst>
              <a:ext uri="{FF2B5EF4-FFF2-40B4-BE49-F238E27FC236}">
                <a16:creationId xmlns:a16="http://schemas.microsoft.com/office/drawing/2014/main" id="{159B0402-F84F-416F-B509-68BCE365E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409" y="200465"/>
            <a:ext cx="4342733" cy="3105443"/>
          </a:xfrm>
          <a:prstGeom prst="rect">
            <a:avLst/>
          </a:prstGeom>
        </p:spPr>
      </p:pic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AFEBA1B-1F0F-4A56-87DA-8AD650737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09" y="3562642"/>
            <a:ext cx="4342733" cy="3105443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491920B-0784-44EC-9236-CA263D3A4F33}"/>
              </a:ext>
            </a:extLst>
          </p:cNvPr>
          <p:cNvSpPr txBox="1"/>
          <p:nvPr/>
        </p:nvSpPr>
        <p:spPr>
          <a:xfrm>
            <a:off x="9757880" y="839971"/>
            <a:ext cx="19527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 AND TIME RESULTS FOR BMS1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1215DE0-9E54-4594-97AC-303334EF5A31}"/>
              </a:ext>
            </a:extLst>
          </p:cNvPr>
          <p:cNvSpPr txBox="1"/>
          <p:nvPr/>
        </p:nvSpPr>
        <p:spPr>
          <a:xfrm>
            <a:off x="9757879" y="3853479"/>
            <a:ext cx="195276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 AND TIME RESULTS FOR BMS2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8EAB078-C7D7-474E-AB13-FAA862A2B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3408" y="3562642"/>
            <a:ext cx="4342733" cy="310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37785"/>
      </p:ext>
    </p:extLst>
  </p:cSld>
  <p:clrMapOvr>
    <a:masterClrMapping/>
  </p:clrMapOvr>
</p:sld>
</file>

<file path=ppt/theme/theme1.xml><?xml version="1.0" encoding="utf-8"?>
<a:theme xmlns:a="http://schemas.openxmlformats.org/drawingml/2006/main" name="Sezion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575</TotalTime>
  <Words>664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Cambria Math</vt:lpstr>
      <vt:lpstr>Century Gothic</vt:lpstr>
      <vt:lpstr>Wingdings 3</vt:lpstr>
      <vt:lpstr>Sezione</vt:lpstr>
      <vt:lpstr>Data Protection &amp; Privacy</vt:lpstr>
      <vt:lpstr>Transactional Data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Privacy and utility requirements:</vt:lpstr>
      <vt:lpstr>Presentazione standard di PowerPoint</vt:lpstr>
      <vt:lpstr>Presentazione standard di PowerPoint</vt:lpstr>
      <vt:lpstr>Presentazione standard di PowerPoint</vt:lpstr>
      <vt:lpstr>Example of the case of interest (P=3)</vt:lpstr>
      <vt:lpstr>Presentazione standard di PowerPoint</vt:lpstr>
      <vt:lpstr>Results using Priority : 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Vernazza</dc:creator>
  <cp:lastModifiedBy>Alessandro Vernazza</cp:lastModifiedBy>
  <cp:revision>21</cp:revision>
  <dcterms:created xsi:type="dcterms:W3CDTF">2020-02-06T10:57:55Z</dcterms:created>
  <dcterms:modified xsi:type="dcterms:W3CDTF">2020-02-08T11:49:03Z</dcterms:modified>
</cp:coreProperties>
</file>