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72" r:id="rId3"/>
    <p:sldId id="263" r:id="rId4"/>
    <p:sldId id="264" r:id="rId5"/>
    <p:sldId id="265" r:id="rId6"/>
    <p:sldId id="275" r:id="rId7"/>
    <p:sldId id="266" r:id="rId8"/>
    <p:sldId id="268" r:id="rId9"/>
    <p:sldId id="269" r:id="rId10"/>
    <p:sldId id="270" r:id="rId11"/>
    <p:sldId id="276" r:id="rId12"/>
    <p:sldId id="271" r:id="rId13"/>
    <p:sldId id="277" r:id="rId14"/>
    <p:sldId id="278" r:id="rId15"/>
    <p:sldId id="279" r:id="rId16"/>
    <p:sldId id="280" r:id="rId17"/>
    <p:sldId id="283" r:id="rId18"/>
    <p:sldId id="284" r:id="rId19"/>
    <p:sldId id="289" r:id="rId20"/>
    <p:sldId id="290" r:id="rId21"/>
    <p:sldId id="286" r:id="rId22"/>
    <p:sldId id="288" r:id="rId23"/>
    <p:sldId id="281" r:id="rId24"/>
    <p:sldId id="282" r:id="rId25"/>
    <p:sldId id="291" r:id="rId2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ітлий стиль 1 –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ітлий стиль 3 –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Помірний стиль 3 –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ітлий стиль 2 –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9" autoAdjust="0"/>
    <p:restoredTop sz="93953" autoAdjust="0"/>
  </p:normalViewPr>
  <p:slideViewPr>
    <p:cSldViewPr snapToGrid="0">
      <p:cViewPr varScale="1">
        <p:scale>
          <a:sx n="79" d="100"/>
          <a:sy n="79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F43F3-2EEA-4326-A634-AABC6CB02DBB}" type="datetimeFigureOut">
              <a:rPr lang="uk-UA" smtClean="0"/>
              <a:t>18.12.2024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F1F01-F2FE-4E43-A922-C63461FBF0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002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F1F01-F2FE-4E43-A922-C63461FBF0E9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5129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F1F01-F2FE-4E43-A922-C63461FBF0E9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6633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F1F01-F2FE-4E43-A922-C63461FBF0E9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662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42B3-EDC9-4EE5-A50C-64B4486AE04E}" type="datetimeFigureOut">
              <a:rPr lang="uk-UA" smtClean="0"/>
              <a:t>18.12.2024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C4-016D-4206-BF89-98D14053E5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852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42B3-EDC9-4EE5-A50C-64B4486AE04E}" type="datetimeFigureOut">
              <a:rPr lang="uk-UA" smtClean="0"/>
              <a:t>18.12.2024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C4-016D-4206-BF89-98D14053E5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675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42B3-EDC9-4EE5-A50C-64B4486AE04E}" type="datetimeFigureOut">
              <a:rPr lang="uk-UA" smtClean="0"/>
              <a:t>18.12.2024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C4-016D-4206-BF89-98D14053E5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3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42B3-EDC9-4EE5-A50C-64B4486AE04E}" type="datetimeFigureOut">
              <a:rPr lang="uk-UA" smtClean="0"/>
              <a:t>18.12.2024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C4-016D-4206-BF89-98D14053E5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195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42B3-EDC9-4EE5-A50C-64B4486AE04E}" type="datetimeFigureOut">
              <a:rPr lang="uk-UA" smtClean="0"/>
              <a:t>18.12.2024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C4-016D-4206-BF89-98D14053E5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555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42B3-EDC9-4EE5-A50C-64B4486AE04E}" type="datetimeFigureOut">
              <a:rPr lang="uk-UA" smtClean="0"/>
              <a:t>18.12.2024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C4-016D-4206-BF89-98D14053E5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10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42B3-EDC9-4EE5-A50C-64B4486AE04E}" type="datetimeFigureOut">
              <a:rPr lang="uk-UA" smtClean="0"/>
              <a:t>18.12.2024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C4-016D-4206-BF89-98D14053E5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613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42B3-EDC9-4EE5-A50C-64B4486AE04E}" type="datetimeFigureOut">
              <a:rPr lang="uk-UA" smtClean="0"/>
              <a:t>18.12.2024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C4-016D-4206-BF89-98D14053E5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487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42B3-EDC9-4EE5-A50C-64B4486AE04E}" type="datetimeFigureOut">
              <a:rPr lang="uk-UA" smtClean="0"/>
              <a:t>18.12.2024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C4-016D-4206-BF89-98D14053E5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830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42B3-EDC9-4EE5-A50C-64B4486AE04E}" type="datetimeFigureOut">
              <a:rPr lang="uk-UA" smtClean="0"/>
              <a:t>18.12.2024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C4-016D-4206-BF89-98D14053E5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455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42B3-EDC9-4EE5-A50C-64B4486AE04E}" type="datetimeFigureOut">
              <a:rPr lang="uk-UA" smtClean="0"/>
              <a:t>18.12.2024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C4-016D-4206-BF89-98D14053E5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442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E42B3-EDC9-4EE5-A50C-64B4486AE04E}" type="datetimeFigureOut">
              <a:rPr lang="uk-UA" smtClean="0"/>
              <a:t>18.12.2024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D74C4-016D-4206-BF89-98D14053E5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173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991546" y="2339589"/>
            <a:ext cx="8208913" cy="1646212"/>
          </a:xfrm>
        </p:spPr>
        <p:txBody>
          <a:bodyPr>
            <a:noAutofit/>
          </a:bodyPr>
          <a:lstStyle/>
          <a:p>
            <a:pPr algn="l"/>
            <a:r>
              <a:rPr lang="uk-UA" b="1" dirty="0" err="1" smtClean="0"/>
              <a:t>The</a:t>
            </a:r>
            <a:r>
              <a:rPr lang="uk-UA" b="1" dirty="0" smtClean="0"/>
              <a:t> </a:t>
            </a:r>
            <a:r>
              <a:rPr lang="uk-UA" b="1" dirty="0" err="1" smtClean="0"/>
              <a:t>Effect</a:t>
            </a:r>
            <a:r>
              <a:rPr lang="uk-UA" b="1" dirty="0" smtClean="0"/>
              <a:t> </a:t>
            </a:r>
            <a:r>
              <a:rPr lang="uk-UA" b="1" dirty="0" err="1" smtClean="0"/>
              <a:t>Of</a:t>
            </a:r>
            <a:r>
              <a:rPr lang="uk-UA" b="1" dirty="0" smtClean="0"/>
              <a:t> </a:t>
            </a:r>
            <a:r>
              <a:rPr lang="uk-UA" b="1" dirty="0" err="1" smtClean="0"/>
              <a:t>Sul</a:t>
            </a:r>
            <a:r>
              <a:rPr lang="en-US" b="1" dirty="0" smtClean="0"/>
              <a:t>f</a:t>
            </a:r>
            <a:r>
              <a:rPr lang="uk-UA" b="1" dirty="0" err="1" smtClean="0"/>
              <a:t>oraphane</a:t>
            </a:r>
            <a:r>
              <a:rPr lang="uk-UA" b="1" dirty="0" smtClean="0"/>
              <a:t> </a:t>
            </a:r>
            <a:r>
              <a:rPr lang="uk-UA" b="1" dirty="0" err="1" smtClean="0"/>
              <a:t>Pretreatment</a:t>
            </a:r>
            <a:r>
              <a:rPr lang="uk-UA" b="1" dirty="0" smtClean="0"/>
              <a:t> </a:t>
            </a:r>
            <a:r>
              <a:rPr lang="uk-UA" b="1" dirty="0" err="1" smtClean="0"/>
              <a:t>During</a:t>
            </a:r>
            <a:r>
              <a:rPr lang="uk-UA" b="1" dirty="0" smtClean="0"/>
              <a:t> </a:t>
            </a:r>
            <a:r>
              <a:rPr lang="uk-UA" b="1" dirty="0" err="1" smtClean="0"/>
              <a:t>Status</a:t>
            </a:r>
            <a:r>
              <a:rPr lang="uk-UA" b="1" dirty="0" smtClean="0"/>
              <a:t> </a:t>
            </a:r>
            <a:r>
              <a:rPr lang="uk-UA" b="1" dirty="0" err="1" smtClean="0"/>
              <a:t>Epilepticus</a:t>
            </a:r>
            <a:r>
              <a:rPr lang="uk-UA" b="1" dirty="0" smtClean="0"/>
              <a:t> </a:t>
            </a:r>
            <a:r>
              <a:rPr lang="uk-UA" b="1" dirty="0" err="1" smtClean="0"/>
              <a:t>Induced</a:t>
            </a:r>
            <a:r>
              <a:rPr lang="uk-UA" b="1" dirty="0" smtClean="0"/>
              <a:t> </a:t>
            </a:r>
            <a:r>
              <a:rPr lang="uk-UA" b="1" dirty="0" err="1" smtClean="0"/>
              <a:t>In</a:t>
            </a:r>
            <a:r>
              <a:rPr lang="uk-UA" b="1" dirty="0" smtClean="0"/>
              <a:t> </a:t>
            </a:r>
            <a:r>
              <a:rPr lang="uk-UA" b="1" dirty="0" err="1" smtClean="0"/>
              <a:t>Immature</a:t>
            </a:r>
            <a:r>
              <a:rPr lang="uk-UA" b="1" dirty="0" smtClean="0"/>
              <a:t> </a:t>
            </a:r>
            <a:r>
              <a:rPr lang="uk-UA" b="1" dirty="0" err="1" smtClean="0"/>
              <a:t>Rats</a:t>
            </a:r>
            <a:r>
              <a:rPr lang="uk-UA" b="1" dirty="0" smtClean="0"/>
              <a:t> </a:t>
            </a:r>
            <a:r>
              <a:rPr lang="uk-UA" b="1" dirty="0" err="1" smtClean="0"/>
              <a:t>By</a:t>
            </a:r>
            <a:r>
              <a:rPr lang="uk-UA" b="1" dirty="0" smtClean="0"/>
              <a:t> </a:t>
            </a:r>
            <a:r>
              <a:rPr lang="uk-UA" b="1" dirty="0" err="1" smtClean="0"/>
              <a:t>Li-pilocarpine</a:t>
            </a:r>
            <a:r>
              <a:rPr lang="uk-UA" b="1" dirty="0" smtClean="0"/>
              <a:t> </a:t>
            </a:r>
            <a:r>
              <a:rPr lang="uk-UA" b="1" dirty="0" err="1" smtClean="0"/>
              <a:t>On</a:t>
            </a:r>
            <a:r>
              <a:rPr lang="uk-UA" b="1" dirty="0" smtClean="0"/>
              <a:t> </a:t>
            </a:r>
            <a:r>
              <a:rPr lang="uk-UA" b="1" dirty="0" err="1" smtClean="0"/>
              <a:t>The</a:t>
            </a:r>
            <a:r>
              <a:rPr lang="uk-UA" b="1" dirty="0" smtClean="0"/>
              <a:t> </a:t>
            </a:r>
            <a:r>
              <a:rPr lang="uk-UA" b="1" dirty="0" err="1" smtClean="0"/>
              <a:t>Electrical</a:t>
            </a:r>
            <a:r>
              <a:rPr lang="uk-UA" b="1" dirty="0" smtClean="0"/>
              <a:t> </a:t>
            </a:r>
            <a:r>
              <a:rPr lang="uk-UA" b="1" dirty="0" err="1" smtClean="0"/>
              <a:t>Activity</a:t>
            </a:r>
            <a:r>
              <a:rPr lang="uk-UA" b="1" dirty="0" smtClean="0"/>
              <a:t> </a:t>
            </a:r>
            <a:r>
              <a:rPr lang="uk-UA" b="1" dirty="0" err="1" smtClean="0"/>
              <a:t>Of</a:t>
            </a:r>
            <a:r>
              <a:rPr lang="uk-UA" b="1" dirty="0" smtClean="0"/>
              <a:t> </a:t>
            </a:r>
            <a:r>
              <a:rPr lang="uk-UA" b="1" dirty="0" err="1" smtClean="0"/>
              <a:t>The</a:t>
            </a:r>
            <a:r>
              <a:rPr lang="uk-UA" b="1" dirty="0" smtClean="0"/>
              <a:t> </a:t>
            </a:r>
            <a:r>
              <a:rPr lang="uk-UA" b="1" dirty="0" err="1" smtClean="0"/>
              <a:t>Cerebral</a:t>
            </a:r>
            <a:r>
              <a:rPr lang="uk-UA" b="1" dirty="0" smtClean="0"/>
              <a:t> </a:t>
            </a:r>
            <a:r>
              <a:rPr lang="uk-UA" b="1" dirty="0" err="1" smtClean="0"/>
              <a:t>Cortex</a:t>
            </a:r>
            <a:endParaRPr lang="uk-UA" dirty="0"/>
          </a:p>
          <a:p>
            <a:pPr algn="l"/>
            <a:endParaRPr lang="cs-CZ" b="1" dirty="0"/>
          </a:p>
          <a:p>
            <a:pPr algn="l"/>
            <a:r>
              <a:rPr lang="cs-CZ" sz="1800" dirty="0" smtClean="0"/>
              <a:t>EMBO Suppotive Grant</a:t>
            </a:r>
          </a:p>
          <a:p>
            <a:pPr algn="l"/>
            <a:endParaRPr lang="uk-UA" dirty="0"/>
          </a:p>
        </p:txBody>
      </p:sp>
      <p:pic>
        <p:nvPicPr>
          <p:cNvPr id="1027" name="Picture 3" descr="C:\Users\diana.moosova\Desktop\fgu_logo_1r_cmyk_en_v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3" y="260650"/>
            <a:ext cx="2807495" cy="15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Z:\02_Vizualni identita\FGU-Manual_komplet\FGU = APLIKACE\FGU PowerPoint presentace\Zdroje\FGU-PP-linka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403" y="3985803"/>
            <a:ext cx="828092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:\02_Vizualni identita\FGU-Manual_komplet\FGU = APLIKACE\FGU PowerPoint presentace\Zdroje\FGU-PP-linka-gre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676" y="1917514"/>
            <a:ext cx="8208913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élník 3"/>
          <p:cNvSpPr/>
          <p:nvPr/>
        </p:nvSpPr>
        <p:spPr>
          <a:xfrm>
            <a:off x="1999542" y="5157193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Laboratory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Developmental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Epileptology</a:t>
            </a:r>
            <a:endParaRPr lang="cs-CZ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Institute of Physiology ASCR, Prague, the Czech Republic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1979315" y="4346068"/>
            <a:ext cx="82211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err="1" smtClean="0"/>
              <a:t>Performed</a:t>
            </a:r>
            <a:r>
              <a:rPr lang="uk-UA" b="1" dirty="0" smtClean="0"/>
              <a:t> </a:t>
            </a:r>
            <a:r>
              <a:rPr lang="uk-UA" b="1" dirty="0" err="1" smtClean="0"/>
              <a:t>by</a:t>
            </a:r>
            <a:r>
              <a:rPr lang="uk-UA" dirty="0" smtClean="0"/>
              <a:t> </a:t>
            </a:r>
            <a:r>
              <a:rPr lang="uk-UA" dirty="0" err="1" smtClean="0"/>
              <a:t>Alevt</a:t>
            </a:r>
            <a:r>
              <a:rPr lang="en-US" dirty="0" smtClean="0"/>
              <a:t>y</a:t>
            </a:r>
            <a:r>
              <a:rPr lang="uk-UA" dirty="0" err="1" smtClean="0"/>
              <a:t>na</a:t>
            </a:r>
            <a:r>
              <a:rPr lang="uk-UA" dirty="0" smtClean="0"/>
              <a:t> </a:t>
            </a:r>
            <a:r>
              <a:rPr lang="uk-UA" dirty="0" err="1" smtClean="0"/>
              <a:t>Morenko</a:t>
            </a:r>
            <a:r>
              <a:rPr lang="uk-UA" dirty="0" smtClean="0"/>
              <a:t>, </a:t>
            </a:r>
            <a:r>
              <a:rPr lang="uk-UA" dirty="0" err="1" smtClean="0"/>
              <a:t>Professor</a:t>
            </a:r>
            <a:r>
              <a:rPr lang="uk-UA" dirty="0" smtClean="0"/>
              <a:t>, </a:t>
            </a:r>
            <a:r>
              <a:rPr lang="uk-UA" dirty="0" err="1" smtClean="0"/>
              <a:t>PhD</a:t>
            </a:r>
            <a:endParaRPr lang="uk-UA" dirty="0" smtClean="0"/>
          </a:p>
          <a:p>
            <a:r>
              <a:rPr lang="uk-UA" b="1" dirty="0" err="1" smtClean="0"/>
              <a:t>Supervisor</a:t>
            </a:r>
            <a:r>
              <a:rPr lang="uk-UA" b="1" dirty="0" smtClean="0"/>
              <a:t>:</a:t>
            </a:r>
            <a:r>
              <a:rPr lang="uk-UA" dirty="0" smtClean="0"/>
              <a:t> </a:t>
            </a:r>
            <a:r>
              <a:rPr lang="uk-UA" dirty="0" err="1" smtClean="0"/>
              <a:t>Jakub</a:t>
            </a:r>
            <a:r>
              <a:rPr lang="uk-UA" dirty="0" smtClean="0"/>
              <a:t> </a:t>
            </a:r>
            <a:r>
              <a:rPr lang="uk-UA" dirty="0" err="1" smtClean="0"/>
              <a:t>Otahal</a:t>
            </a:r>
            <a:r>
              <a:rPr lang="uk-UA" dirty="0" smtClean="0"/>
              <a:t>, </a:t>
            </a:r>
            <a:r>
              <a:rPr lang="uk-UA" dirty="0" err="1" smtClean="0"/>
              <a:t>Professor</a:t>
            </a:r>
            <a:r>
              <a:rPr lang="uk-UA" dirty="0" smtClean="0"/>
              <a:t>, </a:t>
            </a:r>
            <a:r>
              <a:rPr lang="uk-UA" dirty="0" err="1" smtClean="0"/>
              <a:t>PhD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cs-CZ" sz="20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42" y="368519"/>
            <a:ext cx="2160358" cy="110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0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Summary for</a:t>
            </a:r>
            <a:r>
              <a:rPr lang="uk-UA" sz="2000" b="1" dirty="0" smtClean="0"/>
              <a:t> </a:t>
            </a:r>
            <a:r>
              <a:rPr lang="en-US" sz="2000" b="1" dirty="0" smtClean="0"/>
              <a:t>EEG Ratios during Epileptic Events with </a:t>
            </a:r>
            <a:r>
              <a:rPr lang="en-US" sz="2000" b="1" dirty="0" err="1" smtClean="0"/>
              <a:t>Sulforaphane</a:t>
            </a:r>
            <a:r>
              <a:rPr lang="en-US" sz="2000" b="1" dirty="0" smtClean="0"/>
              <a:t> Treatment</a:t>
            </a:r>
            <a:endParaRPr lang="uk-UA" sz="2000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900781"/>
            <a:ext cx="10515600" cy="4351338"/>
          </a:xfrm>
        </p:spPr>
        <p:txBody>
          <a:bodyPr>
            <a:normAutofit/>
          </a:bodyPr>
          <a:lstStyle/>
          <a:p>
            <a:r>
              <a:rPr lang="uk-UA" sz="1900" dirty="0" err="1"/>
              <a:t>Sulforaphane</a:t>
            </a:r>
            <a:r>
              <a:rPr lang="uk-UA" sz="1900" dirty="0"/>
              <a:t> </a:t>
            </a:r>
            <a:r>
              <a:rPr lang="uk-UA" sz="1900" dirty="0" err="1"/>
              <a:t>treatment</a:t>
            </a:r>
            <a:r>
              <a:rPr lang="uk-UA" sz="1900" dirty="0"/>
              <a:t> </a:t>
            </a:r>
            <a:r>
              <a:rPr lang="uk-UA" sz="1900" dirty="0" err="1"/>
              <a:t>alters</a:t>
            </a:r>
            <a:r>
              <a:rPr lang="uk-UA" sz="1900" dirty="0"/>
              <a:t> θ/α</a:t>
            </a:r>
            <a:r>
              <a:rPr lang="uk-UA" sz="1900" b="1" dirty="0"/>
              <a:t>, </a:t>
            </a:r>
            <a:r>
              <a:rPr lang="uk-UA" sz="1900" dirty="0"/>
              <a:t>θ/β</a:t>
            </a:r>
            <a:r>
              <a:rPr lang="uk-UA" sz="1900" b="1" dirty="0"/>
              <a:t>, </a:t>
            </a:r>
            <a:r>
              <a:rPr lang="uk-UA" sz="1900" dirty="0" err="1"/>
              <a:t>and</a:t>
            </a:r>
            <a:r>
              <a:rPr lang="uk-UA" sz="1900" dirty="0"/>
              <a:t> θ/γ </a:t>
            </a:r>
            <a:r>
              <a:rPr lang="uk-UA" sz="1900" dirty="0" err="1"/>
              <a:t>ratios</a:t>
            </a:r>
            <a:r>
              <a:rPr lang="uk-UA" sz="1900" dirty="0"/>
              <a:t>, </a:t>
            </a:r>
            <a:r>
              <a:rPr lang="uk-UA" sz="1900" dirty="0" err="1"/>
              <a:t>indicating</a:t>
            </a:r>
            <a:r>
              <a:rPr lang="uk-UA" sz="1900" dirty="0"/>
              <a:t> </a:t>
            </a:r>
            <a:r>
              <a:rPr lang="uk-UA" sz="1900" dirty="0" err="1"/>
              <a:t>its</a:t>
            </a:r>
            <a:r>
              <a:rPr lang="uk-UA" sz="1900" dirty="0"/>
              <a:t> </a:t>
            </a:r>
            <a:r>
              <a:rPr lang="uk-UA" sz="1900" dirty="0" err="1"/>
              <a:t>impact</a:t>
            </a:r>
            <a:r>
              <a:rPr lang="uk-UA" sz="1900" dirty="0"/>
              <a:t> </a:t>
            </a:r>
            <a:r>
              <a:rPr lang="uk-UA" sz="1900" dirty="0" err="1"/>
              <a:t>on</a:t>
            </a:r>
            <a:r>
              <a:rPr lang="uk-UA" sz="1900" dirty="0"/>
              <a:t> </a:t>
            </a:r>
            <a:r>
              <a:rPr lang="uk-UA" sz="1900" dirty="0" err="1"/>
              <a:t>cortical</a:t>
            </a:r>
            <a:r>
              <a:rPr lang="uk-UA" sz="1900" dirty="0"/>
              <a:t> </a:t>
            </a:r>
            <a:r>
              <a:rPr lang="uk-UA" sz="1900" dirty="0" err="1"/>
              <a:t>excitability</a:t>
            </a:r>
            <a:r>
              <a:rPr lang="uk-UA" sz="1900" dirty="0"/>
              <a:t> </a:t>
            </a:r>
            <a:r>
              <a:rPr lang="uk-UA" sz="1900" dirty="0" err="1"/>
              <a:t>and</a:t>
            </a:r>
            <a:r>
              <a:rPr lang="uk-UA" sz="1900" dirty="0"/>
              <a:t> </a:t>
            </a:r>
            <a:r>
              <a:rPr lang="uk-UA" sz="1900" dirty="0" err="1"/>
              <a:t>seizure</a:t>
            </a:r>
            <a:r>
              <a:rPr lang="uk-UA" sz="1900" dirty="0"/>
              <a:t> </a:t>
            </a:r>
            <a:r>
              <a:rPr lang="uk-UA" sz="1900" dirty="0" err="1"/>
              <a:t>dynamics</a:t>
            </a:r>
            <a:r>
              <a:rPr lang="uk-UA" sz="1900" dirty="0"/>
              <a:t>.</a:t>
            </a:r>
          </a:p>
          <a:p>
            <a:r>
              <a:rPr lang="uk-UA" sz="1900" dirty="0" err="1"/>
              <a:t>Enhanced</a:t>
            </a:r>
            <a:r>
              <a:rPr lang="uk-UA" sz="1900" dirty="0"/>
              <a:t> </a:t>
            </a:r>
            <a:r>
              <a:rPr lang="uk-UA" sz="1900" dirty="0" err="1"/>
              <a:t>ratios</a:t>
            </a:r>
            <a:r>
              <a:rPr lang="uk-UA" sz="1900" dirty="0"/>
              <a:t> </a:t>
            </a:r>
            <a:r>
              <a:rPr lang="uk-UA" sz="1900" dirty="0" err="1"/>
              <a:t>in</a:t>
            </a:r>
            <a:r>
              <a:rPr lang="uk-UA" sz="1900" dirty="0"/>
              <a:t> </a:t>
            </a:r>
            <a:r>
              <a:rPr lang="uk-UA" sz="1900" dirty="0" err="1"/>
              <a:t>frontal</a:t>
            </a:r>
            <a:r>
              <a:rPr lang="uk-UA" sz="1900" dirty="0"/>
              <a:t> </a:t>
            </a:r>
            <a:r>
              <a:rPr lang="uk-UA" sz="1900" dirty="0" err="1"/>
              <a:t>and</a:t>
            </a:r>
            <a:r>
              <a:rPr lang="uk-UA" sz="1900" dirty="0"/>
              <a:t> </a:t>
            </a:r>
            <a:r>
              <a:rPr lang="uk-UA" sz="1900" dirty="0" err="1"/>
              <a:t>temporal</a:t>
            </a:r>
            <a:r>
              <a:rPr lang="uk-UA" sz="1900" dirty="0"/>
              <a:t> </a:t>
            </a:r>
            <a:r>
              <a:rPr lang="uk-UA" sz="1900" dirty="0" err="1"/>
              <a:t>regions</a:t>
            </a:r>
            <a:r>
              <a:rPr lang="uk-UA" sz="1900" dirty="0"/>
              <a:t> </a:t>
            </a:r>
            <a:r>
              <a:rPr lang="uk-UA" sz="1900" dirty="0" err="1"/>
              <a:t>suggest</a:t>
            </a:r>
            <a:r>
              <a:rPr lang="uk-UA" sz="1900" dirty="0"/>
              <a:t> </a:t>
            </a:r>
            <a:r>
              <a:rPr lang="uk-UA" sz="1900" dirty="0" err="1"/>
              <a:t>stabilization</a:t>
            </a:r>
            <a:r>
              <a:rPr lang="uk-UA" sz="1900" dirty="0"/>
              <a:t>, </a:t>
            </a:r>
            <a:r>
              <a:rPr lang="uk-UA" sz="1900" dirty="0" err="1"/>
              <a:t>while</a:t>
            </a:r>
            <a:r>
              <a:rPr lang="uk-UA" sz="1900" dirty="0"/>
              <a:t> </a:t>
            </a:r>
            <a:r>
              <a:rPr lang="uk-UA" sz="1900" dirty="0" err="1"/>
              <a:t>reductions</a:t>
            </a:r>
            <a:r>
              <a:rPr lang="uk-UA" sz="1900" dirty="0"/>
              <a:t> </a:t>
            </a:r>
            <a:r>
              <a:rPr lang="uk-UA" sz="1900" dirty="0" err="1"/>
              <a:t>in</a:t>
            </a:r>
            <a:r>
              <a:rPr lang="uk-UA" sz="1900" dirty="0"/>
              <a:t> </a:t>
            </a:r>
            <a:r>
              <a:rPr lang="uk-UA" sz="1900" dirty="0" err="1"/>
              <a:t>parietal</a:t>
            </a:r>
            <a:r>
              <a:rPr lang="uk-UA" sz="1900" dirty="0"/>
              <a:t> </a:t>
            </a:r>
            <a:r>
              <a:rPr lang="uk-UA" sz="1900" dirty="0" err="1"/>
              <a:t>and</a:t>
            </a:r>
            <a:r>
              <a:rPr lang="uk-UA" sz="1900" dirty="0"/>
              <a:t> </a:t>
            </a:r>
            <a:r>
              <a:rPr lang="uk-UA" sz="1900" dirty="0" err="1"/>
              <a:t>occipital</a:t>
            </a:r>
            <a:r>
              <a:rPr lang="uk-UA" sz="1900" dirty="0"/>
              <a:t> </a:t>
            </a:r>
            <a:r>
              <a:rPr lang="uk-UA" sz="1900" dirty="0" err="1"/>
              <a:t>areas</a:t>
            </a:r>
            <a:r>
              <a:rPr lang="uk-UA" sz="1900" dirty="0"/>
              <a:t>, </a:t>
            </a:r>
            <a:r>
              <a:rPr lang="uk-UA" sz="1900" dirty="0" err="1"/>
              <a:t>especially</a:t>
            </a:r>
            <a:r>
              <a:rPr lang="uk-UA" sz="1900" dirty="0"/>
              <a:t> </a:t>
            </a:r>
            <a:r>
              <a:rPr lang="uk-UA" sz="1900" dirty="0" err="1"/>
              <a:t>in</a:t>
            </a:r>
            <a:r>
              <a:rPr lang="uk-UA" sz="1900" dirty="0"/>
              <a:t> </a:t>
            </a:r>
            <a:r>
              <a:rPr lang="uk-UA" sz="1900" dirty="0" err="1"/>
              <a:t>the</a:t>
            </a:r>
            <a:r>
              <a:rPr lang="uk-UA" sz="1900" dirty="0"/>
              <a:t> </a:t>
            </a:r>
            <a:r>
              <a:rPr lang="uk-UA" sz="1900" dirty="0" err="1"/>
              <a:t>right</a:t>
            </a:r>
            <a:r>
              <a:rPr lang="uk-UA" sz="1900" dirty="0"/>
              <a:t> </a:t>
            </a:r>
            <a:r>
              <a:rPr lang="uk-UA" sz="1900" dirty="0" err="1"/>
              <a:t>hemisphere</a:t>
            </a:r>
            <a:r>
              <a:rPr lang="uk-UA" sz="1900" dirty="0"/>
              <a:t>, </a:t>
            </a:r>
            <a:r>
              <a:rPr lang="uk-UA" sz="1900" dirty="0" err="1"/>
              <a:t>highlight</a:t>
            </a:r>
            <a:r>
              <a:rPr lang="uk-UA" sz="1900" dirty="0"/>
              <a:t> </a:t>
            </a:r>
            <a:r>
              <a:rPr lang="uk-UA" sz="1900" dirty="0" err="1"/>
              <a:t>region-specific</a:t>
            </a:r>
            <a:r>
              <a:rPr lang="uk-UA" sz="1900" dirty="0"/>
              <a:t> </a:t>
            </a:r>
            <a:r>
              <a:rPr lang="uk-UA" sz="1900" dirty="0" err="1"/>
              <a:t>effects</a:t>
            </a:r>
            <a:r>
              <a:rPr lang="uk-UA" sz="1900" dirty="0"/>
              <a:t>.</a:t>
            </a:r>
          </a:p>
          <a:p>
            <a:r>
              <a:rPr lang="uk-UA" sz="1900" dirty="0" err="1"/>
              <a:t>Sulforaphane</a:t>
            </a:r>
            <a:r>
              <a:rPr lang="uk-UA" sz="1900" dirty="0"/>
              <a:t> </a:t>
            </a:r>
            <a:r>
              <a:rPr lang="uk-UA" sz="1900" dirty="0" err="1"/>
              <a:t>shows</a:t>
            </a:r>
            <a:r>
              <a:rPr lang="uk-UA" sz="1900" dirty="0"/>
              <a:t> </a:t>
            </a:r>
            <a:r>
              <a:rPr lang="uk-UA" sz="1900" dirty="0" err="1"/>
              <a:t>promise</a:t>
            </a:r>
            <a:r>
              <a:rPr lang="uk-UA" sz="1900" dirty="0"/>
              <a:t> </a:t>
            </a:r>
            <a:r>
              <a:rPr lang="uk-UA" sz="1900" dirty="0" err="1"/>
              <a:t>as</a:t>
            </a:r>
            <a:r>
              <a:rPr lang="uk-UA" sz="1900" dirty="0"/>
              <a:t> a </a:t>
            </a:r>
            <a:r>
              <a:rPr lang="uk-UA" sz="1900" dirty="0" err="1"/>
              <a:t>treatment</a:t>
            </a:r>
            <a:r>
              <a:rPr lang="uk-UA" sz="1900" dirty="0"/>
              <a:t> </a:t>
            </a:r>
            <a:r>
              <a:rPr lang="uk-UA" sz="1900" dirty="0" err="1"/>
              <a:t>for</a:t>
            </a:r>
            <a:r>
              <a:rPr lang="uk-UA" sz="1900" dirty="0"/>
              <a:t> </a:t>
            </a:r>
            <a:r>
              <a:rPr lang="uk-UA" sz="1900" dirty="0" err="1"/>
              <a:t>epilepsy</a:t>
            </a:r>
            <a:r>
              <a:rPr lang="uk-UA" sz="1900" dirty="0"/>
              <a:t> </a:t>
            </a:r>
            <a:r>
              <a:rPr lang="uk-UA" sz="1900" dirty="0" err="1"/>
              <a:t>by</a:t>
            </a:r>
            <a:r>
              <a:rPr lang="uk-UA" sz="1900" dirty="0"/>
              <a:t> </a:t>
            </a:r>
            <a:r>
              <a:rPr lang="uk-UA" sz="1900" dirty="0" err="1"/>
              <a:t>modulating</a:t>
            </a:r>
            <a:r>
              <a:rPr lang="uk-UA" sz="1900" dirty="0"/>
              <a:t>  </a:t>
            </a:r>
            <a:r>
              <a:rPr lang="en-US" sz="1900" dirty="0"/>
              <a:t>time-dependent and </a:t>
            </a:r>
            <a:r>
              <a:rPr lang="uk-UA" sz="1900" dirty="0" err="1"/>
              <a:t>seizure-related</a:t>
            </a:r>
            <a:r>
              <a:rPr lang="uk-UA" sz="1900" dirty="0"/>
              <a:t> </a:t>
            </a:r>
            <a:r>
              <a:rPr lang="uk-UA" sz="1900" dirty="0" err="1"/>
              <a:t>cortical</a:t>
            </a:r>
            <a:r>
              <a:rPr lang="uk-UA" sz="1900" dirty="0"/>
              <a:t> </a:t>
            </a:r>
            <a:r>
              <a:rPr lang="uk-UA" sz="1900" dirty="0" err="1"/>
              <a:t>activity</a:t>
            </a:r>
            <a:r>
              <a:rPr lang="uk-UA" sz="1900" dirty="0"/>
              <a:t>, </a:t>
            </a:r>
            <a:r>
              <a:rPr lang="uk-UA" sz="1900" dirty="0" err="1"/>
              <a:t>warranting</a:t>
            </a:r>
            <a:r>
              <a:rPr lang="uk-UA" sz="1900" dirty="0"/>
              <a:t> </a:t>
            </a:r>
            <a:r>
              <a:rPr lang="uk-UA" sz="1900" dirty="0" err="1"/>
              <a:t>further</a:t>
            </a:r>
            <a:r>
              <a:rPr lang="uk-UA" sz="1900" dirty="0"/>
              <a:t> </a:t>
            </a:r>
            <a:r>
              <a:rPr lang="uk-UA" sz="1900" dirty="0" err="1"/>
              <a:t>study</a:t>
            </a:r>
            <a:r>
              <a:rPr lang="uk-UA" sz="1900" dirty="0"/>
              <a:t>.</a:t>
            </a:r>
          </a:p>
          <a:p>
            <a:r>
              <a:rPr lang="uk-UA" sz="1900" dirty="0" err="1"/>
              <a:t>Our</a:t>
            </a:r>
            <a:r>
              <a:rPr lang="uk-UA" sz="1900" dirty="0"/>
              <a:t> </a:t>
            </a:r>
            <a:r>
              <a:rPr lang="uk-UA" sz="1900" dirty="0" err="1"/>
              <a:t>further</a:t>
            </a:r>
            <a:r>
              <a:rPr lang="uk-UA" sz="1900" dirty="0"/>
              <a:t> </a:t>
            </a:r>
            <a:r>
              <a:rPr lang="uk-UA" sz="1900" dirty="0" err="1"/>
              <a:t>research</a:t>
            </a:r>
            <a:r>
              <a:rPr lang="uk-UA" sz="1900" dirty="0"/>
              <a:t> </a:t>
            </a:r>
            <a:r>
              <a:rPr lang="uk-UA" sz="1900" dirty="0" err="1"/>
              <a:t>will</a:t>
            </a:r>
            <a:r>
              <a:rPr lang="uk-UA" sz="1900" dirty="0"/>
              <a:t> </a:t>
            </a:r>
            <a:r>
              <a:rPr lang="uk-UA" sz="1900" dirty="0" err="1"/>
              <a:t>focus</a:t>
            </a:r>
            <a:r>
              <a:rPr lang="uk-UA" sz="1900" dirty="0"/>
              <a:t> </a:t>
            </a:r>
            <a:r>
              <a:rPr lang="uk-UA" sz="1900" dirty="0" err="1"/>
              <a:t>on</a:t>
            </a:r>
            <a:r>
              <a:rPr lang="uk-UA" sz="1900" dirty="0"/>
              <a:t> </a:t>
            </a:r>
            <a:r>
              <a:rPr lang="uk-UA" sz="1900" dirty="0" err="1"/>
              <a:t>regression</a:t>
            </a:r>
            <a:r>
              <a:rPr lang="uk-UA" sz="1900" dirty="0"/>
              <a:t> </a:t>
            </a:r>
            <a:r>
              <a:rPr lang="uk-UA" sz="1900" dirty="0" err="1"/>
              <a:t>analysis</a:t>
            </a:r>
            <a:r>
              <a:rPr lang="uk-UA" sz="1900" dirty="0"/>
              <a:t>, </a:t>
            </a:r>
            <a:r>
              <a:rPr lang="uk-UA" sz="1900" dirty="0" err="1"/>
              <a:t>utilizing</a:t>
            </a:r>
            <a:r>
              <a:rPr lang="uk-UA" sz="1900" dirty="0"/>
              <a:t> </a:t>
            </a:r>
            <a:r>
              <a:rPr lang="uk-UA" sz="1900" dirty="0" err="1"/>
              <a:t>predictive</a:t>
            </a:r>
            <a:r>
              <a:rPr lang="uk-UA" sz="1900" dirty="0"/>
              <a:t> </a:t>
            </a:r>
            <a:r>
              <a:rPr lang="uk-UA" sz="1900" dirty="0" err="1"/>
              <a:t>modeling</a:t>
            </a:r>
            <a:r>
              <a:rPr lang="uk-UA" sz="1900" dirty="0"/>
              <a:t> </a:t>
            </a:r>
            <a:r>
              <a:rPr lang="uk-UA" sz="1900" dirty="0" err="1"/>
              <a:t>to</a:t>
            </a:r>
            <a:r>
              <a:rPr lang="uk-UA" sz="1900" dirty="0"/>
              <a:t> </a:t>
            </a:r>
            <a:r>
              <a:rPr lang="uk-UA" sz="1900" dirty="0" err="1"/>
              <a:t>identify</a:t>
            </a:r>
            <a:r>
              <a:rPr lang="uk-UA" sz="1900" dirty="0"/>
              <a:t> </a:t>
            </a:r>
            <a:r>
              <a:rPr lang="uk-UA" sz="1900" dirty="0" err="1"/>
              <a:t>the</a:t>
            </a:r>
            <a:r>
              <a:rPr lang="uk-UA" sz="1900" dirty="0"/>
              <a:t> </a:t>
            </a:r>
            <a:r>
              <a:rPr lang="uk-UA" sz="1900" dirty="0" err="1"/>
              <a:t>factors</a:t>
            </a:r>
            <a:r>
              <a:rPr lang="uk-UA" sz="1900" dirty="0"/>
              <a:t> </a:t>
            </a:r>
            <a:r>
              <a:rPr lang="uk-UA" sz="1900" dirty="0" err="1"/>
              <a:t>and</a:t>
            </a:r>
            <a:r>
              <a:rPr lang="uk-UA" sz="1900" dirty="0"/>
              <a:t> EEG </a:t>
            </a:r>
            <a:r>
              <a:rPr lang="uk-UA" sz="1900" dirty="0" err="1"/>
              <a:t>markers</a:t>
            </a:r>
            <a:r>
              <a:rPr lang="uk-UA" sz="1900" dirty="0"/>
              <a:t> </a:t>
            </a:r>
            <a:r>
              <a:rPr lang="uk-UA" sz="1900" dirty="0" err="1"/>
              <a:t>most</a:t>
            </a:r>
            <a:r>
              <a:rPr lang="uk-UA" sz="1900" dirty="0"/>
              <a:t> </a:t>
            </a:r>
            <a:r>
              <a:rPr lang="uk-UA" sz="1900" dirty="0" err="1"/>
              <a:t>sensitive</a:t>
            </a:r>
            <a:r>
              <a:rPr lang="uk-UA" sz="1900" dirty="0"/>
              <a:t> </a:t>
            </a:r>
            <a:r>
              <a:rPr lang="uk-UA" sz="1900" dirty="0" err="1"/>
              <a:t>to</a:t>
            </a:r>
            <a:r>
              <a:rPr lang="uk-UA" sz="1900" dirty="0"/>
              <a:t> </a:t>
            </a:r>
            <a:r>
              <a:rPr lang="uk-UA" sz="1900" dirty="0" err="1"/>
              <a:t>sulforaphane</a:t>
            </a:r>
            <a:r>
              <a:rPr lang="uk-UA" sz="1900" dirty="0"/>
              <a:t> </a:t>
            </a:r>
            <a:r>
              <a:rPr lang="uk-UA" sz="1900" dirty="0" err="1"/>
              <a:t>treatment</a:t>
            </a:r>
            <a:r>
              <a:rPr lang="uk-UA" sz="1900" dirty="0"/>
              <a:t> </a:t>
            </a:r>
            <a:r>
              <a:rPr lang="uk-UA" sz="1900" dirty="0" err="1"/>
              <a:t>and</a:t>
            </a:r>
            <a:r>
              <a:rPr lang="uk-UA" sz="1900" dirty="0"/>
              <a:t> </a:t>
            </a:r>
            <a:r>
              <a:rPr lang="uk-UA" sz="1900" dirty="0" err="1"/>
              <a:t>potentially</a:t>
            </a:r>
            <a:r>
              <a:rPr lang="uk-UA" sz="1900" dirty="0"/>
              <a:t> </a:t>
            </a:r>
            <a:r>
              <a:rPr lang="uk-UA" sz="1900" dirty="0" err="1"/>
              <a:t>determining</a:t>
            </a:r>
            <a:r>
              <a:rPr lang="uk-UA" sz="1900" dirty="0"/>
              <a:t> </a:t>
            </a:r>
            <a:r>
              <a:rPr lang="uk-UA" sz="1900" dirty="0" err="1"/>
              <a:t>its</a:t>
            </a:r>
            <a:r>
              <a:rPr lang="uk-UA" sz="1900" dirty="0"/>
              <a:t> </a:t>
            </a:r>
            <a:r>
              <a:rPr lang="uk-UA" sz="1900" dirty="0" err="1"/>
              <a:t>effectiveness</a:t>
            </a:r>
            <a:r>
              <a:rPr lang="uk-UA" sz="1900" dirty="0"/>
              <a:t>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Picture 6" descr="Z:\02_Vizualni identita\FGU-Manual_komplet\FGU = APLIKACE\FGU PowerPoint presentace\Zdroje\FGU-PP-linka-gre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2713"/>
            <a:ext cx="1051560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4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93750" y="884238"/>
            <a:ext cx="10515600" cy="2852737"/>
          </a:xfrm>
        </p:spPr>
        <p:txBody>
          <a:bodyPr>
            <a:normAutofit/>
          </a:bodyPr>
          <a:lstStyle/>
          <a:p>
            <a:r>
              <a:rPr lang="en-US" sz="2400" b="1" smtClean="0"/>
              <a:t>Predictive</a:t>
            </a:r>
            <a:r>
              <a:rPr lang="uk-UA" sz="2400" b="1" smtClean="0"/>
              <a:t> </a:t>
            </a:r>
            <a:r>
              <a:rPr lang="uk-UA" sz="2400" b="1" dirty="0" err="1"/>
              <a:t>analysis</a:t>
            </a:r>
            <a:r>
              <a:rPr lang="uk-UA" sz="2400" b="1" dirty="0"/>
              <a:t> </a:t>
            </a:r>
            <a:r>
              <a:rPr lang="uk-UA" sz="2400" b="1" dirty="0" err="1"/>
              <a:t>of</a:t>
            </a:r>
            <a:r>
              <a:rPr lang="uk-UA" sz="2400" b="1" dirty="0"/>
              <a:t> EEG </a:t>
            </a:r>
            <a:r>
              <a:rPr lang="uk-UA" sz="2400" b="1" dirty="0" err="1"/>
              <a:t>biomarkers</a:t>
            </a:r>
            <a:r>
              <a:rPr lang="uk-UA" sz="2400" b="1" dirty="0"/>
              <a:t> </a:t>
            </a:r>
            <a:r>
              <a:rPr lang="uk-UA" sz="2400" b="1" dirty="0" err="1"/>
              <a:t>to</a:t>
            </a:r>
            <a:r>
              <a:rPr lang="uk-UA" sz="2400" b="1" dirty="0"/>
              <a:t> </a:t>
            </a:r>
            <a:r>
              <a:rPr lang="uk-UA" sz="2400" b="1" dirty="0" err="1"/>
              <a:t>evaluate</a:t>
            </a:r>
            <a:r>
              <a:rPr lang="uk-UA" sz="2400" b="1" dirty="0"/>
              <a:t> </a:t>
            </a:r>
            <a:r>
              <a:rPr lang="uk-UA" sz="2400" b="1" dirty="0" err="1"/>
              <a:t>the</a:t>
            </a:r>
            <a:r>
              <a:rPr lang="uk-UA" sz="2400" b="1" dirty="0"/>
              <a:t> </a:t>
            </a:r>
            <a:r>
              <a:rPr lang="uk-UA" sz="2400" b="1" dirty="0" err="1"/>
              <a:t>efficacy</a:t>
            </a:r>
            <a:r>
              <a:rPr lang="uk-UA" sz="2400" b="1" dirty="0"/>
              <a:t> </a:t>
            </a:r>
            <a:r>
              <a:rPr lang="uk-UA" sz="2400" b="1" dirty="0" err="1"/>
              <a:t>of</a:t>
            </a:r>
            <a:r>
              <a:rPr lang="uk-UA" sz="2400" b="1" dirty="0"/>
              <a:t> </a:t>
            </a:r>
            <a:r>
              <a:rPr lang="uk-UA" sz="2400" b="1" dirty="0" err="1"/>
              <a:t>sulforaphane</a:t>
            </a:r>
            <a:r>
              <a:rPr lang="uk-UA" sz="2400" b="1" dirty="0"/>
              <a:t> </a:t>
            </a:r>
            <a:r>
              <a:rPr lang="uk-UA" sz="2400" b="1" dirty="0" err="1"/>
              <a:t>treatment</a:t>
            </a:r>
            <a:r>
              <a:rPr lang="uk-UA" sz="2400" b="1" dirty="0"/>
              <a:t> </a:t>
            </a:r>
            <a:r>
              <a:rPr lang="uk-UA" sz="2400" b="1" dirty="0" err="1"/>
              <a:t>in</a:t>
            </a:r>
            <a:r>
              <a:rPr lang="uk-UA" sz="2400" b="1" dirty="0"/>
              <a:t> </a:t>
            </a:r>
            <a:r>
              <a:rPr lang="uk-UA" sz="2400" b="1" dirty="0" err="1"/>
              <a:t>rats</a:t>
            </a:r>
            <a:r>
              <a:rPr lang="uk-UA" sz="2400" b="1" dirty="0"/>
              <a:t> </a:t>
            </a:r>
            <a:r>
              <a:rPr lang="uk-UA" sz="2400" b="1" dirty="0" err="1"/>
              <a:t>with</a:t>
            </a:r>
            <a:r>
              <a:rPr lang="uk-UA" sz="2400" b="1" dirty="0"/>
              <a:t> </a:t>
            </a:r>
            <a:r>
              <a:rPr lang="uk-UA" sz="2400" b="1" dirty="0" err="1"/>
              <a:t>induced</a:t>
            </a:r>
            <a:r>
              <a:rPr lang="uk-UA" sz="2400" b="1" dirty="0"/>
              <a:t> </a:t>
            </a:r>
            <a:r>
              <a:rPr lang="uk-UA" sz="2400" b="1" dirty="0" err="1"/>
              <a:t>status</a:t>
            </a:r>
            <a:r>
              <a:rPr lang="uk-UA" sz="2400" b="1" dirty="0"/>
              <a:t> </a:t>
            </a:r>
            <a:r>
              <a:rPr lang="uk-UA" sz="2400" b="1" dirty="0" err="1" smtClean="0"/>
              <a:t>epilepticus</a:t>
            </a:r>
            <a:endParaRPr lang="uk-UA" sz="2400" dirty="0"/>
          </a:p>
        </p:txBody>
      </p:sp>
      <p:pic>
        <p:nvPicPr>
          <p:cNvPr id="6" name="Picture 6" descr="Z:\02_Vizualni identita\FGU-Manual_komplet\FGU = APLIKACE\FGU PowerPoint presentace\Zdroje\FGU-PP-linka-gre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2002631"/>
            <a:ext cx="960755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Z:\02_Vizualni identita\FGU-Manual_komplet\FGU = APLIKACE\FGU PowerPoint presentace\Zdroje\FGU-PP-linka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4346972"/>
            <a:ext cx="970915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увати 4"/>
          <p:cNvGrpSpPr/>
          <p:nvPr/>
        </p:nvGrpSpPr>
        <p:grpSpPr>
          <a:xfrm>
            <a:off x="891272" y="468068"/>
            <a:ext cx="2245758" cy="1335419"/>
            <a:chOff x="891272" y="468068"/>
            <a:chExt cx="2245758" cy="1335419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1272" y="652734"/>
              <a:ext cx="1263205" cy="1150753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045209" y="46806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Li-Pilo</a:t>
              </a:r>
              <a:endParaRPr lang="uk-UA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08809" y="1198344"/>
              <a:ext cx="122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Li-Pilo+SFN</a:t>
              </a:r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18444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uk-UA" sz="2000" b="1" dirty="0" err="1" smtClean="0"/>
              <a:t>XGBClassifier</a:t>
            </a:r>
            <a:r>
              <a:rPr lang="uk-UA" sz="2000" b="1" dirty="0" smtClean="0"/>
              <a:t> </a:t>
            </a:r>
            <a:r>
              <a:rPr lang="en-US" sz="2000" b="1" dirty="0" err="1"/>
              <a:t>M</a:t>
            </a:r>
            <a:r>
              <a:rPr lang="uk-UA" sz="2000" b="1" dirty="0" err="1" smtClean="0"/>
              <a:t>odel</a:t>
            </a:r>
            <a:endParaRPr lang="uk-UA" sz="2000" b="1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1" y="2122805"/>
            <a:ext cx="5080000" cy="2550354"/>
          </a:xfrm>
          <a:prstGeom prst="rect">
            <a:avLst/>
          </a:prstGeom>
        </p:spPr>
      </p:pic>
      <p:graphicFrame>
        <p:nvGraphicFramePr>
          <p:cNvPr id="5" name="Таблиця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682501"/>
              </p:ext>
            </p:extLst>
          </p:nvPr>
        </p:nvGraphicFramePr>
        <p:xfrm>
          <a:off x="6277291" y="2122805"/>
          <a:ext cx="4746308" cy="234797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879211"/>
                <a:gridCol w="1203488"/>
                <a:gridCol w="906156"/>
                <a:gridCol w="757453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Treatment</a:t>
                      </a:r>
                      <a:endParaRPr lang="uk-U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P</a:t>
                      </a:r>
                      <a:r>
                        <a:rPr lang="uk-UA" sz="1800" b="0" dirty="0" err="1">
                          <a:effectLst/>
                        </a:rPr>
                        <a:t>recision</a:t>
                      </a:r>
                      <a:endParaRPr lang="uk-U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Recall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F1-score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Pilocarpine (0)</a:t>
                      </a:r>
                      <a:endParaRPr lang="uk-U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0.98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0.96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0.97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>
                          <a:effectLst/>
                        </a:rPr>
                        <a:t>Sulforaphane</a:t>
                      </a:r>
                      <a:r>
                        <a:rPr lang="uk-UA" sz="1800" b="0" dirty="0">
                          <a:effectLst/>
                        </a:rPr>
                        <a:t> </a:t>
                      </a:r>
                      <a:r>
                        <a:rPr lang="en-US" sz="1800" b="0" dirty="0">
                          <a:effectLst/>
                        </a:rPr>
                        <a:t>(1)</a:t>
                      </a:r>
                      <a:endParaRPr lang="uk-U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0.96     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0.98      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0.97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effectLst/>
                        </a:rPr>
                        <a:t> </a:t>
                      </a:r>
                      <a:endParaRPr lang="uk-U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 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effectLst/>
                        </a:rPr>
                        <a:t>    </a:t>
                      </a:r>
                      <a:r>
                        <a:rPr lang="uk-UA" sz="1800" b="0" dirty="0" err="1">
                          <a:effectLst/>
                        </a:rPr>
                        <a:t>accuracy</a:t>
                      </a:r>
                      <a:r>
                        <a:rPr lang="uk-UA" sz="1800" b="0" dirty="0">
                          <a:effectLst/>
                        </a:rPr>
                        <a:t>  </a:t>
                      </a:r>
                      <a:endParaRPr lang="uk-U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 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0.97       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>
                          <a:effectLst/>
                        </a:rPr>
                        <a:t>macro</a:t>
                      </a:r>
                      <a:r>
                        <a:rPr lang="uk-UA" sz="1800" b="0" dirty="0">
                          <a:effectLst/>
                        </a:rPr>
                        <a:t> </a:t>
                      </a:r>
                      <a:r>
                        <a:rPr lang="uk-UA" sz="1800" b="0" dirty="0" err="1">
                          <a:effectLst/>
                        </a:rPr>
                        <a:t>avg</a:t>
                      </a:r>
                      <a:r>
                        <a:rPr lang="uk-UA" sz="1800" b="0" dirty="0">
                          <a:effectLst/>
                        </a:rPr>
                        <a:t>       </a:t>
                      </a:r>
                      <a:endParaRPr lang="uk-U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0.97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0.97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0.97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>
                          <a:effectLst/>
                        </a:rPr>
                        <a:t>weighted</a:t>
                      </a:r>
                      <a:r>
                        <a:rPr lang="uk-UA" sz="1800" b="0" dirty="0">
                          <a:effectLst/>
                        </a:rPr>
                        <a:t> </a:t>
                      </a:r>
                      <a:r>
                        <a:rPr lang="uk-UA" sz="1800" b="0" dirty="0" err="1">
                          <a:effectLst/>
                        </a:rPr>
                        <a:t>avg</a:t>
                      </a:r>
                      <a:endParaRPr lang="uk-U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0.97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0.97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0.97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Місце для тексту 2"/>
          <p:cNvSpPr txBox="1">
            <a:spLocks/>
          </p:cNvSpPr>
          <p:nvPr/>
        </p:nvSpPr>
        <p:spPr>
          <a:xfrm>
            <a:off x="799307" y="1364409"/>
            <a:ext cx="5157787" cy="460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Pipeline</a:t>
            </a:r>
            <a:endParaRPr lang="uk-UA" sz="1800" dirty="0"/>
          </a:p>
        </p:txBody>
      </p:sp>
      <p:sp>
        <p:nvSpPr>
          <p:cNvPr id="7" name="Місце для тексту 2"/>
          <p:cNvSpPr txBox="1">
            <a:spLocks/>
          </p:cNvSpPr>
          <p:nvPr/>
        </p:nvSpPr>
        <p:spPr>
          <a:xfrm>
            <a:off x="6096000" y="1364409"/>
            <a:ext cx="5157787" cy="460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Classification </a:t>
            </a:r>
            <a:r>
              <a:rPr lang="en-US" sz="1800" dirty="0"/>
              <a:t>report</a:t>
            </a:r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252093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Місце для тексту 7"/>
          <p:cNvSpPr>
            <a:spLocks noGrp="1"/>
          </p:cNvSpPr>
          <p:nvPr>
            <p:ph type="body" idx="1"/>
          </p:nvPr>
        </p:nvSpPr>
        <p:spPr>
          <a:xfrm>
            <a:off x="839788" y="436563"/>
            <a:ext cx="5157787" cy="823912"/>
          </a:xfrm>
        </p:spPr>
        <p:txBody>
          <a:bodyPr/>
          <a:lstStyle/>
          <a:p>
            <a:r>
              <a:rPr lang="en-US" dirty="0"/>
              <a:t>Precision-Recall curve</a:t>
            </a:r>
            <a:endParaRPr lang="uk-UA" dirty="0"/>
          </a:p>
        </p:txBody>
      </p:sp>
      <p:sp>
        <p:nvSpPr>
          <p:cNvPr id="10" name="Місце для тексту 9"/>
          <p:cNvSpPr>
            <a:spLocks noGrp="1"/>
          </p:cNvSpPr>
          <p:nvPr>
            <p:ph type="body" sz="quarter" idx="3"/>
          </p:nvPr>
        </p:nvSpPr>
        <p:spPr>
          <a:xfrm>
            <a:off x="6172200" y="436563"/>
            <a:ext cx="5183188" cy="823912"/>
          </a:xfrm>
        </p:spPr>
        <p:txBody>
          <a:bodyPr/>
          <a:lstStyle/>
          <a:p>
            <a:r>
              <a:rPr lang="en-US" dirty="0"/>
              <a:t>ROC curve</a:t>
            </a:r>
            <a:endParaRPr lang="uk-UA" dirty="0"/>
          </a:p>
        </p:txBody>
      </p:sp>
      <p:pic>
        <p:nvPicPr>
          <p:cNvPr id="12" name="Місце для вмісту 11" descr="D:\Алевтина\embo grants\report to finish\figures\model_treatment\Precision-Recall Curve.png"/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6" t="10711" r="9051" b="3057"/>
          <a:stretch/>
        </p:blipFill>
        <p:spPr bwMode="auto">
          <a:xfrm>
            <a:off x="241301" y="1524146"/>
            <a:ext cx="5345307" cy="43380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Місце для вмісту 12" descr="C:\Users\DELL\Downloads\ROC Curve.png"/>
          <p:cNvPicPr>
            <a:picLocks noGrp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11294" r="9587" b="2204"/>
          <a:stretch/>
        </p:blipFill>
        <p:spPr bwMode="auto">
          <a:xfrm>
            <a:off x="5997575" y="1507139"/>
            <a:ext cx="5939729" cy="43550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1598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63600" y="681038"/>
            <a:ext cx="5157787" cy="823912"/>
          </a:xfrm>
        </p:spPr>
        <p:txBody>
          <a:bodyPr/>
          <a:lstStyle/>
          <a:p>
            <a:r>
              <a:rPr lang="en-US" dirty="0"/>
              <a:t>Graph for top 10 features </a:t>
            </a:r>
            <a:r>
              <a:rPr lang="en-US" dirty="0" err="1"/>
              <a:t>impotance</a:t>
            </a:r>
            <a:endParaRPr lang="uk-UA" dirty="0"/>
          </a:p>
        </p:txBody>
      </p:sp>
      <p:grpSp>
        <p:nvGrpSpPr>
          <p:cNvPr id="50" name="Групувати 49"/>
          <p:cNvGrpSpPr/>
          <p:nvPr/>
        </p:nvGrpSpPr>
        <p:grpSpPr>
          <a:xfrm>
            <a:off x="9690700" y="4631465"/>
            <a:ext cx="1450083" cy="942434"/>
            <a:chOff x="6958554" y="4768813"/>
            <a:chExt cx="1450083" cy="942434"/>
          </a:xfrm>
        </p:grpSpPr>
        <p:sp>
          <p:nvSpPr>
            <p:cNvPr id="26" name="Множення 25"/>
            <p:cNvSpPr/>
            <p:nvPr/>
          </p:nvSpPr>
          <p:spPr>
            <a:xfrm>
              <a:off x="6961125" y="4877482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27" name="Множення 26"/>
            <p:cNvSpPr/>
            <p:nvPr/>
          </p:nvSpPr>
          <p:spPr>
            <a:xfrm>
              <a:off x="6961125" y="5138145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28" name="Множення 27"/>
            <p:cNvSpPr/>
            <p:nvPr/>
          </p:nvSpPr>
          <p:spPr>
            <a:xfrm>
              <a:off x="6958554" y="5390145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29" name="Прямокутник 28"/>
            <p:cNvSpPr/>
            <p:nvPr/>
          </p:nvSpPr>
          <p:spPr>
            <a:xfrm>
              <a:off x="7390858" y="4768813"/>
              <a:ext cx="1017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θ/α ratio</a:t>
              </a:r>
              <a:endParaRPr lang="uk-UA" dirty="0"/>
            </a:p>
          </p:txBody>
        </p:sp>
        <p:sp>
          <p:nvSpPr>
            <p:cNvPr id="31" name="Прямокутник 30"/>
            <p:cNvSpPr/>
            <p:nvPr/>
          </p:nvSpPr>
          <p:spPr>
            <a:xfrm>
              <a:off x="7390858" y="5047494"/>
              <a:ext cx="1009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θ/</a:t>
              </a:r>
              <a:r>
                <a:rPr lang="en-US" dirty="0"/>
                <a:t>β</a:t>
              </a:r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ratio</a:t>
              </a:r>
              <a:endParaRPr lang="uk-UA" dirty="0"/>
            </a:p>
          </p:txBody>
        </p:sp>
        <p:sp>
          <p:nvSpPr>
            <p:cNvPr id="32" name="Прямокутник 31"/>
            <p:cNvSpPr/>
            <p:nvPr/>
          </p:nvSpPr>
          <p:spPr>
            <a:xfrm>
              <a:off x="7390858" y="5341915"/>
              <a:ext cx="9889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θ/</a:t>
              </a:r>
              <a:r>
                <a:rPr lang="en-US" dirty="0"/>
                <a:t>γ</a:t>
              </a:r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ratio</a:t>
              </a:r>
              <a:endParaRPr lang="uk-UA" dirty="0"/>
            </a:p>
          </p:txBody>
        </p:sp>
      </p:grpSp>
      <p:grpSp>
        <p:nvGrpSpPr>
          <p:cNvPr id="51" name="Групувати 50"/>
          <p:cNvGrpSpPr/>
          <p:nvPr/>
        </p:nvGrpSpPr>
        <p:grpSpPr>
          <a:xfrm>
            <a:off x="6708774" y="1587500"/>
            <a:ext cx="2781430" cy="4383479"/>
            <a:chOff x="6883679" y="952154"/>
            <a:chExt cx="2781430" cy="4383479"/>
          </a:xfrm>
        </p:grpSpPr>
        <p:pic>
          <p:nvPicPr>
            <p:cNvPr id="49" name="Рисунок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3679" y="952154"/>
              <a:ext cx="2781430" cy="4383479"/>
            </a:xfrm>
            <a:prstGeom prst="rect">
              <a:avLst/>
            </a:prstGeom>
          </p:spPr>
        </p:pic>
        <p:sp>
          <p:nvSpPr>
            <p:cNvPr id="33" name="Множення 32"/>
            <p:cNvSpPr/>
            <p:nvPr/>
          </p:nvSpPr>
          <p:spPr>
            <a:xfrm>
              <a:off x="7821132" y="3296673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34" name="Множення 33"/>
            <p:cNvSpPr/>
            <p:nvPr/>
          </p:nvSpPr>
          <p:spPr>
            <a:xfrm>
              <a:off x="8423629" y="3288330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35" name="Множення 34"/>
            <p:cNvSpPr/>
            <p:nvPr/>
          </p:nvSpPr>
          <p:spPr>
            <a:xfrm>
              <a:off x="8268384" y="3297433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36" name="Множення 35"/>
            <p:cNvSpPr/>
            <p:nvPr/>
          </p:nvSpPr>
          <p:spPr>
            <a:xfrm>
              <a:off x="8588827" y="3279088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38" name="Множення 37"/>
            <p:cNvSpPr/>
            <p:nvPr/>
          </p:nvSpPr>
          <p:spPr>
            <a:xfrm>
              <a:off x="8828538" y="3704891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39" name="Множення 38"/>
            <p:cNvSpPr/>
            <p:nvPr/>
          </p:nvSpPr>
          <p:spPr>
            <a:xfrm>
              <a:off x="8500642" y="4113571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40" name="Множення 39"/>
            <p:cNvSpPr/>
            <p:nvPr/>
          </p:nvSpPr>
          <p:spPr>
            <a:xfrm>
              <a:off x="7816829" y="4137399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42" name="Множення 41"/>
            <p:cNvSpPr/>
            <p:nvPr/>
          </p:nvSpPr>
          <p:spPr>
            <a:xfrm>
              <a:off x="8672058" y="4107981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43" name="Множення 42"/>
            <p:cNvSpPr/>
            <p:nvPr/>
          </p:nvSpPr>
          <p:spPr>
            <a:xfrm>
              <a:off x="8453734" y="4569341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</p:grpSp>
      <p:pic>
        <p:nvPicPr>
          <p:cNvPr id="56" name="Місце для вмісту 55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4030" y="1801813"/>
            <a:ext cx="5241944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7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/>
              <a:t>Elbow Method (K-means) </a:t>
            </a:r>
            <a:endParaRPr lang="uk-UA" sz="2000" b="1" dirty="0"/>
          </a:p>
        </p:txBody>
      </p:sp>
      <p:pic>
        <p:nvPicPr>
          <p:cNvPr id="9" name="Місце для вмісту 7" descr="D:\Алевтина\embo grants\report to finish\figures\model_treatment\Elbow method results for clastering(modell by treatment)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28624" y="2191543"/>
            <a:ext cx="4168775" cy="28305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Місце для вмісту 11" descr="D:\Алевтина\embo grants\report to finish\figures\model_treatment\Frequency_distribution_by_clusters.png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6" t="11355" r="9516"/>
          <a:stretch/>
        </p:blipFill>
        <p:spPr bwMode="auto">
          <a:xfrm>
            <a:off x="5018088" y="727100"/>
            <a:ext cx="6172200" cy="38956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3" name="Таблиця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474622"/>
              </p:ext>
            </p:extLst>
          </p:nvPr>
        </p:nvGraphicFramePr>
        <p:xfrm>
          <a:off x="5435601" y="4887118"/>
          <a:ext cx="5880098" cy="146748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959626"/>
                <a:gridCol w="1960236"/>
                <a:gridCol w="196023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>
                          <a:effectLst/>
                        </a:rPr>
                        <a:t>Сluster</a:t>
                      </a:r>
                      <a:endParaRPr lang="uk-U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>
                          <a:effectLst/>
                        </a:rPr>
                        <a:t>Sulforaphane</a:t>
                      </a:r>
                      <a:r>
                        <a:rPr lang="uk-UA" sz="1800" b="0" dirty="0">
                          <a:effectLst/>
                        </a:rPr>
                        <a:t> </a:t>
                      </a:r>
                      <a:r>
                        <a:rPr lang="uk-UA" sz="1800" b="0" dirty="0" err="1">
                          <a:effectLst/>
                        </a:rPr>
                        <a:t>treatment</a:t>
                      </a:r>
                      <a:endParaRPr lang="uk-U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</a:rPr>
                        <a:t>Li-Pilocarpine </a:t>
                      </a:r>
                      <a:r>
                        <a:rPr lang="en-US" sz="1800" b="0" dirty="0">
                          <a:effectLst/>
                        </a:rPr>
                        <a:t>treatment</a:t>
                      </a:r>
                      <a:endParaRPr lang="uk-U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6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0</a:t>
                      </a:r>
                      <a:endParaRPr lang="uk-U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11.26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29.29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1</a:t>
                      </a:r>
                      <a:endParaRPr lang="uk-U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19.39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11.02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2</a:t>
                      </a:r>
                      <a:endParaRPr lang="uk-U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4.33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2.75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8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sz="2000" b="1" dirty="0" smtClean="0"/>
              <a:t>Summary For Predictive Analysis</a:t>
            </a:r>
            <a:endParaRPr lang="uk-UA" sz="2000" b="1" dirty="0"/>
          </a:p>
        </p:txBody>
      </p:sp>
      <p:sp>
        <p:nvSpPr>
          <p:cNvPr id="6" name="Місце для вмісту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1800" dirty="0" err="1"/>
              <a:t>Key</a:t>
            </a:r>
            <a:r>
              <a:rPr lang="uk-UA" sz="1800" dirty="0"/>
              <a:t> </a:t>
            </a:r>
            <a:r>
              <a:rPr lang="uk-UA" sz="1800" dirty="0" err="1"/>
              <a:t>Biomarkers</a:t>
            </a:r>
            <a:r>
              <a:rPr lang="uk-UA" sz="1800" dirty="0"/>
              <a:t> </a:t>
            </a:r>
            <a:r>
              <a:rPr lang="uk-UA" sz="1800" dirty="0" err="1"/>
              <a:t>of</a:t>
            </a:r>
            <a:r>
              <a:rPr lang="uk-UA" sz="1800" dirty="0"/>
              <a:t> </a:t>
            </a:r>
            <a:r>
              <a:rPr lang="uk-UA" sz="1800" dirty="0" err="1"/>
              <a:t>Treatment</a:t>
            </a:r>
            <a:r>
              <a:rPr lang="uk-UA" sz="1800" dirty="0"/>
              <a:t> </a:t>
            </a:r>
            <a:r>
              <a:rPr lang="uk-UA" sz="1800" dirty="0" err="1"/>
              <a:t>Efficacy</a:t>
            </a:r>
            <a:r>
              <a:rPr lang="uk-UA" sz="1800" dirty="0"/>
              <a:t>: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XGBClassifier</a:t>
            </a:r>
            <a:r>
              <a:rPr lang="uk-UA" sz="1800" dirty="0"/>
              <a:t> </a:t>
            </a:r>
            <a:r>
              <a:rPr lang="uk-UA" sz="1800" dirty="0" err="1"/>
              <a:t>analysis</a:t>
            </a:r>
            <a:r>
              <a:rPr lang="uk-UA" sz="1800" dirty="0"/>
              <a:t> </a:t>
            </a:r>
            <a:r>
              <a:rPr lang="uk-UA" sz="1800" dirty="0" err="1"/>
              <a:t>identified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frequency</a:t>
            </a:r>
            <a:r>
              <a:rPr lang="uk-UA" sz="1800" dirty="0"/>
              <a:t> </a:t>
            </a:r>
            <a:r>
              <a:rPr lang="uk-UA" sz="1800" dirty="0" err="1"/>
              <a:t>of</a:t>
            </a:r>
            <a:r>
              <a:rPr lang="uk-UA" sz="1800" dirty="0"/>
              <a:t> </a:t>
            </a:r>
            <a:r>
              <a:rPr lang="uk-UA" sz="1800" dirty="0" err="1"/>
              <a:t>epileptic</a:t>
            </a:r>
            <a:r>
              <a:rPr lang="uk-UA" sz="1800" dirty="0"/>
              <a:t> </a:t>
            </a:r>
            <a:r>
              <a:rPr lang="uk-UA" sz="1800" dirty="0" err="1"/>
              <a:t>seizures</a:t>
            </a:r>
            <a:r>
              <a:rPr lang="uk-UA" sz="1800" dirty="0"/>
              <a:t> </a:t>
            </a:r>
            <a:r>
              <a:rPr lang="uk-UA" sz="1800" dirty="0" err="1"/>
              <a:t>and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ratio</a:t>
            </a:r>
            <a:r>
              <a:rPr lang="uk-UA" sz="1800" dirty="0"/>
              <a:t> </a:t>
            </a:r>
            <a:r>
              <a:rPr lang="uk-UA" sz="1800" dirty="0" err="1"/>
              <a:t>of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EEG </a:t>
            </a:r>
            <a:r>
              <a:rPr lang="uk-UA" sz="1800" dirty="0" err="1"/>
              <a:t>theta</a:t>
            </a:r>
            <a:r>
              <a:rPr lang="uk-UA" sz="1800" dirty="0"/>
              <a:t> </a:t>
            </a:r>
            <a:r>
              <a:rPr lang="uk-UA" sz="1800" dirty="0" err="1"/>
              <a:t>band</a:t>
            </a:r>
            <a:r>
              <a:rPr lang="uk-UA" sz="1800" dirty="0"/>
              <a:t> </a:t>
            </a:r>
            <a:r>
              <a:rPr lang="uk-UA" sz="1800" dirty="0" err="1"/>
              <a:t>to</a:t>
            </a:r>
            <a:r>
              <a:rPr lang="uk-UA" sz="1800" dirty="0"/>
              <a:t> </a:t>
            </a:r>
            <a:r>
              <a:rPr lang="uk-UA" sz="1800" dirty="0" err="1"/>
              <a:t>high-frequency</a:t>
            </a:r>
            <a:r>
              <a:rPr lang="uk-UA" sz="1800" dirty="0"/>
              <a:t> </a:t>
            </a:r>
            <a:r>
              <a:rPr lang="uk-UA" sz="1800" dirty="0" err="1"/>
              <a:t>bands</a:t>
            </a:r>
            <a:r>
              <a:rPr lang="uk-UA" sz="1800" dirty="0"/>
              <a:t> (</a:t>
            </a:r>
            <a:r>
              <a:rPr lang="uk-UA" sz="1800" dirty="0" err="1"/>
              <a:t>beta</a:t>
            </a:r>
            <a:r>
              <a:rPr lang="uk-UA" sz="1800" dirty="0"/>
              <a:t> </a:t>
            </a:r>
            <a:r>
              <a:rPr lang="uk-UA" sz="1800" dirty="0" err="1"/>
              <a:t>and</a:t>
            </a:r>
            <a:r>
              <a:rPr lang="uk-UA" sz="1800" dirty="0"/>
              <a:t> </a:t>
            </a:r>
            <a:r>
              <a:rPr lang="uk-UA" sz="1800" dirty="0" err="1"/>
              <a:t>gamma</a:t>
            </a:r>
            <a:r>
              <a:rPr lang="uk-UA" sz="1800" dirty="0"/>
              <a:t>), </a:t>
            </a:r>
            <a:r>
              <a:rPr lang="uk-UA" sz="1800" dirty="0" err="1"/>
              <a:t>primarily</a:t>
            </a:r>
            <a:r>
              <a:rPr lang="uk-UA" sz="1800" dirty="0"/>
              <a:t> </a:t>
            </a:r>
            <a:r>
              <a:rPr lang="uk-UA" sz="1800" dirty="0" err="1"/>
              <a:t>in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right</a:t>
            </a:r>
            <a:r>
              <a:rPr lang="uk-UA" sz="1800" dirty="0"/>
              <a:t> </a:t>
            </a:r>
            <a:r>
              <a:rPr lang="uk-UA" sz="1800" dirty="0" err="1"/>
              <a:t>hemisphere</a:t>
            </a:r>
            <a:r>
              <a:rPr lang="uk-UA" sz="1800" dirty="0"/>
              <a:t>, </a:t>
            </a:r>
            <a:r>
              <a:rPr lang="uk-UA" sz="1800" dirty="0" err="1"/>
              <a:t>as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most</a:t>
            </a:r>
            <a:r>
              <a:rPr lang="uk-UA" sz="1800" dirty="0"/>
              <a:t> </a:t>
            </a:r>
            <a:r>
              <a:rPr lang="uk-UA" sz="1800" dirty="0" err="1"/>
              <a:t>sensitive</a:t>
            </a:r>
            <a:r>
              <a:rPr lang="uk-UA" sz="1800" dirty="0"/>
              <a:t> </a:t>
            </a:r>
            <a:r>
              <a:rPr lang="uk-UA" sz="1800" dirty="0" err="1"/>
              <a:t>biomarkers</a:t>
            </a:r>
            <a:r>
              <a:rPr lang="uk-UA" sz="1800" dirty="0"/>
              <a:t> </a:t>
            </a:r>
            <a:r>
              <a:rPr lang="uk-UA" sz="1800" dirty="0" err="1"/>
              <a:t>for</a:t>
            </a:r>
            <a:r>
              <a:rPr lang="uk-UA" sz="1800" dirty="0"/>
              <a:t> </a:t>
            </a:r>
            <a:r>
              <a:rPr lang="uk-UA" sz="1800" dirty="0" err="1"/>
              <a:t>evaluating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efficacy</a:t>
            </a:r>
            <a:r>
              <a:rPr lang="uk-UA" sz="1800" dirty="0"/>
              <a:t> </a:t>
            </a:r>
            <a:r>
              <a:rPr lang="uk-UA" sz="1800" dirty="0" err="1"/>
              <a:t>of</a:t>
            </a:r>
            <a:r>
              <a:rPr lang="uk-UA" sz="1800" dirty="0"/>
              <a:t> </a:t>
            </a:r>
            <a:r>
              <a:rPr lang="uk-UA" sz="1800" dirty="0" err="1"/>
              <a:t>sulforaphane</a:t>
            </a:r>
            <a:r>
              <a:rPr lang="uk-UA" sz="1800" dirty="0"/>
              <a:t> </a:t>
            </a:r>
            <a:r>
              <a:rPr lang="uk-UA" sz="1800" dirty="0" err="1"/>
              <a:t>treatment</a:t>
            </a:r>
            <a:r>
              <a:rPr lang="uk-UA" sz="1800" dirty="0"/>
              <a:t>.</a:t>
            </a:r>
          </a:p>
          <a:p>
            <a:r>
              <a:rPr lang="uk-UA" sz="1800" dirty="0" err="1"/>
              <a:t>Impact</a:t>
            </a:r>
            <a:r>
              <a:rPr lang="uk-UA" sz="1800" dirty="0"/>
              <a:t> </a:t>
            </a:r>
            <a:r>
              <a:rPr lang="uk-UA" sz="1800" dirty="0" err="1"/>
              <a:t>of</a:t>
            </a:r>
            <a:r>
              <a:rPr lang="uk-UA" sz="1800" dirty="0"/>
              <a:t> </a:t>
            </a:r>
            <a:r>
              <a:rPr lang="uk-UA" sz="1800" dirty="0" err="1"/>
              <a:t>Sulforaphane</a:t>
            </a:r>
            <a:r>
              <a:rPr lang="uk-UA" sz="1800" dirty="0"/>
              <a:t> </a:t>
            </a:r>
            <a:r>
              <a:rPr lang="uk-UA" sz="1800" dirty="0" err="1"/>
              <a:t>on</a:t>
            </a:r>
            <a:r>
              <a:rPr lang="uk-UA" sz="1800" dirty="0"/>
              <a:t> </a:t>
            </a:r>
            <a:r>
              <a:rPr lang="uk-UA" sz="1800" dirty="0" err="1"/>
              <a:t>Seizure</a:t>
            </a:r>
            <a:r>
              <a:rPr lang="uk-UA" sz="1800" dirty="0"/>
              <a:t> </a:t>
            </a:r>
            <a:r>
              <a:rPr lang="uk-UA" sz="1800" dirty="0" err="1"/>
              <a:t>Frequency</a:t>
            </a:r>
            <a:r>
              <a:rPr lang="uk-UA" sz="1800" dirty="0"/>
              <a:t>: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clustering</a:t>
            </a:r>
            <a:r>
              <a:rPr lang="uk-UA" sz="1800" dirty="0"/>
              <a:t> </a:t>
            </a:r>
            <a:r>
              <a:rPr lang="uk-UA" sz="1800" dirty="0" err="1"/>
              <a:t>analysis</a:t>
            </a:r>
            <a:r>
              <a:rPr lang="uk-UA" sz="1800" dirty="0"/>
              <a:t> </a:t>
            </a:r>
            <a:r>
              <a:rPr lang="uk-UA" sz="1800" dirty="0" err="1"/>
              <a:t>revealed</a:t>
            </a:r>
            <a:r>
              <a:rPr lang="uk-UA" sz="1800" dirty="0"/>
              <a:t> a </a:t>
            </a:r>
            <a:r>
              <a:rPr lang="uk-UA" sz="1800" dirty="0" err="1"/>
              <a:t>shift</a:t>
            </a:r>
            <a:r>
              <a:rPr lang="uk-UA" sz="1800" dirty="0"/>
              <a:t> </a:t>
            </a:r>
            <a:r>
              <a:rPr lang="uk-UA" sz="1800" dirty="0" err="1"/>
              <a:t>in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distribution</a:t>
            </a:r>
            <a:r>
              <a:rPr lang="uk-UA" sz="1800" dirty="0"/>
              <a:t> </a:t>
            </a:r>
            <a:r>
              <a:rPr lang="uk-UA" sz="1800" dirty="0" err="1"/>
              <a:t>of</a:t>
            </a:r>
            <a:r>
              <a:rPr lang="uk-UA" sz="1800" dirty="0"/>
              <a:t> </a:t>
            </a:r>
            <a:r>
              <a:rPr lang="uk-UA" sz="1800" dirty="0" err="1"/>
              <a:t>epileptic</a:t>
            </a:r>
            <a:r>
              <a:rPr lang="uk-UA" sz="1800" dirty="0"/>
              <a:t> </a:t>
            </a:r>
            <a:r>
              <a:rPr lang="uk-UA" sz="1800" dirty="0" err="1"/>
              <a:t>seizure</a:t>
            </a:r>
            <a:r>
              <a:rPr lang="uk-UA" sz="1800" dirty="0"/>
              <a:t> </a:t>
            </a:r>
            <a:r>
              <a:rPr lang="uk-UA" sz="1800" dirty="0" err="1"/>
              <a:t>frequencies</a:t>
            </a:r>
            <a:r>
              <a:rPr lang="uk-UA" sz="1800" dirty="0"/>
              <a:t> </a:t>
            </a:r>
            <a:r>
              <a:rPr lang="uk-UA" sz="1800" dirty="0" err="1"/>
              <a:t>during</a:t>
            </a:r>
            <a:r>
              <a:rPr lang="uk-UA" sz="1800" dirty="0"/>
              <a:t> </a:t>
            </a:r>
            <a:r>
              <a:rPr lang="uk-UA" sz="1800" dirty="0" err="1"/>
              <a:t>sulforaphane</a:t>
            </a:r>
            <a:r>
              <a:rPr lang="uk-UA" sz="1800" dirty="0"/>
              <a:t> </a:t>
            </a:r>
            <a:r>
              <a:rPr lang="uk-UA" sz="1800" dirty="0" err="1"/>
              <a:t>treatment</a:t>
            </a:r>
            <a:r>
              <a:rPr lang="uk-UA" sz="1800" dirty="0"/>
              <a:t>. </a:t>
            </a:r>
            <a:r>
              <a:rPr lang="uk-UA" sz="1800" dirty="0" err="1"/>
              <a:t>Specifically</a:t>
            </a:r>
            <a:r>
              <a:rPr lang="uk-UA" sz="1800" dirty="0"/>
              <a:t>, </a:t>
            </a:r>
            <a:r>
              <a:rPr lang="uk-UA" sz="1800" dirty="0" err="1"/>
              <a:t>there</a:t>
            </a:r>
            <a:r>
              <a:rPr lang="uk-UA" sz="1800" dirty="0"/>
              <a:t> </a:t>
            </a:r>
            <a:r>
              <a:rPr lang="uk-UA" sz="1800" dirty="0" err="1"/>
              <a:t>was</a:t>
            </a:r>
            <a:r>
              <a:rPr lang="uk-UA" sz="1800" dirty="0"/>
              <a:t> a </a:t>
            </a:r>
            <a:r>
              <a:rPr lang="uk-UA" sz="1800" dirty="0" err="1"/>
              <a:t>reduction</a:t>
            </a:r>
            <a:r>
              <a:rPr lang="uk-UA" sz="1800" dirty="0"/>
              <a:t> </a:t>
            </a:r>
            <a:r>
              <a:rPr lang="uk-UA" sz="1800" dirty="0" err="1"/>
              <a:t>in</a:t>
            </a:r>
            <a:r>
              <a:rPr lang="uk-UA" sz="1800" dirty="0"/>
              <a:t> </a:t>
            </a:r>
            <a:r>
              <a:rPr lang="uk-UA" sz="1800" dirty="0" err="1"/>
              <a:t>high-frequency</a:t>
            </a:r>
            <a:r>
              <a:rPr lang="uk-UA" sz="1800" dirty="0"/>
              <a:t> </a:t>
            </a:r>
            <a:r>
              <a:rPr lang="uk-UA" sz="1800" dirty="0" err="1"/>
              <a:t>epileptic</a:t>
            </a:r>
            <a:r>
              <a:rPr lang="uk-UA" sz="1800" dirty="0"/>
              <a:t> </a:t>
            </a:r>
            <a:r>
              <a:rPr lang="uk-UA" sz="1800" dirty="0" err="1"/>
              <a:t>events</a:t>
            </a:r>
            <a:r>
              <a:rPr lang="uk-UA" sz="1800" dirty="0"/>
              <a:t>, </a:t>
            </a:r>
            <a:r>
              <a:rPr lang="uk-UA" sz="1800" dirty="0" err="1"/>
              <a:t>which</a:t>
            </a:r>
            <a:r>
              <a:rPr lang="uk-UA" sz="1800" dirty="0"/>
              <a:t> </a:t>
            </a:r>
            <a:r>
              <a:rPr lang="uk-UA" sz="1800" dirty="0" err="1"/>
              <a:t>were</a:t>
            </a:r>
            <a:r>
              <a:rPr lang="uk-UA" sz="1800" dirty="0"/>
              <a:t> </a:t>
            </a:r>
            <a:r>
              <a:rPr lang="uk-UA" sz="1800" dirty="0" err="1"/>
              <a:t>predominantly</a:t>
            </a:r>
            <a:r>
              <a:rPr lang="uk-UA" sz="1800" dirty="0"/>
              <a:t> </a:t>
            </a:r>
            <a:r>
              <a:rPr lang="uk-UA" sz="1800" dirty="0" err="1"/>
              <a:t>redistributed</a:t>
            </a:r>
            <a:r>
              <a:rPr lang="uk-UA" sz="1800" dirty="0"/>
              <a:t> </a:t>
            </a:r>
            <a:r>
              <a:rPr lang="uk-UA" sz="1800" dirty="0" err="1"/>
              <a:t>into</a:t>
            </a:r>
            <a:r>
              <a:rPr lang="uk-UA" sz="1800" dirty="0"/>
              <a:t> </a:t>
            </a:r>
            <a:r>
              <a:rPr lang="uk-UA" sz="1800" dirty="0" err="1"/>
              <a:t>clusters</a:t>
            </a:r>
            <a:r>
              <a:rPr lang="uk-UA" sz="1800" dirty="0"/>
              <a:t> </a:t>
            </a:r>
            <a:r>
              <a:rPr lang="uk-UA" sz="1800" dirty="0" err="1"/>
              <a:t>with</a:t>
            </a:r>
            <a:r>
              <a:rPr lang="uk-UA" sz="1800" dirty="0"/>
              <a:t> </a:t>
            </a:r>
            <a:r>
              <a:rPr lang="uk-UA" sz="1800" dirty="0" err="1"/>
              <a:t>lower</a:t>
            </a:r>
            <a:r>
              <a:rPr lang="uk-UA" sz="1800" dirty="0"/>
              <a:t> </a:t>
            </a:r>
            <a:r>
              <a:rPr lang="uk-UA" sz="1800" dirty="0" err="1"/>
              <a:t>seizure</a:t>
            </a:r>
            <a:r>
              <a:rPr lang="uk-UA" sz="1800" dirty="0"/>
              <a:t> </a:t>
            </a:r>
            <a:r>
              <a:rPr lang="uk-UA" sz="1800" dirty="0" err="1"/>
              <a:t>frequencies</a:t>
            </a:r>
            <a:r>
              <a:rPr lang="uk-UA" sz="1800" dirty="0"/>
              <a:t>, </a:t>
            </a:r>
            <a:r>
              <a:rPr lang="uk-UA" sz="1800" dirty="0" err="1"/>
              <a:t>mainly</a:t>
            </a:r>
            <a:r>
              <a:rPr lang="uk-UA" sz="1800" dirty="0"/>
              <a:t> </a:t>
            </a:r>
            <a:r>
              <a:rPr lang="uk-UA" sz="1800" dirty="0" err="1"/>
              <a:t>into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medium-frequency</a:t>
            </a:r>
            <a:r>
              <a:rPr lang="uk-UA" sz="1800" dirty="0"/>
              <a:t> </a:t>
            </a:r>
            <a:r>
              <a:rPr lang="uk-UA" sz="1800" dirty="0" err="1"/>
              <a:t>category</a:t>
            </a:r>
            <a:r>
              <a:rPr lang="uk-UA" sz="1800" dirty="0" smtClean="0"/>
              <a:t>.</a:t>
            </a:r>
            <a:endParaRPr lang="en-US" sz="1800" dirty="0" smtClean="0"/>
          </a:p>
          <a:p>
            <a:endParaRPr lang="en-US" sz="1800" dirty="0"/>
          </a:p>
          <a:p>
            <a:r>
              <a:rPr lang="uk-UA" sz="1800" b="1" dirty="0" err="1"/>
              <a:t>Therapeutic</a:t>
            </a:r>
            <a:r>
              <a:rPr lang="uk-UA" sz="1800" b="1" dirty="0"/>
              <a:t> </a:t>
            </a:r>
            <a:r>
              <a:rPr lang="uk-UA" sz="1800" b="1" dirty="0" err="1"/>
              <a:t>Potential</a:t>
            </a:r>
            <a:r>
              <a:rPr lang="uk-UA" sz="1800" b="1" dirty="0"/>
              <a:t> </a:t>
            </a:r>
            <a:r>
              <a:rPr lang="uk-UA" sz="1800" b="1" dirty="0" err="1"/>
              <a:t>of</a:t>
            </a:r>
            <a:r>
              <a:rPr lang="uk-UA" sz="1800" b="1" dirty="0"/>
              <a:t> </a:t>
            </a:r>
            <a:r>
              <a:rPr lang="uk-UA" sz="1800" b="1" dirty="0" err="1" smtClean="0"/>
              <a:t>Sulforaphane</a:t>
            </a:r>
            <a:r>
              <a:rPr lang="en-US" sz="1800" b="1" smtClean="0"/>
              <a:t>: </a:t>
            </a:r>
            <a:r>
              <a:rPr lang="uk-UA" sz="1800" smtClean="0"/>
              <a:t>The </a:t>
            </a:r>
            <a:r>
              <a:rPr lang="uk-UA" sz="1800" dirty="0" err="1"/>
              <a:t>observed</a:t>
            </a:r>
            <a:r>
              <a:rPr lang="uk-UA" sz="1800" dirty="0"/>
              <a:t> </a:t>
            </a:r>
            <a:r>
              <a:rPr lang="uk-UA" sz="1800" dirty="0" err="1"/>
              <a:t>shift</a:t>
            </a:r>
            <a:r>
              <a:rPr lang="uk-UA" sz="1800" dirty="0"/>
              <a:t> </a:t>
            </a:r>
            <a:r>
              <a:rPr lang="uk-UA" sz="1800" dirty="0" err="1"/>
              <a:t>in</a:t>
            </a:r>
            <a:r>
              <a:rPr lang="uk-UA" sz="1800" dirty="0"/>
              <a:t> </a:t>
            </a:r>
            <a:r>
              <a:rPr lang="uk-UA" sz="1800" dirty="0" err="1"/>
              <a:t>seizure</a:t>
            </a:r>
            <a:r>
              <a:rPr lang="uk-UA" sz="1800" dirty="0"/>
              <a:t> </a:t>
            </a:r>
            <a:r>
              <a:rPr lang="uk-UA" sz="1800" dirty="0" err="1"/>
              <a:t>frequency</a:t>
            </a:r>
            <a:r>
              <a:rPr lang="uk-UA" sz="1800" dirty="0"/>
              <a:t> </a:t>
            </a:r>
            <a:r>
              <a:rPr lang="uk-UA" sz="1800" dirty="0" err="1"/>
              <a:t>suggests</a:t>
            </a:r>
            <a:r>
              <a:rPr lang="uk-UA" sz="1800" dirty="0"/>
              <a:t> </a:t>
            </a:r>
            <a:r>
              <a:rPr lang="uk-UA" sz="1800" dirty="0" err="1"/>
              <a:t>that</a:t>
            </a:r>
            <a:r>
              <a:rPr lang="uk-UA" sz="1800" dirty="0"/>
              <a:t> </a:t>
            </a:r>
            <a:r>
              <a:rPr lang="uk-UA" sz="1800" dirty="0" err="1"/>
              <a:t>Sulforaphane</a:t>
            </a:r>
            <a:r>
              <a:rPr lang="uk-UA" sz="1800" dirty="0"/>
              <a:t> </a:t>
            </a:r>
            <a:r>
              <a:rPr lang="uk-UA" sz="1800" dirty="0" err="1"/>
              <a:t>may</a:t>
            </a:r>
            <a:r>
              <a:rPr lang="uk-UA" sz="1800" dirty="0"/>
              <a:t> </a:t>
            </a:r>
            <a:r>
              <a:rPr lang="uk-UA" sz="1800" dirty="0" err="1"/>
              <a:t>be</a:t>
            </a:r>
            <a:r>
              <a:rPr lang="uk-UA" sz="1800" dirty="0"/>
              <a:t> </a:t>
            </a:r>
            <a:r>
              <a:rPr lang="uk-UA" sz="1800" dirty="0" err="1"/>
              <a:t>effective</a:t>
            </a:r>
            <a:r>
              <a:rPr lang="uk-UA" sz="1800" dirty="0"/>
              <a:t> </a:t>
            </a:r>
            <a:r>
              <a:rPr lang="uk-UA" sz="1800" dirty="0" err="1"/>
              <a:t>in</a:t>
            </a:r>
            <a:r>
              <a:rPr lang="uk-UA" sz="1800" dirty="0"/>
              <a:t> </a:t>
            </a:r>
            <a:r>
              <a:rPr lang="uk-UA" sz="1800" dirty="0" err="1"/>
              <a:t>reducing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intensity</a:t>
            </a:r>
            <a:r>
              <a:rPr lang="uk-UA" sz="1800" dirty="0"/>
              <a:t> </a:t>
            </a:r>
            <a:r>
              <a:rPr lang="uk-UA" sz="1800" dirty="0" err="1"/>
              <a:t>of</a:t>
            </a:r>
            <a:r>
              <a:rPr lang="uk-UA" sz="1800" dirty="0"/>
              <a:t> </a:t>
            </a:r>
            <a:r>
              <a:rPr lang="uk-UA" sz="1800" dirty="0" err="1"/>
              <a:t>epileptic</a:t>
            </a:r>
            <a:r>
              <a:rPr lang="uk-UA" sz="1800" dirty="0"/>
              <a:t> </a:t>
            </a:r>
            <a:r>
              <a:rPr lang="uk-UA" sz="1800" dirty="0" err="1"/>
              <a:t>events</a:t>
            </a:r>
            <a:r>
              <a:rPr lang="uk-UA" sz="1800" dirty="0"/>
              <a:t>, </a:t>
            </a:r>
            <a:r>
              <a:rPr lang="uk-UA" sz="1800" dirty="0" err="1"/>
              <a:t>particularly</a:t>
            </a:r>
            <a:r>
              <a:rPr lang="uk-UA" sz="1800" dirty="0"/>
              <a:t> </a:t>
            </a:r>
            <a:r>
              <a:rPr lang="uk-UA" sz="1800" dirty="0" err="1"/>
              <a:t>high-frequency</a:t>
            </a:r>
            <a:r>
              <a:rPr lang="uk-UA" sz="1800" dirty="0"/>
              <a:t> </a:t>
            </a:r>
            <a:r>
              <a:rPr lang="uk-UA" sz="1800" dirty="0" err="1"/>
              <a:t>seizures</a:t>
            </a:r>
            <a:r>
              <a:rPr lang="uk-UA" sz="1800" dirty="0"/>
              <a:t>, </a:t>
            </a:r>
            <a:r>
              <a:rPr lang="uk-UA" sz="1800" dirty="0" err="1"/>
              <a:t>highlighting</a:t>
            </a:r>
            <a:r>
              <a:rPr lang="uk-UA" sz="1800" dirty="0"/>
              <a:t> </a:t>
            </a:r>
            <a:r>
              <a:rPr lang="uk-UA" sz="1800" dirty="0" err="1"/>
              <a:t>its</a:t>
            </a:r>
            <a:r>
              <a:rPr lang="uk-UA" sz="1800" dirty="0"/>
              <a:t> </a:t>
            </a:r>
            <a:r>
              <a:rPr lang="uk-UA" sz="1800" dirty="0" err="1"/>
              <a:t>potential</a:t>
            </a:r>
            <a:r>
              <a:rPr lang="uk-UA" sz="1800" dirty="0"/>
              <a:t> </a:t>
            </a:r>
            <a:r>
              <a:rPr lang="uk-UA" sz="1800" dirty="0" err="1"/>
              <a:t>as</a:t>
            </a:r>
            <a:r>
              <a:rPr lang="uk-UA" sz="1800" dirty="0"/>
              <a:t> a </a:t>
            </a:r>
            <a:r>
              <a:rPr lang="uk-UA" sz="1800" dirty="0" err="1"/>
              <a:t>therapeutic</a:t>
            </a:r>
            <a:r>
              <a:rPr lang="uk-UA" sz="1800" dirty="0"/>
              <a:t> </a:t>
            </a:r>
            <a:r>
              <a:rPr lang="uk-UA" sz="1800" dirty="0" err="1"/>
              <a:t>agent</a:t>
            </a:r>
            <a:r>
              <a:rPr lang="uk-UA" sz="1800" dirty="0"/>
              <a:t> </a:t>
            </a:r>
            <a:r>
              <a:rPr lang="uk-UA" sz="1800" dirty="0" err="1"/>
              <a:t>for</a:t>
            </a:r>
            <a:r>
              <a:rPr lang="uk-UA" sz="1800" dirty="0"/>
              <a:t> </a:t>
            </a:r>
            <a:r>
              <a:rPr lang="uk-UA" sz="1800" dirty="0" err="1"/>
              <a:t>epilepsy</a:t>
            </a:r>
            <a:r>
              <a:rPr lang="uk-UA" sz="1800" dirty="0"/>
              <a:t>. </a:t>
            </a:r>
            <a:r>
              <a:rPr lang="uk-UA" sz="1800" dirty="0" err="1"/>
              <a:t>This</a:t>
            </a:r>
            <a:r>
              <a:rPr lang="uk-UA" sz="1800" dirty="0"/>
              <a:t> </a:t>
            </a:r>
            <a:r>
              <a:rPr lang="uk-UA" sz="1800" dirty="0" err="1"/>
              <a:t>approach</a:t>
            </a:r>
            <a:r>
              <a:rPr lang="uk-UA" sz="1800" dirty="0"/>
              <a:t> </a:t>
            </a:r>
            <a:r>
              <a:rPr lang="uk-UA" sz="1800" dirty="0" err="1"/>
              <a:t>can</a:t>
            </a:r>
            <a:r>
              <a:rPr lang="uk-UA" sz="1800" dirty="0"/>
              <a:t> </a:t>
            </a:r>
            <a:r>
              <a:rPr lang="uk-UA" sz="1800" dirty="0" err="1"/>
              <a:t>be</a:t>
            </a:r>
            <a:r>
              <a:rPr lang="uk-UA" sz="1800" dirty="0"/>
              <a:t> </a:t>
            </a:r>
            <a:r>
              <a:rPr lang="uk-UA" sz="1800" dirty="0" err="1"/>
              <a:t>used</a:t>
            </a:r>
            <a:r>
              <a:rPr lang="uk-UA" sz="1800" dirty="0"/>
              <a:t> </a:t>
            </a:r>
            <a:r>
              <a:rPr lang="uk-UA" sz="1800" dirty="0" err="1"/>
              <a:t>for</a:t>
            </a:r>
            <a:r>
              <a:rPr lang="uk-UA" sz="1800" dirty="0"/>
              <a:t> </a:t>
            </a:r>
            <a:r>
              <a:rPr lang="uk-UA" sz="1800" dirty="0" err="1"/>
              <a:t>further</a:t>
            </a:r>
            <a:r>
              <a:rPr lang="uk-UA" sz="1800" dirty="0"/>
              <a:t> </a:t>
            </a:r>
            <a:r>
              <a:rPr lang="uk-UA" sz="1800" dirty="0" err="1"/>
              <a:t>investigation</a:t>
            </a:r>
            <a:r>
              <a:rPr lang="uk-UA" sz="1800" dirty="0"/>
              <a:t> </a:t>
            </a:r>
            <a:r>
              <a:rPr lang="uk-UA" sz="1800" dirty="0" err="1"/>
              <a:t>into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underlying</a:t>
            </a:r>
            <a:r>
              <a:rPr lang="uk-UA" sz="1800" dirty="0"/>
              <a:t> </a:t>
            </a:r>
            <a:r>
              <a:rPr lang="uk-UA" sz="1800" dirty="0" err="1"/>
              <a:t>mechanisms</a:t>
            </a:r>
            <a:r>
              <a:rPr lang="uk-UA" sz="1800" dirty="0"/>
              <a:t> </a:t>
            </a:r>
            <a:r>
              <a:rPr lang="uk-UA" sz="1800" dirty="0" err="1"/>
              <a:t>of</a:t>
            </a:r>
            <a:r>
              <a:rPr lang="uk-UA" sz="1800" dirty="0"/>
              <a:t> </a:t>
            </a:r>
            <a:r>
              <a:rPr lang="uk-UA" sz="1800" dirty="0" err="1"/>
              <a:t>treatment</a:t>
            </a:r>
            <a:r>
              <a:rPr lang="uk-UA" sz="1800" dirty="0"/>
              <a:t> </a:t>
            </a:r>
            <a:r>
              <a:rPr lang="uk-UA" sz="1800" dirty="0" err="1"/>
              <a:t>efficacy</a:t>
            </a:r>
            <a:r>
              <a:rPr lang="uk-UA" sz="1800" dirty="0"/>
              <a:t> </a:t>
            </a:r>
            <a:r>
              <a:rPr lang="uk-UA" sz="1800" dirty="0" err="1"/>
              <a:t>and</a:t>
            </a:r>
            <a:r>
              <a:rPr lang="uk-UA" sz="1800" dirty="0"/>
              <a:t> </a:t>
            </a:r>
            <a:r>
              <a:rPr lang="uk-UA" sz="1800" dirty="0" err="1"/>
              <a:t>to</a:t>
            </a:r>
            <a:r>
              <a:rPr lang="uk-UA" sz="1800" dirty="0"/>
              <a:t> </a:t>
            </a:r>
            <a:r>
              <a:rPr lang="uk-UA" sz="1800" dirty="0" err="1"/>
              <a:t>refine</a:t>
            </a:r>
            <a:r>
              <a:rPr lang="uk-UA" sz="1800" dirty="0"/>
              <a:t> </a:t>
            </a:r>
            <a:r>
              <a:rPr lang="uk-UA" sz="1800" dirty="0" err="1"/>
              <a:t>strategies</a:t>
            </a:r>
            <a:r>
              <a:rPr lang="uk-UA" sz="1800" dirty="0"/>
              <a:t> </a:t>
            </a:r>
            <a:r>
              <a:rPr lang="uk-UA" sz="1800" dirty="0" err="1"/>
              <a:t>for</a:t>
            </a:r>
            <a:r>
              <a:rPr lang="uk-UA" sz="1800" dirty="0"/>
              <a:t> </a:t>
            </a:r>
            <a:r>
              <a:rPr lang="uk-UA" sz="1800" dirty="0" err="1"/>
              <a:t>personalized</a:t>
            </a:r>
            <a:r>
              <a:rPr lang="uk-UA" sz="1800" dirty="0"/>
              <a:t> </a:t>
            </a:r>
            <a:r>
              <a:rPr lang="uk-UA" sz="1800" dirty="0" err="1"/>
              <a:t>epilepsy</a:t>
            </a:r>
            <a:r>
              <a:rPr lang="uk-UA" sz="1800" dirty="0"/>
              <a:t> </a:t>
            </a:r>
            <a:r>
              <a:rPr lang="uk-UA" sz="1800" dirty="0" err="1"/>
              <a:t>treatment</a:t>
            </a:r>
            <a:r>
              <a:rPr lang="uk-UA" sz="1800" dirty="0"/>
              <a:t>.</a:t>
            </a:r>
          </a:p>
          <a:p>
            <a:endParaRPr lang="uk-UA" sz="2600" dirty="0"/>
          </a:p>
          <a:p>
            <a:endParaRPr lang="uk-UA" dirty="0"/>
          </a:p>
        </p:txBody>
      </p:sp>
      <p:pic>
        <p:nvPicPr>
          <p:cNvPr id="7" name="Picture 5" descr="Z:\02_Vizualni identita\FGU-Manual_komplet\FGU = APLIKACE\FGU PowerPoint presentace\Zdroje\FGU-PP-linka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6194"/>
            <a:ext cx="1051560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6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93750" y="884238"/>
            <a:ext cx="10515600" cy="2852737"/>
          </a:xfrm>
        </p:spPr>
        <p:txBody>
          <a:bodyPr>
            <a:normAutofit/>
          </a:bodyPr>
          <a:lstStyle/>
          <a:p>
            <a:r>
              <a:rPr lang="en-US" sz="2400" b="1" smtClean="0"/>
              <a:t>Predictive</a:t>
            </a:r>
            <a:r>
              <a:rPr lang="uk-UA" sz="2400" b="1" smtClean="0"/>
              <a:t> Analysis Of EEG Biomarkers To Evaluate </a:t>
            </a:r>
            <a:r>
              <a:rPr lang="en-US" sz="2400" b="1" smtClean="0"/>
              <a:t>The Epileptic Events Duration </a:t>
            </a:r>
            <a:r>
              <a:rPr lang="uk-UA" sz="2400" b="1" smtClean="0"/>
              <a:t>In </a:t>
            </a:r>
            <a:r>
              <a:rPr lang="en-US" sz="2400" b="1" smtClean="0"/>
              <a:t>Immature </a:t>
            </a:r>
            <a:r>
              <a:rPr lang="uk-UA" sz="2400" b="1" smtClean="0"/>
              <a:t>Rats With Induced Status Epilepticus</a:t>
            </a:r>
            <a:endParaRPr lang="uk-UA" sz="2400" dirty="0"/>
          </a:p>
        </p:txBody>
      </p:sp>
      <p:pic>
        <p:nvPicPr>
          <p:cNvPr id="6" name="Picture 6" descr="Z:\02_Vizualni identita\FGU-Manual_komplet\FGU = APLIKACE\FGU PowerPoint presentace\Zdroje\FGU-PP-linka-gre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30" y="1967230"/>
            <a:ext cx="960755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Z:\02_Vizualni identita\FGU-Manual_komplet\FGU = APLIKACE\FGU PowerPoint presentace\Zdroje\FGU-PP-linka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4346972"/>
            <a:ext cx="970915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Групувати 16"/>
          <p:cNvGrpSpPr/>
          <p:nvPr/>
        </p:nvGrpSpPr>
        <p:grpSpPr>
          <a:xfrm>
            <a:off x="856530" y="452687"/>
            <a:ext cx="4425041" cy="1429612"/>
            <a:chOff x="856530" y="452687"/>
            <a:chExt cx="4425041" cy="1429612"/>
          </a:xfrm>
        </p:grpSpPr>
        <p:grpSp>
          <p:nvGrpSpPr>
            <p:cNvPr id="12" name="Групувати 11"/>
            <p:cNvGrpSpPr/>
            <p:nvPr/>
          </p:nvGrpSpPr>
          <p:grpSpPr>
            <a:xfrm>
              <a:off x="914399" y="452687"/>
              <a:ext cx="2171699" cy="1198314"/>
              <a:chOff x="610069" y="452686"/>
              <a:chExt cx="2476030" cy="1259835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 rotWithShape="1">
              <a:blip r:embed="rId5"/>
              <a:srcRect l="4361" t="53400" r="78972" b="7871"/>
              <a:stretch/>
            </p:blipFill>
            <p:spPr>
              <a:xfrm>
                <a:off x="610069" y="452687"/>
                <a:ext cx="1091731" cy="1244945"/>
              </a:xfrm>
              <a:prstGeom prst="rect">
                <a:avLst/>
              </a:prstGeom>
            </p:spPr>
          </p:pic>
          <p:pic>
            <p:nvPicPr>
              <p:cNvPr id="10" name="Рисунок 9"/>
              <p:cNvPicPr>
                <a:picLocks noChangeAspect="1"/>
              </p:cNvPicPr>
              <p:nvPr/>
            </p:nvPicPr>
            <p:blipFill rotWithShape="1">
              <a:blip r:embed="rId5"/>
              <a:srcRect l="75472" t="47050" b="5330"/>
              <a:stretch/>
            </p:blipFill>
            <p:spPr>
              <a:xfrm>
                <a:off x="1701800" y="452686"/>
                <a:ext cx="1384299" cy="1259835"/>
              </a:xfrm>
              <a:prstGeom prst="rect">
                <a:avLst/>
              </a:prstGeom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3086098" y="483797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IED (&lt; 3 sec)</a:t>
              </a:r>
              <a:endParaRPr lang="uk-U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86098" y="867178"/>
              <a:ext cx="2195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Mini Seizure (3-5 sec)</a:t>
              </a:r>
              <a:endParaRPr lang="uk-UA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86098" y="1220475"/>
              <a:ext cx="1698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Seizure (&gt; 5 sec)</a:t>
              </a:r>
              <a:endParaRPr lang="uk-UA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6530" y="1512967"/>
              <a:ext cx="1073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EEG data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220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uk-UA" sz="2000" b="1" dirty="0" err="1" smtClean="0"/>
              <a:t>XGBClassifier</a:t>
            </a:r>
            <a:r>
              <a:rPr lang="uk-UA" sz="2000" b="1" dirty="0" smtClean="0"/>
              <a:t> </a:t>
            </a:r>
            <a:r>
              <a:rPr lang="uk-UA" sz="2000" b="1" dirty="0" err="1" smtClean="0"/>
              <a:t>model</a:t>
            </a:r>
            <a:endParaRPr lang="uk-UA" sz="2000" b="1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1" y="2122805"/>
            <a:ext cx="5080000" cy="2550354"/>
          </a:xfrm>
          <a:prstGeom prst="rect">
            <a:avLst/>
          </a:prstGeom>
        </p:spPr>
      </p:pic>
      <p:graphicFrame>
        <p:nvGraphicFramePr>
          <p:cNvPr id="5" name="Таблиця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148119"/>
              </p:ext>
            </p:extLst>
          </p:nvPr>
        </p:nvGraphicFramePr>
        <p:xfrm>
          <a:off x="6277291" y="2122805"/>
          <a:ext cx="4976495" cy="234797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074266"/>
                <a:gridCol w="1036331"/>
                <a:gridCol w="967793"/>
                <a:gridCol w="89810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Treatment</a:t>
                      </a:r>
                      <a:endParaRPr lang="uk-U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P</a:t>
                      </a:r>
                      <a:r>
                        <a:rPr lang="uk-UA" sz="1800" b="0" dirty="0" err="1">
                          <a:effectLst/>
                        </a:rPr>
                        <a:t>recision</a:t>
                      </a:r>
                      <a:endParaRPr lang="uk-U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Recall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F1-score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IED (0)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0.68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0.64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0.66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</a:tr>
              <a:tr h="222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 Seizure (1)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0.43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0.18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0.26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Seuzure (2)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0.73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0.91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0.81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accuracy  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</a:t>
                      </a: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69</a:t>
                      </a:r>
                      <a:r>
                        <a:rPr lang="uk-UA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macro avg       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</a:t>
                      </a: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61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</a:t>
                      </a: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</a:t>
                      </a: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weighted avg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</a:t>
                      </a: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66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</a:t>
                      </a: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69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</a:t>
                      </a: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66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Місце для тексту 2"/>
          <p:cNvSpPr txBox="1">
            <a:spLocks/>
          </p:cNvSpPr>
          <p:nvPr/>
        </p:nvSpPr>
        <p:spPr>
          <a:xfrm>
            <a:off x="799307" y="1364409"/>
            <a:ext cx="5157787" cy="460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Pipeline</a:t>
            </a:r>
            <a:endParaRPr lang="uk-UA" sz="1800" dirty="0"/>
          </a:p>
        </p:txBody>
      </p:sp>
      <p:sp>
        <p:nvSpPr>
          <p:cNvPr id="7" name="Місце для тексту 2"/>
          <p:cNvSpPr txBox="1">
            <a:spLocks/>
          </p:cNvSpPr>
          <p:nvPr/>
        </p:nvSpPr>
        <p:spPr>
          <a:xfrm>
            <a:off x="6096000" y="1364409"/>
            <a:ext cx="5157787" cy="460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Classification </a:t>
            </a:r>
            <a:r>
              <a:rPr lang="en-US" sz="1800" dirty="0"/>
              <a:t>report</a:t>
            </a:r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39155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Місце для вмісту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49942"/>
              </p:ext>
            </p:extLst>
          </p:nvPr>
        </p:nvGraphicFramePr>
        <p:xfrm>
          <a:off x="838200" y="1292225"/>
          <a:ext cx="10515599" cy="275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5000"/>
                <a:gridCol w="3293533"/>
                <a:gridCol w="3293533"/>
                <a:gridCol w="3293533"/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Ictal Epileptic Discharge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 Seizure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Seizure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453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uk-UA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Recall 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9" name="Рисунок 8"/>
          <p:cNvPicPr/>
          <p:nvPr/>
        </p:nvPicPr>
        <p:blipFill rotWithShape="1">
          <a:blip r:embed="rId2"/>
          <a:srcRect l="1281" t="5413" r="66363" b="5433"/>
          <a:stretch/>
        </p:blipFill>
        <p:spPr bwMode="auto">
          <a:xfrm>
            <a:off x="1531937" y="1751013"/>
            <a:ext cx="3167063" cy="187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/>
          <p:cNvPicPr/>
          <p:nvPr/>
        </p:nvPicPr>
        <p:blipFill rotWithShape="1">
          <a:blip r:embed="rId2"/>
          <a:srcRect l="34421" t="5546" r="33263" b="4847"/>
          <a:stretch/>
        </p:blipFill>
        <p:spPr bwMode="auto">
          <a:xfrm>
            <a:off x="5003800" y="1732905"/>
            <a:ext cx="2895600" cy="187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/>
          <p:cNvPicPr/>
          <p:nvPr/>
        </p:nvPicPr>
        <p:blipFill rotWithShape="1">
          <a:blip r:embed="rId2"/>
          <a:srcRect l="67681" t="4952" r="202" b="4594"/>
          <a:stretch/>
        </p:blipFill>
        <p:spPr bwMode="auto">
          <a:xfrm>
            <a:off x="8204200" y="1732905"/>
            <a:ext cx="2984500" cy="18901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341" name="Рисунок 1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88" t="81448" r="5148" b="14886"/>
          <a:stretch>
            <a:fillRect/>
          </a:stretch>
        </p:blipFill>
        <p:spPr bwMode="auto">
          <a:xfrm>
            <a:off x="1852053" y="5072213"/>
            <a:ext cx="599047" cy="16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Рисунок 1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88" t="84894" r="5148" b="11130"/>
          <a:stretch>
            <a:fillRect/>
          </a:stretch>
        </p:blipFill>
        <p:spPr bwMode="auto">
          <a:xfrm>
            <a:off x="4664075" y="4990977"/>
            <a:ext cx="679450" cy="19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05376" y="4227131"/>
            <a:ext cx="53140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Figure. Precision-Recall curve of </a:t>
            </a: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XGBClassifier model</a:t>
            </a:r>
            <a:r>
              <a:rPr kumimoji="0" lang="en-US" altLang="uk-U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uk-UA" altLang="uk-UA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r>
              <a:rPr kumimoji="0" lang="en-US" altLang="uk-UA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endParaRPr kumimoji="0" lang="en-US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59869" y="4926944"/>
            <a:ext cx="11223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data</a:t>
            </a:r>
            <a:r>
              <a:rPr kumimoji="0" lang="en-US" altLang="uk-U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639479" y="4926944"/>
            <a:ext cx="10595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data </a:t>
            </a:r>
            <a:endParaRPr kumimoji="0" lang="en-US" alt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38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93750" y="884238"/>
            <a:ext cx="10515600" cy="285273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Frequency and duration of Epileptic Events During Daytime Intervals in </a:t>
            </a:r>
            <a:r>
              <a:rPr lang="en-US" sz="2400" b="1" dirty="0" err="1" smtClean="0"/>
              <a:t>Immat</a:t>
            </a:r>
            <a:r>
              <a:rPr lang="cs-CZ" sz="2400" b="1" dirty="0" smtClean="0"/>
              <a:t>u</a:t>
            </a:r>
            <a:r>
              <a:rPr lang="en-US" sz="2400" b="1" dirty="0" smtClean="0"/>
              <a:t>re Rats with Induced Epileptic Status</a:t>
            </a:r>
            <a:endParaRPr lang="uk-UA" sz="2400" dirty="0"/>
          </a:p>
        </p:txBody>
      </p:sp>
      <p:pic>
        <p:nvPicPr>
          <p:cNvPr id="6" name="Picture 6" descr="Z:\02_Vizualni identita\FGU-Manual_komplet\FGU = APLIKACE\FGU PowerPoint presentace\Zdroje\FGU-PP-linka-gre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2002631"/>
            <a:ext cx="973455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Z:\02_Vizualni identita\FGU-Manual_komplet\FGU = APLIKACE\FGU PowerPoint presentace\Zdroje\FGU-PP-linka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4346972"/>
            <a:ext cx="973455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White Rat Images – Browse 500,567 Stock Photos, Vectors, and Video | Adobe  Stoc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7" t="30475" r="13649" b="11807"/>
          <a:stretch/>
        </p:blipFill>
        <p:spPr bwMode="auto">
          <a:xfrm>
            <a:off x="793750" y="576262"/>
            <a:ext cx="2617939" cy="133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60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Місце для вмісту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059013"/>
              </p:ext>
            </p:extLst>
          </p:nvPr>
        </p:nvGraphicFramePr>
        <p:xfrm>
          <a:off x="838200" y="1292225"/>
          <a:ext cx="10515599" cy="275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5000"/>
                <a:gridCol w="3293533"/>
                <a:gridCol w="3293533"/>
                <a:gridCol w="3293533"/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Ictal Epileptic Discharge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 Seizure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Seizure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453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Positive Rate</a:t>
                      </a:r>
                      <a:endParaRPr lang="uk-UA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False Positive Rate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False Positive Rate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False Positive Rate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05376" y="4227131"/>
            <a:ext cx="41329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Figure. </a:t>
            </a:r>
            <a:r>
              <a:rPr lang="en-US" dirty="0"/>
              <a:t>ROC curve of </a:t>
            </a:r>
            <a:r>
              <a:rPr lang="uk-UA"/>
              <a:t>XGBClassifier </a:t>
            </a:r>
            <a:r>
              <a:rPr lang="uk-UA" smtClean="0"/>
              <a:t>model</a:t>
            </a:r>
            <a:r>
              <a:rPr kumimoji="0" lang="en-US" altLang="uk-U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uk-UA" altLang="uk-UA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r>
              <a:rPr kumimoji="0" lang="en-US" altLang="uk-UA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endParaRPr kumimoji="0" lang="en-US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59869" y="4926944"/>
            <a:ext cx="1107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AUC</a:t>
            </a:r>
            <a:r>
              <a:rPr kumimoji="0" lang="en-US" altLang="uk-U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639479" y="4926944"/>
            <a:ext cx="10448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AUC </a:t>
            </a:r>
            <a:endParaRPr kumimoji="0" lang="en-US" alt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Рисунок 11"/>
          <p:cNvPicPr/>
          <p:nvPr/>
        </p:nvPicPr>
        <p:blipFill rotWithShape="1">
          <a:blip r:embed="rId2"/>
          <a:srcRect l="3351" t="3833"/>
          <a:stretch/>
        </p:blipFill>
        <p:spPr bwMode="auto">
          <a:xfrm>
            <a:off x="1421047" y="1744980"/>
            <a:ext cx="3243027" cy="19126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/>
          <p:cNvPicPr/>
          <p:nvPr/>
        </p:nvPicPr>
        <p:blipFill rotWithShape="1">
          <a:blip r:embed="rId3"/>
          <a:srcRect l="2158" t="5258"/>
          <a:stretch/>
        </p:blipFill>
        <p:spPr bwMode="auto">
          <a:xfrm>
            <a:off x="4864100" y="1744980"/>
            <a:ext cx="3048000" cy="19126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Рисунок 13"/>
          <p:cNvPicPr/>
          <p:nvPr/>
        </p:nvPicPr>
        <p:blipFill rotWithShape="1">
          <a:blip r:embed="rId4"/>
          <a:srcRect l="1030" t="7310" r="1"/>
          <a:stretch/>
        </p:blipFill>
        <p:spPr bwMode="auto">
          <a:xfrm>
            <a:off x="8112126" y="1744980"/>
            <a:ext cx="3000374" cy="19126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Рисунок 14"/>
          <p:cNvPicPr/>
          <p:nvPr/>
        </p:nvPicPr>
        <p:blipFill rotWithShape="1">
          <a:blip r:embed="rId5"/>
          <a:srcRect l="78237" t="80380" r="17202" b="15229"/>
          <a:stretch/>
        </p:blipFill>
        <p:spPr bwMode="auto">
          <a:xfrm>
            <a:off x="1982228" y="5055008"/>
            <a:ext cx="557772" cy="1645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Рисунок 15"/>
          <p:cNvPicPr/>
          <p:nvPr/>
        </p:nvPicPr>
        <p:blipFill rotWithShape="1">
          <a:blip r:embed="rId5"/>
          <a:srcRect l="78237" t="84198" r="17202" b="11822"/>
          <a:stretch/>
        </p:blipFill>
        <p:spPr bwMode="auto">
          <a:xfrm>
            <a:off x="4664075" y="5055008"/>
            <a:ext cx="581026" cy="1645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46757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63600" y="681038"/>
            <a:ext cx="5157787" cy="823912"/>
          </a:xfrm>
        </p:spPr>
        <p:txBody>
          <a:bodyPr/>
          <a:lstStyle/>
          <a:p>
            <a:r>
              <a:rPr lang="en-US" dirty="0"/>
              <a:t>Graph for top 10 features </a:t>
            </a:r>
            <a:r>
              <a:rPr lang="en-US" dirty="0" err="1"/>
              <a:t>impotance</a:t>
            </a:r>
            <a:endParaRPr lang="uk-UA" dirty="0"/>
          </a:p>
        </p:txBody>
      </p:sp>
      <p:grpSp>
        <p:nvGrpSpPr>
          <p:cNvPr id="50" name="Групувати 49"/>
          <p:cNvGrpSpPr/>
          <p:nvPr/>
        </p:nvGrpSpPr>
        <p:grpSpPr>
          <a:xfrm>
            <a:off x="9690700" y="4631465"/>
            <a:ext cx="1450083" cy="942434"/>
            <a:chOff x="6958554" y="4768813"/>
            <a:chExt cx="1450083" cy="942434"/>
          </a:xfrm>
        </p:grpSpPr>
        <p:sp>
          <p:nvSpPr>
            <p:cNvPr id="26" name="Множення 25"/>
            <p:cNvSpPr/>
            <p:nvPr/>
          </p:nvSpPr>
          <p:spPr>
            <a:xfrm>
              <a:off x="6961125" y="4877482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27" name="Множення 26"/>
            <p:cNvSpPr/>
            <p:nvPr/>
          </p:nvSpPr>
          <p:spPr>
            <a:xfrm>
              <a:off x="6961125" y="5138145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28" name="Множення 27"/>
            <p:cNvSpPr/>
            <p:nvPr/>
          </p:nvSpPr>
          <p:spPr>
            <a:xfrm>
              <a:off x="6958554" y="5390145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29" name="Прямокутник 28"/>
            <p:cNvSpPr/>
            <p:nvPr/>
          </p:nvSpPr>
          <p:spPr>
            <a:xfrm>
              <a:off x="7390858" y="4768813"/>
              <a:ext cx="1017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θ/α ratio</a:t>
              </a:r>
              <a:endParaRPr lang="uk-UA" dirty="0"/>
            </a:p>
          </p:txBody>
        </p:sp>
        <p:sp>
          <p:nvSpPr>
            <p:cNvPr id="31" name="Прямокутник 30"/>
            <p:cNvSpPr/>
            <p:nvPr/>
          </p:nvSpPr>
          <p:spPr>
            <a:xfrm>
              <a:off x="7390858" y="5047494"/>
              <a:ext cx="1009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θ/</a:t>
              </a:r>
              <a:r>
                <a:rPr lang="en-US" dirty="0"/>
                <a:t>β</a:t>
              </a:r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ratio</a:t>
              </a:r>
              <a:endParaRPr lang="uk-UA" dirty="0"/>
            </a:p>
          </p:txBody>
        </p:sp>
        <p:sp>
          <p:nvSpPr>
            <p:cNvPr id="32" name="Прямокутник 31"/>
            <p:cNvSpPr/>
            <p:nvPr/>
          </p:nvSpPr>
          <p:spPr>
            <a:xfrm>
              <a:off x="7390858" y="5341915"/>
              <a:ext cx="9889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θ/</a:t>
              </a:r>
              <a:r>
                <a:rPr lang="en-US" dirty="0"/>
                <a:t>γ</a:t>
              </a:r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ratio</a:t>
              </a:r>
              <a:endParaRPr lang="uk-UA" dirty="0"/>
            </a:p>
          </p:txBody>
        </p:sp>
      </p:grpSp>
      <p:grpSp>
        <p:nvGrpSpPr>
          <p:cNvPr id="51" name="Групувати 50"/>
          <p:cNvGrpSpPr/>
          <p:nvPr/>
        </p:nvGrpSpPr>
        <p:grpSpPr>
          <a:xfrm>
            <a:off x="6708774" y="1587500"/>
            <a:ext cx="2781430" cy="4383479"/>
            <a:chOff x="6883679" y="952154"/>
            <a:chExt cx="2781430" cy="4383479"/>
          </a:xfrm>
        </p:grpSpPr>
        <p:pic>
          <p:nvPicPr>
            <p:cNvPr id="49" name="Рисунок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3679" y="952154"/>
              <a:ext cx="2781430" cy="4383479"/>
            </a:xfrm>
            <a:prstGeom prst="rect">
              <a:avLst/>
            </a:prstGeom>
          </p:spPr>
        </p:pic>
        <p:sp>
          <p:nvSpPr>
            <p:cNvPr id="33" name="Множення 32"/>
            <p:cNvSpPr/>
            <p:nvPr/>
          </p:nvSpPr>
          <p:spPr>
            <a:xfrm>
              <a:off x="7821132" y="3296673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35" name="Множення 34"/>
            <p:cNvSpPr/>
            <p:nvPr/>
          </p:nvSpPr>
          <p:spPr>
            <a:xfrm>
              <a:off x="7701098" y="4120672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38" name="Множення 37"/>
            <p:cNvSpPr/>
            <p:nvPr/>
          </p:nvSpPr>
          <p:spPr>
            <a:xfrm>
              <a:off x="8828538" y="3704891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39" name="Множення 38"/>
            <p:cNvSpPr/>
            <p:nvPr/>
          </p:nvSpPr>
          <p:spPr>
            <a:xfrm>
              <a:off x="7675106" y="3704891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40" name="Множення 39"/>
            <p:cNvSpPr/>
            <p:nvPr/>
          </p:nvSpPr>
          <p:spPr>
            <a:xfrm>
              <a:off x="7862622" y="4112044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42" name="Множення 41"/>
            <p:cNvSpPr/>
            <p:nvPr/>
          </p:nvSpPr>
          <p:spPr>
            <a:xfrm>
              <a:off x="8579734" y="4104788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43" name="Множення 42"/>
            <p:cNvSpPr/>
            <p:nvPr/>
          </p:nvSpPr>
          <p:spPr>
            <a:xfrm>
              <a:off x="8453734" y="4569341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</p:grpSp>
      <p:pic>
        <p:nvPicPr>
          <p:cNvPr id="24" name="Місце для вмісту 23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3979" y="1725612"/>
            <a:ext cx="5518489" cy="4377643"/>
          </a:xfrm>
          <a:prstGeom prst="rect">
            <a:avLst/>
          </a:prstGeom>
        </p:spPr>
      </p:pic>
      <p:sp>
        <p:nvSpPr>
          <p:cNvPr id="25" name="Множення 24"/>
          <p:cNvSpPr/>
          <p:nvPr/>
        </p:nvSpPr>
        <p:spPr>
          <a:xfrm>
            <a:off x="7301924" y="4340237"/>
            <a:ext cx="252000" cy="2520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  <p:sp>
        <p:nvSpPr>
          <p:cNvPr id="30" name="Множення 29"/>
          <p:cNvSpPr/>
          <p:nvPr/>
        </p:nvSpPr>
        <p:spPr>
          <a:xfrm>
            <a:off x="8489302" y="4340237"/>
            <a:ext cx="252000" cy="2520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795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sz="2000" b="1" dirty="0" smtClean="0"/>
              <a:t>Summary for Predictive Analysis</a:t>
            </a:r>
            <a:endParaRPr lang="uk-UA" sz="2000" b="1" dirty="0"/>
          </a:p>
        </p:txBody>
      </p:sp>
      <p:sp>
        <p:nvSpPr>
          <p:cNvPr id="6" name="Місце для вмісту 5"/>
          <p:cNvSpPr>
            <a:spLocks noGrp="1"/>
          </p:cNvSpPr>
          <p:nvPr>
            <p:ph idx="1"/>
          </p:nvPr>
        </p:nvSpPr>
        <p:spPr>
          <a:xfrm>
            <a:off x="838200" y="2638425"/>
            <a:ext cx="10515600" cy="1806575"/>
          </a:xfrm>
        </p:spPr>
        <p:txBody>
          <a:bodyPr>
            <a:normAutofit/>
          </a:bodyPr>
          <a:lstStyle/>
          <a:p>
            <a:r>
              <a:rPr lang="uk-UA" sz="1800" dirty="0" err="1"/>
              <a:t>Our</a:t>
            </a:r>
            <a:r>
              <a:rPr lang="uk-UA" sz="1800" dirty="0"/>
              <a:t> </a:t>
            </a:r>
            <a:r>
              <a:rPr lang="uk-UA" sz="1800" dirty="0" err="1"/>
              <a:t>model</a:t>
            </a:r>
            <a:r>
              <a:rPr lang="uk-UA" sz="1800" dirty="0"/>
              <a:t> </a:t>
            </a:r>
            <a:r>
              <a:rPr lang="uk-UA" sz="1800" dirty="0" err="1"/>
              <a:t>demonstrated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highest</a:t>
            </a:r>
            <a:r>
              <a:rPr lang="uk-UA" sz="1800" dirty="0"/>
              <a:t> </a:t>
            </a:r>
            <a:r>
              <a:rPr lang="uk-UA" sz="1800" dirty="0" err="1"/>
              <a:t>accuracy</a:t>
            </a:r>
            <a:r>
              <a:rPr lang="uk-UA" sz="1800" dirty="0"/>
              <a:t> </a:t>
            </a:r>
            <a:r>
              <a:rPr lang="uk-UA" sz="1800" dirty="0" err="1"/>
              <a:t>in</a:t>
            </a:r>
            <a:r>
              <a:rPr lang="uk-UA" sz="1800" dirty="0"/>
              <a:t> </a:t>
            </a:r>
            <a:r>
              <a:rPr lang="uk-UA" sz="1800" dirty="0" err="1"/>
              <a:t>predicting</a:t>
            </a:r>
            <a:r>
              <a:rPr lang="uk-UA" sz="1800" dirty="0"/>
              <a:t> </a:t>
            </a:r>
            <a:r>
              <a:rPr lang="uk-UA" sz="1800" dirty="0" err="1"/>
              <a:t>full-time</a:t>
            </a:r>
            <a:r>
              <a:rPr lang="uk-UA" sz="1800" dirty="0"/>
              <a:t> </a:t>
            </a:r>
            <a:r>
              <a:rPr lang="uk-UA" sz="1800" dirty="0" err="1"/>
              <a:t>seizures</a:t>
            </a:r>
            <a:r>
              <a:rPr lang="uk-UA" sz="1800" dirty="0"/>
              <a:t> (</a:t>
            </a:r>
            <a:r>
              <a:rPr lang="uk-UA" sz="1800" i="1" dirty="0"/>
              <a:t>F</a:t>
            </a:r>
            <a:r>
              <a:rPr lang="uk-UA" sz="1800" dirty="0"/>
              <a:t>-</a:t>
            </a:r>
            <a:r>
              <a:rPr lang="uk-UA" sz="1800" dirty="0" err="1"/>
              <a:t>score</a:t>
            </a:r>
            <a:r>
              <a:rPr lang="uk-UA" sz="1800" dirty="0"/>
              <a:t> = 0.81), </a:t>
            </a:r>
            <a:r>
              <a:rPr lang="uk-UA" sz="1800" dirty="0" err="1"/>
              <a:t>compared</a:t>
            </a:r>
            <a:r>
              <a:rPr lang="uk-UA" sz="1800" dirty="0"/>
              <a:t> </a:t>
            </a:r>
            <a:r>
              <a:rPr lang="uk-UA" sz="1800" dirty="0" err="1"/>
              <a:t>to</a:t>
            </a:r>
            <a:r>
              <a:rPr lang="uk-UA" sz="1800" dirty="0"/>
              <a:t> IED (</a:t>
            </a:r>
            <a:r>
              <a:rPr lang="uk-UA" sz="1800" i="1" dirty="0"/>
              <a:t>F</a:t>
            </a:r>
            <a:r>
              <a:rPr lang="uk-UA" sz="1800" dirty="0"/>
              <a:t>-</a:t>
            </a:r>
            <a:r>
              <a:rPr lang="uk-UA" sz="1800" dirty="0" err="1"/>
              <a:t>score</a:t>
            </a:r>
            <a:r>
              <a:rPr lang="uk-UA" sz="1800" dirty="0"/>
              <a:t> = 0.66) </a:t>
            </a:r>
            <a:r>
              <a:rPr lang="uk-UA" sz="1800" dirty="0" err="1"/>
              <a:t>and</a:t>
            </a:r>
            <a:r>
              <a:rPr lang="uk-UA" sz="1800" dirty="0"/>
              <a:t> </a:t>
            </a:r>
            <a:r>
              <a:rPr lang="uk-UA" sz="1800" dirty="0" err="1"/>
              <a:t>Mini</a:t>
            </a:r>
            <a:r>
              <a:rPr lang="uk-UA" sz="1800" dirty="0"/>
              <a:t> </a:t>
            </a:r>
            <a:r>
              <a:rPr lang="uk-UA" sz="1800" dirty="0" err="1"/>
              <a:t>Seizures</a:t>
            </a:r>
            <a:r>
              <a:rPr lang="uk-UA" sz="1800" dirty="0"/>
              <a:t> (</a:t>
            </a:r>
            <a:r>
              <a:rPr lang="uk-UA" sz="1800" i="1" dirty="0"/>
              <a:t>F</a:t>
            </a:r>
            <a:r>
              <a:rPr lang="uk-UA" sz="1800" dirty="0"/>
              <a:t>-</a:t>
            </a:r>
            <a:r>
              <a:rPr lang="uk-UA" sz="1800" dirty="0" err="1"/>
              <a:t>score</a:t>
            </a:r>
            <a:r>
              <a:rPr lang="uk-UA" sz="1800" dirty="0"/>
              <a:t> = 0.26).</a:t>
            </a:r>
          </a:p>
          <a:p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biomarkers</a:t>
            </a:r>
            <a:r>
              <a:rPr lang="uk-UA" sz="1800" dirty="0"/>
              <a:t> </a:t>
            </a:r>
            <a:r>
              <a:rPr lang="uk-UA" sz="1800" dirty="0" err="1"/>
              <a:t>identified</a:t>
            </a:r>
            <a:r>
              <a:rPr lang="uk-UA" sz="1800" dirty="0"/>
              <a:t> </a:t>
            </a:r>
            <a:r>
              <a:rPr lang="uk-UA" sz="1800" dirty="0" err="1"/>
              <a:t>for</a:t>
            </a:r>
            <a:r>
              <a:rPr lang="uk-UA" sz="1800" dirty="0"/>
              <a:t> </a:t>
            </a:r>
            <a:r>
              <a:rPr lang="uk-UA" sz="1800" dirty="0" err="1"/>
              <a:t>this</a:t>
            </a:r>
            <a:r>
              <a:rPr lang="uk-UA" sz="1800" dirty="0"/>
              <a:t> </a:t>
            </a:r>
            <a:r>
              <a:rPr lang="uk-UA" sz="1800" dirty="0" err="1"/>
              <a:t>prognosis</a:t>
            </a:r>
            <a:r>
              <a:rPr lang="uk-UA" sz="1800" dirty="0"/>
              <a:t> </a:t>
            </a:r>
            <a:r>
              <a:rPr lang="uk-UA" sz="1800" dirty="0" err="1"/>
              <a:t>include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ratio</a:t>
            </a:r>
            <a:r>
              <a:rPr lang="uk-UA" sz="1800" dirty="0"/>
              <a:t> </a:t>
            </a:r>
            <a:r>
              <a:rPr lang="uk-UA" sz="1800" dirty="0" err="1"/>
              <a:t>of</a:t>
            </a:r>
            <a:r>
              <a:rPr lang="uk-UA" sz="1800" dirty="0"/>
              <a:t> </a:t>
            </a:r>
            <a:r>
              <a:rPr lang="uk-UA" sz="1800" dirty="0" err="1"/>
              <a:t>theta</a:t>
            </a:r>
            <a:r>
              <a:rPr lang="uk-UA" sz="1800" dirty="0"/>
              <a:t> </a:t>
            </a:r>
            <a:r>
              <a:rPr lang="uk-UA" sz="1800" dirty="0" err="1"/>
              <a:t>to</a:t>
            </a:r>
            <a:r>
              <a:rPr lang="uk-UA" sz="1800" dirty="0"/>
              <a:t> </a:t>
            </a:r>
            <a:r>
              <a:rPr lang="uk-UA" sz="1800" dirty="0" err="1"/>
              <a:t>gamma</a:t>
            </a:r>
            <a:r>
              <a:rPr lang="uk-UA" sz="1800" dirty="0"/>
              <a:t> </a:t>
            </a:r>
            <a:r>
              <a:rPr lang="uk-UA" sz="1800" dirty="0" err="1"/>
              <a:t>and</a:t>
            </a:r>
            <a:r>
              <a:rPr lang="uk-UA" sz="1800" dirty="0"/>
              <a:t> </a:t>
            </a:r>
            <a:r>
              <a:rPr lang="uk-UA" sz="1800" dirty="0" err="1"/>
              <a:t>theta</a:t>
            </a:r>
            <a:r>
              <a:rPr lang="uk-UA" sz="1800" dirty="0"/>
              <a:t> </a:t>
            </a:r>
            <a:r>
              <a:rPr lang="uk-UA" sz="1800" dirty="0" err="1"/>
              <a:t>to</a:t>
            </a:r>
            <a:r>
              <a:rPr lang="uk-UA" sz="1800" dirty="0"/>
              <a:t> </a:t>
            </a:r>
            <a:r>
              <a:rPr lang="uk-UA" sz="1800" dirty="0" err="1"/>
              <a:t>beta</a:t>
            </a:r>
            <a:r>
              <a:rPr lang="uk-UA" sz="1800" dirty="0"/>
              <a:t> </a:t>
            </a:r>
            <a:r>
              <a:rPr lang="uk-UA" sz="1800" dirty="0" err="1"/>
              <a:t>frequency</a:t>
            </a:r>
            <a:r>
              <a:rPr lang="uk-UA" sz="1800" dirty="0"/>
              <a:t> </a:t>
            </a:r>
            <a:r>
              <a:rPr lang="uk-UA" sz="1800" dirty="0" err="1"/>
              <a:t>bands</a:t>
            </a:r>
            <a:r>
              <a:rPr lang="uk-UA" sz="1800" dirty="0"/>
              <a:t> </a:t>
            </a:r>
            <a:r>
              <a:rPr lang="uk-UA" sz="1800" dirty="0" err="1"/>
              <a:t>across</a:t>
            </a:r>
            <a:r>
              <a:rPr lang="uk-UA" sz="1800" dirty="0"/>
              <a:t> </a:t>
            </a:r>
            <a:r>
              <a:rPr lang="uk-UA" sz="1800" dirty="0" err="1"/>
              <a:t>all</a:t>
            </a:r>
            <a:r>
              <a:rPr lang="uk-UA" sz="1800" dirty="0"/>
              <a:t> </a:t>
            </a:r>
            <a:r>
              <a:rPr lang="uk-UA" sz="1800" dirty="0" err="1"/>
              <a:t>cortical</a:t>
            </a:r>
            <a:r>
              <a:rPr lang="uk-UA" sz="1800" dirty="0"/>
              <a:t> </a:t>
            </a:r>
            <a:r>
              <a:rPr lang="uk-UA" sz="1800" dirty="0" err="1"/>
              <a:t>areas</a:t>
            </a:r>
            <a:r>
              <a:rPr lang="uk-UA" sz="1800" dirty="0"/>
              <a:t> </a:t>
            </a:r>
            <a:r>
              <a:rPr lang="uk-UA" sz="1800" dirty="0" err="1"/>
              <a:t>studied</a:t>
            </a:r>
            <a:r>
              <a:rPr lang="uk-UA" sz="1800" dirty="0"/>
              <a:t> (</a:t>
            </a:r>
            <a:r>
              <a:rPr lang="uk-UA" sz="1800" dirty="0" err="1"/>
              <a:t>frontal</a:t>
            </a:r>
            <a:r>
              <a:rPr lang="uk-UA" sz="1800" dirty="0"/>
              <a:t>, </a:t>
            </a:r>
            <a:r>
              <a:rPr lang="uk-UA" sz="1800" dirty="0" err="1"/>
              <a:t>temporal</a:t>
            </a:r>
            <a:r>
              <a:rPr lang="uk-UA" sz="1800" dirty="0"/>
              <a:t>, </a:t>
            </a:r>
            <a:r>
              <a:rPr lang="uk-UA" sz="1800" dirty="0" err="1"/>
              <a:t>parietal</a:t>
            </a:r>
            <a:r>
              <a:rPr lang="uk-UA" sz="1800" dirty="0"/>
              <a:t>, </a:t>
            </a:r>
            <a:r>
              <a:rPr lang="uk-UA" sz="1800" dirty="0" err="1"/>
              <a:t>and</a:t>
            </a:r>
            <a:r>
              <a:rPr lang="uk-UA" sz="1800" dirty="0"/>
              <a:t> </a:t>
            </a:r>
            <a:r>
              <a:rPr lang="uk-UA" sz="1800" dirty="0" err="1"/>
              <a:t>occipital</a:t>
            </a:r>
            <a:r>
              <a:rPr lang="uk-UA" sz="1800" dirty="0"/>
              <a:t>), </a:t>
            </a:r>
            <a:r>
              <a:rPr lang="uk-UA" sz="1800" dirty="0" err="1"/>
              <a:t>without</a:t>
            </a:r>
            <a:r>
              <a:rPr lang="uk-UA" sz="1800" dirty="0"/>
              <a:t> </a:t>
            </a:r>
            <a:r>
              <a:rPr lang="uk-UA" sz="1800" dirty="0" err="1"/>
              <a:t>significant</a:t>
            </a:r>
            <a:r>
              <a:rPr lang="uk-UA" sz="1800" dirty="0"/>
              <a:t> </a:t>
            </a:r>
            <a:r>
              <a:rPr lang="uk-UA" sz="1800" dirty="0" err="1"/>
              <a:t>interhemispheric</a:t>
            </a:r>
            <a:r>
              <a:rPr lang="uk-UA" sz="1800" dirty="0"/>
              <a:t> </a:t>
            </a:r>
            <a:r>
              <a:rPr lang="uk-UA" sz="1800" dirty="0" err="1"/>
              <a:t>asymmetry</a:t>
            </a:r>
            <a:r>
              <a:rPr lang="uk-UA" sz="18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uk-UA" sz="2600" dirty="0"/>
          </a:p>
          <a:p>
            <a:endParaRPr lang="uk-UA" dirty="0"/>
          </a:p>
        </p:txBody>
      </p:sp>
      <p:pic>
        <p:nvPicPr>
          <p:cNvPr id="7" name="Picture 5" descr="Z:\02_Vizualni identita\FGU-Manual_komplet\FGU = APLIKACE\FGU PowerPoint presentace\Zdroje\FGU-PP-linka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7494"/>
            <a:ext cx="1051560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5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21583"/>
            <a:ext cx="10515600" cy="1216932"/>
          </a:xfrm>
        </p:spPr>
        <p:txBody>
          <a:bodyPr/>
          <a:lstStyle/>
          <a:p>
            <a:r>
              <a:rPr lang="en-US" sz="2400" b="1" dirty="0" smtClean="0"/>
              <a:t>Conclusions</a:t>
            </a:r>
            <a:endParaRPr lang="uk-UA" sz="2400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941737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lowest</a:t>
            </a:r>
            <a:r>
              <a:rPr lang="uk-UA" sz="1800" dirty="0"/>
              <a:t> </a:t>
            </a:r>
            <a:r>
              <a:rPr lang="uk-UA" sz="1800" dirty="0" err="1"/>
              <a:t>frequency</a:t>
            </a:r>
            <a:r>
              <a:rPr lang="uk-UA" sz="1800" dirty="0"/>
              <a:t> </a:t>
            </a:r>
            <a:r>
              <a:rPr lang="uk-UA" sz="1800" dirty="0" err="1"/>
              <a:t>and</a:t>
            </a:r>
            <a:r>
              <a:rPr lang="uk-UA" sz="1800" dirty="0"/>
              <a:t> </a:t>
            </a:r>
            <a:r>
              <a:rPr lang="uk-UA" sz="1800" dirty="0" err="1"/>
              <a:t>duration</a:t>
            </a:r>
            <a:r>
              <a:rPr lang="uk-UA" sz="1800" dirty="0"/>
              <a:t> </a:t>
            </a:r>
            <a:r>
              <a:rPr lang="uk-UA" sz="1800" dirty="0" err="1"/>
              <a:t>of</a:t>
            </a:r>
            <a:r>
              <a:rPr lang="uk-UA" sz="1800" dirty="0"/>
              <a:t> </a:t>
            </a:r>
            <a:r>
              <a:rPr lang="uk-UA" sz="1800" dirty="0" err="1"/>
              <a:t>epileptic</a:t>
            </a:r>
            <a:r>
              <a:rPr lang="uk-UA" sz="1800" dirty="0"/>
              <a:t> </a:t>
            </a:r>
            <a:r>
              <a:rPr lang="uk-UA" sz="1800" dirty="0" err="1"/>
              <a:t>events</a:t>
            </a:r>
            <a:r>
              <a:rPr lang="uk-UA" sz="1800" dirty="0"/>
              <a:t> </a:t>
            </a:r>
            <a:r>
              <a:rPr lang="uk-UA" sz="1800" dirty="0" err="1"/>
              <a:t>were</a:t>
            </a:r>
            <a:r>
              <a:rPr lang="uk-UA" sz="1800" dirty="0"/>
              <a:t> </a:t>
            </a:r>
            <a:r>
              <a:rPr lang="uk-UA" sz="1800" dirty="0" err="1"/>
              <a:t>observed</a:t>
            </a:r>
            <a:r>
              <a:rPr lang="uk-UA" sz="1800" dirty="0"/>
              <a:t> </a:t>
            </a:r>
            <a:r>
              <a:rPr lang="uk-UA" sz="1800" dirty="0" err="1"/>
              <a:t>in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4-8 </a:t>
            </a:r>
            <a:r>
              <a:rPr lang="uk-UA" sz="1800" dirty="0" err="1"/>
              <a:t>hour</a:t>
            </a:r>
            <a:r>
              <a:rPr lang="uk-UA" sz="1800" dirty="0"/>
              <a:t> </a:t>
            </a:r>
            <a:r>
              <a:rPr lang="uk-UA" sz="1800" dirty="0" err="1"/>
              <a:t>time</a:t>
            </a:r>
            <a:r>
              <a:rPr lang="uk-UA" sz="1800" dirty="0"/>
              <a:t> </a:t>
            </a:r>
            <a:r>
              <a:rPr lang="uk-UA" sz="1800" dirty="0" err="1"/>
              <a:t>range</a:t>
            </a:r>
            <a:r>
              <a:rPr lang="uk-UA" sz="1800" dirty="0"/>
              <a:t>, </a:t>
            </a:r>
            <a:r>
              <a:rPr lang="uk-UA" sz="1800" dirty="0" err="1"/>
              <a:t>while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highest</a:t>
            </a:r>
            <a:r>
              <a:rPr lang="uk-UA" sz="1800" dirty="0"/>
              <a:t> </a:t>
            </a:r>
            <a:r>
              <a:rPr lang="uk-UA" sz="1800" dirty="0" err="1"/>
              <a:t>rates</a:t>
            </a:r>
            <a:r>
              <a:rPr lang="uk-UA" sz="1800" dirty="0"/>
              <a:t> </a:t>
            </a:r>
            <a:r>
              <a:rPr lang="uk-UA" sz="1800" dirty="0" err="1"/>
              <a:t>were</a:t>
            </a:r>
            <a:r>
              <a:rPr lang="uk-UA" sz="1800" dirty="0"/>
              <a:t> </a:t>
            </a:r>
            <a:r>
              <a:rPr lang="uk-UA" sz="1800" dirty="0" err="1"/>
              <a:t>in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12-16 </a:t>
            </a:r>
            <a:r>
              <a:rPr lang="uk-UA" sz="1800" dirty="0" err="1"/>
              <a:t>hour</a:t>
            </a:r>
            <a:r>
              <a:rPr lang="uk-UA" sz="1800" dirty="0"/>
              <a:t> </a:t>
            </a:r>
            <a:r>
              <a:rPr lang="uk-UA" sz="1800" dirty="0" err="1"/>
              <a:t>range</a:t>
            </a:r>
            <a:r>
              <a:rPr lang="uk-UA" sz="1800" dirty="0"/>
              <a:t>, </a:t>
            </a:r>
            <a:r>
              <a:rPr lang="uk-UA" sz="1800" dirty="0" err="1"/>
              <a:t>supporting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selection</a:t>
            </a:r>
            <a:r>
              <a:rPr lang="uk-UA" sz="1800" dirty="0"/>
              <a:t> </a:t>
            </a:r>
            <a:r>
              <a:rPr lang="uk-UA" sz="1800" dirty="0" err="1"/>
              <a:t>of</a:t>
            </a:r>
            <a:r>
              <a:rPr lang="uk-UA" sz="1800" dirty="0"/>
              <a:t> </a:t>
            </a:r>
            <a:r>
              <a:rPr lang="uk-UA" sz="1800" dirty="0" err="1"/>
              <a:t>these</a:t>
            </a:r>
            <a:r>
              <a:rPr lang="uk-UA" sz="1800" dirty="0"/>
              <a:t> </a:t>
            </a:r>
            <a:r>
              <a:rPr lang="uk-UA" sz="1800" dirty="0" err="1"/>
              <a:t>intervals</a:t>
            </a:r>
            <a:r>
              <a:rPr lang="uk-UA" sz="1800" dirty="0"/>
              <a:t> </a:t>
            </a:r>
            <a:r>
              <a:rPr lang="uk-UA" sz="1800" dirty="0" err="1"/>
              <a:t>for</a:t>
            </a:r>
            <a:r>
              <a:rPr lang="uk-UA" sz="1800" dirty="0"/>
              <a:t> </a:t>
            </a:r>
            <a:r>
              <a:rPr lang="uk-UA" sz="1800" dirty="0" err="1"/>
              <a:t>further</a:t>
            </a:r>
            <a:r>
              <a:rPr lang="uk-UA" sz="1800" dirty="0"/>
              <a:t> EEG </a:t>
            </a:r>
            <a:r>
              <a:rPr lang="uk-UA" sz="1800" dirty="0" err="1"/>
              <a:t>analysis</a:t>
            </a:r>
            <a:r>
              <a:rPr lang="uk-UA" sz="1800" dirty="0"/>
              <a:t>.</a:t>
            </a:r>
          </a:p>
          <a:p>
            <a:pPr lvl="0"/>
            <a:r>
              <a:rPr lang="uk-UA" sz="1800" dirty="0" err="1"/>
              <a:t>Sulforaphane</a:t>
            </a:r>
            <a:r>
              <a:rPr lang="uk-UA" sz="1800" dirty="0"/>
              <a:t> </a:t>
            </a:r>
            <a:r>
              <a:rPr lang="uk-UA" sz="1800" dirty="0" err="1"/>
              <a:t>alters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θ/α, θ/β, </a:t>
            </a:r>
            <a:r>
              <a:rPr lang="uk-UA" sz="1800" dirty="0" err="1"/>
              <a:t>and</a:t>
            </a:r>
            <a:r>
              <a:rPr lang="uk-UA" sz="1800" dirty="0"/>
              <a:t> θ/γ </a:t>
            </a:r>
            <a:r>
              <a:rPr lang="uk-UA" sz="1800" dirty="0" err="1"/>
              <a:t>ratios</a:t>
            </a:r>
            <a:r>
              <a:rPr lang="uk-UA" sz="1800" dirty="0"/>
              <a:t>, </a:t>
            </a:r>
            <a:r>
              <a:rPr lang="uk-UA" sz="1800" dirty="0" err="1"/>
              <a:t>indicating</a:t>
            </a:r>
            <a:r>
              <a:rPr lang="uk-UA" sz="1800" dirty="0"/>
              <a:t> </a:t>
            </a:r>
            <a:r>
              <a:rPr lang="uk-UA" sz="1800" dirty="0" err="1"/>
              <a:t>changes</a:t>
            </a:r>
            <a:r>
              <a:rPr lang="uk-UA" sz="1800" dirty="0"/>
              <a:t> </a:t>
            </a:r>
            <a:r>
              <a:rPr lang="uk-UA" sz="1800" dirty="0" err="1"/>
              <a:t>in</a:t>
            </a:r>
            <a:r>
              <a:rPr lang="uk-UA" sz="1800" dirty="0"/>
              <a:t> </a:t>
            </a:r>
            <a:r>
              <a:rPr lang="uk-UA" sz="1800" dirty="0" err="1"/>
              <a:t>cortical</a:t>
            </a:r>
            <a:r>
              <a:rPr lang="uk-UA" sz="1800" dirty="0"/>
              <a:t> </a:t>
            </a:r>
            <a:r>
              <a:rPr lang="uk-UA" sz="1800" dirty="0" err="1"/>
              <a:t>excitability</a:t>
            </a:r>
            <a:r>
              <a:rPr lang="uk-UA" sz="1800" dirty="0"/>
              <a:t> </a:t>
            </a:r>
            <a:r>
              <a:rPr lang="uk-UA" sz="1800" dirty="0" err="1"/>
              <a:t>and</a:t>
            </a:r>
            <a:r>
              <a:rPr lang="uk-UA" sz="1800" dirty="0"/>
              <a:t> </a:t>
            </a:r>
            <a:r>
              <a:rPr lang="uk-UA" sz="1800" dirty="0" err="1"/>
              <a:t>seizure</a:t>
            </a:r>
            <a:r>
              <a:rPr lang="uk-UA" sz="1800" dirty="0"/>
              <a:t> </a:t>
            </a:r>
            <a:r>
              <a:rPr lang="uk-UA" sz="1800" dirty="0" err="1"/>
              <a:t>dynamics</a:t>
            </a:r>
            <a:r>
              <a:rPr lang="uk-UA" sz="1800" dirty="0"/>
              <a:t>. </a:t>
            </a:r>
            <a:r>
              <a:rPr lang="uk-UA" sz="1800" dirty="0" err="1"/>
              <a:t>Enhanced</a:t>
            </a:r>
            <a:r>
              <a:rPr lang="uk-UA" sz="1800" dirty="0"/>
              <a:t> </a:t>
            </a:r>
            <a:r>
              <a:rPr lang="en-US" sz="1800" dirty="0"/>
              <a:t>values of </a:t>
            </a:r>
            <a:r>
              <a:rPr lang="uk-UA" sz="1800" dirty="0" err="1"/>
              <a:t>ratios</a:t>
            </a:r>
            <a:r>
              <a:rPr lang="uk-UA" sz="1800" dirty="0"/>
              <a:t> </a:t>
            </a:r>
            <a:r>
              <a:rPr lang="uk-UA" sz="1800" dirty="0" err="1"/>
              <a:t>in</a:t>
            </a:r>
            <a:r>
              <a:rPr lang="uk-UA" sz="1800" dirty="0"/>
              <a:t> </a:t>
            </a:r>
            <a:r>
              <a:rPr lang="uk-UA" sz="1800" dirty="0" err="1"/>
              <a:t>frontal</a:t>
            </a:r>
            <a:r>
              <a:rPr lang="uk-UA" sz="1800" dirty="0"/>
              <a:t> </a:t>
            </a:r>
            <a:r>
              <a:rPr lang="uk-UA" sz="1800" dirty="0" err="1"/>
              <a:t>and</a:t>
            </a:r>
            <a:r>
              <a:rPr lang="uk-UA" sz="1800" dirty="0"/>
              <a:t> </a:t>
            </a:r>
            <a:r>
              <a:rPr lang="uk-UA" sz="1800" dirty="0" err="1"/>
              <a:t>temporal</a:t>
            </a:r>
            <a:r>
              <a:rPr lang="uk-UA" sz="1800" dirty="0"/>
              <a:t> </a:t>
            </a:r>
            <a:r>
              <a:rPr lang="uk-UA" sz="1800" dirty="0" err="1"/>
              <a:t>regions</a:t>
            </a:r>
            <a:r>
              <a:rPr lang="uk-UA" sz="1800" dirty="0"/>
              <a:t> </a:t>
            </a:r>
            <a:r>
              <a:rPr lang="uk-UA" sz="1800" dirty="0" err="1"/>
              <a:t>suggest</a:t>
            </a:r>
            <a:r>
              <a:rPr lang="uk-UA" sz="1800" dirty="0"/>
              <a:t> </a:t>
            </a:r>
            <a:r>
              <a:rPr lang="uk-UA" sz="1800" dirty="0" err="1"/>
              <a:t>stabilization</a:t>
            </a:r>
            <a:r>
              <a:rPr lang="uk-UA" sz="1800" dirty="0"/>
              <a:t>, </a:t>
            </a:r>
            <a:r>
              <a:rPr lang="uk-UA" sz="1800" dirty="0" err="1"/>
              <a:t>while</a:t>
            </a:r>
            <a:r>
              <a:rPr lang="uk-UA" sz="1800" dirty="0"/>
              <a:t> </a:t>
            </a:r>
            <a:r>
              <a:rPr lang="uk-UA" sz="1800" dirty="0" err="1"/>
              <a:t>reductions</a:t>
            </a:r>
            <a:r>
              <a:rPr lang="uk-UA" sz="1800" dirty="0"/>
              <a:t> </a:t>
            </a:r>
            <a:r>
              <a:rPr lang="uk-UA" sz="1800" dirty="0" err="1"/>
              <a:t>in</a:t>
            </a:r>
            <a:r>
              <a:rPr lang="uk-UA" sz="1800" dirty="0"/>
              <a:t> </a:t>
            </a:r>
            <a:r>
              <a:rPr lang="uk-UA" sz="1800" dirty="0" err="1"/>
              <a:t>parietal</a:t>
            </a:r>
            <a:r>
              <a:rPr lang="uk-UA" sz="1800" dirty="0"/>
              <a:t> </a:t>
            </a:r>
            <a:r>
              <a:rPr lang="uk-UA" sz="1800" dirty="0" err="1"/>
              <a:t>and</a:t>
            </a:r>
            <a:r>
              <a:rPr lang="uk-UA" sz="1800" dirty="0"/>
              <a:t> </a:t>
            </a:r>
            <a:r>
              <a:rPr lang="uk-UA" sz="1800" dirty="0" err="1"/>
              <a:t>occipital</a:t>
            </a:r>
            <a:r>
              <a:rPr lang="uk-UA" sz="1800" dirty="0"/>
              <a:t> </a:t>
            </a:r>
            <a:r>
              <a:rPr lang="uk-UA" sz="1800" dirty="0" err="1"/>
              <a:t>regions</a:t>
            </a:r>
            <a:r>
              <a:rPr lang="uk-UA" sz="1800" dirty="0"/>
              <a:t>, </a:t>
            </a:r>
            <a:r>
              <a:rPr lang="uk-UA" sz="1800" dirty="0" err="1"/>
              <a:t>especially</a:t>
            </a:r>
            <a:r>
              <a:rPr lang="uk-UA" sz="1800" dirty="0"/>
              <a:t> </a:t>
            </a:r>
            <a:r>
              <a:rPr lang="uk-UA" sz="1800" dirty="0" err="1"/>
              <a:t>in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right</a:t>
            </a:r>
            <a:r>
              <a:rPr lang="uk-UA" sz="1800" dirty="0"/>
              <a:t> </a:t>
            </a:r>
            <a:r>
              <a:rPr lang="uk-UA" sz="1800" dirty="0" err="1"/>
              <a:t>hemisphere</a:t>
            </a:r>
            <a:r>
              <a:rPr lang="uk-UA" sz="1800" dirty="0"/>
              <a:t>, </a:t>
            </a:r>
            <a:r>
              <a:rPr lang="uk-UA" sz="1800" dirty="0" err="1"/>
              <a:t>highlight</a:t>
            </a:r>
            <a:r>
              <a:rPr lang="uk-UA" sz="1800" dirty="0"/>
              <a:t> </a:t>
            </a:r>
            <a:r>
              <a:rPr lang="uk-UA" sz="1800" dirty="0" err="1"/>
              <a:t>region-specific</a:t>
            </a:r>
            <a:r>
              <a:rPr lang="uk-UA" sz="1800" dirty="0"/>
              <a:t> </a:t>
            </a:r>
            <a:r>
              <a:rPr lang="uk-UA" sz="1800" dirty="0" err="1"/>
              <a:t>effects</a:t>
            </a:r>
            <a:r>
              <a:rPr lang="uk-UA" sz="1800" dirty="0"/>
              <a:t>.</a:t>
            </a:r>
          </a:p>
          <a:p>
            <a:pPr lvl="0"/>
            <a:r>
              <a:rPr lang="uk-UA" sz="1800" dirty="0" err="1"/>
              <a:t>XGBClassifier</a:t>
            </a:r>
            <a:r>
              <a:rPr lang="uk-UA" sz="1800" dirty="0"/>
              <a:t> </a:t>
            </a:r>
            <a:r>
              <a:rPr lang="uk-UA" sz="1800" dirty="0" err="1"/>
              <a:t>analysis</a:t>
            </a:r>
            <a:r>
              <a:rPr lang="uk-UA" sz="1800" dirty="0"/>
              <a:t> </a:t>
            </a:r>
            <a:r>
              <a:rPr lang="uk-UA" sz="1800" dirty="0" err="1"/>
              <a:t>identified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frequency</a:t>
            </a:r>
            <a:r>
              <a:rPr lang="uk-UA" sz="1800" dirty="0"/>
              <a:t> </a:t>
            </a:r>
            <a:r>
              <a:rPr lang="uk-UA" sz="1800" dirty="0" err="1"/>
              <a:t>of</a:t>
            </a:r>
            <a:r>
              <a:rPr lang="uk-UA" sz="1800" dirty="0"/>
              <a:t> </a:t>
            </a:r>
            <a:r>
              <a:rPr lang="uk-UA" sz="1800" dirty="0" err="1"/>
              <a:t>seizures</a:t>
            </a:r>
            <a:r>
              <a:rPr lang="uk-UA" sz="1800" dirty="0"/>
              <a:t> </a:t>
            </a:r>
            <a:r>
              <a:rPr lang="uk-UA" sz="1800" dirty="0" err="1"/>
              <a:t>and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ratio</a:t>
            </a:r>
            <a:r>
              <a:rPr lang="uk-UA" sz="1800" dirty="0"/>
              <a:t> </a:t>
            </a:r>
            <a:r>
              <a:rPr lang="uk-UA" sz="1800" dirty="0" err="1"/>
              <a:t>of</a:t>
            </a:r>
            <a:r>
              <a:rPr lang="uk-UA" sz="1800" dirty="0"/>
              <a:t> EEG </a:t>
            </a:r>
            <a:r>
              <a:rPr lang="uk-UA" sz="1800" dirty="0" err="1"/>
              <a:t>theta</a:t>
            </a:r>
            <a:r>
              <a:rPr lang="uk-UA" sz="1800" dirty="0"/>
              <a:t> </a:t>
            </a:r>
            <a:r>
              <a:rPr lang="uk-UA" sz="1800" dirty="0" err="1"/>
              <a:t>to</a:t>
            </a:r>
            <a:r>
              <a:rPr lang="uk-UA" sz="1800" dirty="0"/>
              <a:t> </a:t>
            </a:r>
            <a:r>
              <a:rPr lang="uk-UA" sz="1800" dirty="0" err="1"/>
              <a:t>high-frequency</a:t>
            </a:r>
            <a:r>
              <a:rPr lang="uk-UA" sz="1800" dirty="0"/>
              <a:t> </a:t>
            </a:r>
            <a:r>
              <a:rPr lang="uk-UA" sz="1800" dirty="0" err="1"/>
              <a:t>bands</a:t>
            </a:r>
            <a:r>
              <a:rPr lang="uk-UA" sz="1800" dirty="0"/>
              <a:t> (</a:t>
            </a:r>
            <a:r>
              <a:rPr lang="uk-UA" sz="1800" dirty="0" err="1"/>
              <a:t>beta</a:t>
            </a:r>
            <a:r>
              <a:rPr lang="uk-UA" sz="1800" dirty="0"/>
              <a:t> </a:t>
            </a:r>
            <a:r>
              <a:rPr lang="uk-UA" sz="1800" dirty="0" err="1"/>
              <a:t>and</a:t>
            </a:r>
            <a:r>
              <a:rPr lang="uk-UA" sz="1800" dirty="0"/>
              <a:t> </a:t>
            </a:r>
            <a:r>
              <a:rPr lang="uk-UA" sz="1800" dirty="0" err="1"/>
              <a:t>gamma</a:t>
            </a:r>
            <a:r>
              <a:rPr lang="uk-UA" sz="1800" dirty="0"/>
              <a:t>) </a:t>
            </a:r>
            <a:r>
              <a:rPr lang="uk-UA" sz="1800" dirty="0" err="1"/>
              <a:t>in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right</a:t>
            </a:r>
            <a:r>
              <a:rPr lang="uk-UA" sz="1800" dirty="0"/>
              <a:t> </a:t>
            </a:r>
            <a:r>
              <a:rPr lang="uk-UA" sz="1800" dirty="0" err="1"/>
              <a:t>hemisphere</a:t>
            </a:r>
            <a:r>
              <a:rPr lang="uk-UA" sz="1800" dirty="0"/>
              <a:t> </a:t>
            </a:r>
            <a:r>
              <a:rPr lang="uk-UA" sz="1800" dirty="0" err="1"/>
              <a:t>as</a:t>
            </a:r>
            <a:r>
              <a:rPr lang="uk-UA" sz="1800" dirty="0"/>
              <a:t> </a:t>
            </a:r>
            <a:r>
              <a:rPr lang="uk-UA" sz="1800" dirty="0" err="1"/>
              <a:t>key</a:t>
            </a:r>
            <a:r>
              <a:rPr lang="uk-UA" sz="1800" dirty="0"/>
              <a:t> </a:t>
            </a:r>
            <a:r>
              <a:rPr lang="uk-UA" sz="1800" dirty="0" err="1"/>
              <a:t>biomarkers</a:t>
            </a:r>
            <a:r>
              <a:rPr lang="uk-UA" sz="1800" dirty="0"/>
              <a:t> </a:t>
            </a:r>
            <a:r>
              <a:rPr lang="uk-UA" sz="1800" dirty="0" err="1"/>
              <a:t>for</a:t>
            </a:r>
            <a:r>
              <a:rPr lang="uk-UA" sz="1800" dirty="0"/>
              <a:t> </a:t>
            </a:r>
            <a:r>
              <a:rPr lang="uk-UA" sz="1800" dirty="0" err="1"/>
              <a:t>evaluating</a:t>
            </a:r>
            <a:r>
              <a:rPr lang="uk-UA" sz="1800" dirty="0"/>
              <a:t> </a:t>
            </a:r>
            <a:r>
              <a:rPr lang="uk-UA" sz="1800" dirty="0" err="1"/>
              <a:t>Sulforaphane</a:t>
            </a:r>
            <a:r>
              <a:rPr lang="uk-UA" sz="1800" dirty="0"/>
              <a:t> </a:t>
            </a:r>
            <a:r>
              <a:rPr lang="uk-UA" sz="1800" dirty="0" err="1"/>
              <a:t>efficacy</a:t>
            </a:r>
            <a:r>
              <a:rPr lang="uk-UA" sz="1800" dirty="0"/>
              <a:t> </a:t>
            </a:r>
            <a:r>
              <a:rPr lang="en-US" sz="1800"/>
              <a:t>with a high accuracy (F-score= 0.97)</a:t>
            </a:r>
            <a:r>
              <a:rPr lang="uk-UA" sz="1800"/>
              <a:t>.</a:t>
            </a:r>
          </a:p>
          <a:p>
            <a:pPr lvl="0"/>
            <a:r>
              <a:rPr lang="uk-UA" sz="1800" dirty="0" err="1"/>
              <a:t>Clustering</a:t>
            </a:r>
            <a:r>
              <a:rPr lang="uk-UA" sz="1800" dirty="0"/>
              <a:t> </a:t>
            </a:r>
            <a:r>
              <a:rPr lang="uk-UA" sz="1800" dirty="0" err="1"/>
              <a:t>analysis</a:t>
            </a:r>
            <a:r>
              <a:rPr lang="uk-UA" sz="1800" dirty="0"/>
              <a:t> </a:t>
            </a:r>
            <a:r>
              <a:rPr lang="uk-UA" sz="1800" dirty="0" err="1"/>
              <a:t>showed</a:t>
            </a:r>
            <a:r>
              <a:rPr lang="uk-UA" sz="1800" dirty="0"/>
              <a:t> a </a:t>
            </a:r>
            <a:r>
              <a:rPr lang="uk-UA" sz="1800" dirty="0" err="1"/>
              <a:t>shift</a:t>
            </a:r>
            <a:r>
              <a:rPr lang="uk-UA" sz="1800" dirty="0"/>
              <a:t> </a:t>
            </a:r>
            <a:r>
              <a:rPr lang="uk-UA" sz="1800" dirty="0" err="1"/>
              <a:t>in</a:t>
            </a:r>
            <a:r>
              <a:rPr lang="uk-UA" sz="1800" dirty="0"/>
              <a:t> </a:t>
            </a:r>
            <a:r>
              <a:rPr lang="uk-UA" sz="1800" dirty="0" err="1"/>
              <a:t>seizure</a:t>
            </a:r>
            <a:r>
              <a:rPr lang="uk-UA" sz="1800" dirty="0"/>
              <a:t> </a:t>
            </a:r>
            <a:r>
              <a:rPr lang="uk-UA" sz="1800" dirty="0" err="1"/>
              <a:t>frequencies</a:t>
            </a:r>
            <a:r>
              <a:rPr lang="uk-UA" sz="1800" dirty="0"/>
              <a:t>, </a:t>
            </a:r>
            <a:r>
              <a:rPr lang="uk-UA" sz="1800" dirty="0" err="1"/>
              <a:t>with</a:t>
            </a:r>
            <a:r>
              <a:rPr lang="uk-UA" sz="1800" dirty="0"/>
              <a:t> </a:t>
            </a:r>
            <a:r>
              <a:rPr lang="uk-UA" sz="1800" dirty="0" err="1"/>
              <a:t>high-frequency</a:t>
            </a:r>
            <a:r>
              <a:rPr lang="uk-UA" sz="1800" dirty="0"/>
              <a:t> </a:t>
            </a:r>
            <a:r>
              <a:rPr lang="uk-UA" sz="1800" dirty="0" err="1"/>
              <a:t>events</a:t>
            </a:r>
            <a:r>
              <a:rPr lang="uk-UA" sz="1800" dirty="0"/>
              <a:t> </a:t>
            </a:r>
            <a:r>
              <a:rPr lang="uk-UA" sz="1800" dirty="0" err="1"/>
              <a:t>being</a:t>
            </a:r>
            <a:r>
              <a:rPr lang="uk-UA" sz="1800" dirty="0"/>
              <a:t> </a:t>
            </a:r>
            <a:r>
              <a:rPr lang="uk-UA" sz="1800" dirty="0" err="1"/>
              <a:t>redistributed</a:t>
            </a:r>
            <a:r>
              <a:rPr lang="uk-UA" sz="1800" dirty="0"/>
              <a:t> </a:t>
            </a:r>
            <a:r>
              <a:rPr lang="uk-UA" sz="1800" dirty="0" err="1"/>
              <a:t>to</a:t>
            </a:r>
            <a:r>
              <a:rPr lang="uk-UA" sz="1800" dirty="0"/>
              <a:t> </a:t>
            </a:r>
            <a:r>
              <a:rPr lang="uk-UA" sz="1800" dirty="0" err="1"/>
              <a:t>lower</a:t>
            </a:r>
            <a:r>
              <a:rPr lang="uk-UA" sz="1800" dirty="0"/>
              <a:t> </a:t>
            </a:r>
            <a:r>
              <a:rPr lang="uk-UA" sz="1800" dirty="0" err="1"/>
              <a:t>frequencies</a:t>
            </a:r>
            <a:r>
              <a:rPr lang="uk-UA" sz="1800" dirty="0"/>
              <a:t>, </a:t>
            </a:r>
            <a:r>
              <a:rPr lang="uk-UA" sz="1800" dirty="0" err="1"/>
              <a:t>particularly</a:t>
            </a:r>
            <a:r>
              <a:rPr lang="uk-UA" sz="1800" dirty="0"/>
              <a:t> </a:t>
            </a:r>
            <a:r>
              <a:rPr lang="uk-UA" sz="1800" dirty="0" err="1"/>
              <a:t>into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medium-frequency</a:t>
            </a:r>
            <a:r>
              <a:rPr lang="uk-UA" sz="1800" dirty="0"/>
              <a:t> </a:t>
            </a:r>
            <a:r>
              <a:rPr lang="uk-UA" sz="1800" dirty="0" err="1"/>
              <a:t>category</a:t>
            </a:r>
            <a:r>
              <a:rPr lang="uk-UA" sz="1800" dirty="0"/>
              <a:t> </a:t>
            </a:r>
            <a:r>
              <a:rPr lang="uk-UA" sz="1800" dirty="0" err="1"/>
              <a:t>during</a:t>
            </a:r>
            <a:r>
              <a:rPr lang="uk-UA" sz="1800" dirty="0"/>
              <a:t> </a:t>
            </a:r>
            <a:r>
              <a:rPr lang="uk-UA" sz="1800" dirty="0" err="1"/>
              <a:t>Sulforaphane</a:t>
            </a:r>
            <a:r>
              <a:rPr lang="uk-UA" sz="1800" dirty="0"/>
              <a:t> </a:t>
            </a:r>
            <a:r>
              <a:rPr lang="uk-UA" sz="1800" dirty="0" err="1"/>
              <a:t>treatment</a:t>
            </a:r>
            <a:r>
              <a:rPr lang="uk-UA" sz="1800" dirty="0"/>
              <a:t>. </a:t>
            </a:r>
          </a:p>
          <a:p>
            <a:pPr lvl="0"/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XGBClassifier</a:t>
            </a:r>
            <a:r>
              <a:rPr lang="uk-UA" sz="1800" dirty="0"/>
              <a:t> </a:t>
            </a:r>
            <a:r>
              <a:rPr lang="uk-UA" sz="1800" dirty="0" err="1"/>
              <a:t>achieved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highest</a:t>
            </a:r>
            <a:r>
              <a:rPr lang="uk-UA" sz="1800" dirty="0"/>
              <a:t> F-</a:t>
            </a:r>
            <a:r>
              <a:rPr lang="uk-UA" sz="1800" dirty="0" err="1"/>
              <a:t>score</a:t>
            </a:r>
            <a:r>
              <a:rPr lang="uk-UA" sz="1800" dirty="0"/>
              <a:t> (0.81) </a:t>
            </a:r>
            <a:r>
              <a:rPr lang="uk-UA" sz="1800" dirty="0" err="1"/>
              <a:t>for</a:t>
            </a:r>
            <a:r>
              <a:rPr lang="uk-UA" sz="1800" dirty="0"/>
              <a:t> </a:t>
            </a:r>
            <a:r>
              <a:rPr lang="uk-UA" sz="1800" dirty="0" err="1"/>
              <a:t>predicting</a:t>
            </a:r>
            <a:r>
              <a:rPr lang="uk-UA" sz="1800" dirty="0"/>
              <a:t> </a:t>
            </a:r>
            <a:r>
              <a:rPr lang="uk-UA" sz="1800" dirty="0" err="1"/>
              <a:t>full-time</a:t>
            </a:r>
            <a:r>
              <a:rPr lang="uk-UA" sz="1800" dirty="0"/>
              <a:t> </a:t>
            </a:r>
            <a:r>
              <a:rPr lang="uk-UA" sz="1800" dirty="0" err="1"/>
              <a:t>seizures</a:t>
            </a:r>
            <a:r>
              <a:rPr lang="uk-UA" sz="1800" dirty="0"/>
              <a:t>, </a:t>
            </a:r>
            <a:r>
              <a:rPr lang="uk-UA" sz="1800" dirty="0" err="1"/>
              <a:t>with</a:t>
            </a:r>
            <a:r>
              <a:rPr lang="uk-UA" sz="1800" dirty="0"/>
              <a:t> </a:t>
            </a:r>
            <a:r>
              <a:rPr lang="uk-UA" sz="1800" dirty="0" err="1"/>
              <a:t>key</a:t>
            </a:r>
            <a:r>
              <a:rPr lang="uk-UA" sz="1800" dirty="0"/>
              <a:t> </a:t>
            </a:r>
            <a:r>
              <a:rPr lang="uk-UA" sz="1800" dirty="0" err="1"/>
              <a:t>biomarkers</a:t>
            </a:r>
            <a:r>
              <a:rPr lang="uk-UA" sz="1800" dirty="0"/>
              <a:t> </a:t>
            </a:r>
            <a:r>
              <a:rPr lang="uk-UA" sz="1800" dirty="0" err="1"/>
              <a:t>being</a:t>
            </a:r>
            <a:r>
              <a:rPr lang="uk-UA" sz="1800" dirty="0"/>
              <a:t> </a:t>
            </a:r>
            <a:r>
              <a:rPr lang="uk-UA" sz="1800" dirty="0" err="1"/>
              <a:t>theta-to-gamma</a:t>
            </a:r>
            <a:r>
              <a:rPr lang="uk-UA" sz="1800" dirty="0"/>
              <a:t> </a:t>
            </a:r>
            <a:r>
              <a:rPr lang="uk-UA" sz="1800" dirty="0" err="1"/>
              <a:t>and</a:t>
            </a:r>
            <a:r>
              <a:rPr lang="uk-UA" sz="1800" dirty="0"/>
              <a:t> </a:t>
            </a:r>
            <a:r>
              <a:rPr lang="uk-UA" sz="1800" dirty="0" err="1"/>
              <a:t>theta-to-beta</a:t>
            </a:r>
            <a:r>
              <a:rPr lang="uk-UA" sz="1800" dirty="0"/>
              <a:t> </a:t>
            </a:r>
            <a:r>
              <a:rPr lang="uk-UA" sz="1800" dirty="0" err="1"/>
              <a:t>ratios</a:t>
            </a:r>
            <a:r>
              <a:rPr lang="uk-UA" sz="1800" dirty="0"/>
              <a:t> </a:t>
            </a:r>
            <a:r>
              <a:rPr lang="uk-UA" sz="1800" dirty="0" err="1"/>
              <a:t>across</a:t>
            </a:r>
            <a:r>
              <a:rPr lang="uk-UA" sz="1800" dirty="0"/>
              <a:t> </a:t>
            </a:r>
            <a:r>
              <a:rPr lang="uk-UA" sz="1800" dirty="0" err="1"/>
              <a:t>all</a:t>
            </a:r>
            <a:r>
              <a:rPr lang="uk-UA" sz="1800" dirty="0"/>
              <a:t> </a:t>
            </a:r>
            <a:r>
              <a:rPr lang="uk-UA" sz="1800" dirty="0" err="1"/>
              <a:t>cortical</a:t>
            </a:r>
            <a:r>
              <a:rPr lang="uk-UA" sz="1800" dirty="0"/>
              <a:t> </a:t>
            </a:r>
            <a:r>
              <a:rPr lang="uk-UA" sz="1800" dirty="0" err="1"/>
              <a:t>areas</a:t>
            </a:r>
            <a:r>
              <a:rPr lang="uk-UA" sz="1800" dirty="0"/>
              <a:t>, </a:t>
            </a:r>
            <a:r>
              <a:rPr lang="uk-UA" sz="1800" dirty="0" err="1"/>
              <a:t>showing</a:t>
            </a:r>
            <a:r>
              <a:rPr lang="uk-UA" sz="1800" dirty="0"/>
              <a:t> </a:t>
            </a:r>
            <a:r>
              <a:rPr lang="uk-UA" sz="1800" dirty="0" err="1"/>
              <a:t>no</a:t>
            </a:r>
            <a:r>
              <a:rPr lang="uk-UA" sz="1800" dirty="0"/>
              <a:t> </a:t>
            </a:r>
            <a:r>
              <a:rPr lang="uk-UA" sz="1800" dirty="0" err="1"/>
              <a:t>significant</a:t>
            </a:r>
            <a:r>
              <a:rPr lang="uk-UA" sz="1800" dirty="0"/>
              <a:t> </a:t>
            </a:r>
            <a:r>
              <a:rPr lang="uk-UA" sz="1800" dirty="0" err="1"/>
              <a:t>interhemispheric</a:t>
            </a:r>
            <a:r>
              <a:rPr lang="uk-UA" sz="1800" dirty="0"/>
              <a:t> </a:t>
            </a:r>
            <a:r>
              <a:rPr lang="uk-UA" sz="1800" dirty="0" err="1"/>
              <a:t>differences</a:t>
            </a:r>
            <a:r>
              <a:rPr lang="uk-UA" sz="1800" dirty="0"/>
              <a:t>.</a:t>
            </a:r>
          </a:p>
          <a:p>
            <a:pPr lvl="0"/>
            <a:endParaRPr lang="en-US" sz="1800" dirty="0" smtClean="0"/>
          </a:p>
          <a:p>
            <a:endParaRPr lang="uk-UA" sz="1800" dirty="0"/>
          </a:p>
          <a:p>
            <a:pPr lvl="0"/>
            <a:endParaRPr lang="uk-UA" sz="1800" dirty="0"/>
          </a:p>
          <a:p>
            <a:endParaRPr lang="uk-UA" dirty="0"/>
          </a:p>
        </p:txBody>
      </p:sp>
      <p:pic>
        <p:nvPicPr>
          <p:cNvPr id="4" name="Picture 6" descr="Z:\02_Vizualni identita\FGU-Manual_komplet\FGU = APLIKACE\FGU PowerPoint presentace\Zdroje\FGU-PP-linka-gre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278163"/>
            <a:ext cx="1041400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Z:\02_Vizualni identita\FGU-Manual_komplet\FGU = APLIKACE\FGU PowerPoint presentace\Zdroje\FGU-PP-linka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486354"/>
            <a:ext cx="1041400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1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uk-UA" sz="2000" b="1" dirty="0" smtClean="0"/>
              <a:t>E</a:t>
            </a:r>
            <a:r>
              <a:rPr lang="en-US" sz="2000" b="1" dirty="0" smtClean="0"/>
              <a:t>EG</a:t>
            </a:r>
            <a:r>
              <a:rPr lang="uk-UA" sz="2000" b="1" dirty="0" smtClean="0"/>
              <a:t>-</a:t>
            </a:r>
            <a:r>
              <a:rPr lang="uk-UA" sz="2000" b="1" dirty="0" err="1" smtClean="0"/>
              <a:t>based</a:t>
            </a:r>
            <a:r>
              <a:rPr lang="uk-UA" sz="2000" b="1" dirty="0" smtClean="0"/>
              <a:t> </a:t>
            </a:r>
            <a:r>
              <a:rPr lang="uk-UA" sz="2000" b="1" dirty="0" err="1" smtClean="0"/>
              <a:t>prediction</a:t>
            </a:r>
            <a:r>
              <a:rPr lang="uk-UA" sz="2000" b="1" dirty="0" smtClean="0"/>
              <a:t> </a:t>
            </a:r>
            <a:r>
              <a:rPr lang="uk-UA" sz="2000" b="1" dirty="0" err="1" smtClean="0"/>
              <a:t>of</a:t>
            </a:r>
            <a:r>
              <a:rPr lang="uk-UA" sz="2000" b="1" dirty="0" smtClean="0"/>
              <a:t> </a:t>
            </a:r>
            <a:r>
              <a:rPr lang="en-US" sz="2000" b="1" dirty="0" err="1" smtClean="0"/>
              <a:t>Sulforaphan</a:t>
            </a:r>
            <a:r>
              <a:rPr lang="en-US" sz="2000" b="1" dirty="0" smtClean="0"/>
              <a:t> </a:t>
            </a:r>
            <a:r>
              <a:rPr lang="uk-UA" sz="2000" b="1" dirty="0" err="1" smtClean="0"/>
              <a:t>treatment</a:t>
            </a:r>
            <a:r>
              <a:rPr lang="uk-UA" sz="2000" b="1" dirty="0" smtClean="0"/>
              <a:t> </a:t>
            </a:r>
            <a:r>
              <a:rPr lang="uk-UA" sz="2000" b="1" dirty="0" err="1" smtClean="0"/>
              <a:t>efficacy</a:t>
            </a:r>
            <a:r>
              <a:rPr lang="uk-UA" sz="2000" b="1" dirty="0" smtClean="0"/>
              <a:t> </a:t>
            </a:r>
            <a:r>
              <a:rPr lang="uk-UA" sz="2000" b="1" dirty="0" err="1" smtClean="0"/>
              <a:t>using</a:t>
            </a:r>
            <a:r>
              <a:rPr lang="uk-UA" sz="2000" b="1" dirty="0" smtClean="0"/>
              <a:t> </a:t>
            </a:r>
            <a:r>
              <a:rPr lang="uk-UA" sz="2000" b="1" dirty="0" err="1" smtClean="0"/>
              <a:t>xgboost</a:t>
            </a:r>
            <a:endParaRPr lang="uk-UA" sz="200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965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1800" dirty="0" err="1"/>
              <a:t>This</a:t>
            </a:r>
            <a:r>
              <a:rPr lang="uk-UA" sz="1800" dirty="0"/>
              <a:t> </a:t>
            </a:r>
            <a:r>
              <a:rPr lang="uk-UA" sz="1800" dirty="0" err="1"/>
              <a:t>Streamlit</a:t>
            </a:r>
            <a:r>
              <a:rPr lang="uk-UA" sz="1800" dirty="0"/>
              <a:t> </a:t>
            </a:r>
            <a:r>
              <a:rPr lang="uk-UA" sz="1800" dirty="0" err="1"/>
              <a:t>application</a:t>
            </a:r>
            <a:r>
              <a:rPr lang="uk-UA" sz="1800" dirty="0"/>
              <a:t> «</a:t>
            </a:r>
            <a:r>
              <a:rPr lang="en-US" sz="1800" dirty="0"/>
              <a:t>xgboostclassifire_app.py</a:t>
            </a:r>
            <a:r>
              <a:rPr lang="uk-UA" sz="1800" dirty="0"/>
              <a:t>» </a:t>
            </a:r>
            <a:r>
              <a:rPr lang="uk-UA" sz="1800" dirty="0" err="1"/>
              <a:t>is</a:t>
            </a:r>
            <a:r>
              <a:rPr lang="uk-UA" sz="1800" dirty="0"/>
              <a:t> </a:t>
            </a:r>
            <a:r>
              <a:rPr lang="uk-UA" sz="1800" dirty="0" err="1"/>
              <a:t>designed</a:t>
            </a:r>
            <a:r>
              <a:rPr lang="uk-UA" sz="1800" dirty="0"/>
              <a:t> </a:t>
            </a:r>
            <a:r>
              <a:rPr lang="uk-UA" sz="1800" dirty="0" err="1"/>
              <a:t>to</a:t>
            </a:r>
            <a:r>
              <a:rPr lang="uk-UA" sz="1800" dirty="0"/>
              <a:t> </a:t>
            </a:r>
            <a:r>
              <a:rPr lang="uk-UA" sz="1800" dirty="0" err="1"/>
              <a:t>predict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efficacy</a:t>
            </a:r>
            <a:r>
              <a:rPr lang="uk-UA" sz="1800" dirty="0"/>
              <a:t> </a:t>
            </a:r>
            <a:r>
              <a:rPr lang="uk-UA" sz="1800" dirty="0" err="1"/>
              <a:t>of</a:t>
            </a:r>
            <a:r>
              <a:rPr lang="uk-UA" sz="1800" dirty="0"/>
              <a:t> </a:t>
            </a:r>
            <a:r>
              <a:rPr lang="uk-UA" sz="1800" dirty="0" err="1"/>
              <a:t>epilepsy</a:t>
            </a:r>
            <a:r>
              <a:rPr lang="uk-UA" sz="1800" dirty="0"/>
              <a:t> </a:t>
            </a:r>
            <a:r>
              <a:rPr lang="uk-UA" sz="1800" dirty="0" err="1"/>
              <a:t>treatment</a:t>
            </a:r>
            <a:r>
              <a:rPr lang="uk-UA" sz="1800" dirty="0"/>
              <a:t>, </a:t>
            </a:r>
            <a:r>
              <a:rPr lang="uk-UA" sz="1800" dirty="0" err="1"/>
              <a:t>particularly</a:t>
            </a:r>
            <a:r>
              <a:rPr lang="uk-UA" sz="1800" dirty="0"/>
              <a:t> </a:t>
            </a:r>
            <a:r>
              <a:rPr lang="uk-UA" sz="1800" dirty="0" err="1"/>
              <a:t>Sulforaphane</a:t>
            </a:r>
            <a:r>
              <a:rPr lang="uk-UA" sz="1800" dirty="0"/>
              <a:t>, </a:t>
            </a:r>
            <a:r>
              <a:rPr lang="uk-UA" sz="1800" dirty="0" err="1"/>
              <a:t>based</a:t>
            </a:r>
            <a:r>
              <a:rPr lang="uk-UA" sz="1800" dirty="0"/>
              <a:t> </a:t>
            </a:r>
            <a:r>
              <a:rPr lang="uk-UA" sz="1800" dirty="0" err="1"/>
              <a:t>on</a:t>
            </a:r>
            <a:r>
              <a:rPr lang="uk-UA" sz="1800" dirty="0"/>
              <a:t> </a:t>
            </a:r>
            <a:r>
              <a:rPr lang="uk-UA" sz="1800" dirty="0" err="1"/>
              <a:t>user-input</a:t>
            </a:r>
            <a:r>
              <a:rPr lang="uk-UA" sz="1800" dirty="0"/>
              <a:t> EEG-</a:t>
            </a:r>
            <a:r>
              <a:rPr lang="uk-UA" sz="1800" dirty="0" err="1"/>
              <a:t>derived</a:t>
            </a:r>
            <a:r>
              <a:rPr lang="uk-UA" sz="1800" dirty="0"/>
              <a:t> </a:t>
            </a:r>
            <a:r>
              <a:rPr lang="uk-UA" sz="1800" dirty="0" err="1"/>
              <a:t>feature</a:t>
            </a:r>
            <a:r>
              <a:rPr lang="uk-UA" sz="1800" dirty="0"/>
              <a:t> </a:t>
            </a:r>
            <a:r>
              <a:rPr lang="uk-UA" sz="1800" dirty="0" err="1"/>
              <a:t>values</a:t>
            </a:r>
            <a:r>
              <a:rPr lang="en-US" sz="1800" dirty="0"/>
              <a:t> (</a:t>
            </a:r>
            <a:r>
              <a:rPr lang="en-US" sz="1800" dirty="0" smtClean="0"/>
              <a:t>theta/alpha</a:t>
            </a:r>
            <a:r>
              <a:rPr lang="en-US" sz="1800" dirty="0"/>
              <a:t>, </a:t>
            </a:r>
            <a:r>
              <a:rPr lang="en-US" sz="1800" dirty="0" smtClean="0"/>
              <a:t>theta/beta</a:t>
            </a:r>
            <a:r>
              <a:rPr lang="en-US" sz="1800" dirty="0"/>
              <a:t>, </a:t>
            </a:r>
            <a:r>
              <a:rPr lang="en-US" sz="1800" dirty="0" smtClean="0"/>
              <a:t>theta/gamma </a:t>
            </a:r>
            <a:r>
              <a:rPr lang="en-US" sz="1800" dirty="0"/>
              <a:t>ratios)</a:t>
            </a:r>
            <a:r>
              <a:rPr lang="uk-UA" sz="1800" dirty="0"/>
              <a:t>. </a:t>
            </a:r>
            <a:r>
              <a:rPr lang="uk-UA" sz="1800" dirty="0" err="1"/>
              <a:t>It</a:t>
            </a:r>
            <a:r>
              <a:rPr lang="uk-UA" sz="1800" dirty="0"/>
              <a:t> </a:t>
            </a:r>
            <a:r>
              <a:rPr lang="uk-UA" sz="1800" dirty="0" err="1"/>
              <a:t>provides</a:t>
            </a:r>
            <a:r>
              <a:rPr lang="uk-UA" sz="1800" dirty="0"/>
              <a:t> </a:t>
            </a:r>
            <a:r>
              <a:rPr lang="uk-UA" sz="1800" dirty="0" err="1"/>
              <a:t>an</a:t>
            </a:r>
            <a:r>
              <a:rPr lang="uk-UA" sz="1800" dirty="0"/>
              <a:t> </a:t>
            </a:r>
            <a:r>
              <a:rPr lang="uk-UA" sz="1800" dirty="0" err="1"/>
              <a:t>intuitive</a:t>
            </a:r>
            <a:r>
              <a:rPr lang="uk-UA" sz="1800" dirty="0"/>
              <a:t> </a:t>
            </a:r>
            <a:r>
              <a:rPr lang="uk-UA" sz="1800" dirty="0" err="1"/>
              <a:t>interface</a:t>
            </a:r>
            <a:r>
              <a:rPr lang="uk-UA" sz="1800" dirty="0"/>
              <a:t> </a:t>
            </a:r>
            <a:r>
              <a:rPr lang="uk-UA" sz="1800" dirty="0" err="1"/>
              <a:t>for</a:t>
            </a:r>
            <a:r>
              <a:rPr lang="uk-UA" sz="1800" dirty="0"/>
              <a:t> </a:t>
            </a:r>
            <a:r>
              <a:rPr lang="uk-UA" sz="1800" dirty="0" err="1"/>
              <a:t>users</a:t>
            </a:r>
            <a:r>
              <a:rPr lang="uk-UA" sz="1800" dirty="0"/>
              <a:t> </a:t>
            </a:r>
            <a:r>
              <a:rPr lang="uk-UA" sz="1800" dirty="0" err="1"/>
              <a:t>to</a:t>
            </a:r>
            <a:r>
              <a:rPr lang="uk-UA" sz="1800" dirty="0"/>
              <a:t> </a:t>
            </a:r>
            <a:r>
              <a:rPr lang="uk-UA" sz="1800" dirty="0" err="1"/>
              <a:t>input</a:t>
            </a:r>
            <a:r>
              <a:rPr lang="uk-UA" sz="1800" dirty="0"/>
              <a:t> </a:t>
            </a:r>
            <a:r>
              <a:rPr lang="uk-UA" sz="1800" dirty="0" err="1"/>
              <a:t>relevant</a:t>
            </a:r>
            <a:r>
              <a:rPr lang="uk-UA" sz="1800" dirty="0"/>
              <a:t> </a:t>
            </a:r>
            <a:r>
              <a:rPr lang="uk-UA" sz="1800" dirty="0" err="1"/>
              <a:t>data</a:t>
            </a:r>
            <a:r>
              <a:rPr lang="uk-UA" sz="1800" dirty="0"/>
              <a:t> </a:t>
            </a:r>
            <a:r>
              <a:rPr lang="uk-UA" sz="1800" dirty="0" err="1"/>
              <a:t>and</a:t>
            </a:r>
            <a:r>
              <a:rPr lang="uk-UA" sz="1800" dirty="0"/>
              <a:t> </a:t>
            </a:r>
            <a:r>
              <a:rPr lang="uk-UA" sz="1800" dirty="0" err="1"/>
              <a:t>obtain</a:t>
            </a:r>
            <a:r>
              <a:rPr lang="uk-UA" sz="1800" dirty="0"/>
              <a:t> </a:t>
            </a:r>
            <a:r>
              <a:rPr lang="uk-UA" sz="1800" dirty="0" err="1"/>
              <a:t>predictions</a:t>
            </a:r>
            <a:r>
              <a:rPr lang="uk-UA" sz="1800" dirty="0"/>
              <a:t> </a:t>
            </a:r>
            <a:r>
              <a:rPr lang="uk-UA" sz="1800" dirty="0" err="1"/>
              <a:t>in</a:t>
            </a:r>
            <a:r>
              <a:rPr lang="uk-UA" sz="1800" dirty="0"/>
              <a:t> </a:t>
            </a:r>
            <a:r>
              <a:rPr lang="uk-UA" sz="1800" dirty="0" err="1"/>
              <a:t>real-time</a:t>
            </a:r>
            <a:r>
              <a:rPr lang="uk-UA" sz="1800" dirty="0"/>
              <a:t>.</a:t>
            </a:r>
          </a:p>
          <a:p>
            <a:pPr marL="0" indent="0">
              <a:buNone/>
            </a:pPr>
            <a:r>
              <a:rPr lang="uk-UA" sz="1800" b="1" dirty="0" err="1"/>
              <a:t>Key</a:t>
            </a:r>
            <a:r>
              <a:rPr lang="uk-UA" sz="1800" b="1" dirty="0"/>
              <a:t> </a:t>
            </a:r>
            <a:r>
              <a:rPr lang="en-US" sz="1800" b="1" dirty="0"/>
              <a:t>Point</a:t>
            </a:r>
            <a:r>
              <a:rPr lang="uk-UA" sz="1800" b="1" dirty="0"/>
              <a:t>s</a:t>
            </a:r>
          </a:p>
          <a:p>
            <a:pPr marL="0" indent="0">
              <a:buNone/>
            </a:pPr>
            <a:r>
              <a:rPr lang="uk-UA" sz="1800" i="1" dirty="0" err="1"/>
              <a:t>Centralized</a:t>
            </a:r>
            <a:r>
              <a:rPr lang="uk-UA" sz="1800" i="1" dirty="0"/>
              <a:t> </a:t>
            </a:r>
            <a:r>
              <a:rPr lang="uk-UA" sz="1800" i="1" dirty="0" err="1"/>
              <a:t>Input</a:t>
            </a:r>
            <a:r>
              <a:rPr lang="uk-UA" sz="1800" i="1" dirty="0"/>
              <a:t> </a:t>
            </a:r>
            <a:r>
              <a:rPr lang="uk-UA" sz="1800" i="1" dirty="0" err="1"/>
              <a:t>Interface</a:t>
            </a:r>
            <a:r>
              <a:rPr lang="uk-UA" sz="1800" b="1" i="1" dirty="0"/>
              <a:t>:</a:t>
            </a:r>
            <a:endParaRPr lang="uk-UA" sz="1800" dirty="0"/>
          </a:p>
          <a:p>
            <a:pPr marL="0" indent="0">
              <a:buNone/>
            </a:pPr>
            <a:r>
              <a:rPr lang="uk-UA" sz="1800" dirty="0" err="1"/>
              <a:t>Users</a:t>
            </a:r>
            <a:r>
              <a:rPr lang="uk-UA" sz="1800" dirty="0"/>
              <a:t> </a:t>
            </a:r>
            <a:r>
              <a:rPr lang="uk-UA" sz="1800" dirty="0" err="1"/>
              <a:t>can</a:t>
            </a:r>
            <a:r>
              <a:rPr lang="uk-UA" sz="1800" dirty="0"/>
              <a:t> </a:t>
            </a:r>
            <a:r>
              <a:rPr lang="uk-UA" sz="1800" dirty="0" err="1"/>
              <a:t>input</a:t>
            </a:r>
            <a:r>
              <a:rPr lang="uk-UA" sz="1800" dirty="0"/>
              <a:t> </a:t>
            </a:r>
            <a:r>
              <a:rPr lang="uk-UA" sz="1800" dirty="0" err="1"/>
              <a:t>values</a:t>
            </a:r>
            <a:r>
              <a:rPr lang="uk-UA" sz="1800" dirty="0"/>
              <a:t> </a:t>
            </a:r>
            <a:r>
              <a:rPr lang="uk-UA" sz="1800" dirty="0" err="1"/>
              <a:t>for</a:t>
            </a:r>
            <a:r>
              <a:rPr lang="uk-UA" sz="1800" dirty="0"/>
              <a:t> </a:t>
            </a:r>
            <a:r>
              <a:rPr lang="uk-UA" sz="1800" dirty="0" err="1"/>
              <a:t>nine</a:t>
            </a:r>
            <a:r>
              <a:rPr lang="uk-UA" sz="1800" dirty="0"/>
              <a:t> </a:t>
            </a:r>
            <a:r>
              <a:rPr lang="uk-UA" sz="1800" dirty="0" err="1"/>
              <a:t>critical</a:t>
            </a:r>
            <a:r>
              <a:rPr lang="uk-UA" sz="1800" dirty="0"/>
              <a:t> </a:t>
            </a:r>
            <a:r>
              <a:rPr lang="uk-UA" sz="1800" dirty="0" err="1"/>
              <a:t>features</a:t>
            </a:r>
            <a:r>
              <a:rPr lang="en-US" sz="1800" dirty="0"/>
              <a:t> (F score &gt;60.0</a:t>
            </a:r>
            <a:r>
              <a:rPr lang="uk-UA" sz="1800" dirty="0"/>
              <a:t>, </a:t>
            </a:r>
            <a:r>
              <a:rPr lang="en-US" sz="1800" dirty="0"/>
              <a:t>fig</a:t>
            </a:r>
            <a:r>
              <a:rPr lang="uk-UA" sz="1800" dirty="0"/>
              <a:t>. </a:t>
            </a:r>
            <a:r>
              <a:rPr lang="en-US" sz="1800" dirty="0"/>
              <a:t>9)</a:t>
            </a:r>
            <a:r>
              <a:rPr lang="uk-UA" sz="1800" dirty="0"/>
              <a:t> </a:t>
            </a:r>
            <a:r>
              <a:rPr lang="uk-UA" sz="1800" dirty="0" err="1"/>
              <a:t>identified</a:t>
            </a:r>
            <a:r>
              <a:rPr lang="uk-UA" sz="1800" dirty="0"/>
              <a:t> </a:t>
            </a:r>
            <a:r>
              <a:rPr lang="uk-UA" sz="1800" dirty="0" err="1"/>
              <a:t>through</a:t>
            </a:r>
            <a:r>
              <a:rPr lang="uk-UA" sz="1800" dirty="0"/>
              <a:t> </a:t>
            </a:r>
            <a:r>
              <a:rPr lang="uk-UA" sz="1800" dirty="0" err="1"/>
              <a:t>feature</a:t>
            </a:r>
            <a:r>
              <a:rPr lang="uk-UA" sz="1800" dirty="0"/>
              <a:t> </a:t>
            </a:r>
            <a:r>
              <a:rPr lang="uk-UA" sz="1800" dirty="0" err="1"/>
              <a:t>importance</a:t>
            </a:r>
            <a:r>
              <a:rPr lang="uk-UA" sz="1800" dirty="0"/>
              <a:t> </a:t>
            </a:r>
            <a:r>
              <a:rPr lang="uk-UA" sz="1800" dirty="0" err="1"/>
              <a:t>analysis</a:t>
            </a:r>
            <a:r>
              <a:rPr lang="uk-UA" sz="1800" dirty="0"/>
              <a:t> (</a:t>
            </a:r>
            <a:r>
              <a:rPr lang="uk-UA" sz="1800" dirty="0" err="1"/>
              <a:t>e.g</a:t>
            </a:r>
            <a:r>
              <a:rPr lang="uk-UA" sz="1800" dirty="0"/>
              <a:t>., θ/γ, θ/β </a:t>
            </a:r>
            <a:r>
              <a:rPr lang="uk-UA" sz="1800" dirty="0" err="1"/>
              <a:t>ratios</a:t>
            </a:r>
            <a:r>
              <a:rPr lang="uk-UA" sz="1800" dirty="0"/>
              <a:t>, </a:t>
            </a:r>
            <a:r>
              <a:rPr lang="uk-UA" sz="1800" dirty="0" err="1"/>
              <a:t>etc</a:t>
            </a:r>
            <a:r>
              <a:rPr lang="uk-UA" sz="1800" dirty="0"/>
              <a:t>.).</a:t>
            </a:r>
          </a:p>
          <a:p>
            <a:pPr marL="0" indent="0">
              <a:buNone/>
            </a:pPr>
            <a:r>
              <a:rPr lang="uk-UA" sz="1800" i="1" dirty="0" err="1"/>
              <a:t>Real-Time</a:t>
            </a:r>
            <a:r>
              <a:rPr lang="uk-UA" sz="1800" i="1" dirty="0"/>
              <a:t> </a:t>
            </a:r>
            <a:r>
              <a:rPr lang="uk-UA" sz="1800" i="1" dirty="0" err="1"/>
              <a:t>Prediction</a:t>
            </a:r>
            <a:r>
              <a:rPr lang="uk-UA" sz="1800" b="1" i="1" dirty="0"/>
              <a:t>:</a:t>
            </a:r>
            <a:endParaRPr lang="uk-UA" sz="1800" dirty="0"/>
          </a:p>
          <a:p>
            <a:pPr marL="0" indent="0">
              <a:buNone/>
            </a:pPr>
            <a:r>
              <a:rPr lang="uk-UA" sz="1800" dirty="0" err="1"/>
              <a:t>After</a:t>
            </a:r>
            <a:r>
              <a:rPr lang="uk-UA" sz="1800" dirty="0"/>
              <a:t> </a:t>
            </a:r>
            <a:r>
              <a:rPr lang="uk-UA" sz="1800" dirty="0" err="1"/>
              <a:t>entering</a:t>
            </a:r>
            <a:r>
              <a:rPr lang="uk-UA" sz="1800" dirty="0"/>
              <a:t> </a:t>
            </a:r>
            <a:r>
              <a:rPr lang="uk-UA" sz="1800" dirty="0" err="1"/>
              <a:t>feature</a:t>
            </a:r>
            <a:r>
              <a:rPr lang="uk-UA" sz="1800" dirty="0"/>
              <a:t> </a:t>
            </a:r>
            <a:r>
              <a:rPr lang="uk-UA" sz="1800" dirty="0" err="1"/>
              <a:t>values</a:t>
            </a:r>
            <a:r>
              <a:rPr lang="uk-UA" sz="1800" dirty="0"/>
              <a:t>, </a:t>
            </a:r>
            <a:r>
              <a:rPr lang="uk-UA" sz="1800" dirty="0" err="1"/>
              <a:t>users</a:t>
            </a:r>
            <a:r>
              <a:rPr lang="uk-UA" sz="1800" dirty="0"/>
              <a:t> </a:t>
            </a:r>
            <a:r>
              <a:rPr lang="uk-UA" sz="1800" dirty="0" err="1"/>
              <a:t>can</a:t>
            </a:r>
            <a:r>
              <a:rPr lang="uk-UA" sz="1800" dirty="0"/>
              <a:t> </a:t>
            </a:r>
            <a:r>
              <a:rPr lang="uk-UA" sz="1800" dirty="0" err="1"/>
              <a:t>click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"</a:t>
            </a:r>
            <a:r>
              <a:rPr lang="uk-UA" sz="1800" dirty="0" err="1"/>
              <a:t>Predict</a:t>
            </a:r>
            <a:r>
              <a:rPr lang="uk-UA" sz="1800" dirty="0"/>
              <a:t>" </a:t>
            </a:r>
            <a:r>
              <a:rPr lang="uk-UA" sz="1800" dirty="0" err="1"/>
              <a:t>button</a:t>
            </a:r>
            <a:r>
              <a:rPr lang="uk-UA" sz="1800" dirty="0"/>
              <a:t> </a:t>
            </a:r>
            <a:r>
              <a:rPr lang="uk-UA" sz="1800" dirty="0" err="1"/>
              <a:t>to</a:t>
            </a:r>
            <a:r>
              <a:rPr lang="uk-UA" sz="1800" dirty="0"/>
              <a:t> </a:t>
            </a:r>
            <a:r>
              <a:rPr lang="uk-UA" sz="1800" dirty="0" err="1"/>
              <a:t>obtain</a:t>
            </a:r>
            <a:r>
              <a:rPr lang="uk-UA" sz="1800" dirty="0"/>
              <a:t> </a:t>
            </a:r>
            <a:r>
              <a:rPr lang="uk-UA" sz="1800" dirty="0" err="1"/>
              <a:t>predictions</a:t>
            </a:r>
            <a:r>
              <a:rPr lang="uk-UA" sz="1800" dirty="0"/>
              <a:t>.</a:t>
            </a:r>
          </a:p>
          <a:p>
            <a:pPr marL="0" indent="0">
              <a:buNone/>
            </a:pPr>
            <a:r>
              <a:rPr lang="uk-UA" sz="1800" i="1" dirty="0" err="1"/>
              <a:t>The</a:t>
            </a:r>
            <a:r>
              <a:rPr lang="uk-UA" sz="1800" i="1" dirty="0"/>
              <a:t> </a:t>
            </a:r>
            <a:r>
              <a:rPr lang="uk-UA" sz="1800" i="1" dirty="0" err="1"/>
              <a:t>XGBoost</a:t>
            </a:r>
            <a:r>
              <a:rPr lang="uk-UA" sz="1800" i="1" dirty="0"/>
              <a:t> </a:t>
            </a:r>
            <a:r>
              <a:rPr lang="uk-UA" sz="1800" i="1" dirty="0" err="1"/>
              <a:t>model</a:t>
            </a:r>
            <a:r>
              <a:rPr lang="uk-UA" sz="1800" i="1" dirty="0"/>
              <a:t> </a:t>
            </a:r>
            <a:r>
              <a:rPr lang="uk-UA" sz="1800" i="1" dirty="0" err="1"/>
              <a:t>predicts</a:t>
            </a:r>
            <a:r>
              <a:rPr lang="uk-UA" sz="1800" i="1" dirty="0"/>
              <a:t>:</a:t>
            </a:r>
            <a:endParaRPr lang="uk-UA" sz="1800" dirty="0"/>
          </a:p>
          <a:p>
            <a:pPr marL="444500" lvl="2"/>
            <a:r>
              <a:rPr lang="uk-UA" sz="1800" dirty="0" err="1"/>
              <a:t>Whether</a:t>
            </a:r>
            <a:r>
              <a:rPr lang="uk-UA" sz="1800" dirty="0"/>
              <a:t> </a:t>
            </a:r>
            <a:r>
              <a:rPr lang="uk-UA" sz="1800" dirty="0" err="1"/>
              <a:t>Sulforaphane</a:t>
            </a:r>
            <a:r>
              <a:rPr lang="uk-UA" sz="1800" dirty="0"/>
              <a:t> </a:t>
            </a:r>
            <a:r>
              <a:rPr lang="uk-UA" sz="1800" dirty="0" err="1"/>
              <a:t>or</a:t>
            </a:r>
            <a:r>
              <a:rPr lang="uk-UA" sz="1800" dirty="0"/>
              <a:t> </a:t>
            </a:r>
            <a:r>
              <a:rPr lang="uk-UA" sz="1800" dirty="0" err="1"/>
              <a:t>Pilocarpine</a:t>
            </a:r>
            <a:r>
              <a:rPr lang="uk-UA" sz="1800" dirty="0"/>
              <a:t> </a:t>
            </a:r>
            <a:r>
              <a:rPr lang="uk-UA" sz="1800" dirty="0" err="1"/>
              <a:t>treatment</a:t>
            </a:r>
            <a:r>
              <a:rPr lang="uk-UA" sz="1800" dirty="0"/>
              <a:t> </a:t>
            </a:r>
            <a:r>
              <a:rPr lang="uk-UA" sz="1800" dirty="0" err="1"/>
              <a:t>is</a:t>
            </a:r>
            <a:r>
              <a:rPr lang="uk-UA" sz="1800" dirty="0"/>
              <a:t> </a:t>
            </a:r>
            <a:r>
              <a:rPr lang="uk-UA" sz="1800" dirty="0" err="1"/>
              <a:t>likely</a:t>
            </a:r>
            <a:r>
              <a:rPr lang="uk-UA" sz="1800" dirty="0"/>
              <a:t> </a:t>
            </a:r>
            <a:r>
              <a:rPr lang="uk-UA" sz="1800" dirty="0" err="1"/>
              <a:t>more</a:t>
            </a:r>
            <a:r>
              <a:rPr lang="uk-UA" sz="1800" dirty="0"/>
              <a:t> </a:t>
            </a:r>
            <a:r>
              <a:rPr lang="uk-UA" sz="1800" dirty="0" err="1"/>
              <a:t>effective</a:t>
            </a:r>
            <a:r>
              <a:rPr lang="uk-UA" sz="1800" dirty="0"/>
              <a:t>.</a:t>
            </a:r>
          </a:p>
          <a:p>
            <a:pPr marL="444500" lvl="2"/>
            <a:r>
              <a:rPr lang="uk-UA" sz="1800" dirty="0" err="1"/>
              <a:t>Probabilities</a:t>
            </a:r>
            <a:r>
              <a:rPr lang="uk-UA" sz="1800" dirty="0"/>
              <a:t> </a:t>
            </a:r>
            <a:r>
              <a:rPr lang="uk-UA" sz="1800" dirty="0" err="1"/>
              <a:t>for</a:t>
            </a:r>
            <a:r>
              <a:rPr lang="uk-UA" sz="1800" dirty="0"/>
              <a:t> </a:t>
            </a:r>
            <a:r>
              <a:rPr lang="uk-UA" sz="1800" dirty="0" err="1"/>
              <a:t>each</a:t>
            </a:r>
            <a:r>
              <a:rPr lang="uk-UA" sz="1800" dirty="0"/>
              <a:t> </a:t>
            </a:r>
            <a:r>
              <a:rPr lang="uk-UA" sz="1800" dirty="0" err="1"/>
              <a:t>outcome</a:t>
            </a:r>
            <a:r>
              <a:rPr lang="uk-UA" sz="1800" dirty="0"/>
              <a:t> (</a:t>
            </a:r>
            <a:r>
              <a:rPr lang="uk-UA" sz="1800" dirty="0" err="1"/>
              <a:t>e.g</a:t>
            </a:r>
            <a:r>
              <a:rPr lang="uk-UA" sz="1800" dirty="0"/>
              <a:t>., "</a:t>
            </a:r>
            <a:r>
              <a:rPr lang="uk-UA" sz="1800" dirty="0" err="1"/>
              <a:t>Probability</a:t>
            </a:r>
            <a:r>
              <a:rPr lang="uk-UA" sz="1800" dirty="0"/>
              <a:t> </a:t>
            </a:r>
            <a:r>
              <a:rPr lang="uk-UA" sz="1800" dirty="0" err="1"/>
              <a:t>of</a:t>
            </a:r>
            <a:r>
              <a:rPr lang="uk-UA" sz="1800" dirty="0"/>
              <a:t> </a:t>
            </a:r>
            <a:r>
              <a:rPr lang="uk-UA" sz="1800" dirty="0" err="1"/>
              <a:t>Sulforaphane</a:t>
            </a:r>
            <a:r>
              <a:rPr lang="uk-UA" sz="1800" dirty="0"/>
              <a:t> </a:t>
            </a:r>
            <a:r>
              <a:rPr lang="uk-UA" sz="1800" dirty="0" err="1"/>
              <a:t>Treatment</a:t>
            </a:r>
            <a:r>
              <a:rPr lang="uk-UA" sz="1800" dirty="0"/>
              <a:t>: 75%").</a:t>
            </a:r>
          </a:p>
          <a:p>
            <a:pPr marL="0" indent="0">
              <a:buNone/>
            </a:pPr>
            <a:r>
              <a:rPr lang="uk-UA" sz="1800" i="1" dirty="0" err="1"/>
              <a:t>Results</a:t>
            </a:r>
            <a:r>
              <a:rPr lang="uk-UA" sz="1800" i="1" dirty="0"/>
              <a:t> </a:t>
            </a:r>
            <a:r>
              <a:rPr lang="uk-UA" sz="1800" i="1" dirty="0" err="1"/>
              <a:t>Display</a:t>
            </a:r>
            <a:r>
              <a:rPr lang="uk-UA" sz="1800" b="1" i="1" dirty="0"/>
              <a:t>:</a:t>
            </a:r>
            <a:endParaRPr lang="uk-UA" sz="1800" dirty="0"/>
          </a:p>
          <a:p>
            <a:pPr marL="0" indent="0">
              <a:buNone/>
            </a:pPr>
            <a:r>
              <a:rPr lang="uk-UA" sz="1800" dirty="0"/>
              <a:t>A </a:t>
            </a:r>
            <a:r>
              <a:rPr lang="uk-UA" sz="1800" dirty="0" err="1"/>
              <a:t>clear</a:t>
            </a:r>
            <a:r>
              <a:rPr lang="uk-UA" sz="1800" dirty="0"/>
              <a:t> </a:t>
            </a:r>
            <a:r>
              <a:rPr lang="uk-UA" sz="1800" dirty="0" err="1"/>
              <a:t>textual</a:t>
            </a:r>
            <a:r>
              <a:rPr lang="uk-UA" sz="1800" dirty="0"/>
              <a:t> </a:t>
            </a:r>
            <a:r>
              <a:rPr lang="uk-UA" sz="1800" dirty="0" err="1"/>
              <a:t>output</a:t>
            </a:r>
            <a:r>
              <a:rPr lang="uk-UA" sz="1800" dirty="0"/>
              <a:t> </a:t>
            </a:r>
            <a:r>
              <a:rPr lang="uk-UA" sz="1800" dirty="0" err="1"/>
              <a:t>shows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predicted</a:t>
            </a:r>
            <a:r>
              <a:rPr lang="uk-UA" sz="1800" dirty="0"/>
              <a:t> </a:t>
            </a:r>
            <a:r>
              <a:rPr lang="uk-UA" sz="1800" dirty="0" err="1"/>
              <a:t>treatment</a:t>
            </a:r>
            <a:r>
              <a:rPr lang="uk-UA" sz="1800" dirty="0"/>
              <a:t> </a:t>
            </a:r>
            <a:r>
              <a:rPr lang="uk-UA" sz="1800" dirty="0" err="1"/>
              <a:t>and</a:t>
            </a:r>
            <a:r>
              <a:rPr lang="uk-UA" sz="1800" dirty="0"/>
              <a:t> </a:t>
            </a:r>
            <a:r>
              <a:rPr lang="uk-UA" sz="1800" dirty="0" err="1"/>
              <a:t>associated</a:t>
            </a:r>
            <a:r>
              <a:rPr lang="uk-UA" sz="1800" dirty="0"/>
              <a:t> </a:t>
            </a:r>
            <a:r>
              <a:rPr lang="uk-UA" sz="1800" dirty="0" err="1"/>
              <a:t>probabilities</a:t>
            </a:r>
            <a:r>
              <a:rPr lang="uk-UA" sz="1800" dirty="0"/>
              <a:t>, </a:t>
            </a:r>
            <a:r>
              <a:rPr lang="uk-UA" sz="1800" dirty="0" err="1"/>
              <a:t>enabling</a:t>
            </a:r>
            <a:r>
              <a:rPr lang="uk-UA" sz="1800" dirty="0"/>
              <a:t> </a:t>
            </a:r>
            <a:r>
              <a:rPr lang="uk-UA" sz="1800" dirty="0" err="1"/>
              <a:t>easy</a:t>
            </a:r>
            <a:r>
              <a:rPr lang="uk-UA" sz="1800" dirty="0"/>
              <a:t> </a:t>
            </a:r>
            <a:r>
              <a:rPr lang="uk-UA" sz="1800" dirty="0" err="1"/>
              <a:t>interpretation</a:t>
            </a:r>
            <a:r>
              <a:rPr lang="uk-UA" sz="1800" dirty="0"/>
              <a:t>.</a:t>
            </a:r>
          </a:p>
          <a:p>
            <a:endParaRPr lang="uk-UA" dirty="0"/>
          </a:p>
        </p:txBody>
      </p:sp>
      <p:pic>
        <p:nvPicPr>
          <p:cNvPr id="4" name="Picture 6" descr="Z:\02_Vizualni identita\FGU-Manual_komplet\FGU = APLIKACE\FGU PowerPoint presentace\Zdroje\FGU-PP-linka-gre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001712"/>
            <a:ext cx="1041400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05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/>
              <a:t>Activities performed in Grant </a:t>
            </a:r>
            <a:r>
              <a:rPr lang="en-US" sz="2400" b="1" smtClean="0"/>
              <a:t>period:</a:t>
            </a:r>
            <a:endParaRPr lang="uk-UA" sz="2400"/>
          </a:p>
        </p:txBody>
      </p:sp>
      <p:sp>
        <p:nvSpPr>
          <p:cNvPr id="8" name="Місце для вмісту 7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Grants </a:t>
            </a:r>
            <a:endParaRPr lang="uk-UA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/>
              <a:t>EMBO Solidarity Grant (1/1/2023 – 31/12/2024). </a:t>
            </a:r>
            <a:r>
              <a:rPr lang="uk-UA"/>
              <a:t>The topic of the project is “ The effect of sul</a:t>
            </a:r>
            <a:r>
              <a:rPr lang="en-US"/>
              <a:t>f</a:t>
            </a:r>
            <a:r>
              <a:rPr lang="uk-UA"/>
              <a:t>oraphane pretreatment during status epilepticus induced in immature rats by li-pilocarpine on the electrical activity of the cerebral cort</a:t>
            </a:r>
            <a:r>
              <a:rPr lang="en-US"/>
              <a:t>ex”</a:t>
            </a:r>
            <a:endParaRPr lang="uk-UA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/>
              <a:t>IBRO International Grant for the participation in the 11th World Congress of Neuroscience IBRO 2023 on 9-13 September 2023 (Granada, Spain</a:t>
            </a:r>
            <a:r>
              <a:rPr lang="en-US" smtClean="0"/>
              <a:t>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Printed</a:t>
            </a:r>
            <a:endParaRPr lang="uk-UA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/>
              <a:t>C60 Fullerene Reduces the Development of Post-Traumatic Dysfunction in Rat Soleus Muscle / Yuriy Prylutskyy; Dmytro Nozdrenko; Olexandr Motuziuk; Svitlana Prylutska; Kateryna Bogutska; Olga Abramchuk; </a:t>
            </a:r>
            <a:r>
              <a:rPr lang="en-US" b="1"/>
              <a:t>Alevtyna Morenko</a:t>
            </a:r>
            <a:r>
              <a:rPr lang="en-US"/>
              <a:t>; Daria Franskevych; Peter Scharff; Uwe Ritter/ Int. </a:t>
            </a:r>
            <a:r>
              <a:rPr lang="en-US" dirty="0"/>
              <a:t>J. Mol. Sci. 2024, Volume 25, Issue 22, 12206</a:t>
            </a:r>
            <a:r>
              <a:rPr lang="en-US" dirty="0" smtClean="0"/>
              <a:t>. DOI: 10.3390/ijms252212206 </a:t>
            </a:r>
            <a:endParaRPr lang="uk-UA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/>
              <a:t>The effect of sulforaphane on cerebral cortical activity in immature rats with pilocarpine-induced status epilepticus  /</a:t>
            </a:r>
            <a:r>
              <a:rPr lang="en-US" b="1"/>
              <a:t>A. </a:t>
            </a:r>
            <a:r>
              <a:rPr lang="en-US" b="1" dirty="0" err="1"/>
              <a:t>Morenko</a:t>
            </a:r>
            <a:r>
              <a:rPr lang="en-US" dirty="0"/>
              <a:t>, J. </a:t>
            </a:r>
            <a:r>
              <a:rPr lang="en-US" dirty="0" err="1"/>
              <a:t>Folbergrova</a:t>
            </a:r>
            <a:r>
              <a:rPr lang="en-US" dirty="0"/>
              <a:t>, J. Svoboda, J. </a:t>
            </a:r>
            <a:r>
              <a:rPr lang="en-US" dirty="0" err="1"/>
              <a:t>Danek</a:t>
            </a:r>
            <a:r>
              <a:rPr lang="en-US" dirty="0"/>
              <a:t>, S. </a:t>
            </a:r>
            <a:r>
              <a:rPr lang="en-US" dirty="0" err="1"/>
              <a:t>Danacikova</a:t>
            </a:r>
            <a:r>
              <a:rPr lang="en-US" dirty="0"/>
              <a:t>, J. </a:t>
            </a:r>
            <a:r>
              <a:rPr lang="en-US" dirty="0" err="1"/>
              <a:t>Otahal</a:t>
            </a:r>
            <a:r>
              <a:rPr lang="en-US" dirty="0"/>
              <a:t>. / 14th Conference of the Czech Society for Neuroscience 2023, the Institute of Physiology, Prague, the Czech Republic</a:t>
            </a:r>
            <a:endParaRPr lang="uk-UA"/>
          </a:p>
          <a:p>
            <a:endParaRPr lang="uk-UA" dirty="0"/>
          </a:p>
        </p:txBody>
      </p:sp>
      <p:sp>
        <p:nvSpPr>
          <p:cNvPr id="9" name="Місце для вмісту 8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smtClean="0"/>
              <a:t>Trainships</a:t>
            </a:r>
            <a:r>
              <a:rPr lang="en-US" smtClean="0"/>
              <a:t> </a:t>
            </a:r>
            <a:endParaRPr lang="uk-UA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/>
              <a:t>The Act on the Protection of Animals Against Cruelty and its Amendments (2023, remoted, osvědčení)</a:t>
            </a:r>
            <a:endParaRPr lang="uk-UA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/>
              <a:t>Research Integrity: Concise (EMBO, 2024, remoted, certificate)</a:t>
            </a:r>
            <a:endParaRPr lang="uk-UA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uk-UA" dirty="0"/>
              <a:t>EMBO </a:t>
            </a:r>
            <a:r>
              <a:rPr lang="uk-UA" dirty="0" err="1"/>
              <a:t>Laboratory</a:t>
            </a:r>
            <a:r>
              <a:rPr lang="uk-UA" dirty="0"/>
              <a:t> </a:t>
            </a:r>
            <a:r>
              <a:rPr lang="uk-UA" dirty="0" err="1"/>
              <a:t>Leadership</a:t>
            </a:r>
            <a:r>
              <a:rPr lang="uk-UA" dirty="0"/>
              <a:t> </a:t>
            </a:r>
            <a:r>
              <a:rPr lang="uk-UA" dirty="0" err="1"/>
              <a:t>for</a:t>
            </a:r>
            <a:r>
              <a:rPr lang="uk-UA" dirty="0"/>
              <a:t> </a:t>
            </a:r>
            <a:r>
              <a:rPr lang="uk-UA" dirty="0" err="1"/>
              <a:t>Postdocs</a:t>
            </a:r>
            <a:r>
              <a:rPr lang="uk-UA" dirty="0"/>
              <a:t> </a:t>
            </a:r>
            <a:r>
              <a:rPr lang="en-US"/>
              <a:t>(EMBO, 2024, remoted, certificate)</a:t>
            </a:r>
            <a:endParaRPr lang="uk-UA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/>
              <a:t>Concious II: Curriculum Development of Human Clinical Trials (2024, remoted, certificate)</a:t>
            </a:r>
            <a:endParaRPr lang="uk-UA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/>
              <a:t>Data Science and Machine Learning  Course (2024, remoted, certificate)</a:t>
            </a:r>
            <a:endParaRPr lang="uk-UA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/>
              <a:t>Osvědčení о odborne zpusobilosti k navrhovani pokusu а projektu pokusu podle § 15d odst. </a:t>
            </a:r>
            <a:r>
              <a:rPr lang="en-US" dirty="0"/>
              <a:t>З </a:t>
            </a:r>
            <a:r>
              <a:rPr lang="en-US" dirty="0" err="1"/>
              <a:t>zakona</a:t>
            </a:r>
            <a:r>
              <a:rPr lang="en-US" dirty="0"/>
              <a:t> с. 246/1992 Sb., </a:t>
            </a:r>
            <a:r>
              <a:rPr lang="en-US" dirty="0" err="1"/>
              <a:t>па</a:t>
            </a:r>
            <a:r>
              <a:rPr lang="en-US" dirty="0"/>
              <a:t> </a:t>
            </a:r>
            <a:r>
              <a:rPr lang="en-US" dirty="0" err="1"/>
              <a:t>ochranu</a:t>
            </a:r>
            <a:r>
              <a:rPr lang="en-US" dirty="0"/>
              <a:t> </a:t>
            </a:r>
            <a:r>
              <a:rPr lang="en-US" dirty="0" err="1"/>
              <a:t>zvirat</a:t>
            </a:r>
            <a:r>
              <a:rPr lang="en-US" dirty="0"/>
              <a:t> </a:t>
            </a:r>
            <a:r>
              <a:rPr lang="en-US" dirty="0" err="1"/>
              <a:t>proti</a:t>
            </a:r>
            <a:r>
              <a:rPr lang="en-US" dirty="0"/>
              <a:t> </a:t>
            </a:r>
            <a:r>
              <a:rPr lang="en-US" dirty="0" err="1"/>
              <a:t>ffrani</a:t>
            </a:r>
            <a:r>
              <a:rPr lang="en-US" dirty="0"/>
              <a:t>,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zneni</a:t>
            </a:r>
            <a:r>
              <a:rPr lang="en-US" dirty="0"/>
              <a:t> </a:t>
            </a:r>
            <a:r>
              <a:rPr lang="en-US" dirty="0" err="1"/>
              <a:t>pozdejsich</a:t>
            </a:r>
            <a:r>
              <a:rPr lang="en-US" dirty="0"/>
              <a:t> </a:t>
            </a:r>
            <a:r>
              <a:rPr lang="en-US" dirty="0" err="1"/>
              <a:t>predpisu</a:t>
            </a:r>
            <a:r>
              <a:rPr lang="en-US" dirty="0"/>
              <a:t> о </a:t>
            </a:r>
            <a:r>
              <a:rPr lang="en-US" dirty="0" err="1"/>
              <a:t>odborne</a:t>
            </a:r>
            <a:r>
              <a:rPr lang="en-US" dirty="0"/>
              <a:t> </a:t>
            </a:r>
            <a:r>
              <a:rPr lang="en-US" dirty="0" err="1"/>
              <a:t>zpusobilosti</a:t>
            </a:r>
            <a:r>
              <a:rPr lang="en-US" dirty="0"/>
              <a:t> k </a:t>
            </a:r>
            <a:r>
              <a:rPr lang="en-US" dirty="0" err="1"/>
              <a:t>navrhovani</a:t>
            </a:r>
            <a:r>
              <a:rPr lang="en-US" dirty="0"/>
              <a:t> </a:t>
            </a:r>
            <a:r>
              <a:rPr lang="en-US" dirty="0" err="1"/>
              <a:t>pokusu</a:t>
            </a:r>
            <a:r>
              <a:rPr lang="en-US" dirty="0"/>
              <a:t> а </a:t>
            </a:r>
            <a:r>
              <a:rPr lang="en-US" dirty="0" err="1"/>
              <a:t>projektu</a:t>
            </a:r>
            <a:r>
              <a:rPr lang="en-US" dirty="0"/>
              <a:t> </a:t>
            </a:r>
            <a:r>
              <a:rPr lang="en-US" dirty="0" err="1"/>
              <a:t>pokusu</a:t>
            </a:r>
            <a:r>
              <a:rPr lang="en-US" dirty="0"/>
              <a:t> </a:t>
            </a:r>
            <a:r>
              <a:rPr lang="en-US" dirty="0" err="1"/>
              <a:t>podle</a:t>
            </a:r>
            <a:r>
              <a:rPr lang="en-US" dirty="0"/>
              <a:t> § 15d </a:t>
            </a:r>
            <a:r>
              <a:rPr lang="en-US" dirty="0" err="1"/>
              <a:t>odst</a:t>
            </a:r>
            <a:r>
              <a:rPr lang="en-US" dirty="0"/>
              <a:t>. З </a:t>
            </a:r>
            <a:r>
              <a:rPr lang="en-US" dirty="0" err="1"/>
              <a:t>zakona</a:t>
            </a:r>
            <a:r>
              <a:rPr lang="en-US" dirty="0"/>
              <a:t> с. 246/1992 Sb., </a:t>
            </a:r>
            <a:r>
              <a:rPr lang="en-US" dirty="0" err="1"/>
              <a:t>па</a:t>
            </a:r>
            <a:r>
              <a:rPr lang="en-US" dirty="0"/>
              <a:t> </a:t>
            </a:r>
            <a:r>
              <a:rPr lang="en-US" dirty="0" err="1"/>
              <a:t>ochranu</a:t>
            </a:r>
            <a:r>
              <a:rPr lang="en-US" dirty="0"/>
              <a:t> </a:t>
            </a:r>
            <a:r>
              <a:rPr lang="en-US" dirty="0" err="1"/>
              <a:t>zvirat</a:t>
            </a:r>
            <a:r>
              <a:rPr lang="en-US" dirty="0"/>
              <a:t> </a:t>
            </a:r>
            <a:r>
              <a:rPr lang="en-US" dirty="0" err="1"/>
              <a:t>proti</a:t>
            </a:r>
            <a:r>
              <a:rPr lang="en-US" dirty="0"/>
              <a:t> </a:t>
            </a:r>
            <a:r>
              <a:rPr lang="en-US" dirty="0" err="1"/>
              <a:t>ffrani</a:t>
            </a:r>
            <a:r>
              <a:rPr lang="en-US" dirty="0"/>
              <a:t>,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zneni</a:t>
            </a:r>
            <a:r>
              <a:rPr lang="en-US" dirty="0"/>
              <a:t> </a:t>
            </a:r>
            <a:r>
              <a:rPr lang="en-US" dirty="0" err="1"/>
              <a:t>pozdejsich</a:t>
            </a:r>
            <a:r>
              <a:rPr lang="en-US" dirty="0"/>
              <a:t> </a:t>
            </a:r>
            <a:r>
              <a:rPr lang="en-US" dirty="0" err="1"/>
              <a:t>predpisu</a:t>
            </a:r>
            <a:r>
              <a:rPr lang="en-US" dirty="0"/>
              <a:t> </a:t>
            </a:r>
            <a:r>
              <a:rPr lang="uk-UA"/>
              <a:t>(2024</a:t>
            </a:r>
            <a:r>
              <a:rPr lang="en-US"/>
              <a:t>, osvědčení</a:t>
            </a:r>
            <a:r>
              <a:rPr lang="en-US" smtClean="0"/>
              <a:t>)</a:t>
            </a:r>
            <a:endParaRPr lang="uk-UA"/>
          </a:p>
          <a:p>
            <a:endParaRPr lang="uk-UA" dirty="0"/>
          </a:p>
        </p:txBody>
      </p:sp>
      <p:pic>
        <p:nvPicPr>
          <p:cNvPr id="5" name="Picture 5" descr="Z:\02_Vizualni identita\FGU-Manual_komplet\FGU = APLIKACE\FGU PowerPoint presentace\Zdroje\FGU-PP-linka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296194"/>
            <a:ext cx="1041400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98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071" y="288100"/>
            <a:ext cx="11298129" cy="776288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Analysis of the Frequency of Epileptic Events During Daytime Intervals in Rats with Induced Epileptic Status</a:t>
            </a:r>
            <a:endParaRPr lang="uk-UA" sz="2000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067389"/>
            <a:ext cx="5157787" cy="46078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Li-Pilocarpine Treatment</a:t>
            </a:r>
            <a:endParaRPr lang="uk-UA" sz="1800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067390"/>
            <a:ext cx="5183188" cy="460786"/>
          </a:xfrm>
        </p:spPr>
        <p:txBody>
          <a:bodyPr/>
          <a:lstStyle/>
          <a:p>
            <a:r>
              <a:rPr lang="en-US" sz="1800" dirty="0" smtClean="0"/>
              <a:t>Li-</a:t>
            </a:r>
            <a:r>
              <a:rPr lang="cs-CZ" sz="1800" dirty="0" smtClean="0"/>
              <a:t>Pilocarpine </a:t>
            </a:r>
            <a:r>
              <a:rPr lang="cs-CZ" sz="1800" dirty="0"/>
              <a:t>+ Sulforaphane </a:t>
            </a:r>
            <a:r>
              <a:rPr lang="cs-CZ" sz="1800" dirty="0" smtClean="0"/>
              <a:t>treatment</a:t>
            </a:r>
            <a:endParaRPr lang="cs-CZ" sz="1800" dirty="0"/>
          </a:p>
        </p:txBody>
      </p:sp>
      <p:pic>
        <p:nvPicPr>
          <p:cNvPr id="7" name="Рисунок 6" descr="D:\Алевтина\embo grants\report to finish\figures\time_events\Freq_ Dur_Ep_Events_Daytime_Interv_Pilo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" t="7574" r="50428" b="51929"/>
          <a:stretch/>
        </p:blipFill>
        <p:spPr bwMode="auto">
          <a:xfrm>
            <a:off x="335071" y="1835258"/>
            <a:ext cx="4998929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D:\Алевтина\embo grants\report to finish\figures\time_events\Freq_ Dur_Ep_Events_Daytime_Interv_Pilo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80" t="7537" r="690" b="49047"/>
          <a:stretch/>
        </p:blipFill>
        <p:spPr bwMode="auto">
          <a:xfrm>
            <a:off x="388411" y="4171166"/>
            <a:ext cx="5006549" cy="2175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Місце для вмісту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5" t="7491" r="50213" b="51902"/>
          <a:stretch/>
        </p:blipFill>
        <p:spPr>
          <a:xfrm>
            <a:off x="6187440" y="1826195"/>
            <a:ext cx="4725036" cy="2046950"/>
          </a:xfrm>
          <a:prstGeom prst="rect">
            <a:avLst/>
          </a:prstGeom>
        </p:spPr>
      </p:pic>
      <p:pic>
        <p:nvPicPr>
          <p:cNvPr id="10" name="Місце для вмісту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09" t="7581" r="812" b="48611"/>
          <a:stretch/>
        </p:blipFill>
        <p:spPr>
          <a:xfrm>
            <a:off x="6119549" y="4171167"/>
            <a:ext cx="4816050" cy="217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071" y="288100"/>
            <a:ext cx="11209229" cy="776288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Analysis of the Duration of Epileptic Events During Daytime Intervals in Rats with Induced Epileptic Status</a:t>
            </a:r>
            <a:endParaRPr lang="uk-UA" sz="2000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067389"/>
            <a:ext cx="5157787" cy="46078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Pilocarpine Treatment</a:t>
            </a:r>
            <a:endParaRPr lang="uk-UA" sz="1800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067390"/>
            <a:ext cx="5183188" cy="460786"/>
          </a:xfrm>
        </p:spPr>
        <p:txBody>
          <a:bodyPr/>
          <a:lstStyle/>
          <a:p>
            <a:r>
              <a:rPr lang="cs-CZ" sz="1800" dirty="0"/>
              <a:t>Pilocarpine + Sulforaphane </a:t>
            </a:r>
            <a:r>
              <a:rPr lang="cs-CZ" sz="1800" dirty="0" smtClean="0"/>
              <a:t>treatment</a:t>
            </a:r>
            <a:endParaRPr lang="cs-CZ" sz="1800" dirty="0"/>
          </a:p>
        </p:txBody>
      </p:sp>
      <p:pic>
        <p:nvPicPr>
          <p:cNvPr id="11" name="Рисунок 10" descr="D:\Алевтина\embo grants\report to finish\figures\time_events\Freq_ Dur_Ep_Events_Daytime_Interv_Pilo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" t="55585" r="50198" b="3920"/>
          <a:stretch/>
        </p:blipFill>
        <p:spPr bwMode="auto">
          <a:xfrm>
            <a:off x="388411" y="1819948"/>
            <a:ext cx="493395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 descr="D:\Алевтина\embo grants\report to finish\figures\time_events\Freq_ Dur_Ep_Events_Daytime_Interv_Pilo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80" t="55586" r="821"/>
          <a:stretch/>
        </p:blipFill>
        <p:spPr bwMode="auto">
          <a:xfrm>
            <a:off x="388411" y="4171166"/>
            <a:ext cx="4962526" cy="2175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Місце для вмісту 5" descr="D:\Алевтина\embo grants\report to finish\figures\time_events\Freq_ Dur_Ep_Events_Daytime_Interv_Pilo+SFN.png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" t="55846" r="49757" b="3701"/>
          <a:stretch/>
        </p:blipFill>
        <p:spPr bwMode="auto">
          <a:xfrm>
            <a:off x="5997576" y="1808546"/>
            <a:ext cx="4938024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 descr="D:\Алевтина\embo grants\report to finish\figures\time_events\Freq_ Dur_Ep_Events_Daytime_Interv_Pilo+SFN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12" t="55722" r="672"/>
          <a:stretch/>
        </p:blipFill>
        <p:spPr bwMode="auto">
          <a:xfrm>
            <a:off x="6048375" y="4171166"/>
            <a:ext cx="4887225" cy="2175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071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/>
              <a:t>Summary for Frequency and Duration of Epileptic Events During Daytime Intervals </a:t>
            </a:r>
            <a:endParaRPr lang="uk-UA" sz="2000" b="1" dirty="0"/>
          </a:p>
        </p:txBody>
      </p:sp>
      <p:sp>
        <p:nvSpPr>
          <p:cNvPr id="8" name="Місце для вмісту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dirty="0" smtClean="0"/>
              <a:t>According to the results obtained, the lowest rates of frequency and duration of epileptic events were observed in the 4-8 hour time range, while the highest rates were found in the 12-16 hour time range. This justifies the selection of these time ranges for further EEG data analysis.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dirty="0" smtClean="0"/>
              <a:t>In these time ranges, significant differences between groups were found in the frequency of epileptic events, while the duration of epileptic events showed less sensitivity to treatment with </a:t>
            </a:r>
            <a:r>
              <a:rPr lang="cs-CZ" sz="1800" dirty="0" smtClean="0"/>
              <a:t>Sulforaphane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uk-UA" sz="1800" dirty="0" err="1" smtClean="0"/>
              <a:t>Sulforaphane</a:t>
            </a:r>
            <a:r>
              <a:rPr lang="uk-UA" sz="1800" dirty="0" smtClean="0"/>
              <a:t> </a:t>
            </a:r>
            <a:r>
              <a:rPr lang="uk-UA" sz="1800" dirty="0" err="1" smtClean="0"/>
              <a:t>treatment</a:t>
            </a:r>
            <a:r>
              <a:rPr lang="uk-UA" sz="1800" dirty="0" smtClean="0"/>
              <a:t> </a:t>
            </a:r>
            <a:r>
              <a:rPr lang="en-US" sz="1800" dirty="0" smtClean="0"/>
              <a:t>:</a:t>
            </a:r>
          </a:p>
          <a:p>
            <a:pPr marL="622300">
              <a:spcBef>
                <a:spcPts val="0"/>
              </a:spcBef>
              <a:spcAft>
                <a:spcPts val="1200"/>
              </a:spcAft>
            </a:pPr>
            <a:r>
              <a:rPr lang="uk-UA" sz="1800" dirty="0" err="1" smtClean="0"/>
              <a:t>increase</a:t>
            </a:r>
            <a:r>
              <a:rPr lang="en-US" sz="1800" dirty="0" smtClean="0"/>
              <a:t>d</a:t>
            </a:r>
            <a:r>
              <a:rPr lang="uk-UA" sz="1800" dirty="0" smtClean="0"/>
              <a:t> </a:t>
            </a:r>
            <a:r>
              <a:rPr lang="uk-UA" sz="1800" dirty="0" err="1" smtClean="0"/>
              <a:t>the</a:t>
            </a:r>
            <a:r>
              <a:rPr lang="uk-UA" sz="1800" dirty="0" smtClean="0"/>
              <a:t> </a:t>
            </a:r>
            <a:r>
              <a:rPr lang="uk-UA" sz="1800" dirty="0" err="1" smtClean="0"/>
              <a:t>frequency</a:t>
            </a:r>
            <a:r>
              <a:rPr lang="uk-UA" sz="1800" dirty="0" smtClean="0"/>
              <a:t> </a:t>
            </a:r>
            <a:r>
              <a:rPr lang="uk-UA" sz="1800" dirty="0" err="1" smtClean="0"/>
              <a:t>of</a:t>
            </a:r>
            <a:r>
              <a:rPr lang="uk-UA" sz="1800" dirty="0" smtClean="0"/>
              <a:t> </a:t>
            </a:r>
            <a:r>
              <a:rPr lang="en-US" sz="1800" b="1" dirty="0" smtClean="0"/>
              <a:t>ictal epileptic discharges</a:t>
            </a:r>
            <a:r>
              <a:rPr lang="uk-UA" sz="1800" dirty="0" smtClean="0"/>
              <a:t> </a:t>
            </a:r>
            <a:r>
              <a:rPr lang="uk-UA" sz="1800" dirty="0" err="1" smtClean="0"/>
              <a:t>but</a:t>
            </a:r>
            <a:r>
              <a:rPr lang="uk-UA" sz="1800" dirty="0" smtClean="0"/>
              <a:t> </a:t>
            </a:r>
            <a:r>
              <a:rPr lang="uk-UA" sz="1800" dirty="0" err="1" smtClean="0"/>
              <a:t>reduce</a:t>
            </a:r>
            <a:r>
              <a:rPr lang="uk-UA" sz="1800" dirty="0" smtClean="0"/>
              <a:t> </a:t>
            </a:r>
            <a:r>
              <a:rPr lang="uk-UA" sz="1800" dirty="0" err="1" smtClean="0"/>
              <a:t>their</a:t>
            </a:r>
            <a:r>
              <a:rPr lang="uk-UA" sz="1800" dirty="0" smtClean="0"/>
              <a:t> </a:t>
            </a:r>
            <a:r>
              <a:rPr lang="uk-UA" sz="1800" dirty="0" err="1" smtClean="0"/>
              <a:t>duration</a:t>
            </a:r>
            <a:r>
              <a:rPr lang="uk-UA" sz="1800" dirty="0" smtClean="0"/>
              <a:t> </a:t>
            </a:r>
            <a:r>
              <a:rPr lang="uk-UA" sz="1800" dirty="0" err="1" smtClean="0"/>
              <a:t>during</a:t>
            </a:r>
            <a:r>
              <a:rPr lang="uk-UA" sz="1800" dirty="0" smtClean="0"/>
              <a:t> </a:t>
            </a:r>
            <a:r>
              <a:rPr lang="uk-UA" sz="1800" dirty="0" err="1" smtClean="0"/>
              <a:t>the</a:t>
            </a:r>
            <a:r>
              <a:rPr lang="uk-UA" sz="1800" dirty="0" smtClean="0"/>
              <a:t> </a:t>
            </a:r>
            <a:r>
              <a:rPr lang="uk-UA" sz="1800" dirty="0" err="1" smtClean="0"/>
              <a:t>studied</a:t>
            </a:r>
            <a:r>
              <a:rPr lang="uk-UA" sz="1800" dirty="0" smtClean="0"/>
              <a:t> </a:t>
            </a:r>
            <a:r>
              <a:rPr lang="uk-UA" sz="1800" dirty="0" err="1" smtClean="0"/>
              <a:t>time</a:t>
            </a:r>
            <a:r>
              <a:rPr lang="uk-UA" sz="1800" dirty="0" smtClean="0"/>
              <a:t> </a:t>
            </a:r>
            <a:r>
              <a:rPr lang="uk-UA" sz="1800" dirty="0" err="1" smtClean="0"/>
              <a:t>intervals</a:t>
            </a:r>
            <a:r>
              <a:rPr lang="uk-UA" sz="1800" dirty="0" smtClean="0"/>
              <a:t>.</a:t>
            </a:r>
          </a:p>
          <a:p>
            <a:pPr marL="622300">
              <a:spcBef>
                <a:spcPts val="0"/>
              </a:spcBef>
              <a:spcAft>
                <a:spcPts val="1200"/>
              </a:spcAft>
            </a:pPr>
            <a:r>
              <a:rPr lang="uk-UA" sz="1800" dirty="0" err="1" smtClean="0"/>
              <a:t>increase</a:t>
            </a:r>
            <a:r>
              <a:rPr lang="en-US" sz="1800" dirty="0" smtClean="0"/>
              <a:t>d</a:t>
            </a:r>
            <a:r>
              <a:rPr lang="uk-UA" sz="1800" dirty="0" smtClean="0"/>
              <a:t> </a:t>
            </a:r>
            <a:r>
              <a:rPr lang="uk-UA" sz="1800" dirty="0" err="1" smtClean="0"/>
              <a:t>both</a:t>
            </a:r>
            <a:r>
              <a:rPr lang="uk-UA" sz="1800" dirty="0" smtClean="0"/>
              <a:t> </a:t>
            </a:r>
            <a:r>
              <a:rPr lang="uk-UA" sz="1800" dirty="0" err="1" smtClean="0"/>
              <a:t>the</a:t>
            </a:r>
            <a:r>
              <a:rPr lang="uk-UA" sz="1800" dirty="0" smtClean="0"/>
              <a:t> </a:t>
            </a:r>
            <a:r>
              <a:rPr lang="uk-UA" sz="1800" dirty="0" err="1" smtClean="0"/>
              <a:t>frequency</a:t>
            </a:r>
            <a:r>
              <a:rPr lang="uk-UA" sz="1800" dirty="0" smtClean="0"/>
              <a:t> </a:t>
            </a:r>
            <a:r>
              <a:rPr lang="uk-UA" sz="1800" dirty="0" err="1" smtClean="0"/>
              <a:t>and</a:t>
            </a:r>
            <a:r>
              <a:rPr lang="uk-UA" sz="1800" dirty="0" smtClean="0"/>
              <a:t> </a:t>
            </a:r>
            <a:r>
              <a:rPr lang="uk-UA" sz="1800" dirty="0" err="1" smtClean="0"/>
              <a:t>duration</a:t>
            </a:r>
            <a:r>
              <a:rPr lang="uk-UA" sz="1800" dirty="0" smtClean="0"/>
              <a:t> </a:t>
            </a:r>
            <a:r>
              <a:rPr lang="uk-UA" sz="1800" dirty="0" err="1" smtClean="0"/>
              <a:t>of</a:t>
            </a:r>
            <a:r>
              <a:rPr lang="uk-UA" sz="1800" dirty="0" smtClean="0"/>
              <a:t> </a:t>
            </a:r>
            <a:r>
              <a:rPr lang="uk-UA" sz="1800" b="1" dirty="0" smtClean="0"/>
              <a:t>m</a:t>
            </a:r>
            <a:r>
              <a:rPr lang="en-US" sz="1800" b="1" dirty="0" err="1" smtClean="0"/>
              <a:t>ini</a:t>
            </a:r>
            <a:r>
              <a:rPr lang="en-US" sz="1800" b="1" dirty="0" smtClean="0"/>
              <a:t> </a:t>
            </a:r>
            <a:r>
              <a:rPr lang="uk-UA" sz="1800" b="1" dirty="0" err="1" smtClean="0"/>
              <a:t>seizures</a:t>
            </a:r>
            <a:r>
              <a:rPr lang="uk-UA" sz="1800" b="1" dirty="0" smtClean="0"/>
              <a:t> </a:t>
            </a:r>
            <a:r>
              <a:rPr lang="uk-UA" sz="1800" dirty="0" err="1" smtClean="0"/>
              <a:t>in</a:t>
            </a:r>
            <a:r>
              <a:rPr lang="uk-UA" sz="1800" dirty="0" smtClean="0"/>
              <a:t> </a:t>
            </a:r>
            <a:r>
              <a:rPr lang="uk-UA" sz="1800" dirty="0" err="1" smtClean="0"/>
              <a:t>most</a:t>
            </a:r>
            <a:r>
              <a:rPr lang="uk-UA" sz="1800" dirty="0" smtClean="0"/>
              <a:t> </a:t>
            </a:r>
            <a:r>
              <a:rPr lang="uk-UA" sz="1800" dirty="0" err="1" smtClean="0"/>
              <a:t>intervals</a:t>
            </a:r>
            <a:r>
              <a:rPr lang="uk-UA" sz="1800" dirty="0" smtClean="0"/>
              <a:t>, </a:t>
            </a:r>
            <a:r>
              <a:rPr lang="uk-UA" sz="1800" dirty="0" err="1" smtClean="0"/>
              <a:t>suggesting</a:t>
            </a:r>
            <a:r>
              <a:rPr lang="uk-UA" sz="1800" dirty="0" smtClean="0"/>
              <a:t> a </a:t>
            </a:r>
            <a:r>
              <a:rPr lang="uk-UA" sz="1800" dirty="0" err="1" smtClean="0"/>
              <a:t>mixed</a:t>
            </a:r>
            <a:r>
              <a:rPr lang="uk-UA" sz="1800" dirty="0" smtClean="0"/>
              <a:t> </a:t>
            </a:r>
            <a:r>
              <a:rPr lang="uk-UA" sz="1800" dirty="0" err="1" smtClean="0"/>
              <a:t>effect</a:t>
            </a:r>
            <a:r>
              <a:rPr lang="uk-UA" sz="1800" dirty="0" smtClean="0"/>
              <a:t> </a:t>
            </a:r>
            <a:r>
              <a:rPr lang="uk-UA" sz="1800" dirty="0" err="1" smtClean="0"/>
              <a:t>on</a:t>
            </a:r>
            <a:r>
              <a:rPr lang="uk-UA" sz="1800" dirty="0" smtClean="0"/>
              <a:t> </a:t>
            </a:r>
            <a:r>
              <a:rPr lang="uk-UA" sz="1800" dirty="0" err="1" smtClean="0"/>
              <a:t>this</a:t>
            </a:r>
            <a:r>
              <a:rPr lang="uk-UA" sz="1800" dirty="0" smtClean="0"/>
              <a:t> </a:t>
            </a:r>
            <a:r>
              <a:rPr lang="uk-UA" sz="1800" dirty="0" err="1" smtClean="0"/>
              <a:t>type</a:t>
            </a:r>
            <a:r>
              <a:rPr lang="uk-UA" sz="1800" dirty="0" smtClean="0"/>
              <a:t> </a:t>
            </a:r>
            <a:r>
              <a:rPr lang="uk-UA" sz="1800" dirty="0" err="1" smtClean="0"/>
              <a:t>of</a:t>
            </a:r>
            <a:r>
              <a:rPr lang="uk-UA" sz="1800" dirty="0" smtClean="0"/>
              <a:t> </a:t>
            </a:r>
            <a:r>
              <a:rPr lang="uk-UA" sz="1800" dirty="0" err="1" smtClean="0"/>
              <a:t>epileptic</a:t>
            </a:r>
            <a:r>
              <a:rPr lang="uk-UA" sz="1800" dirty="0" smtClean="0"/>
              <a:t> </a:t>
            </a:r>
            <a:r>
              <a:rPr lang="uk-UA" sz="1800" dirty="0" err="1" smtClean="0"/>
              <a:t>activity</a:t>
            </a:r>
            <a:r>
              <a:rPr lang="uk-UA" sz="1800" dirty="0" smtClean="0"/>
              <a:t>.</a:t>
            </a:r>
          </a:p>
          <a:p>
            <a:pPr marL="622300">
              <a:spcBef>
                <a:spcPts val="0"/>
              </a:spcBef>
              <a:spcAft>
                <a:spcPts val="1200"/>
              </a:spcAft>
            </a:pPr>
            <a:r>
              <a:rPr lang="uk-UA" sz="1800" dirty="0" err="1" smtClean="0"/>
              <a:t>increase</a:t>
            </a:r>
            <a:r>
              <a:rPr lang="en-US" sz="1800" dirty="0" smtClean="0"/>
              <a:t>d</a:t>
            </a:r>
            <a:r>
              <a:rPr lang="uk-UA" sz="1800" dirty="0" smtClean="0"/>
              <a:t> </a:t>
            </a:r>
            <a:r>
              <a:rPr lang="uk-UA" sz="1800" dirty="0" err="1" smtClean="0"/>
              <a:t>the</a:t>
            </a:r>
            <a:r>
              <a:rPr lang="uk-UA" sz="1800" dirty="0" smtClean="0"/>
              <a:t> </a:t>
            </a:r>
            <a:r>
              <a:rPr lang="uk-UA" sz="1800" dirty="0" err="1" smtClean="0"/>
              <a:t>frequency</a:t>
            </a:r>
            <a:r>
              <a:rPr lang="uk-UA" sz="1800" dirty="0" smtClean="0"/>
              <a:t> </a:t>
            </a:r>
            <a:r>
              <a:rPr lang="uk-UA" sz="1800" dirty="0" err="1" smtClean="0"/>
              <a:t>of</a:t>
            </a:r>
            <a:r>
              <a:rPr lang="uk-UA" sz="1800" dirty="0" smtClean="0"/>
              <a:t> </a:t>
            </a:r>
            <a:r>
              <a:rPr lang="en-US" sz="1800" b="1" dirty="0" smtClean="0"/>
              <a:t>seizures</a:t>
            </a:r>
            <a:r>
              <a:rPr lang="en-US" sz="1800" dirty="0" smtClean="0"/>
              <a:t> as </a:t>
            </a:r>
            <a:r>
              <a:rPr lang="uk-UA" sz="1800" dirty="0" err="1" smtClean="0"/>
              <a:t>severe</a:t>
            </a:r>
            <a:r>
              <a:rPr lang="uk-UA" sz="1800" dirty="0" smtClean="0"/>
              <a:t> </a:t>
            </a:r>
            <a:r>
              <a:rPr lang="uk-UA" sz="1800" dirty="0" err="1" smtClean="0"/>
              <a:t>epileptic</a:t>
            </a:r>
            <a:r>
              <a:rPr lang="uk-UA" sz="1800" dirty="0" smtClean="0"/>
              <a:t> </a:t>
            </a:r>
            <a:r>
              <a:rPr lang="en-US" sz="1800" dirty="0" smtClean="0"/>
              <a:t>event</a:t>
            </a:r>
            <a:r>
              <a:rPr lang="uk-UA" sz="1800" dirty="0" smtClean="0"/>
              <a:t>s </a:t>
            </a:r>
            <a:r>
              <a:rPr lang="uk-UA" sz="1800" dirty="0" err="1" smtClean="0"/>
              <a:t>while</a:t>
            </a:r>
            <a:r>
              <a:rPr lang="uk-UA" sz="1800" dirty="0" smtClean="0"/>
              <a:t> </a:t>
            </a:r>
            <a:r>
              <a:rPr lang="uk-UA" sz="1800" dirty="0" err="1" smtClean="0"/>
              <a:t>reducing</a:t>
            </a:r>
            <a:r>
              <a:rPr lang="uk-UA" sz="1800" dirty="0" smtClean="0"/>
              <a:t> </a:t>
            </a:r>
            <a:r>
              <a:rPr lang="uk-UA" sz="1800" dirty="0" err="1" smtClean="0"/>
              <a:t>their</a:t>
            </a:r>
            <a:r>
              <a:rPr lang="uk-UA" sz="1800" dirty="0" smtClean="0"/>
              <a:t> </a:t>
            </a:r>
            <a:r>
              <a:rPr lang="uk-UA" sz="1800" dirty="0" err="1" smtClean="0"/>
              <a:t>duration</a:t>
            </a:r>
            <a:r>
              <a:rPr lang="uk-UA" sz="1800" dirty="0" smtClean="0"/>
              <a:t> </a:t>
            </a:r>
            <a:r>
              <a:rPr lang="uk-UA" sz="1800" dirty="0" err="1" smtClean="0"/>
              <a:t>during</a:t>
            </a:r>
            <a:r>
              <a:rPr lang="uk-UA" sz="1800" dirty="0" smtClean="0"/>
              <a:t> </a:t>
            </a:r>
            <a:r>
              <a:rPr lang="uk-UA" sz="1800" dirty="0" err="1" smtClean="0"/>
              <a:t>some</a:t>
            </a:r>
            <a:r>
              <a:rPr lang="uk-UA" sz="1800" dirty="0" smtClean="0"/>
              <a:t> </a:t>
            </a:r>
            <a:r>
              <a:rPr lang="uk-UA" sz="1800" dirty="0" err="1" smtClean="0"/>
              <a:t>intervals</a:t>
            </a:r>
            <a:r>
              <a:rPr lang="uk-UA" sz="1800" dirty="0" smtClean="0"/>
              <a:t>.</a:t>
            </a:r>
          </a:p>
          <a:p>
            <a:endParaRPr lang="cs-CZ" dirty="0"/>
          </a:p>
          <a:p>
            <a:endParaRPr lang="uk-UA" dirty="0"/>
          </a:p>
        </p:txBody>
      </p:sp>
      <p:pic>
        <p:nvPicPr>
          <p:cNvPr id="14" name="Picture 5" descr="Z:\02_Vizualni identita\FGU-Manual_komplet\FGU = APLIKACE\FGU PowerPoint presentace\Zdroje\FGU-PP-linka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6194"/>
            <a:ext cx="1051560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29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93750" y="884238"/>
            <a:ext cx="10515600" cy="2852737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Sulforaphane</a:t>
            </a:r>
            <a:r>
              <a:rPr lang="en-US" sz="2400" b="1" dirty="0" smtClean="0"/>
              <a:t> Treatment Effects on EEG Markers of Epileptic Events in 4-8 and 12-16 Hour Intervals</a:t>
            </a:r>
            <a:endParaRPr lang="uk-UA" sz="2400" dirty="0"/>
          </a:p>
        </p:txBody>
      </p:sp>
      <p:pic>
        <p:nvPicPr>
          <p:cNvPr id="6" name="Picture 6" descr="Z:\02_Vizualni identita\FGU-Manual_komplet\FGU = APLIKACE\FGU PowerPoint presentace\Zdroje\FGU-PP-linka-gre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2002631"/>
            <a:ext cx="1019175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Z:\02_Vizualni identita\FGU-Manual_komplet\FGU = APLIKACE\FGU PowerPoint presentace\Zdroje\FGU-PP-linka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4346972"/>
            <a:ext cx="1019175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922" y="5006437"/>
            <a:ext cx="2346578" cy="133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079"/>
          </a:xfrm>
        </p:spPr>
        <p:txBody>
          <a:bodyPr>
            <a:normAutofit/>
          </a:bodyPr>
          <a:lstStyle/>
          <a:p>
            <a:r>
              <a:rPr lang="en-US" sz="2000" b="1" dirty="0"/>
              <a:t>T</a:t>
            </a:r>
            <a:r>
              <a:rPr lang="uk-UA" sz="2000" b="1" dirty="0" err="1"/>
              <a:t>he</a:t>
            </a:r>
            <a:r>
              <a:rPr lang="uk-UA" sz="2000" b="1" dirty="0"/>
              <a:t> </a:t>
            </a:r>
            <a:r>
              <a:rPr lang="uk-UA" sz="2000" b="1" dirty="0" err="1"/>
              <a:t>Effect</a:t>
            </a:r>
            <a:r>
              <a:rPr lang="uk-UA" sz="2000" b="1" dirty="0"/>
              <a:t> </a:t>
            </a:r>
            <a:r>
              <a:rPr lang="uk-UA" sz="2000" b="1" dirty="0" err="1"/>
              <a:t>of</a:t>
            </a:r>
            <a:r>
              <a:rPr lang="uk-UA" sz="2000" b="1" dirty="0"/>
              <a:t> </a:t>
            </a:r>
            <a:r>
              <a:rPr lang="uk-UA" sz="2000" b="1" dirty="0" err="1"/>
              <a:t>Sulforaphane</a:t>
            </a:r>
            <a:r>
              <a:rPr lang="uk-UA" sz="2000" b="1" dirty="0"/>
              <a:t> </a:t>
            </a:r>
            <a:r>
              <a:rPr lang="uk-UA" sz="2000" b="1" dirty="0" err="1"/>
              <a:t>Treatment</a:t>
            </a:r>
            <a:r>
              <a:rPr lang="uk-UA" sz="2000" b="1" dirty="0"/>
              <a:t> </a:t>
            </a:r>
            <a:r>
              <a:rPr lang="uk-UA" sz="2000" b="1" dirty="0" err="1"/>
              <a:t>on</a:t>
            </a:r>
            <a:r>
              <a:rPr lang="uk-UA" sz="2000" b="1" dirty="0"/>
              <a:t> IED EEG </a:t>
            </a:r>
            <a:r>
              <a:rPr lang="uk-UA" sz="2000" b="1" dirty="0" err="1"/>
              <a:t>Markers</a:t>
            </a:r>
            <a:r>
              <a:rPr lang="uk-UA" sz="2000" b="1" dirty="0"/>
              <a:t> </a:t>
            </a:r>
            <a:r>
              <a:rPr lang="en-US" sz="2000" b="1" dirty="0"/>
              <a:t>in 4-8 and</a:t>
            </a:r>
            <a:r>
              <a:rPr lang="uk-UA" sz="2000" b="1" dirty="0"/>
              <a:t> </a:t>
            </a:r>
            <a:r>
              <a:rPr lang="uk-UA" sz="2000" b="1"/>
              <a:t>12-16</a:t>
            </a:r>
            <a:r>
              <a:rPr lang="en-US" sz="2000" b="1"/>
              <a:t> </a:t>
            </a:r>
            <a:r>
              <a:rPr lang="en-US" sz="2000" b="1" smtClean="0"/>
              <a:t>Hour </a:t>
            </a:r>
            <a:r>
              <a:rPr lang="en-US" sz="2000" b="1" dirty="0" smtClean="0"/>
              <a:t>I</a:t>
            </a:r>
            <a:r>
              <a:rPr lang="en-US" sz="2000" b="1" smtClean="0"/>
              <a:t>ntervals </a:t>
            </a:r>
            <a:endParaRPr lang="uk-UA" sz="2000" b="1" dirty="0"/>
          </a:p>
        </p:txBody>
      </p:sp>
      <p:graphicFrame>
        <p:nvGraphicFramePr>
          <p:cNvPr id="4" name="Таблиця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757615"/>
              </p:ext>
            </p:extLst>
          </p:nvPr>
        </p:nvGraphicFramePr>
        <p:xfrm>
          <a:off x="1333500" y="1092200"/>
          <a:ext cx="9867899" cy="502983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289633"/>
                <a:gridCol w="3288633"/>
                <a:gridCol w="3289633"/>
              </a:tblGrid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θ/α</a:t>
                      </a:r>
                      <a:endParaRPr lang="uk-UA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θ/β</a:t>
                      </a:r>
                      <a:endParaRPr lang="uk-UA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θ/γ</a:t>
                      </a:r>
                      <a:endParaRPr lang="uk-UA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21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  <a:latin typeface="+mn-lt"/>
                        </a:rPr>
                        <a:t>4-8 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hour interval</a:t>
                      </a:r>
                      <a:endParaRPr lang="uk-UA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96012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30988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12-16 hour interval</a:t>
                      </a:r>
                      <a:endParaRPr lang="uk-UA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960120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Рисунок 7" descr="D:\Алевтина\embo grants\report to finish\figures\fig_pilo_sfn_comp\Mannwhitneyu test PILO+SFN vs PILO hours 4-8 by event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3" b="66610"/>
          <a:stretch/>
        </p:blipFill>
        <p:spPr bwMode="auto">
          <a:xfrm>
            <a:off x="838200" y="1765300"/>
            <a:ext cx="10515599" cy="21971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 descr="D:\Алевтина\embo grants\report to finish\figures\fig_pilo_sfn_comp\Mannwhitneyu test PILO+SFN vs PILO hours 12-16 by events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1" b="66720"/>
          <a:stretch/>
        </p:blipFill>
        <p:spPr bwMode="auto">
          <a:xfrm>
            <a:off x="838199" y="4405312"/>
            <a:ext cx="10515599" cy="21097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1360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079"/>
          </a:xfrm>
        </p:spPr>
        <p:txBody>
          <a:bodyPr>
            <a:normAutofit/>
          </a:bodyPr>
          <a:lstStyle/>
          <a:p>
            <a:r>
              <a:rPr lang="en-US" sz="2000" b="1" dirty="0"/>
              <a:t>T</a:t>
            </a:r>
            <a:r>
              <a:rPr lang="uk-UA" sz="2000" b="1" dirty="0" err="1"/>
              <a:t>he</a:t>
            </a:r>
            <a:r>
              <a:rPr lang="uk-UA" sz="2000" b="1" dirty="0"/>
              <a:t> </a:t>
            </a:r>
            <a:r>
              <a:rPr lang="uk-UA" sz="2000" b="1" dirty="0" err="1"/>
              <a:t>Effect</a:t>
            </a:r>
            <a:r>
              <a:rPr lang="uk-UA" sz="2000" b="1" dirty="0"/>
              <a:t> </a:t>
            </a:r>
            <a:r>
              <a:rPr lang="uk-UA" sz="2000" b="1" dirty="0" err="1"/>
              <a:t>of</a:t>
            </a:r>
            <a:r>
              <a:rPr lang="uk-UA" sz="2000" b="1" dirty="0"/>
              <a:t> </a:t>
            </a:r>
            <a:r>
              <a:rPr lang="uk-UA" sz="2000" b="1" dirty="0" err="1"/>
              <a:t>Sulforaphane</a:t>
            </a:r>
            <a:r>
              <a:rPr lang="uk-UA" sz="2000" b="1" dirty="0"/>
              <a:t> </a:t>
            </a:r>
            <a:r>
              <a:rPr lang="uk-UA" sz="2000" b="1" dirty="0" err="1"/>
              <a:t>Treatment</a:t>
            </a:r>
            <a:r>
              <a:rPr lang="uk-UA" sz="2000" b="1" dirty="0"/>
              <a:t> </a:t>
            </a:r>
            <a:r>
              <a:rPr lang="uk-UA" sz="2000" b="1" dirty="0" err="1"/>
              <a:t>on</a:t>
            </a:r>
            <a:r>
              <a:rPr lang="uk-UA" sz="2000" b="1" dirty="0"/>
              <a:t> </a:t>
            </a:r>
            <a:r>
              <a:rPr lang="en-US" sz="2000" b="1" dirty="0" smtClean="0"/>
              <a:t>Mini Seizure </a:t>
            </a:r>
            <a:r>
              <a:rPr lang="uk-UA" sz="2000" b="1" dirty="0" smtClean="0"/>
              <a:t>EEG </a:t>
            </a:r>
            <a:r>
              <a:rPr lang="uk-UA" sz="2000" b="1" dirty="0" err="1"/>
              <a:t>Markers</a:t>
            </a:r>
            <a:r>
              <a:rPr lang="uk-UA" sz="2000" b="1" dirty="0"/>
              <a:t> </a:t>
            </a:r>
            <a:r>
              <a:rPr lang="en-US" sz="2000" b="1" dirty="0"/>
              <a:t>in 4-8 and</a:t>
            </a:r>
            <a:r>
              <a:rPr lang="uk-UA" sz="2000" b="1" dirty="0"/>
              <a:t> </a:t>
            </a:r>
            <a:r>
              <a:rPr lang="uk-UA" sz="2000" b="1"/>
              <a:t>12-16</a:t>
            </a:r>
            <a:r>
              <a:rPr lang="en-US" sz="2000" b="1"/>
              <a:t> </a:t>
            </a:r>
            <a:r>
              <a:rPr lang="en-US" sz="2000" b="1" smtClean="0"/>
              <a:t>Hour </a:t>
            </a:r>
            <a:r>
              <a:rPr lang="en-US" sz="2000" b="1" dirty="0" smtClean="0"/>
              <a:t>I</a:t>
            </a:r>
            <a:r>
              <a:rPr lang="en-US" sz="2000" b="1" smtClean="0"/>
              <a:t>ntervals </a:t>
            </a:r>
            <a:endParaRPr lang="uk-UA" sz="2000" b="1" dirty="0"/>
          </a:p>
        </p:txBody>
      </p:sp>
      <p:graphicFrame>
        <p:nvGraphicFramePr>
          <p:cNvPr id="4" name="Таблиця 3"/>
          <p:cNvGraphicFramePr>
            <a:graphicFrameLocks noGrp="1"/>
          </p:cNvGraphicFramePr>
          <p:nvPr/>
        </p:nvGraphicFramePr>
        <p:xfrm>
          <a:off x="1333500" y="1092200"/>
          <a:ext cx="9867899" cy="502983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289633"/>
                <a:gridCol w="3288633"/>
                <a:gridCol w="3289633"/>
              </a:tblGrid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θ/α</a:t>
                      </a:r>
                      <a:endParaRPr lang="uk-UA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θ/β</a:t>
                      </a:r>
                      <a:endParaRPr lang="uk-UA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θ/γ</a:t>
                      </a:r>
                      <a:endParaRPr lang="uk-UA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21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  <a:latin typeface="+mn-lt"/>
                        </a:rPr>
                        <a:t>4-8 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hour interval</a:t>
                      </a:r>
                      <a:endParaRPr lang="uk-UA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96012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30988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12-16 hour interval</a:t>
                      </a:r>
                      <a:endParaRPr lang="uk-UA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960120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Рисунок 5" descr="D:\Алевтина\embo grants\report to finish\figures\fig_pilo_sfn_comp\Mannwhitneyu test PILO+SFN vs PILO hours 4-8 by event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16" b="34798"/>
          <a:stretch/>
        </p:blipFill>
        <p:spPr bwMode="auto">
          <a:xfrm>
            <a:off x="674370" y="1744344"/>
            <a:ext cx="10837049" cy="22434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 descr="D:\Алевтина\embo grants\report to finish\figures\fig_pilo_sfn_comp\Mannwhitneyu test PILO+SFN vs PILO hours 12-16 by events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40" b="35096"/>
          <a:stretch/>
        </p:blipFill>
        <p:spPr bwMode="auto">
          <a:xfrm>
            <a:off x="838200" y="4428807"/>
            <a:ext cx="10673219" cy="22691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724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079"/>
          </a:xfrm>
        </p:spPr>
        <p:txBody>
          <a:bodyPr>
            <a:normAutofit/>
          </a:bodyPr>
          <a:lstStyle/>
          <a:p>
            <a:r>
              <a:rPr lang="en-US" sz="2000" b="1" dirty="0"/>
              <a:t>T</a:t>
            </a:r>
            <a:r>
              <a:rPr lang="uk-UA" sz="2000" b="1" dirty="0" err="1"/>
              <a:t>he</a:t>
            </a:r>
            <a:r>
              <a:rPr lang="uk-UA" sz="2000" b="1" dirty="0"/>
              <a:t> </a:t>
            </a:r>
            <a:r>
              <a:rPr lang="uk-UA" sz="2000" b="1" dirty="0" err="1"/>
              <a:t>Effect</a:t>
            </a:r>
            <a:r>
              <a:rPr lang="uk-UA" sz="2000" b="1" dirty="0"/>
              <a:t> </a:t>
            </a:r>
            <a:r>
              <a:rPr lang="uk-UA" sz="2000" b="1" dirty="0" err="1"/>
              <a:t>of</a:t>
            </a:r>
            <a:r>
              <a:rPr lang="uk-UA" sz="2000" b="1" dirty="0"/>
              <a:t> </a:t>
            </a:r>
            <a:r>
              <a:rPr lang="uk-UA" sz="2000" b="1" dirty="0" err="1"/>
              <a:t>Sulforaphane</a:t>
            </a:r>
            <a:r>
              <a:rPr lang="uk-UA" sz="2000" b="1" dirty="0"/>
              <a:t> </a:t>
            </a:r>
            <a:r>
              <a:rPr lang="uk-UA" sz="2000" b="1" dirty="0" err="1"/>
              <a:t>Treatment</a:t>
            </a:r>
            <a:r>
              <a:rPr lang="uk-UA" sz="2000" b="1" dirty="0"/>
              <a:t> </a:t>
            </a:r>
            <a:r>
              <a:rPr lang="uk-UA" sz="2000" b="1" dirty="0" err="1"/>
              <a:t>on</a:t>
            </a:r>
            <a:r>
              <a:rPr lang="uk-UA" sz="2000" b="1" dirty="0"/>
              <a:t> </a:t>
            </a:r>
            <a:r>
              <a:rPr lang="en-US" sz="2000" b="1" dirty="0" smtClean="0"/>
              <a:t>Seizure </a:t>
            </a:r>
            <a:r>
              <a:rPr lang="uk-UA" sz="2000" b="1" dirty="0" smtClean="0"/>
              <a:t>EEG </a:t>
            </a:r>
            <a:r>
              <a:rPr lang="uk-UA" sz="2000" b="1" dirty="0" err="1"/>
              <a:t>Markers</a:t>
            </a:r>
            <a:r>
              <a:rPr lang="uk-UA" sz="2000" b="1" dirty="0"/>
              <a:t> </a:t>
            </a:r>
            <a:r>
              <a:rPr lang="en-US" sz="2000" b="1" dirty="0"/>
              <a:t>in 4-8 and</a:t>
            </a:r>
            <a:r>
              <a:rPr lang="uk-UA" sz="2000" b="1" dirty="0"/>
              <a:t> </a:t>
            </a:r>
            <a:r>
              <a:rPr lang="uk-UA" sz="2000" b="1"/>
              <a:t>12-16</a:t>
            </a:r>
            <a:r>
              <a:rPr lang="en-US" sz="2000" b="1"/>
              <a:t> </a:t>
            </a:r>
            <a:r>
              <a:rPr lang="en-US" sz="2000" b="1" smtClean="0"/>
              <a:t>Hour </a:t>
            </a:r>
            <a:r>
              <a:rPr lang="en-US" sz="2000" b="1" dirty="0" smtClean="0"/>
              <a:t>I</a:t>
            </a:r>
            <a:r>
              <a:rPr lang="en-US" sz="2000" b="1" smtClean="0"/>
              <a:t>ntervals </a:t>
            </a:r>
            <a:endParaRPr lang="uk-UA" sz="2000" b="1" dirty="0"/>
          </a:p>
        </p:txBody>
      </p:sp>
      <p:graphicFrame>
        <p:nvGraphicFramePr>
          <p:cNvPr id="4" name="Таблиця 3"/>
          <p:cNvGraphicFramePr>
            <a:graphicFrameLocks noGrp="1"/>
          </p:cNvGraphicFramePr>
          <p:nvPr/>
        </p:nvGraphicFramePr>
        <p:xfrm>
          <a:off x="1333500" y="1092200"/>
          <a:ext cx="9867899" cy="502983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289633"/>
                <a:gridCol w="3288633"/>
                <a:gridCol w="3289633"/>
              </a:tblGrid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θ/α</a:t>
                      </a:r>
                      <a:endParaRPr lang="uk-UA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θ/β</a:t>
                      </a:r>
                      <a:endParaRPr lang="uk-UA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θ/γ</a:t>
                      </a:r>
                      <a:endParaRPr lang="uk-UA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21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  <a:latin typeface="+mn-lt"/>
                        </a:rPr>
                        <a:t>4-8 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hour interval</a:t>
                      </a:r>
                      <a:endParaRPr lang="uk-UA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96012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30988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12-16 hour interval</a:t>
                      </a:r>
                      <a:endParaRPr lang="uk-UA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960120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Рисунок 5" descr="D:\Алевтина\embo grants\report to finish\figures\fig_pilo_sfn_comp\Mannwhitneyu test PILO+SFN vs PILO hours 4-8 by event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17" b="3206"/>
          <a:stretch/>
        </p:blipFill>
        <p:spPr bwMode="auto">
          <a:xfrm>
            <a:off x="838200" y="1809750"/>
            <a:ext cx="10873636" cy="20510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 descr="D:\Алевтина\embo grants\report to finish\figures\fig_pilo_sfn_comp\Mannwhitneyu test PILO+SFN vs PILO hours 12-16 by events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68" b="3165"/>
          <a:stretch/>
        </p:blipFill>
        <p:spPr bwMode="auto">
          <a:xfrm>
            <a:off x="838200" y="4448175"/>
            <a:ext cx="10873636" cy="21177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7238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9071</TotalTime>
  <Words>1683</Words>
  <Application>Microsoft Office PowerPoint</Application>
  <PresentationFormat>Широкий екран</PresentationFormat>
  <Paragraphs>245</Paragraphs>
  <Slides>25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Times New Roman</vt:lpstr>
      <vt:lpstr>Wingdings</vt:lpstr>
      <vt:lpstr>Тема Office</vt:lpstr>
      <vt:lpstr>Презентація PowerPoint</vt:lpstr>
      <vt:lpstr>Frequency and duration of Epileptic Events During Daytime Intervals in Immature Rats with Induced Epileptic Status</vt:lpstr>
      <vt:lpstr>Analysis of the Frequency of Epileptic Events During Daytime Intervals in Rats with Induced Epileptic Status</vt:lpstr>
      <vt:lpstr>Analysis of the Duration of Epileptic Events During Daytime Intervals in Rats with Induced Epileptic Status</vt:lpstr>
      <vt:lpstr>Summary for Frequency and Duration of Epileptic Events During Daytime Intervals </vt:lpstr>
      <vt:lpstr>Sulforaphane Treatment Effects on EEG Markers of Epileptic Events in 4-8 and 12-16 Hour Intervals</vt:lpstr>
      <vt:lpstr>The Effect of Sulforaphane Treatment on IED EEG Markers in 4-8 and 12-16 Hour Intervals </vt:lpstr>
      <vt:lpstr>The Effect of Sulforaphane Treatment on Mini Seizure EEG Markers in 4-8 and 12-16 Hour Intervals </vt:lpstr>
      <vt:lpstr>The Effect of Sulforaphane Treatment on Seizure EEG Markers in 4-8 and 12-16 Hour Intervals </vt:lpstr>
      <vt:lpstr>Summary for EEG Ratios during Epileptic Events with Sulforaphane Treatment</vt:lpstr>
      <vt:lpstr>Predictive analysis of EEG biomarkers to evaluate the efficacy of sulforaphane treatment in rats with induced status epilepticus</vt:lpstr>
      <vt:lpstr>XGBClassifier Model</vt:lpstr>
      <vt:lpstr>Презентація PowerPoint</vt:lpstr>
      <vt:lpstr>Презентація PowerPoint</vt:lpstr>
      <vt:lpstr>Elbow Method (K-means) </vt:lpstr>
      <vt:lpstr>Summary For Predictive Analysis</vt:lpstr>
      <vt:lpstr>Predictive Analysis Of EEG Biomarkers To Evaluate The Epileptic Events Duration In Immature Rats With Induced Status Epilepticus</vt:lpstr>
      <vt:lpstr>XGBClassifier model</vt:lpstr>
      <vt:lpstr>Презентація PowerPoint</vt:lpstr>
      <vt:lpstr>Презентація PowerPoint</vt:lpstr>
      <vt:lpstr>Презентація PowerPoint</vt:lpstr>
      <vt:lpstr>Summary for Predictive Analysis</vt:lpstr>
      <vt:lpstr>Conclusions</vt:lpstr>
      <vt:lpstr>EEG-based prediction of Sulforaphan treatment efficacy using xgboost</vt:lpstr>
      <vt:lpstr>Activities performed in Grant period: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sulforaphane on cerebral cortical activity in immature rats with pilocarpine-induced status epilepticus</dc:title>
  <dc:creator>Обліковий запис Microsoft</dc:creator>
  <cp:lastModifiedBy>Обліковий запис Microsoft</cp:lastModifiedBy>
  <cp:revision>35</cp:revision>
  <dcterms:created xsi:type="dcterms:W3CDTF">2024-11-27T14:04:35Z</dcterms:created>
  <dcterms:modified xsi:type="dcterms:W3CDTF">2024-12-18T16:25:26Z</dcterms:modified>
</cp:coreProperties>
</file>