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58" r:id="rId4"/>
    <p:sldId id="259" r:id="rId5"/>
    <p:sldId id="263" r:id="rId6"/>
    <p:sldId id="272" r:id="rId7"/>
    <p:sldId id="261" r:id="rId8"/>
    <p:sldId id="269" r:id="rId9"/>
    <p:sldId id="270" r:id="rId10"/>
    <p:sldId id="271" r:id="rId11"/>
    <p:sldId id="262" r:id="rId12"/>
    <p:sldId id="264" r:id="rId13"/>
    <p:sldId id="274" r:id="rId14"/>
    <p:sldId id="268" r:id="rId15"/>
    <p:sldId id="273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oav Artzi" initials="Y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958" autoAdjust="0"/>
  </p:normalViewPr>
  <p:slideViewPr>
    <p:cSldViewPr snapToGrid="0" snapToObjects="1">
      <p:cViewPr varScale="1">
        <p:scale>
          <a:sx n="91" d="100"/>
          <a:sy n="91" d="100"/>
        </p:scale>
        <p:origin x="-22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mit%20Aryeh%20Levy\Documents\sum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mit%20Aryeh%20Levy\Documents\sum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Question 3</c:v>
          </c:tx>
          <c:invertIfNegative val="0"/>
          <c:cat>
            <c:strRef>
              <c:f>Sheet1!$G$12:$G$15</c:f>
              <c:strCache>
                <c:ptCount val="4"/>
                <c:pt idx="0">
                  <c:v>No weights</c:v>
                </c:pt>
                <c:pt idx="1">
                  <c:v>Affiliation</c:v>
                </c:pt>
                <c:pt idx="2">
                  <c:v>Location</c:v>
                </c:pt>
                <c:pt idx="3">
                  <c:v>Both</c:v>
                </c:pt>
              </c:strCache>
            </c:strRef>
          </c:cat>
          <c:val>
            <c:numRef>
              <c:f>Sheet3!$C$1:$C$4</c:f>
              <c:numCache>
                <c:formatCode>General</c:formatCode>
                <c:ptCount val="4"/>
                <c:pt idx="0">
                  <c:v>0.72727272727272696</c:v>
                </c:pt>
                <c:pt idx="1">
                  <c:v>0.69090909090909103</c:v>
                </c:pt>
                <c:pt idx="2">
                  <c:v>0.71428571428571397</c:v>
                </c:pt>
                <c:pt idx="3">
                  <c:v>0.80303030303030298</c:v>
                </c:pt>
              </c:numCache>
            </c:numRef>
          </c:val>
        </c:ser>
        <c:ser>
          <c:idx val="1"/>
          <c:order val="1"/>
          <c:tx>
            <c:v>Question 2</c:v>
          </c:tx>
          <c:invertIfNegative val="0"/>
          <c:val>
            <c:numRef>
              <c:f>Sheet2!$C$1:$C$4</c:f>
              <c:numCache>
                <c:formatCode>General</c:formatCode>
                <c:ptCount val="4"/>
                <c:pt idx="0">
                  <c:v>0.87272727272727302</c:v>
                </c:pt>
                <c:pt idx="1">
                  <c:v>0.77575757575757598</c:v>
                </c:pt>
                <c:pt idx="2">
                  <c:v>0.79870129870129902</c:v>
                </c:pt>
                <c:pt idx="3">
                  <c:v>0.87878787878787901</c:v>
                </c:pt>
              </c:numCache>
            </c:numRef>
          </c:val>
        </c:ser>
        <c:ser>
          <c:idx val="2"/>
          <c:order val="2"/>
          <c:tx>
            <c:v>Question 1</c:v>
          </c:tx>
          <c:invertIfNegative val="0"/>
          <c:val>
            <c:numRef>
              <c:f>Sheet1!$C$12:$C$15</c:f>
              <c:numCache>
                <c:formatCode>General</c:formatCode>
                <c:ptCount val="4"/>
                <c:pt idx="0">
                  <c:v>0.81818181818181801</c:v>
                </c:pt>
                <c:pt idx="1">
                  <c:v>0.86306818181818201</c:v>
                </c:pt>
                <c:pt idx="2">
                  <c:v>0.88111888111888104</c:v>
                </c:pt>
                <c:pt idx="3">
                  <c:v>0.80303030303030298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4711808"/>
        <c:axId val="74713344"/>
      </c:barChart>
      <c:catAx>
        <c:axId val="74711808"/>
        <c:scaling>
          <c:orientation val="minMax"/>
        </c:scaling>
        <c:delete val="0"/>
        <c:axPos val="b"/>
        <c:majorTickMark val="out"/>
        <c:minorTickMark val="none"/>
        <c:tickLblPos val="nextTo"/>
        <c:crossAx val="74713344"/>
        <c:crosses val="autoZero"/>
        <c:auto val="1"/>
        <c:lblAlgn val="ctr"/>
        <c:lblOffset val="100"/>
        <c:noMultiLvlLbl val="0"/>
      </c:catAx>
      <c:valAx>
        <c:axId val="74713344"/>
        <c:scaling>
          <c:orientation val="minMax"/>
          <c:max val="1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4711808"/>
        <c:crosses val="autoZero"/>
        <c:crossBetween val="between"/>
      </c:valAx>
      <c:spPr>
        <a:solidFill>
          <a:schemeClr val="bg1"/>
        </a:solidFill>
      </c:spPr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8547341303796348E-2"/>
          <c:y val="2.7069994910529176E-2"/>
          <c:w val="0.87670369408263271"/>
          <c:h val="0.9118494438154866"/>
        </c:manualLayout>
      </c:layout>
      <c:areaChart>
        <c:grouping val="stacked"/>
        <c:varyColors val="0"/>
        <c:ser>
          <c:idx val="2"/>
          <c:order val="0"/>
          <c:tx>
            <c:v>Question 3</c:v>
          </c:tx>
          <c:spPr>
            <a:solidFill>
              <a:schemeClr val="accent3"/>
            </a:solidFill>
          </c:spPr>
          <c:cat>
            <c:numRef>
              <c:f>Sheet4!$A$1:$A$10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Sheet4!$D$1:$D$10</c:f>
              <c:numCache>
                <c:formatCode>General</c:formatCode>
                <c:ptCount val="10"/>
                <c:pt idx="0">
                  <c:v>1</c:v>
                </c:pt>
                <c:pt idx="1">
                  <c:v>0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9</c:v>
                </c:pt>
                <c:pt idx="7">
                  <c:v>6</c:v>
                </c:pt>
                <c:pt idx="8">
                  <c:v>10</c:v>
                </c:pt>
                <c:pt idx="9">
                  <c:v>4</c:v>
                </c:pt>
              </c:numCache>
            </c:numRef>
          </c:val>
        </c:ser>
        <c:ser>
          <c:idx val="1"/>
          <c:order val="1"/>
          <c:tx>
            <c:v>Question 2</c:v>
          </c:tx>
          <c:cat>
            <c:numRef>
              <c:f>Sheet4!$A$1:$A$10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Sheet4!$C$1:$C$10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7</c:v>
                </c:pt>
                <c:pt idx="6">
                  <c:v>9</c:v>
                </c:pt>
                <c:pt idx="7">
                  <c:v>8</c:v>
                </c:pt>
                <c:pt idx="8">
                  <c:v>8</c:v>
                </c:pt>
                <c:pt idx="9">
                  <c:v>11</c:v>
                </c:pt>
              </c:numCache>
            </c:numRef>
          </c:val>
        </c:ser>
        <c:ser>
          <c:idx val="0"/>
          <c:order val="2"/>
          <c:tx>
            <c:v>Question 1</c:v>
          </c:tx>
          <c:cat>
            <c:numRef>
              <c:f>Sheet4!$A$1:$A$10</c:f>
              <c:numCache>
                <c:formatCode>General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Sheet4!$B$1:$B$10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5</c:v>
                </c:pt>
                <c:pt idx="7">
                  <c:v>12</c:v>
                </c:pt>
                <c:pt idx="8">
                  <c:v>13</c:v>
                </c:pt>
                <c:pt idx="9">
                  <c:v>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779264"/>
        <c:axId val="74781056"/>
      </c:areaChart>
      <c:catAx>
        <c:axId val="74779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4781056"/>
        <c:crosses val="autoZero"/>
        <c:auto val="1"/>
        <c:lblAlgn val="ctr"/>
        <c:lblOffset val="100"/>
        <c:noMultiLvlLbl val="0"/>
      </c:catAx>
      <c:valAx>
        <c:axId val="74781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4779264"/>
        <c:crosses val="autoZero"/>
        <c:crossBetween val="midCat"/>
      </c:valAx>
      <c:spPr>
        <a:solidFill>
          <a:schemeClr val="bg1"/>
        </a:solidFill>
      </c:spPr>
    </c:plotArea>
    <c:legend>
      <c:legendPos val="t"/>
      <c:layout/>
      <c:overlay val="0"/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C7105-32AC-BC4E-9597-E51F1CBC087D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52F3C-ADF8-2442-A93A-070580C376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1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We need to remind people what we do. So</a:t>
            </a:r>
            <a:r>
              <a:rPr lang="en-US" b="1" baseline="0" dirty="0" smtClean="0"/>
              <a:t> there are 3 slides here that  should take care of it. They should take about 30 seconds.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in a slightly more formal</a:t>
            </a:r>
            <a:r>
              <a:rPr lang="en-US" baseline="0" dirty="0" smtClean="0"/>
              <a:t> manner: w</a:t>
            </a:r>
            <a:r>
              <a:rPr lang="en-US" dirty="0" smtClean="0"/>
              <a:t>e propose</a:t>
            </a:r>
            <a:r>
              <a:rPr lang="en-US" baseline="0" dirty="0" smtClean="0"/>
              <a:t> to represent social networks using a constant number of members. We first partition the network graph to a constant number of clusters and then select a single representing member for each cluster.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we can see this problem generalizes to representing social networks using limited screen real estate and this is the direct problem we are going to deal with.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E3FE0-FFA6-3A4E-B054-BDD6E50470A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Show</a:t>
            </a:r>
            <a:r>
              <a:rPr lang="en-US" b="1" baseline="0" dirty="0" smtClean="0"/>
              <a:t> our conclusions from the results. We can show here our claim that our approach works or doesn’t work.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52F3C-ADF8-2442-A93A-070580C376E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We</a:t>
            </a:r>
            <a:r>
              <a:rPr lang="en-US" baseline="0" dirty="0" smtClean="0"/>
              <a:t> didn’t anticipate that people are not that keen about sharing their profile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It’s hard to get people’s attention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Other opportunities that this experiment exposed (games for privacy configuration) – I have a quote from a user for this</a:t>
            </a:r>
          </a:p>
          <a:p>
            <a:pPr marL="228600" indent="-228600">
              <a:buAutoNum type="arabicParenR"/>
            </a:pPr>
            <a:r>
              <a:rPr lang="en-US" dirty="0" smtClean="0"/>
              <a:t>Feedback</a:t>
            </a:r>
            <a:r>
              <a:rPr lang="en-US" baseline="0" dirty="0" smtClean="0"/>
              <a:t> showed that our approach to privacy does hold promise – I have another quote for this one</a:t>
            </a:r>
            <a:endParaRPr lang="en-US" dirty="0" smtClean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52F3C-ADF8-2442-A93A-070580C376E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We</a:t>
            </a:r>
            <a:r>
              <a:rPr lang="en-US" baseline="0" dirty="0" smtClean="0"/>
              <a:t> didn’t anticipate that people are not that keen about sharing their profile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It’s hard to get people’s attention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Other opportunities that this experiment exposed (games for privacy configuration) – I have a quote from a user for this</a:t>
            </a:r>
          </a:p>
          <a:p>
            <a:pPr marL="228600" indent="-228600">
              <a:buAutoNum type="arabicParenR"/>
            </a:pPr>
            <a:r>
              <a:rPr lang="en-US" dirty="0" smtClean="0"/>
              <a:t>Feedback</a:t>
            </a:r>
            <a:r>
              <a:rPr lang="en-US" baseline="0" dirty="0" smtClean="0"/>
              <a:t> showed that our approach to privacy does hold promise – I have another quote for this one</a:t>
            </a:r>
            <a:endParaRPr lang="en-US" dirty="0" smtClean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52F3C-ADF8-2442-A93A-070580C376E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Talk about other dimensions to measure and other approaches for representing networks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52F3C-ADF8-2442-A93A-070580C376E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</a:t>
            </a:r>
            <a:r>
              <a:rPr lang="en-US" baseline="0" dirty="0" smtClean="0"/>
              <a:t> example, our approach can aid understanding privacy and exposure by </a:t>
            </a:r>
            <a:r>
              <a:rPr lang="en-US" dirty="0" smtClean="0"/>
              <a:t>listing a few representing members</a:t>
            </a:r>
            <a:r>
              <a:rPr lang="en-US" baseline="0" dirty="0" smtClean="0"/>
              <a:t> of the social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E3FE0-FFA6-3A4E-B054-BDD6E50470A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to give the user intuition about who can see what.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E3FE0-FFA6-3A4E-B054-BDD6E50470A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Limitations of our results:</a:t>
            </a:r>
          </a:p>
          <a:p>
            <a:pPr marL="228600" indent="-228600">
              <a:buAutoNum type="arabicParenR"/>
            </a:pPr>
            <a:r>
              <a:rPr lang="en-US" dirty="0" smtClean="0"/>
              <a:t>Technical problems</a:t>
            </a:r>
          </a:p>
          <a:p>
            <a:pPr marL="228600" indent="-228600">
              <a:buAutoNum type="arabicParenR"/>
            </a:pPr>
            <a:r>
              <a:rPr lang="en-US" dirty="0" smtClean="0"/>
              <a:t>Too many dimensions</a:t>
            </a:r>
          </a:p>
          <a:p>
            <a:pPr marL="228600" indent="-228600">
              <a:buAutoNum type="arabicParenR"/>
            </a:pPr>
            <a:r>
              <a:rPr lang="en-US" dirty="0" smtClean="0"/>
              <a:t>Reluctance of people to expose their FB account due to latest privacy blah blah blah</a:t>
            </a:r>
          </a:p>
          <a:p>
            <a:pPr marL="228600" indent="-228600">
              <a:buAutoNum type="arabicParenR"/>
            </a:pPr>
            <a:r>
              <a:rPr lang="en-US" dirty="0" smtClean="0"/>
              <a:t>The difficulty of narrowing the problem to simple questions and the problem of measuring the effect on privacy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52F3C-ADF8-2442-A93A-070580C376E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b="1" baseline="0" dirty="0" smtClean="0"/>
              <a:t>Facebook App</a:t>
            </a:r>
          </a:p>
          <a:p>
            <a:pPr marL="628650" lvl="1" indent="-171450">
              <a:buFontTx/>
              <a:buChar char="-"/>
            </a:pPr>
            <a:r>
              <a:rPr lang="en-US" b="1" baseline="0" dirty="0" smtClean="0"/>
              <a:t>Gets users friends and mutual friends and constructs graph</a:t>
            </a:r>
          </a:p>
          <a:p>
            <a:pPr marL="628650" lvl="1" indent="-171450">
              <a:buFontTx/>
              <a:buChar char="-"/>
            </a:pPr>
            <a:r>
              <a:rPr lang="en-US" b="1" baseline="0" dirty="0" smtClean="0"/>
              <a:t>Clusters friends based on combination of mutual friends, affiliation and location</a:t>
            </a:r>
          </a:p>
          <a:p>
            <a:pPr marL="628650" lvl="1" indent="-171450">
              <a:buFontTx/>
              <a:buChar char="-"/>
            </a:pPr>
            <a:r>
              <a:rPr lang="en-US" b="1" baseline="0" dirty="0" smtClean="0"/>
              <a:t>Choose representative for each cluster</a:t>
            </a:r>
          </a:p>
          <a:p>
            <a:pPr marL="171450" lvl="0" indent="-171450">
              <a:buFontTx/>
              <a:buChar char="-"/>
            </a:pPr>
            <a:r>
              <a:rPr lang="en-US" b="1" baseline="0" dirty="0" smtClean="0"/>
              <a:t>Each user was asked 10 questions in one of three formats</a:t>
            </a:r>
          </a:p>
          <a:p>
            <a:pPr marL="171450" lvl="0" indent="-171450">
              <a:buFontTx/>
              <a:buChar char="-"/>
            </a:pPr>
            <a:r>
              <a:rPr lang="en-US" b="1" baseline="0" dirty="0" smtClean="0"/>
              <a:t>Collect only enough information</a:t>
            </a:r>
          </a:p>
          <a:p>
            <a:pPr marL="628650" lvl="1" indent="-171450">
              <a:buFontTx/>
              <a:buChar char="-"/>
            </a:pPr>
            <a:r>
              <a:rPr lang="en-US" b="1" baseline="0" dirty="0" smtClean="0"/>
              <a:t>Only sensitive information was user id and answers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52F3C-ADF8-2442-A93A-070580C376E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First question type:</a:t>
            </a:r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52F3C-ADF8-2442-A93A-070580C376E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We</a:t>
            </a:r>
            <a:r>
              <a:rPr lang="en-US" b="1" baseline="0" dirty="0" smtClean="0"/>
              <a:t> have to present our experiment. So we should:</a:t>
            </a:r>
          </a:p>
          <a:p>
            <a:pPr marL="228600" indent="-228600">
              <a:buAutoNum type="arabicParenR"/>
            </a:pPr>
            <a:r>
              <a:rPr lang="en-US" b="1" baseline="0" dirty="0" smtClean="0"/>
              <a:t>Talk shortly about the platform</a:t>
            </a:r>
          </a:p>
          <a:p>
            <a:pPr marL="228600" indent="-228600">
              <a:buAutoNum type="arabicParenR"/>
            </a:pPr>
            <a:r>
              <a:rPr lang="en-US" b="1" baseline="0" dirty="0" smtClean="0"/>
              <a:t>Show the questions through screenshots</a:t>
            </a:r>
          </a:p>
          <a:p>
            <a:pPr marL="228600" indent="-228600">
              <a:buAutoNum type="arabicParenR"/>
            </a:pPr>
            <a:r>
              <a:rPr lang="en-US" b="1" baseline="0" dirty="0" smtClean="0"/>
              <a:t>Describe what a user gets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52F3C-ADF8-2442-A93A-070580C376E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We</a:t>
            </a:r>
            <a:r>
              <a:rPr lang="en-US" b="1" baseline="0" dirty="0" smtClean="0"/>
              <a:t> have to present our experiment. So we should:</a:t>
            </a:r>
          </a:p>
          <a:p>
            <a:pPr marL="228600" indent="-228600">
              <a:buAutoNum type="arabicParenR"/>
            </a:pPr>
            <a:r>
              <a:rPr lang="en-US" b="1" baseline="0" dirty="0" smtClean="0"/>
              <a:t>Talk shortly about the platform</a:t>
            </a:r>
          </a:p>
          <a:p>
            <a:pPr marL="228600" indent="-228600">
              <a:buAutoNum type="arabicParenR"/>
            </a:pPr>
            <a:r>
              <a:rPr lang="en-US" b="1" baseline="0" dirty="0" smtClean="0"/>
              <a:t>Show the questions through screenshots</a:t>
            </a:r>
          </a:p>
          <a:p>
            <a:pPr marL="228600" indent="-228600">
              <a:buAutoNum type="arabicParenR"/>
            </a:pPr>
            <a:r>
              <a:rPr lang="en-US" b="1" baseline="0" dirty="0" smtClean="0"/>
              <a:t>Describe what a user gets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52F3C-ADF8-2442-A93A-070580C376E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Showing</a:t>
            </a:r>
            <a:r>
              <a:rPr lang="en-US" b="1" baseline="0" dirty="0" smtClean="0"/>
              <a:t> our results. In this slide we can show a table of the number of results we got. Or some graph…..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We can hint towards the small numbers due to people not favoring exposing their profile. But we should talk bout this later (under limitations and what we learned).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52F3C-ADF8-2442-A93A-070580C376E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398D-0C8B-964B-B6C3-50E7B583DF7E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53DD-34A1-BE49-A34B-E565D187C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398D-0C8B-964B-B6C3-50E7B583DF7E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53DD-34A1-BE49-A34B-E565D187C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398D-0C8B-964B-B6C3-50E7B583DF7E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53DD-34A1-BE49-A34B-E565D187C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398D-0C8B-964B-B6C3-50E7B583DF7E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53DD-34A1-BE49-A34B-E565D187C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398D-0C8B-964B-B6C3-50E7B583DF7E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53DD-34A1-BE49-A34B-E565D187C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398D-0C8B-964B-B6C3-50E7B583DF7E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53DD-34A1-BE49-A34B-E565D187C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398D-0C8B-964B-B6C3-50E7B583DF7E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53DD-34A1-BE49-A34B-E565D187C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398D-0C8B-964B-B6C3-50E7B583DF7E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53DD-34A1-BE49-A34B-E565D187C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398D-0C8B-964B-B6C3-50E7B583DF7E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53DD-34A1-BE49-A34B-E565D187C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398D-0C8B-964B-B6C3-50E7B583DF7E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53DD-34A1-BE49-A34B-E565D187C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398D-0C8B-964B-B6C3-50E7B583DF7E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53DD-34A1-BE49-A34B-E565D187C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D398D-0C8B-964B-B6C3-50E7B583DF7E}" type="datetimeFigureOut">
              <a:rPr lang="en-US" smtClean="0"/>
              <a:pPr/>
              <a:t>6/1/2010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753DD-34A1-BE49-A34B-E565D187C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Instance Based Social Network Representation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Yoav Artzi</a:t>
            </a:r>
          </a:p>
          <a:p>
            <a:r>
              <a:rPr lang="en-US" dirty="0" err="1" smtClean="0"/>
              <a:t>Amit</a:t>
            </a:r>
            <a:r>
              <a:rPr lang="en-US" dirty="0" smtClean="0"/>
              <a:t> Levy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0252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  <a:cs typeface="Cambria"/>
              </a:rPr>
              <a:t>CSE 510: HCI</a:t>
            </a:r>
          </a:p>
          <a:p>
            <a:r>
              <a:rPr lang="en-US" sz="1400" dirty="0" smtClean="0">
                <a:latin typeface="+mj-lt"/>
                <a:cs typeface="Cambria"/>
              </a:rPr>
              <a:t>Spring 2010</a:t>
            </a:r>
          </a:p>
          <a:p>
            <a:r>
              <a:rPr lang="en-US" sz="1400" dirty="0" smtClean="0">
                <a:latin typeface="+mj-lt"/>
                <a:cs typeface="Cambria"/>
              </a:rPr>
              <a:t>Project final presentation</a:t>
            </a:r>
            <a:endParaRPr lang="en-US" sz="1400" dirty="0">
              <a:latin typeface="+mj-lt"/>
              <a:cs typeface="Cambri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Experiment</a:t>
            </a:r>
            <a:endParaRPr lang="en-US" dirty="0"/>
          </a:p>
        </p:txBody>
      </p:sp>
      <p:pic>
        <p:nvPicPr>
          <p:cNvPr id="11" name="Picture 10" descr="Screen shot 2010-05-30 at 3.40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961" y="1417638"/>
            <a:ext cx="4740994" cy="5037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5686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4036220"/>
              </p:ext>
            </p:extLst>
          </p:nvPr>
        </p:nvGraphicFramePr>
        <p:xfrm>
          <a:off x="308758" y="1508166"/>
          <a:ext cx="8502733" cy="5142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13490" y="2626112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Impact" pitchFamily="34" charset="0"/>
              </a:rPr>
              <a:t>11</a:t>
            </a:r>
            <a:endParaRPr lang="en-US" sz="1200" i="1" dirty="0">
              <a:latin typeface="Impac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9857" y="1927174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Impact" pitchFamily="34" charset="0"/>
              </a:rPr>
              <a:t>10</a:t>
            </a:r>
            <a:endParaRPr lang="en-US" sz="1200" i="1" dirty="0">
              <a:latin typeface="Impac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5284" y="2148280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Impact" pitchFamily="34" charset="0"/>
              </a:rPr>
              <a:t>10</a:t>
            </a:r>
            <a:endParaRPr lang="en-US" sz="1200" i="1" dirty="0">
              <a:latin typeface="Impac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1457" y="2780767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Impact" pitchFamily="34" charset="0"/>
              </a:rPr>
              <a:t>10</a:t>
            </a:r>
            <a:endParaRPr lang="en-US" sz="1200" i="1" dirty="0">
              <a:latin typeface="Impac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91360" y="2425279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Impact" pitchFamily="34" charset="0"/>
              </a:rPr>
              <a:t>10</a:t>
            </a:r>
            <a:endParaRPr lang="en-US" sz="1200" i="1" dirty="0">
              <a:latin typeface="Impac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9640" y="1999999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Impact" pitchFamily="34" charset="0"/>
              </a:rPr>
              <a:t>10</a:t>
            </a:r>
            <a:endParaRPr lang="en-US" sz="1200" i="1" dirty="0">
              <a:latin typeface="Impac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62960" y="2704923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Impact" pitchFamily="34" charset="0"/>
              </a:rPr>
              <a:t>10</a:t>
            </a:r>
            <a:endParaRPr lang="en-US" sz="1200" i="1" dirty="0">
              <a:latin typeface="Impac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93884" y="2310444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Impact" pitchFamily="34" charset="0"/>
              </a:rPr>
              <a:t>10</a:t>
            </a:r>
            <a:endParaRPr lang="en-US" sz="1200" i="1" dirty="0">
              <a:latin typeface="Impac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6757" y="1936938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Impact" pitchFamily="34" charset="0"/>
              </a:rPr>
              <a:t>10</a:t>
            </a:r>
            <a:endParaRPr lang="en-US" sz="1200" i="1" dirty="0">
              <a:latin typeface="Impac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0229" y="2286779"/>
            <a:ext cx="245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Impact" pitchFamily="34" charset="0"/>
              </a:rPr>
              <a:t>7</a:t>
            </a:r>
            <a:endParaRPr lang="en-US" sz="1200" i="1" dirty="0">
              <a:latin typeface="Impac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70133" y="1926428"/>
            <a:ext cx="245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Impact" pitchFamily="34" charset="0"/>
              </a:rPr>
              <a:t>7</a:t>
            </a:r>
            <a:endParaRPr lang="en-US" sz="1200" i="1" dirty="0">
              <a:latin typeface="Impac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9525" y="228676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Impact" pitchFamily="34" charset="0"/>
              </a:rPr>
              <a:t>8</a:t>
            </a:r>
            <a:endParaRPr lang="en-US" sz="1200" i="1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6173523"/>
              </p:ext>
            </p:extLst>
          </p:nvPr>
        </p:nvGraphicFramePr>
        <p:xfrm>
          <a:off x="320634" y="1318162"/>
          <a:ext cx="8538358" cy="5166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48050" y="2702278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Impact" pitchFamily="34" charset="0"/>
              </a:rPr>
              <a:t>43</a:t>
            </a:r>
            <a:endParaRPr lang="en-US" sz="1200" i="1" dirty="0">
              <a:latin typeface="Impac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22320" y="43171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Impact" pitchFamily="34" charset="0"/>
              </a:rPr>
              <a:t>42</a:t>
            </a:r>
            <a:endParaRPr lang="en-US" sz="1200" i="1" dirty="0">
              <a:latin typeface="Impac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96590" y="5546851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Impact" pitchFamily="34" charset="0"/>
              </a:rPr>
              <a:t>43</a:t>
            </a:r>
            <a:endParaRPr lang="en-US" sz="1200" i="1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Selection </a:t>
            </a:r>
            <a:r>
              <a:rPr lang="en-US" dirty="0" smtClean="0"/>
              <a:t>bias</a:t>
            </a:r>
            <a:endParaRPr lang="en-US" dirty="0" smtClean="0"/>
          </a:p>
          <a:p>
            <a:r>
              <a:rPr lang="en-US" dirty="0" smtClean="0"/>
              <a:t>Could not cover all variables</a:t>
            </a:r>
          </a:p>
          <a:p>
            <a:pPr lvl="1"/>
            <a:r>
              <a:rPr lang="en-US" dirty="0" smtClean="0"/>
              <a:t>Representation algorithms left out</a:t>
            </a:r>
          </a:p>
          <a:p>
            <a:pPr lvl="1"/>
            <a:r>
              <a:rPr lang="en-US" dirty="0" smtClean="0"/>
              <a:t>Binary use of affiliation and location</a:t>
            </a:r>
          </a:p>
          <a:p>
            <a:r>
              <a:rPr lang="en-US" dirty="0" smtClean="0"/>
              <a:t>Limited data for analysis</a:t>
            </a:r>
          </a:p>
          <a:p>
            <a:pPr lvl="1"/>
            <a:r>
              <a:rPr lang="en-US" dirty="0" smtClean="0"/>
              <a:t>For example, no friend count, only mutual friends, interactions,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5253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Quiz-like possibilities for privacy configuration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Privacy matters and forgotten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1525128" y="4056916"/>
            <a:ext cx="6094348" cy="1858963"/>
          </a:xfrm>
        </p:spPr>
        <p:txBody>
          <a:bodyPr>
            <a:noAutofit/>
          </a:bodyPr>
          <a:lstStyle/>
          <a:p>
            <a:pPr marL="342900" lvl="1" indent="-342900">
              <a:buNone/>
            </a:pPr>
            <a:r>
              <a:rPr lang="en-US" sz="2000" dirty="0" smtClean="0">
                <a:latin typeface="Handwriting - Dakota"/>
                <a:cs typeface="Handwriting - Dakota"/>
              </a:rPr>
              <a:t>	“… scary, it brought up photos of friends that are accidently in my Facebook… Is that the goal? To show that half of them are not really connected to you?”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525128" y="2352554"/>
            <a:ext cx="6094348" cy="1030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ndwriting - Dakota"/>
                <a:ea typeface="+mn-ea"/>
                <a:cs typeface="Handwriting - Dakota"/>
              </a:rPr>
              <a:t>	“… it was really fun for me, this little game… “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People are worried about privacy on Facebook</a:t>
            </a:r>
          </a:p>
          <a:p>
            <a:r>
              <a:rPr lang="en-US" dirty="0" smtClean="0"/>
              <a:t>They need to see who has access to their data</a:t>
            </a:r>
          </a:p>
          <a:p>
            <a:r>
              <a:rPr lang="en-US" dirty="0" smtClean="0"/>
              <a:t>Algorithmic approaches might help communicate privacy</a:t>
            </a:r>
          </a:p>
        </p:txBody>
      </p:sp>
    </p:spTree>
    <p:extLst>
      <p:ext uri="{BB962C8B-B14F-4D97-AF65-F5344CB8AC3E}">
        <p14:creationId xmlns:p14="http://schemas.microsoft.com/office/powerpoint/2010/main" val="1856735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68614" cy="4525963"/>
          </a:xfrm>
        </p:spPr>
        <p:txBody>
          <a:bodyPr/>
          <a:lstStyle/>
          <a:p>
            <a:r>
              <a:rPr lang="en-US" dirty="0" smtClean="0"/>
              <a:t>More of the same (gather more data)</a:t>
            </a:r>
          </a:p>
          <a:p>
            <a:r>
              <a:rPr lang="en-US" dirty="0" smtClean="0"/>
              <a:t>Explore more personal </a:t>
            </a:r>
            <a:r>
              <a:rPr lang="en-US" dirty="0" smtClean="0"/>
              <a:t>variables</a:t>
            </a:r>
          </a:p>
          <a:p>
            <a:r>
              <a:rPr lang="en-US" dirty="0" smtClean="0"/>
              <a:t>Relating success to network properties</a:t>
            </a:r>
          </a:p>
          <a:p>
            <a:pPr lvl="1"/>
            <a:r>
              <a:rPr lang="en-US" dirty="0" smtClean="0"/>
              <a:t>Size, path lengths, clustering co-efficient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smtClean="0"/>
              <a:t>our </a:t>
            </a:r>
            <a:r>
              <a:rPr lang="en-US" dirty="0" smtClean="0"/>
              <a:t>approach to communicate privacy in Facebook</a:t>
            </a:r>
          </a:p>
          <a:p>
            <a:pPr lvl="1"/>
            <a:r>
              <a:rPr lang="en-US" dirty="0" smtClean="0"/>
              <a:t>Evaluate “in the wild”</a:t>
            </a:r>
          </a:p>
          <a:p>
            <a:r>
              <a:rPr lang="en-US" dirty="0" smtClean="0"/>
              <a:t>Explore other uses of social network clustering</a:t>
            </a:r>
          </a:p>
          <a:p>
            <a:pPr lvl="1"/>
            <a:r>
              <a:rPr lang="en-US" dirty="0" smtClean="0"/>
              <a:t>Help create groups for privacy settings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Instance Based Network Representation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90" y="2724604"/>
            <a:ext cx="2350766" cy="2124774"/>
          </a:xfrm>
          <a:prstGeom prst="rect">
            <a:avLst/>
          </a:prstGeom>
        </p:spPr>
      </p:pic>
      <p:pic>
        <p:nvPicPr>
          <p:cNvPr id="8" name="Picture 7" descr="Screen shot 2010-05-09 at 10.46.07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706" y="3244271"/>
            <a:ext cx="2656803" cy="6902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08190" y="2159061"/>
            <a:ext cx="2221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Community detection</a:t>
            </a:r>
            <a:endParaRPr lang="en-US" dirty="0"/>
          </a:p>
        </p:txBody>
      </p:sp>
      <p:pic>
        <p:nvPicPr>
          <p:cNvPr id="10" name="Picture 9" descr="link-clique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7746" y="2713059"/>
            <a:ext cx="2462470" cy="20768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58016" y="2020561"/>
            <a:ext cx="2078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Representing instances detection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5875" y="2159061"/>
            <a:ext cx="2195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 representation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2759363" y="2170546"/>
            <a:ext cx="438727" cy="346363"/>
          </a:xfrm>
          <a:prstGeom prst="rightArrow">
            <a:avLst/>
          </a:prstGeom>
          <a:noFill/>
          <a:ln w="25400">
            <a:solidFill>
              <a:schemeClr val="tx1"/>
            </a:solidFill>
          </a:ln>
          <a:effectLst>
            <a:outerShdw blurRad="41275" dist="23000" dir="2700000" rotWithShape="0">
              <a:srgbClr xmlns:mc="http://schemas.openxmlformats.org/markup-compatibility/2006" xmlns:a14="http://schemas.microsoft.com/office/drawing/2010/main" val="000000" mc:Ignorable="">
                <a:alpha val="6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5786582" y="2172855"/>
            <a:ext cx="438727" cy="346363"/>
          </a:xfrm>
          <a:prstGeom prst="rightArrow">
            <a:avLst/>
          </a:prstGeom>
          <a:noFill/>
          <a:ln w="25400">
            <a:solidFill>
              <a:schemeClr val="tx1"/>
            </a:solidFill>
          </a:ln>
          <a:effectLst>
            <a:outerShdw blurRad="41275" dist="23000" dir="2700000" rotWithShape="0">
              <a:srgbClr xmlns:mc="http://schemas.openxmlformats.org/markup-compatibility/2006" xmlns:a14="http://schemas.microsoft.com/office/drawing/2010/main" val="000000" mc:Ignorable="">
                <a:alpha val="6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14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acebook_status_reps_lis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364" y="1600200"/>
            <a:ext cx="6237272" cy="4525963"/>
          </a:xfrm>
        </p:spPr>
      </p:pic>
      <p:sp>
        <p:nvSpPr>
          <p:cNvPr id="7" name="TextBox 6"/>
          <p:cNvSpPr txBox="1"/>
          <p:nvPr/>
        </p:nvSpPr>
        <p:spPr>
          <a:xfrm>
            <a:off x="6772838" y="6596390"/>
            <a:ext cx="2371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*This may or may not really happened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54514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acebook_status_reps_lis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364" y="1600200"/>
            <a:ext cx="6237272" cy="4525963"/>
          </a:xfrm>
        </p:spPr>
      </p:pic>
      <p:sp>
        <p:nvSpPr>
          <p:cNvPr id="3" name="Cloud Callout 2"/>
          <p:cNvSpPr/>
          <p:nvPr/>
        </p:nvSpPr>
        <p:spPr>
          <a:xfrm>
            <a:off x="4413737" y="4327654"/>
            <a:ext cx="2116712" cy="1489591"/>
          </a:xfrm>
          <a:prstGeom prst="cloudCallout">
            <a:avLst>
              <a:gd name="adj1" fmla="val -44917"/>
              <a:gd name="adj2" fmla="val -8219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CTO? Oh, maybe I shouldn’t post it yet.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2838" y="6596390"/>
            <a:ext cx="2371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*This may or may not really happened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26858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answer the central question?</a:t>
            </a:r>
          </a:p>
          <a:p>
            <a:r>
              <a:rPr lang="en-US" dirty="0" smtClean="0"/>
              <a:t>Too many dimensions</a:t>
            </a:r>
          </a:p>
          <a:p>
            <a:r>
              <a:rPr lang="en-US" dirty="0" smtClean="0"/>
              <a:t>Respect </a:t>
            </a:r>
            <a:r>
              <a:rPr lang="en-US" dirty="0" smtClean="0"/>
              <a:t>people’s </a:t>
            </a:r>
            <a:r>
              <a:rPr lang="en-US" dirty="0" smtClean="0"/>
              <a:t>privacy</a:t>
            </a:r>
          </a:p>
          <a:p>
            <a:r>
              <a:rPr lang="en-US" dirty="0" smtClean="0"/>
              <a:t>Only a few chances to get it right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user to associate individuals with clusters</a:t>
            </a:r>
          </a:p>
          <a:p>
            <a:r>
              <a:rPr lang="en-US" dirty="0" smtClean="0"/>
              <a:t>Answering </a:t>
            </a:r>
            <a:r>
              <a:rPr lang="en-US" dirty="0"/>
              <a:t>a higher level </a:t>
            </a:r>
            <a:r>
              <a:rPr lang="en-US" dirty="0" smtClean="0"/>
              <a:t>question</a:t>
            </a:r>
          </a:p>
          <a:p>
            <a:pPr lvl="1"/>
            <a:r>
              <a:rPr lang="en-US" dirty="0" smtClean="0"/>
              <a:t>How do users intuitively </a:t>
            </a:r>
            <a:r>
              <a:rPr lang="en-US" dirty="0" smtClean="0"/>
              <a:t>perceive their </a:t>
            </a:r>
            <a:r>
              <a:rPr lang="en-US" dirty="0" smtClean="0"/>
              <a:t>network?</a:t>
            </a:r>
          </a:p>
          <a:p>
            <a:r>
              <a:rPr lang="en-US" dirty="0" smtClean="0"/>
              <a:t>Evaluate if algorithm captures user’s perception of their social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83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0-05-30 at 3.39.5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082" y="1417638"/>
            <a:ext cx="2438092" cy="1464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Experiment</a:t>
            </a:r>
            <a:endParaRPr lang="en-US" dirty="0"/>
          </a:p>
        </p:txBody>
      </p:sp>
      <p:pic>
        <p:nvPicPr>
          <p:cNvPr id="10" name="Picture 9" descr="Screen shot 2010-05-30 at 3.40.13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350" y="2473082"/>
            <a:ext cx="3300752" cy="1915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</p:spPr>
      </p:pic>
      <p:pic>
        <p:nvPicPr>
          <p:cNvPr id="11" name="Picture 10" descr="Screen shot 2010-05-30 at 3.40.26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1" y="3737527"/>
            <a:ext cx="2611272" cy="2774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5443342" y="3737527"/>
            <a:ext cx="33836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6688" indent="-166688">
              <a:buFont typeface="Arial"/>
              <a:buChar char="•"/>
            </a:pPr>
            <a:r>
              <a:rPr lang="en-US" dirty="0" smtClean="0"/>
              <a:t>3 question types</a:t>
            </a:r>
          </a:p>
          <a:p>
            <a:pPr marL="166688" indent="-166688">
              <a:buFont typeface="Arial"/>
              <a:buChar char="•"/>
            </a:pPr>
            <a:r>
              <a:rPr lang="en-US" dirty="0" smtClean="0"/>
              <a:t>Composed using the user’s Facebook network</a:t>
            </a:r>
          </a:p>
          <a:p>
            <a:pPr marL="166688" indent="-166688">
              <a:buFont typeface="Arial"/>
              <a:buChar char="•"/>
            </a:pPr>
            <a:r>
              <a:rPr lang="en-US" dirty="0" smtClean="0"/>
              <a:t>User gets 10 questions of a single type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0-05-30 at 3.39.5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951" y="1649458"/>
            <a:ext cx="7096393" cy="4261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86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Experiment</a:t>
            </a:r>
            <a:endParaRPr lang="en-US" dirty="0"/>
          </a:p>
        </p:txBody>
      </p:sp>
      <p:pic>
        <p:nvPicPr>
          <p:cNvPr id="10" name="Picture 9" descr="Screen shot 2010-05-30 at 3.40.1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6" y="1661375"/>
            <a:ext cx="7743393" cy="44947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xmlns:mc="http://schemas.openxmlformats.org/markup-compatibility/2006" xmlns:a14="http://schemas.microsoft.com/office/drawing/2010/main" val="333333" mc:Ignorable="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5686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783</Words>
  <Application>Microsoft Office PowerPoint</Application>
  <PresentationFormat>On-screen Show (4:3)</PresentationFormat>
  <Paragraphs>129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Instance Based Social Network Representation</vt:lpstr>
      <vt:lpstr>Instance Based Network Representation</vt:lpstr>
      <vt:lpstr>PowerPoint Presentation</vt:lpstr>
      <vt:lpstr>PowerPoint Presentation</vt:lpstr>
      <vt:lpstr>Challenges</vt:lpstr>
      <vt:lpstr>Approach</vt:lpstr>
      <vt:lpstr>Our Experiment</vt:lpstr>
      <vt:lpstr>Our Experiment</vt:lpstr>
      <vt:lpstr>Our Experiment</vt:lpstr>
      <vt:lpstr>Our Experiment</vt:lpstr>
      <vt:lpstr>Results</vt:lpstr>
      <vt:lpstr>Results</vt:lpstr>
      <vt:lpstr>Limitations</vt:lpstr>
      <vt:lpstr>What We Learned</vt:lpstr>
      <vt:lpstr>What We Learned</vt:lpstr>
      <vt:lpstr>Future Work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Instance Based Social Network Representation</dc:title>
  <dc:creator>Yoav Artzi;Amit Levy</dc:creator>
  <cp:lastModifiedBy>Amit Levy</cp:lastModifiedBy>
  <cp:revision>34</cp:revision>
  <dcterms:created xsi:type="dcterms:W3CDTF">2010-05-31T02:53:46Z</dcterms:created>
  <dcterms:modified xsi:type="dcterms:W3CDTF">2010-06-02T07:51:18Z</dcterms:modified>
</cp:coreProperties>
</file>