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257" r:id="rId4"/>
    <p:sldId id="316" r:id="rId5"/>
    <p:sldId id="317" r:id="rId6"/>
    <p:sldId id="318" r:id="rId7"/>
    <p:sldId id="320" r:id="rId8"/>
    <p:sldId id="336" r:id="rId9"/>
    <p:sldId id="337" r:id="rId10"/>
    <p:sldId id="323" r:id="rId11"/>
    <p:sldId id="328" r:id="rId12"/>
    <p:sldId id="325" r:id="rId13"/>
    <p:sldId id="338" r:id="rId14"/>
    <p:sldId id="326" r:id="rId15"/>
    <p:sldId id="334" r:id="rId16"/>
    <p:sldId id="335" r:id="rId17"/>
    <p:sldId id="330" r:id="rId18"/>
    <p:sldId id="332" r:id="rId19"/>
    <p:sldId id="315" r:id="rId20"/>
    <p:sldId id="290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Bellota Text" panose="020B060402020202020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Yesev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648903-31C9-404A-B29A-C8EAA0C8D602}">
  <a:tblStyle styleId="{54648903-31C9-404A-B29A-C8EAA0C8D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2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9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06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550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08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66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8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719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0eae035afd_0_30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0eae035afd_0_30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553a39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553a39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7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8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9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5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53a39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53a39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5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09800" y="1995025"/>
            <a:ext cx="5324400" cy="161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95525" y="3846750"/>
            <a:ext cx="65517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81875" y="-128650"/>
            <a:ext cx="4119900" cy="29763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313250" y="-128650"/>
            <a:ext cx="4119900" cy="39501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52725"/>
            <a:ext cx="7704000" cy="30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-1956942" y="-569725"/>
            <a:ext cx="4554300" cy="32901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89742" y="-1043200"/>
            <a:ext cx="4554300" cy="43665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6200" y="-260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>
            <a:off x="-1956942" y="-569725"/>
            <a:ext cx="4554300" cy="32901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589742" y="-1043200"/>
            <a:ext cx="4554300" cy="43665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2280875" y="1350860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29725" y="2347538"/>
            <a:ext cx="2330400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1929725" y="1962225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5258075" y="1350854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906925" y="2382763"/>
            <a:ext cx="2330400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6"/>
          </p:nvPr>
        </p:nvSpPr>
        <p:spPr>
          <a:xfrm>
            <a:off x="4906925" y="1997450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2280875" y="3065219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1929725" y="4062900"/>
            <a:ext cx="2330400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1929725" y="3677700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58075" y="3065219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906925" y="4062900"/>
            <a:ext cx="2330400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906925" y="3677700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3106265" y="2409129"/>
            <a:ext cx="37797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3106273" y="2043700"/>
            <a:ext cx="37797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CE4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3106265" y="3305297"/>
            <a:ext cx="37797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3106273" y="2939857"/>
            <a:ext cx="37797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CE4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3106265" y="4201450"/>
            <a:ext cx="3779700" cy="28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3106273" y="3836015"/>
            <a:ext cx="37797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CE4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371092" y="-372975"/>
            <a:ext cx="4554300" cy="32901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 flipH="1">
            <a:off x="-1175592" y="-846450"/>
            <a:ext cx="4554300" cy="43665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ctrTitle"/>
          </p:nvPr>
        </p:nvSpPr>
        <p:spPr>
          <a:xfrm>
            <a:off x="1909800" y="1744575"/>
            <a:ext cx="5324400" cy="795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1295525" y="3182175"/>
            <a:ext cx="65517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81875" y="-128650"/>
            <a:ext cx="4119900" cy="29763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 flipH="1">
            <a:off x="313250" y="-128650"/>
            <a:ext cx="4119900" cy="39501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2429850" y="2643350"/>
            <a:ext cx="42843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eseva One"/>
              <a:buNone/>
              <a:defRPr sz="2000"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926700" y="4097225"/>
            <a:ext cx="72906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 flipH="1">
            <a:off x="-1957004" y="-569725"/>
            <a:ext cx="6463200" cy="58101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4589742" y="-1043200"/>
            <a:ext cx="4554300" cy="43665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5371092" y="-372975"/>
            <a:ext cx="4554300" cy="3290100"/>
          </a:xfrm>
          <a:prstGeom prst="parallelogram">
            <a:avLst>
              <a:gd name="adj" fmla="val 66251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 flipH="1">
            <a:off x="-1175592" y="-846450"/>
            <a:ext cx="4554300" cy="4366500"/>
          </a:xfrm>
          <a:prstGeom prst="parallelogram">
            <a:avLst>
              <a:gd name="adj" fmla="val 55962"/>
            </a:avLst>
          </a:prstGeom>
          <a:gradFill>
            <a:gsLst>
              <a:gs pos="0">
                <a:srgbClr val="FFF2CC">
                  <a:alpha val="67843"/>
                </a:srgbClr>
              </a:gs>
              <a:gs pos="100000">
                <a:srgbClr val="FFF2CC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50" y="3362425"/>
            <a:ext cx="9144000" cy="1781100"/>
          </a:xfrm>
          <a:prstGeom prst="rect">
            <a:avLst/>
          </a:prstGeom>
          <a:gradFill>
            <a:gsLst>
              <a:gs pos="0">
                <a:srgbClr val="000000">
                  <a:alpha val="69411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 rot="10800000">
            <a:off x="50" y="0"/>
            <a:ext cx="9144000" cy="1179000"/>
          </a:xfrm>
          <a:prstGeom prst="rect">
            <a:avLst/>
          </a:prstGeom>
          <a:gradFill>
            <a:gsLst>
              <a:gs pos="0">
                <a:srgbClr val="000000">
                  <a:alpha val="69411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8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4"/>
          <p:cNvGrpSpPr/>
          <p:nvPr/>
        </p:nvGrpSpPr>
        <p:grpSpPr>
          <a:xfrm>
            <a:off x="2021675" y="2666250"/>
            <a:ext cx="5099400" cy="1025100"/>
            <a:chOff x="2021675" y="2847400"/>
            <a:chExt cx="5099400" cy="1025100"/>
          </a:xfrm>
        </p:grpSpPr>
        <p:sp>
          <p:nvSpPr>
            <p:cNvPr id="219" name="Google Shape;219;p34"/>
            <p:cNvSpPr/>
            <p:nvPr/>
          </p:nvSpPr>
          <p:spPr>
            <a:xfrm>
              <a:off x="2071875" y="2898400"/>
              <a:ext cx="4999200" cy="923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021675" y="2847400"/>
              <a:ext cx="5099400" cy="10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1909800" y="1995025"/>
            <a:ext cx="5324400" cy="161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000" dirty="0">
                <a:latin typeface="Arial Black" panose="020B0A04020102020204" pitchFamily="34" charset="0"/>
              </a:rPr>
              <a:t>Movie </a:t>
            </a:r>
            <a:r>
              <a:rPr lang="tr-TR" sz="5000" dirty="0" err="1">
                <a:latin typeface="Arial Black" panose="020B0A04020102020204" pitchFamily="34" charset="0"/>
              </a:rPr>
              <a:t>Trends</a:t>
            </a:r>
            <a:r>
              <a:rPr lang="tr-TR" sz="5000" dirty="0">
                <a:latin typeface="Arial Black" panose="020B0A04020102020204" pitchFamily="34" charset="0"/>
              </a:rPr>
              <a:t> </a:t>
            </a:r>
            <a:endParaRPr sz="5000" dirty="0">
              <a:latin typeface="Arial Black" panose="020B0A04020102020204" pitchFamily="34" charset="0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1295525" y="3846750"/>
            <a:ext cx="65517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latin typeface="Arial Black" panose="020B0A04020102020204" pitchFamily="34" charset="0"/>
              </a:rPr>
              <a:t>Genres</a:t>
            </a:r>
            <a:r>
              <a:rPr lang="tr-TR" dirty="0">
                <a:latin typeface="Arial Black" panose="020B0A04020102020204" pitchFamily="34" charset="0"/>
              </a:rPr>
              <a:t> </a:t>
            </a:r>
            <a:r>
              <a:rPr lang="tr-TR" dirty="0" err="1">
                <a:latin typeface="Arial Black" panose="020B0A04020102020204" pitchFamily="34" charset="0"/>
              </a:rPr>
              <a:t>over</a:t>
            </a:r>
            <a:r>
              <a:rPr lang="tr-TR" dirty="0">
                <a:latin typeface="Arial Black" panose="020B0A04020102020204" pitchFamily="34" charset="0"/>
              </a:rPr>
              <a:t> </a:t>
            </a:r>
            <a:r>
              <a:rPr lang="tr-TR" dirty="0" err="1">
                <a:latin typeface="Arial Black" panose="020B0A04020102020204" pitchFamily="34" charset="0"/>
              </a:rPr>
              <a:t>the</a:t>
            </a:r>
            <a:r>
              <a:rPr lang="tr-TR" dirty="0">
                <a:latin typeface="Arial Black" panose="020B0A04020102020204" pitchFamily="34" charset="0"/>
              </a:rPr>
              <a:t> </a:t>
            </a:r>
            <a:r>
              <a:rPr lang="tr-TR" dirty="0" err="1">
                <a:latin typeface="Arial Black" panose="020B0A04020102020204" pitchFamily="34" charset="0"/>
              </a:rPr>
              <a:t>years</a:t>
            </a:r>
            <a:endParaRPr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Participation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B29392-2C3F-5519-331C-5346CD59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" y="1514001"/>
            <a:ext cx="8116819" cy="350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4935291" y="1830578"/>
            <a:ext cx="3730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Key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finding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English-</a:t>
            </a:r>
            <a:r>
              <a:rPr lang="tr-TR" dirty="0" err="1">
                <a:solidFill>
                  <a:schemeClr val="tx1"/>
                </a:solidFill>
              </a:rPr>
              <a:t>speaking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remained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domaniting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total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around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world</a:t>
            </a:r>
            <a:r>
              <a:rPr lang="tr-TR" dirty="0">
                <a:solidFill>
                  <a:schemeClr val="tx1"/>
                </a:solidFill>
              </a:rPr>
              <a:t>. </a:t>
            </a:r>
            <a:br>
              <a:rPr lang="en-GB" dirty="0"/>
            </a:b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BEC8D7-F754-33C5-A2C0-DD132DB6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30578"/>
            <a:ext cx="3194050" cy="30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3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Genres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Decades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6407943" y="1628950"/>
            <a:ext cx="26289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order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similar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order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had a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increase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1980s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had </a:t>
            </a:r>
            <a:r>
              <a:rPr lang="tr-TR" dirty="0" err="1">
                <a:solidFill>
                  <a:schemeClr val="tx1"/>
                </a:solidFill>
              </a:rPr>
              <a:t>its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peak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</a:t>
            </a:r>
            <a:r>
              <a:rPr lang="tr-TR" dirty="0">
                <a:solidFill>
                  <a:schemeClr val="tx1"/>
                </a:solidFill>
              </a:rPr>
              <a:t> 2000.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has a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decline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2000s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2010s.  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1BEEF4-3302-0BF8-53A6-5974789D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3" y="1628950"/>
            <a:ext cx="5694612" cy="33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Genres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Decades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6400800" y="1748657"/>
            <a:ext cx="2628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Key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finding</a:t>
            </a:r>
            <a:r>
              <a:rPr lang="tr-TR" dirty="0">
                <a:solidFill>
                  <a:schemeClr val="tx1"/>
                </a:solidFill>
              </a:rPr>
              <a:t>: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in 1990s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serious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decline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until</a:t>
            </a:r>
            <a:r>
              <a:rPr lang="tr-TR" dirty="0">
                <a:solidFill>
                  <a:schemeClr val="tx1"/>
                </a:solidFill>
              </a:rPr>
              <a:t> 2000, </a:t>
            </a:r>
            <a:r>
              <a:rPr lang="tr-TR" dirty="0" err="1">
                <a:solidFill>
                  <a:schemeClr val="tx1"/>
                </a:solidFill>
              </a:rPr>
              <a:t>while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remain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similar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1990s as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previous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slide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indicates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shift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industry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</a:t>
            </a:r>
            <a:r>
              <a:rPr lang="tr-TR" dirty="0">
                <a:solidFill>
                  <a:schemeClr val="tx1"/>
                </a:solidFill>
              </a:rPr>
              <a:t> 2000.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BD9C3D3-4DA6-B503-18E3-F7949FDC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1" y="1748657"/>
            <a:ext cx="5523638" cy="32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6472238" y="1748657"/>
            <a:ext cx="25574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prefered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: 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Drama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Comedy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Romance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Thriller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47A88A-283B-4950-660C-249FE63F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3" y="1847745"/>
            <a:ext cx="5572127" cy="28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5413922" y="1836352"/>
            <a:ext cx="37300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Key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finding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Drama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signicicantly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dominated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90s.</a:t>
            </a:r>
            <a:br>
              <a:rPr lang="en-GB" dirty="0"/>
            </a:b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F0FB9FE-056E-1B8E-D8AF-B9610A94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32576"/>
            <a:ext cx="4884629" cy="29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4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5199609" y="1832576"/>
            <a:ext cx="3730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Key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finding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2000s </a:t>
            </a:r>
            <a:r>
              <a:rPr lang="tr-TR" dirty="0" err="1">
                <a:solidFill>
                  <a:schemeClr val="tx1"/>
                </a:solidFill>
              </a:rPr>
              <a:t>looks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identical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1990s.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C9564D-3256-F83E-1AE6-0D32F28A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9" y="1832576"/>
            <a:ext cx="4738796" cy="28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7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5071022" y="1964532"/>
            <a:ext cx="39086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is a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shift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comparing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90s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00s: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increase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b="1" dirty="0">
                <a:solidFill>
                  <a:schemeClr val="tx1"/>
                </a:solidFill>
              </a:rPr>
              <a:t>Drama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popularity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in drama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r>
              <a:rPr lang="tr-TR" b="1" dirty="0" err="1">
                <a:solidFill>
                  <a:schemeClr val="tx1"/>
                </a:solidFill>
              </a:rPr>
              <a:t>Comedy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gap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comparing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previous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Demand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Romance</a:t>
            </a:r>
            <a:r>
              <a:rPr lang="tr-TR" dirty="0">
                <a:solidFill>
                  <a:schemeClr val="tx1"/>
                </a:solidFill>
              </a:rPr>
              <a:t> has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highest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drop</a:t>
            </a:r>
            <a:r>
              <a:rPr lang="tr-TR" dirty="0">
                <a:solidFill>
                  <a:schemeClr val="tx1"/>
                </a:solidFill>
              </a:rPr>
              <a:t> in total. </a:t>
            </a:r>
          </a:p>
          <a:p>
            <a:r>
              <a:rPr lang="tr-TR" b="1" dirty="0">
                <a:solidFill>
                  <a:schemeClr val="tx1"/>
                </a:solidFill>
              </a:rPr>
              <a:t>Action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Thriller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has </a:t>
            </a:r>
            <a:r>
              <a:rPr lang="tr-TR" dirty="0" err="1">
                <a:solidFill>
                  <a:schemeClr val="tx1"/>
                </a:solidFill>
              </a:rPr>
              <a:t>highest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production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first</a:t>
            </a:r>
            <a:r>
              <a:rPr lang="tr-TR" dirty="0">
                <a:solidFill>
                  <a:schemeClr val="tx1"/>
                </a:solidFill>
              </a:rPr>
              <a:t> time </a:t>
            </a:r>
            <a:r>
              <a:rPr lang="tr-TR" dirty="0" err="1">
                <a:solidFill>
                  <a:schemeClr val="tx1"/>
                </a:solidFill>
              </a:rPr>
              <a:t>than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Romance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CFC1EE-C78A-0289-0F7A-914EB7CD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1964532"/>
            <a:ext cx="4517610" cy="26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5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Major</a:t>
            </a:r>
            <a:r>
              <a:rPr lang="tr-TR" dirty="0"/>
              <a:t> </a:t>
            </a:r>
            <a:r>
              <a:rPr lang="tr-TR" dirty="0" err="1"/>
              <a:t>Obstacle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1092994" y="1663809"/>
            <a:ext cx="70725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tr-TR" dirty="0" err="1">
                <a:solidFill>
                  <a:schemeClr val="tx1"/>
                </a:solidFill>
              </a:rPr>
              <a:t>What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biggest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obstacle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during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project</a:t>
            </a:r>
            <a:r>
              <a:rPr lang="tr-TR" dirty="0">
                <a:solidFill>
                  <a:schemeClr val="tx1"/>
                </a:solidFill>
              </a:rPr>
              <a:t>?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Time </a:t>
            </a:r>
            <a:r>
              <a:rPr lang="tr-TR" dirty="0" err="1">
                <a:solidFill>
                  <a:schemeClr val="tx1"/>
                </a:solidFill>
              </a:rPr>
              <a:t>restriction</a:t>
            </a:r>
            <a:r>
              <a:rPr lang="tr-TR" dirty="0">
                <a:solidFill>
                  <a:schemeClr val="tx1"/>
                </a:solidFill>
              </a:rPr>
              <a:t>    : </a:t>
            </a:r>
            <a:r>
              <a:rPr lang="tr-TR" dirty="0" err="1">
                <a:solidFill>
                  <a:schemeClr val="tx1"/>
                </a:solidFill>
              </a:rPr>
              <a:t>Error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handling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cleaning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visualisation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processes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r>
              <a:rPr lang="tr-TR" dirty="0" err="1">
                <a:solidFill>
                  <a:schemeClr val="tx1"/>
                </a:solidFill>
              </a:rPr>
              <a:t>Working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new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environment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technical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difficulties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r>
              <a:rPr lang="tr-TR" dirty="0" err="1">
                <a:solidFill>
                  <a:schemeClr val="tx1"/>
                </a:solidFill>
              </a:rPr>
              <a:t>Duplicated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values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tagged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under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several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What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could</a:t>
            </a:r>
            <a:r>
              <a:rPr lang="tr-TR" dirty="0">
                <a:solidFill>
                  <a:schemeClr val="tx1"/>
                </a:solidFill>
              </a:rPr>
              <a:t> be done </a:t>
            </a:r>
            <a:r>
              <a:rPr lang="tr-TR" dirty="0" err="1">
                <a:solidFill>
                  <a:schemeClr val="tx1"/>
                </a:solidFill>
              </a:rPr>
              <a:t>differently</a:t>
            </a:r>
            <a:r>
              <a:rPr lang="tr-TR" dirty="0">
                <a:solidFill>
                  <a:schemeClr val="tx1"/>
                </a:solidFill>
              </a:rPr>
              <a:t>?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Planning time </a:t>
            </a:r>
            <a:r>
              <a:rPr lang="tr-TR" dirty="0" err="1">
                <a:solidFill>
                  <a:schemeClr val="tx1"/>
                </a:solidFill>
              </a:rPr>
              <a:t>management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focus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outcome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47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C26C-DC06-85BF-4F75-333BA86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br>
              <a:rPr lang="tr-TR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6508D-591C-6C96-D0D5-254C4E422D5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400175" y="1964531"/>
            <a:ext cx="6222206" cy="2478881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tend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they rate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genres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demanded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Comedy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Romance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genres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decline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top-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rated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IMDB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risk-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investment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IMDB data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decline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Comedy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Romance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decade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Zeitgeist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decade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37" name="Google Shape;237;p36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Project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464725" y="2531450"/>
            <a:ext cx="2943225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400" dirty="0" err="1"/>
              <a:t>What</a:t>
            </a:r>
            <a:r>
              <a:rPr lang="tr-TR" sz="1400" dirty="0"/>
              <a:t> is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changing</a:t>
            </a:r>
            <a:r>
              <a:rPr lang="tr-TR" sz="1400" dirty="0"/>
              <a:t> trend in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produced</a:t>
            </a:r>
            <a:r>
              <a:rPr lang="tr-TR" sz="1400" dirty="0"/>
              <a:t> </a:t>
            </a:r>
            <a:r>
              <a:rPr lang="tr-TR" sz="1400" dirty="0" err="1"/>
              <a:t>movie</a:t>
            </a:r>
            <a:r>
              <a:rPr lang="tr-TR" sz="1400" dirty="0"/>
              <a:t> </a:t>
            </a:r>
            <a:r>
              <a:rPr lang="tr-TR" sz="1400" dirty="0" err="1"/>
              <a:t>genres</a:t>
            </a:r>
            <a:r>
              <a:rPr lang="tr-TR" sz="1400" dirty="0"/>
              <a:t> </a:t>
            </a:r>
            <a:r>
              <a:rPr lang="tr-TR" sz="1400" dirty="0" err="1"/>
              <a:t>over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decades</a:t>
            </a:r>
            <a:endParaRPr sz="1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2"/>
          </p:nvPr>
        </p:nvSpPr>
        <p:spPr>
          <a:xfrm>
            <a:off x="2280875" y="1350860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3"/>
          </p:nvPr>
        </p:nvSpPr>
        <p:spPr>
          <a:xfrm>
            <a:off x="1929725" y="1962225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Origins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 idx="4"/>
          </p:nvPr>
        </p:nvSpPr>
        <p:spPr>
          <a:xfrm>
            <a:off x="5258075" y="1350854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5"/>
          </p:nvPr>
        </p:nvSpPr>
        <p:spPr>
          <a:xfrm>
            <a:off x="4906925" y="2202572"/>
            <a:ext cx="2330400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err="1"/>
              <a:t>Imdb</a:t>
            </a:r>
            <a:r>
              <a:rPr lang="tr-TR" dirty="0"/>
              <a:t> data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6"/>
          </p:nvPr>
        </p:nvSpPr>
        <p:spPr>
          <a:xfrm>
            <a:off x="4906925" y="1962225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Source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title" idx="7"/>
          </p:nvPr>
        </p:nvSpPr>
        <p:spPr>
          <a:xfrm>
            <a:off x="2280875" y="3065219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8"/>
          </p:nvPr>
        </p:nvSpPr>
        <p:spPr>
          <a:xfrm>
            <a:off x="1540856" y="4176709"/>
            <a:ext cx="2867094" cy="73873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400" dirty="0" err="1"/>
              <a:t>Number</a:t>
            </a:r>
            <a:r>
              <a:rPr lang="tr-TR" sz="1400" dirty="0"/>
              <a:t> of </a:t>
            </a:r>
            <a:r>
              <a:rPr lang="tr-TR" sz="1400" dirty="0" err="1"/>
              <a:t>movies</a:t>
            </a:r>
            <a:r>
              <a:rPr lang="tr-TR" sz="1400" dirty="0"/>
              <a:t> </a:t>
            </a:r>
            <a:r>
              <a:rPr lang="tr-TR" sz="1400" dirty="0" err="1"/>
              <a:t>produced</a:t>
            </a:r>
            <a:r>
              <a:rPr lang="tr-TR" sz="1400" dirty="0"/>
              <a:t> </a:t>
            </a:r>
            <a:r>
              <a:rPr lang="tr-TR" sz="1400" dirty="0" err="1"/>
              <a:t>throughout</a:t>
            </a:r>
            <a:r>
              <a:rPr lang="tr-TR" sz="1400" dirty="0"/>
              <a:t> </a:t>
            </a:r>
            <a:r>
              <a:rPr lang="tr-TR" sz="1400" dirty="0" err="1"/>
              <a:t>decades</a:t>
            </a:r>
            <a:r>
              <a:rPr lang="tr-TR" sz="1400" dirty="0"/>
              <a:t> in </a:t>
            </a:r>
            <a:r>
              <a:rPr lang="tr-TR" sz="1400" dirty="0" err="1"/>
              <a:t>each</a:t>
            </a:r>
            <a:r>
              <a:rPr lang="tr-TR" sz="1400" dirty="0"/>
              <a:t> </a:t>
            </a:r>
            <a:r>
              <a:rPr lang="tr-TR" sz="1400" dirty="0" err="1"/>
              <a:t>genre</a:t>
            </a:r>
            <a:endParaRPr lang="tr-TR" sz="1400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400" dirty="0"/>
              <a:t>User </a:t>
            </a:r>
            <a:r>
              <a:rPr lang="tr-TR" sz="1400" dirty="0" err="1"/>
              <a:t>ratings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votes</a:t>
            </a:r>
            <a:endParaRPr lang="tr-TR" sz="1400"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9"/>
          </p:nvPr>
        </p:nvSpPr>
        <p:spPr>
          <a:xfrm>
            <a:off x="1929725" y="3677700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/>
              <a:t>Indicators</a:t>
            </a:r>
            <a:endParaRPr dirty="0"/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 idx="13"/>
          </p:nvPr>
        </p:nvSpPr>
        <p:spPr>
          <a:xfrm>
            <a:off x="5258075" y="3065219"/>
            <a:ext cx="1628100" cy="61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4"/>
          </p:nvPr>
        </p:nvSpPr>
        <p:spPr>
          <a:xfrm>
            <a:off x="4572000" y="4659625"/>
            <a:ext cx="3086099" cy="540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300" dirty="0" err="1"/>
              <a:t>Changing</a:t>
            </a:r>
            <a:r>
              <a:rPr lang="tr-TR" sz="1300" dirty="0"/>
              <a:t> </a:t>
            </a:r>
            <a:r>
              <a:rPr lang="tr-TR" sz="1300" dirty="0" err="1"/>
              <a:t>variation</a:t>
            </a:r>
            <a:r>
              <a:rPr lang="tr-TR" sz="1300" dirty="0"/>
              <a:t>: </a:t>
            </a:r>
            <a:r>
              <a:rPr lang="tr-TR" sz="1300" dirty="0" err="1"/>
              <a:t>Trends</a:t>
            </a:r>
            <a:r>
              <a:rPr lang="tr-TR" sz="1300" dirty="0"/>
              <a:t> </a:t>
            </a:r>
            <a:r>
              <a:rPr lang="tr-TR" sz="1300" dirty="0" err="1"/>
              <a:t>over</a:t>
            </a:r>
            <a:r>
              <a:rPr lang="tr-TR" sz="1300" dirty="0"/>
              <a:t> </a:t>
            </a:r>
            <a:r>
              <a:rPr lang="tr-TR" sz="1300" dirty="0" err="1"/>
              <a:t>the</a:t>
            </a:r>
            <a:r>
              <a:rPr lang="tr-TR" sz="1300" dirty="0"/>
              <a:t> </a:t>
            </a:r>
            <a:r>
              <a:rPr lang="tr-TR" sz="1300" dirty="0" err="1"/>
              <a:t>decades</a:t>
            </a:r>
            <a:r>
              <a:rPr lang="tr-TR" sz="13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300" dirty="0" err="1"/>
              <a:t>Non-changing</a:t>
            </a:r>
            <a:r>
              <a:rPr lang="tr-TR" sz="1300" dirty="0"/>
              <a:t> </a:t>
            </a:r>
            <a:r>
              <a:rPr lang="tr-TR" sz="1300" dirty="0" err="1"/>
              <a:t>variation</a:t>
            </a:r>
            <a:r>
              <a:rPr lang="tr-TR" sz="1300" dirty="0"/>
              <a:t>: </a:t>
            </a:r>
            <a:r>
              <a:rPr lang="tr-TR" sz="1300" dirty="0" err="1"/>
              <a:t>Correlation</a:t>
            </a:r>
            <a:r>
              <a:rPr lang="tr-TR" sz="1300" dirty="0"/>
              <a:t> </a:t>
            </a:r>
            <a:r>
              <a:rPr lang="tr-TR" sz="1300" dirty="0" err="1"/>
              <a:t>between</a:t>
            </a:r>
            <a:r>
              <a:rPr lang="tr-TR" sz="1300" dirty="0"/>
              <a:t> </a:t>
            </a:r>
            <a:r>
              <a:rPr lang="tr-TR" sz="1300" dirty="0" err="1"/>
              <a:t>the</a:t>
            </a:r>
            <a:r>
              <a:rPr lang="tr-TR" sz="1300" dirty="0"/>
              <a:t> top </a:t>
            </a:r>
            <a:r>
              <a:rPr lang="tr-TR" sz="1300" dirty="0" err="1"/>
              <a:t>ranked</a:t>
            </a:r>
            <a:r>
              <a:rPr lang="tr-TR" sz="1300" dirty="0"/>
              <a:t> </a:t>
            </a:r>
            <a:r>
              <a:rPr lang="tr-TR" sz="1300" dirty="0" err="1"/>
              <a:t>and</a:t>
            </a:r>
            <a:r>
              <a:rPr lang="tr-TR" sz="1300" dirty="0"/>
              <a:t> top </a:t>
            </a:r>
            <a:r>
              <a:rPr lang="tr-TR" sz="1300" dirty="0" err="1"/>
              <a:t>voted</a:t>
            </a:r>
            <a:r>
              <a:rPr lang="tr-TR" sz="1300" dirty="0"/>
              <a:t> </a:t>
            </a:r>
            <a:r>
              <a:rPr lang="tr-TR" sz="1300" dirty="0" err="1"/>
              <a:t>movies</a:t>
            </a:r>
            <a:endParaRPr sz="13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15"/>
          </p:nvPr>
        </p:nvSpPr>
        <p:spPr>
          <a:xfrm>
            <a:off x="4906925" y="3677700"/>
            <a:ext cx="2330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3" name="Google Shape;1483;p68"/>
          <p:cNvGrpSpPr/>
          <p:nvPr/>
        </p:nvGrpSpPr>
        <p:grpSpPr>
          <a:xfrm>
            <a:off x="1961052" y="2545360"/>
            <a:ext cx="5222147" cy="500482"/>
            <a:chOff x="978450" y="483875"/>
            <a:chExt cx="7187100" cy="688800"/>
          </a:xfrm>
        </p:grpSpPr>
        <p:sp>
          <p:nvSpPr>
            <p:cNvPr id="1484" name="Google Shape;1484;p68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68"/>
          <p:cNvSpPr txBox="1">
            <a:spLocks noGrp="1"/>
          </p:cNvSpPr>
          <p:nvPr>
            <p:ph type="ctrTitle"/>
          </p:nvPr>
        </p:nvSpPr>
        <p:spPr>
          <a:xfrm>
            <a:off x="1909800" y="1744575"/>
            <a:ext cx="5324400" cy="795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88" name="Google Shape;1488;p68"/>
          <p:cNvSpPr txBox="1">
            <a:spLocks noGrp="1"/>
          </p:cNvSpPr>
          <p:nvPr>
            <p:ph type="subTitle" idx="2"/>
          </p:nvPr>
        </p:nvSpPr>
        <p:spPr>
          <a:xfrm>
            <a:off x="2429850" y="2643350"/>
            <a:ext cx="42843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Alev </a:t>
            </a:r>
            <a:r>
              <a:rPr lang="tr-TR" dirty="0" err="1"/>
              <a:t>Yildirim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Project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720000" y="1497806"/>
            <a:ext cx="7704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>
              <a:solidFill>
                <a:schemeClr val="tx1"/>
              </a:solidFill>
            </a:endParaRPr>
          </a:p>
          <a:p>
            <a:r>
              <a:rPr lang="tr-TR" b="1" dirty="0" err="1">
                <a:solidFill>
                  <a:schemeClr val="tx1"/>
                </a:solidFill>
              </a:rPr>
              <a:t>Hypothesis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is a </a:t>
            </a:r>
            <a:r>
              <a:rPr lang="tr-TR" dirty="0" err="1">
                <a:solidFill>
                  <a:schemeClr val="tx1"/>
                </a:solidFill>
              </a:rPr>
              <a:t>significant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change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industry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terms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productions</a:t>
            </a:r>
            <a:r>
              <a:rPr lang="tr-TR" dirty="0">
                <a:solidFill>
                  <a:schemeClr val="tx1"/>
                </a:solidFill>
              </a:rPr>
              <a:t>. My </a:t>
            </a:r>
            <a:r>
              <a:rPr lang="tr-TR" dirty="0" err="1">
                <a:solidFill>
                  <a:schemeClr val="tx1"/>
                </a:solidFill>
              </a:rPr>
              <a:t>personal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hypothesis</a:t>
            </a:r>
            <a:r>
              <a:rPr lang="tr-TR" dirty="0">
                <a:solidFill>
                  <a:schemeClr val="tx1"/>
                </a:solidFill>
              </a:rPr>
              <a:t> is: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reflect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spirit of </a:t>
            </a:r>
            <a:r>
              <a:rPr lang="tr-TR" dirty="0" err="1">
                <a:solidFill>
                  <a:schemeClr val="tx1"/>
                </a:solidFill>
              </a:rPr>
              <a:t>each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can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through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demanded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produced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How can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outcomes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</a:t>
            </a:r>
            <a:r>
              <a:rPr lang="tr-TR" dirty="0">
                <a:solidFill>
                  <a:schemeClr val="tx1"/>
                </a:solidFill>
              </a:rPr>
              <a:t> data?</a:t>
            </a:r>
          </a:p>
          <a:p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order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an </a:t>
            </a:r>
            <a:r>
              <a:rPr lang="tr-TR" dirty="0" err="1">
                <a:solidFill>
                  <a:schemeClr val="tx1"/>
                </a:solidFill>
              </a:rPr>
              <a:t>answer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question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, I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popular </a:t>
            </a:r>
            <a:r>
              <a:rPr lang="tr-TR" dirty="0" err="1">
                <a:solidFill>
                  <a:schemeClr val="tx1"/>
                </a:solidFill>
              </a:rPr>
              <a:t>website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reflect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’ </a:t>
            </a:r>
            <a:r>
              <a:rPr lang="tr-TR" dirty="0" err="1">
                <a:solidFill>
                  <a:schemeClr val="tx1"/>
                </a:solidFill>
              </a:rPr>
              <a:t>choices</a:t>
            </a:r>
            <a:r>
              <a:rPr lang="tr-TR" dirty="0">
                <a:solidFill>
                  <a:schemeClr val="tx1"/>
                </a:solidFill>
              </a:rPr>
              <a:t>: IMDB.</a:t>
            </a:r>
          </a:p>
          <a:p>
            <a:br>
              <a:rPr lang="en-GB" dirty="0"/>
            </a:b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Project </a:t>
            </a:r>
            <a:r>
              <a:rPr lang="tr-TR" dirty="0" err="1">
                <a:solidFill>
                  <a:schemeClr val="tx1"/>
                </a:solidFill>
              </a:rPr>
              <a:t>aims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define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relying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IMDB.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main </a:t>
            </a:r>
            <a:r>
              <a:rPr lang="tr-TR" dirty="0" err="1">
                <a:solidFill>
                  <a:schemeClr val="tx1"/>
                </a:solidFill>
              </a:rPr>
              <a:t>question</a:t>
            </a:r>
            <a:r>
              <a:rPr lang="tr-TR" dirty="0">
                <a:solidFill>
                  <a:schemeClr val="tx1"/>
                </a:solidFill>
              </a:rPr>
              <a:t> is, </a:t>
            </a:r>
            <a:r>
              <a:rPr lang="tr-TR" dirty="0" err="1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became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popular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decades</a:t>
            </a:r>
            <a:r>
              <a:rPr lang="tr-TR" dirty="0">
                <a:solidFill>
                  <a:schemeClr val="tx1"/>
                </a:solidFill>
              </a:rPr>
              <a:t>? </a:t>
            </a:r>
            <a:r>
              <a:rPr lang="tr-TR" dirty="0" err="1">
                <a:solidFill>
                  <a:schemeClr val="tx1"/>
                </a:solidFill>
              </a:rPr>
              <a:t>Does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people’s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indicate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demand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these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Project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978450" y="1440655"/>
            <a:ext cx="680442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dirty="0">
                <a:solidFill>
                  <a:schemeClr val="tx1"/>
                </a:solidFill>
              </a:rPr>
              <a:t>Three </a:t>
            </a:r>
            <a:r>
              <a:rPr lang="tr-TR" dirty="0" err="1">
                <a:solidFill>
                  <a:schemeClr val="tx1"/>
                </a:solidFill>
              </a:rPr>
              <a:t>different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Datasets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including</a:t>
            </a:r>
            <a:r>
              <a:rPr lang="tr-TR" dirty="0">
                <a:solidFill>
                  <a:schemeClr val="tx1"/>
                </a:solidFill>
              </a:rPr>
              <a:t> 9826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years</a:t>
            </a:r>
            <a:r>
              <a:rPr lang="tr-TR" dirty="0">
                <a:solidFill>
                  <a:schemeClr val="tx1"/>
                </a:solidFill>
              </a:rPr>
              <a:t> 1905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2023.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Datasets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found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Kaggle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results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only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released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1950s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2023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Datasets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cleaned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values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irrelevant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columns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details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cast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director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writer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runtime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etc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Results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relied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columns</a:t>
            </a:r>
            <a:r>
              <a:rPr lang="tr-TR" dirty="0">
                <a:solidFill>
                  <a:schemeClr val="tx1"/>
                </a:solidFill>
              </a:rPr>
              <a:t>: «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», «</a:t>
            </a:r>
            <a:r>
              <a:rPr lang="tr-TR" dirty="0" err="1">
                <a:solidFill>
                  <a:schemeClr val="tx1"/>
                </a:solidFill>
              </a:rPr>
              <a:t>year</a:t>
            </a:r>
            <a:r>
              <a:rPr lang="tr-TR" dirty="0">
                <a:solidFill>
                  <a:schemeClr val="tx1"/>
                </a:solidFill>
              </a:rPr>
              <a:t>», «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votes</a:t>
            </a:r>
            <a:r>
              <a:rPr lang="tr-TR" dirty="0">
                <a:solidFill>
                  <a:schemeClr val="tx1"/>
                </a:solidFill>
              </a:rPr>
              <a:t>», «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».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Project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1132284" y="1919287"/>
            <a:ext cx="68044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Hypothesis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Does</a:t>
            </a:r>
            <a:r>
              <a:rPr lang="tr-TR" dirty="0">
                <a:solidFill>
                  <a:schemeClr val="tx1"/>
                </a:solidFill>
              </a:rPr>
              <a:t> IMDB </a:t>
            </a:r>
            <a:r>
              <a:rPr lang="tr-TR" dirty="0" err="1">
                <a:solidFill>
                  <a:schemeClr val="tx1"/>
                </a:solidFill>
              </a:rPr>
              <a:t>reflects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reliable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reflections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producers</a:t>
            </a:r>
            <a:r>
              <a:rPr lang="tr-TR" dirty="0">
                <a:solidFill>
                  <a:schemeClr val="tx1"/>
                </a:solidFill>
              </a:rPr>
              <a:t>? </a:t>
            </a: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yes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what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main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production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companies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invest</a:t>
            </a:r>
            <a:r>
              <a:rPr lang="tr-TR" dirty="0">
                <a:solidFill>
                  <a:schemeClr val="tx1"/>
                </a:solidFill>
              </a:rPr>
              <a:t> on, </a:t>
            </a:r>
            <a:r>
              <a:rPr lang="tr-TR" dirty="0" err="1">
                <a:solidFill>
                  <a:schemeClr val="tx1"/>
                </a:solidFill>
              </a:rPr>
              <a:t>according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’ </a:t>
            </a:r>
            <a:r>
              <a:rPr lang="tr-TR" dirty="0" err="1">
                <a:solidFill>
                  <a:schemeClr val="tx1"/>
                </a:solidFill>
              </a:rPr>
              <a:t>preferences</a:t>
            </a:r>
            <a:r>
              <a:rPr lang="tr-TR" dirty="0">
                <a:solidFill>
                  <a:schemeClr val="tx1"/>
                </a:solidFill>
              </a:rPr>
              <a:t>?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Project </a:t>
            </a:r>
            <a:r>
              <a:rPr lang="tr-TR" dirty="0" err="1">
                <a:solidFill>
                  <a:schemeClr val="tx1"/>
                </a:solidFill>
              </a:rPr>
              <a:t>aims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define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throughout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relying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IMDB.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order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an </a:t>
            </a:r>
            <a:r>
              <a:rPr lang="tr-TR" dirty="0" err="1">
                <a:solidFill>
                  <a:schemeClr val="tx1"/>
                </a:solidFill>
              </a:rPr>
              <a:t>answer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question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’ </a:t>
            </a:r>
            <a:r>
              <a:rPr lang="tr-TR" dirty="0" err="1">
                <a:solidFill>
                  <a:schemeClr val="tx1"/>
                </a:solidFill>
              </a:rPr>
              <a:t>reaction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, I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popular </a:t>
            </a:r>
            <a:r>
              <a:rPr lang="tr-TR" dirty="0" err="1">
                <a:solidFill>
                  <a:schemeClr val="tx1"/>
                </a:solidFill>
              </a:rPr>
              <a:t>website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reflect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’ </a:t>
            </a:r>
            <a:r>
              <a:rPr lang="tr-TR" dirty="0" err="1">
                <a:solidFill>
                  <a:schemeClr val="tx1"/>
                </a:solidFill>
              </a:rPr>
              <a:t>choices</a:t>
            </a:r>
            <a:r>
              <a:rPr lang="tr-TR" dirty="0">
                <a:solidFill>
                  <a:schemeClr val="tx1"/>
                </a:solidFill>
              </a:rPr>
              <a:t>: IMDB.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As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change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over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decades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conclusions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relied</a:t>
            </a:r>
            <a:r>
              <a:rPr lang="tr-TR" dirty="0">
                <a:solidFill>
                  <a:schemeClr val="tx1"/>
                </a:solidFill>
              </a:rPr>
              <a:t> on data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each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decade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examine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preferences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among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.  </a:t>
            </a:r>
            <a:endParaRPr lang="en-GB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9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Wrangling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Cleaning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917550" y="1526381"/>
            <a:ext cx="73089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tr-TR" dirty="0" err="1">
                <a:solidFill>
                  <a:schemeClr val="tx1"/>
                </a:solidFill>
              </a:rPr>
              <a:t>Datasets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found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Kaggle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only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1950s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nowadays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results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column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several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although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tags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used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overall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analysis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</a:rPr>
              <a:t>Datasets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cleaned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values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irrelevant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columns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Cleaning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challenges</a:t>
            </a:r>
            <a:r>
              <a:rPr lang="tr-TR" dirty="0">
                <a:solidFill>
                  <a:schemeClr val="tx1"/>
                </a:solidFill>
              </a:rPr>
              <a:t>: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Formatting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issues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- </a:t>
            </a:r>
            <a:r>
              <a:rPr lang="tr-TR" dirty="0" err="1">
                <a:solidFill>
                  <a:schemeClr val="tx1"/>
                </a:solidFill>
              </a:rPr>
              <a:t>Challenges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small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typos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syntax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achieve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results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Different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values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same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columns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r>
              <a:rPr lang="tr-TR" dirty="0">
                <a:solidFill>
                  <a:schemeClr val="tx1"/>
                </a:solidFill>
              </a:rPr>
              <a:t>- </a:t>
            </a:r>
            <a:r>
              <a:rPr lang="tr-TR" dirty="0" err="1">
                <a:solidFill>
                  <a:schemeClr val="tx1"/>
                </a:solidFill>
              </a:rPr>
              <a:t>Release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dates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converted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years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extracted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3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Patterns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1132284" y="1919287"/>
            <a:ext cx="680442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relevant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genres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remains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be Drama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Comedy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times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according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produced</a:t>
            </a:r>
            <a:r>
              <a:rPr lang="tr-TR" dirty="0">
                <a:solidFill>
                  <a:schemeClr val="tx1"/>
                </a:solidFill>
              </a:rPr>
              <a:t> since 1970s.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highest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participation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pattern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reaction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 they </a:t>
            </a:r>
            <a:r>
              <a:rPr lang="tr-TR" dirty="0" err="1">
                <a:solidFill>
                  <a:schemeClr val="tx1"/>
                </a:solidFill>
              </a:rPr>
              <a:t>enjoyed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pattern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increased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IMDB </a:t>
            </a:r>
            <a:r>
              <a:rPr lang="tr-TR" dirty="0" err="1">
                <a:solidFill>
                  <a:schemeClr val="tx1"/>
                </a:solidFill>
              </a:rPr>
              <a:t>voting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participation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reliable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 on IMDB </a:t>
            </a:r>
            <a:r>
              <a:rPr lang="tr-TR" dirty="0" err="1">
                <a:solidFill>
                  <a:schemeClr val="tx1"/>
                </a:solidFill>
              </a:rPr>
              <a:t>actually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indicates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popularity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people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16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5299622" y="1748657"/>
            <a:ext cx="37300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graphic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votes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whole</a:t>
            </a:r>
            <a:r>
              <a:rPr lang="tr-TR" dirty="0">
                <a:solidFill>
                  <a:schemeClr val="tx1"/>
                </a:solidFill>
              </a:rPr>
              <a:t> data.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It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shows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there</a:t>
            </a:r>
            <a:r>
              <a:rPr lang="tr-TR" dirty="0">
                <a:solidFill>
                  <a:schemeClr val="tx1"/>
                </a:solidFill>
              </a:rPr>
              <a:t> is a </a:t>
            </a:r>
            <a:r>
              <a:rPr lang="tr-TR" dirty="0" err="1">
                <a:solidFill>
                  <a:schemeClr val="tx1"/>
                </a:solidFill>
              </a:rPr>
              <a:t>correlation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user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votes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rating </a:t>
            </a:r>
            <a:r>
              <a:rPr lang="tr-TR" dirty="0" err="1">
                <a:solidFill>
                  <a:schemeClr val="tx1"/>
                </a:solidFill>
              </a:rPr>
              <a:t>numbers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more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vote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liked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movies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first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outcome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reliability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users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movie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ratings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trends</a:t>
            </a:r>
            <a:r>
              <a:rPr lang="tr-TR" dirty="0">
                <a:solidFill>
                  <a:schemeClr val="tx1"/>
                </a:solidFill>
              </a:rPr>
              <a:t>. 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F18CC17C-16D3-964C-98D1-E021F21D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2" y="1748656"/>
            <a:ext cx="4569281" cy="31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1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978450" y="483875"/>
            <a:ext cx="7187100" cy="688800"/>
            <a:chOff x="978450" y="483875"/>
            <a:chExt cx="7187100" cy="688800"/>
          </a:xfrm>
        </p:grpSpPr>
        <p:sp>
          <p:nvSpPr>
            <p:cNvPr id="228" name="Google Shape;228;p35"/>
            <p:cNvSpPr/>
            <p:nvPr/>
          </p:nvSpPr>
          <p:spPr>
            <a:xfrm rot="10800000">
              <a:off x="1035000" y="531450"/>
              <a:ext cx="7074000" cy="594900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CC0000"/>
                </a:gs>
                <a:gs pos="23000">
                  <a:srgbClr val="990000"/>
                </a:gs>
                <a:gs pos="37000">
                  <a:srgbClr val="CC0000"/>
                </a:gs>
                <a:gs pos="51000">
                  <a:srgbClr val="E06666"/>
                </a:gs>
                <a:gs pos="64000">
                  <a:srgbClr val="CC0000"/>
                </a:gs>
                <a:gs pos="76000">
                  <a:srgbClr val="990000"/>
                </a:gs>
                <a:gs pos="100000">
                  <a:srgbClr val="CC0000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978450" y="483875"/>
              <a:ext cx="7187100" cy="68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44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findings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A267-509F-E0EC-EC3C-DFD5B01389DA}"/>
              </a:ext>
            </a:extLst>
          </p:cNvPr>
          <p:cNvSpPr txBox="1"/>
          <p:nvPr/>
        </p:nvSpPr>
        <p:spPr>
          <a:xfrm>
            <a:off x="570459" y="1677219"/>
            <a:ext cx="3730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DCC5D05-F9AC-54C2-000D-77D1B722A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3" y="1831107"/>
            <a:ext cx="4095366" cy="2269406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7BFA0F6F-D9D1-F8C1-2A28-7CD5E7A7E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1" y="1831107"/>
            <a:ext cx="4523311" cy="22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35098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Theater Day by Slidesgo">
  <a:themeElements>
    <a:clrScheme name="Simple Light">
      <a:dk1>
        <a:srgbClr val="FFFFFF"/>
      </a:dk1>
      <a:lt1>
        <a:srgbClr val="000000"/>
      </a:lt1>
      <a:dk2>
        <a:srgbClr val="CC0000"/>
      </a:dk2>
      <a:lt2>
        <a:srgbClr val="FFCE45"/>
      </a:lt2>
      <a:accent1>
        <a:srgbClr val="990000"/>
      </a:accent1>
      <a:accent2>
        <a:srgbClr val="E06666"/>
      </a:accent2>
      <a:accent3>
        <a:srgbClr val="BF9000"/>
      </a:accent3>
      <a:accent4>
        <a:srgbClr val="FFE599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On-screen Show (16:9)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Black</vt:lpstr>
      <vt:lpstr>Arial</vt:lpstr>
      <vt:lpstr>Roboto Condensed Light</vt:lpstr>
      <vt:lpstr>Yeseva One</vt:lpstr>
      <vt:lpstr>Bellota Text</vt:lpstr>
      <vt:lpstr>World Theater Day by Slidesgo</vt:lpstr>
      <vt:lpstr>Movie Trends </vt:lpstr>
      <vt:lpstr>Project Overview</vt:lpstr>
      <vt:lpstr>Project Hypothesis and Questions</vt:lpstr>
      <vt:lpstr>Project Overview</vt:lpstr>
      <vt:lpstr>Project Overview</vt:lpstr>
      <vt:lpstr>Data Wrangling and Cleaning</vt:lpstr>
      <vt:lpstr>Patterns</vt:lpstr>
      <vt:lpstr>Key findings</vt:lpstr>
      <vt:lpstr>Key findings</vt:lpstr>
      <vt:lpstr>Participation Pattern</vt:lpstr>
      <vt:lpstr>Key findings</vt:lpstr>
      <vt:lpstr>Genres through the Decades</vt:lpstr>
      <vt:lpstr>Genres through the Decades</vt:lpstr>
      <vt:lpstr>Key findings</vt:lpstr>
      <vt:lpstr>Key findings</vt:lpstr>
      <vt:lpstr>Key findings</vt:lpstr>
      <vt:lpstr>Key findings</vt:lpstr>
      <vt:lpstr>Major Obstacle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Theatre Day</dc:title>
  <dc:creator>ALEV PC</dc:creator>
  <cp:lastModifiedBy>ALEV YILDIRIM</cp:lastModifiedBy>
  <cp:revision>9</cp:revision>
  <dcterms:modified xsi:type="dcterms:W3CDTF">2024-03-08T15:36:39Z</dcterms:modified>
</cp:coreProperties>
</file>