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2" r:id="rId10"/>
    <p:sldId id="263" r:id="rId11"/>
    <p:sldId id="265" r:id="rId12"/>
    <p:sldId id="264" r:id="rId13"/>
    <p:sldId id="266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6259" autoAdjust="0"/>
  </p:normalViewPr>
  <p:slideViewPr>
    <p:cSldViewPr snapToGrid="0" snapToObjects="1">
      <p:cViewPr varScale="1">
        <p:scale>
          <a:sx n="119" d="100"/>
          <a:sy n="119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2FB4D-F887-2442-BC5C-9018249A38AA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92120-1939-7244-BC1F-4C255F51DE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OK, so you’ve got a system that needs to keep track of sequence numbers but since it was designed when you were always looking over your shoulder for these guys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of </a:t>
            </a:r>
            <a:r>
              <a:rPr lang="en-US" dirty="0" err="1" smtClean="0"/>
              <a:t>geocaches</a:t>
            </a:r>
            <a:r>
              <a:rPr lang="en-US" dirty="0" smtClean="0"/>
              <a:t>, and for anything</a:t>
            </a:r>
            <a:r>
              <a:rPr lang="en-US" baseline="0" dirty="0" smtClean="0"/>
              <a:t> whose name starts with a vowel that’s been disabled for 2 or so years, I want to mark them ready for archival</a:t>
            </a:r>
          </a:p>
          <a:p>
            <a:r>
              <a:rPr lang="en-US" baseline="0" dirty="0" smtClean="0"/>
              <a:t>Start with the identification query</a:t>
            </a:r>
          </a:p>
          <a:p>
            <a:r>
              <a:rPr lang="en-US" baseline="0" dirty="0" smtClean="0"/>
              <a:t>And here’s my update. Note the OUTPUT clause</a:t>
            </a:r>
          </a:p>
          <a:p>
            <a:r>
              <a:rPr lang="en-US" baseline="0" dirty="0" smtClean="0"/>
              <a:t>We still get the # of rows affected in SSMS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first method resulted in 3X the number of logical reads because we’re doing 3X as many queries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what does this look like from the application side? I’m going to show it in </a:t>
            </a:r>
            <a:r>
              <a:rPr lang="en-US" baseline="0" dirty="0" err="1" smtClean="0"/>
              <a:t>Powershell</a:t>
            </a:r>
            <a:r>
              <a:rPr lang="en-US" baseline="0" dirty="0" smtClean="0"/>
              <a:t> because…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been 4 slides,</a:t>
            </a:r>
            <a:r>
              <a:rPr lang="en-US" baseline="0" dirty="0" smtClean="0"/>
              <a:t> I needed another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Normally with invoke-</a:t>
            </a:r>
            <a:r>
              <a:rPr lang="en-US" dirty="0" err="1" smtClean="0"/>
              <a:t>sqlcmd</a:t>
            </a:r>
            <a:r>
              <a:rPr lang="en-US" dirty="0" smtClean="0"/>
              <a:t>,</a:t>
            </a:r>
            <a:r>
              <a:rPr lang="en-US" baseline="0" dirty="0" smtClean="0"/>
              <a:t> you just execute the </a:t>
            </a:r>
            <a:r>
              <a:rPr lang="en-US" baseline="0" dirty="0" err="1" smtClean="0"/>
              <a:t>cmdlet</a:t>
            </a:r>
            <a:r>
              <a:rPr lang="en-US" baseline="0" dirty="0" smtClean="0"/>
              <a:t> and with an update/insert/delete, you don’t set the result to a variable.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OUTPUT, the specified fields are written back out to the output stream as an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ADO.NET</a:t>
            </a:r>
            <a:r>
              <a:rPr lang="en-US" baseline="0" dirty="0" smtClean="0"/>
              <a:t>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these guys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can’t use SEQUENCE objects because you still have to support SQL Server 2008R2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 IDENTITY is out of the question too because your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aren’t just numbers - they’re concatenated with letters (ABC123)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what you’re left with is a  table with two columns - an ID for the sequence and an ever-increasing number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every time you need to get one of these numbers, you’re dipping into the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your developers cook up something like this. And it works…for a while. But then you start getting collisions</a:t>
            </a:r>
            <a:r>
              <a:rPr lang="en-US" baseline="0" dirty="0" smtClean="0"/>
              <a:t> because your </a:t>
            </a:r>
            <a:r>
              <a:rPr lang="en-US" baseline="0" dirty="0" err="1" smtClean="0"/>
              <a:t>LastUsed</a:t>
            </a:r>
            <a:r>
              <a:rPr lang="en-US" baseline="0" dirty="0" smtClean="0"/>
              <a:t> keeps getting reused. All that stuff in step 2 is taking so long that another process swoops in and gets the same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you reorder it to this. But this still gets you in</a:t>
            </a:r>
            <a:r>
              <a:rPr lang="en-US" baseline="0" dirty="0" smtClean="0"/>
              <a:t> trouble because the requests are coming in fast and furious and you still get reuse. You try to move it into a stored procedure to make it run faster but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half the shop is allergic to stored procedures so that doesn’t even get off the 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 your developers</a:t>
            </a:r>
            <a:r>
              <a:rPr lang="en-US" baseline="0" dirty="0" smtClean="0"/>
              <a:t> suggest that it all get wrapped up in a transaction. Great! But all that extra work takes time and now we’re blocking everyone from using that sequence table and the user experience is just terrible.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No…we need a real</a:t>
            </a:r>
            <a:r>
              <a:rPr lang="en-US" baseline="0" dirty="0" smtClean="0"/>
              <a:t> hero!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2120-1939-7244-BC1F-4C255F51DE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0F14-A3D1-114B-91AD-63778F67E529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B4C-A87C-F44D-918E-A8AF68E95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0F14-A3D1-114B-91AD-63778F67E529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B4C-A87C-F44D-918E-A8AF68E95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0F14-A3D1-114B-91AD-63778F67E529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B4C-A87C-F44D-918E-A8AF68E95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0F14-A3D1-114B-91AD-63778F67E529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B4C-A87C-F44D-918E-A8AF68E95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0F14-A3D1-114B-91AD-63778F67E529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B4C-A87C-F44D-918E-A8AF68E95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0F14-A3D1-114B-91AD-63778F67E529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B4C-A87C-F44D-918E-A8AF68E95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0F14-A3D1-114B-91AD-63778F67E529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B4C-A87C-F44D-918E-A8AF68E95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0F14-A3D1-114B-91AD-63778F67E529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B4C-A87C-F44D-918E-A8AF68E95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0F14-A3D1-114B-91AD-63778F67E529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B4C-A87C-F44D-918E-A8AF68E95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0F14-A3D1-114B-91AD-63778F67E529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B4C-A87C-F44D-918E-A8AF68E95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0F14-A3D1-114B-91AD-63778F67E529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DB4C-A87C-F44D-918E-A8AF68E95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90F14-A3D1-114B-91AD-63778F67E529}" type="datetimeFigureOut">
              <a:rPr lang="en-US" smtClean="0"/>
              <a:pPr/>
              <a:t>9/21/16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3DB4C-A87C-F44D-918E-A8AF68E95F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What’d You Just Do?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OUTPUT Clause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ctr">
            <a:normAutofit/>
          </a:bodyPr>
          <a:lstStyle/>
          <a:p>
            <a:pPr algn="ctr">
              <a:buNone/>
            </a:pPr>
            <a:r>
              <a:rPr lang="en-US" sz="9200" dirty="0"/>
              <a:t>¯\_(ツ)_/¯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Clause to the Rescue!</a:t>
            </a:r>
            <a:endParaRPr lang="en-US" dirty="0"/>
          </a:p>
        </p:txBody>
      </p:sp>
      <p:pic>
        <p:nvPicPr>
          <p:cNvPr id="3" name="Picture 2" descr="santa-claus-1628845_19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72" y="1160802"/>
            <a:ext cx="8289086" cy="5526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nder-woman-1016324_19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926"/>
            <a:ext cx="9165086" cy="6090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DML Operations Find Their Voice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Insert/Update</a:t>
            </a:r>
            <a:r>
              <a:rPr lang="en-US" dirty="0" smtClean="0"/>
              <a:t>/Delete</a:t>
            </a:r>
          </a:p>
          <a:p>
            <a:r>
              <a:rPr lang="en-US" dirty="0" smtClean="0"/>
              <a:t>Any number of affected fields</a:t>
            </a:r>
          </a:p>
          <a:p>
            <a:r>
              <a:rPr lang="en-US" dirty="0" smtClean="0"/>
              <a:t>Virtual tables – like triggers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879"/>
            <a:ext cx="9144000" cy="2673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86287"/>
            <a:ext cx="9144000" cy="2640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303" y="5537200"/>
            <a:ext cx="2362200" cy="132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29400" cy="250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8729"/>
            <a:ext cx="7112000" cy="170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33650"/>
            <a:ext cx="4622800" cy="1790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shell Hamm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4" y="212448"/>
            <a:ext cx="8577472" cy="6433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16" y="0"/>
            <a:ext cx="9170116" cy="4752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95250"/>
            <a:ext cx="77089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Saves you work</a:t>
            </a:r>
          </a:p>
          <a:p>
            <a:r>
              <a:rPr lang="en-US" dirty="0" smtClean="0"/>
              <a:t>Saves your database work</a:t>
            </a:r>
          </a:p>
          <a:p>
            <a:r>
              <a:rPr lang="en-US" dirty="0" smtClean="0"/>
              <a:t>Saves your application work</a:t>
            </a:r>
          </a:p>
          <a:p>
            <a:r>
              <a:rPr lang="en-US" dirty="0" smtClean="0"/>
              <a:t>Helps concurrency</a:t>
            </a:r>
          </a:p>
          <a:p>
            <a:r>
              <a:rPr lang="en-US" dirty="0" smtClean="0"/>
              <a:t>When you need it, you </a:t>
            </a:r>
            <a:r>
              <a:rPr lang="en-US" b="1" dirty="0" smtClean="0"/>
              <a:t>need</a:t>
            </a:r>
            <a:r>
              <a:rPr lang="en-US" dirty="0" smtClean="0"/>
              <a:t> 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yrannosaurus-855188_19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"/>
            <a:ext cx="9070694" cy="454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4800" dirty="0" smtClean="0">
                <a:latin typeface="Consolas"/>
                <a:cs typeface="Consolas"/>
              </a:rPr>
              <a:t>SELECT NEXT VALUE FOR CUSTID_SEQ;</a:t>
            </a:r>
            <a:endParaRPr lang="en-US" sz="4800" dirty="0">
              <a:latin typeface="Consolas"/>
              <a:cs typeface="Consolas"/>
            </a:endParaRPr>
          </a:p>
        </p:txBody>
      </p:sp>
      <p:pic>
        <p:nvPicPr>
          <p:cNvPr id="4" name="Picture 3" descr="no-symbol-39767.png"/>
          <p:cNvPicPr>
            <a:picLocks noChangeAspect="1"/>
          </p:cNvPicPr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038" y="469900"/>
          <a:ext cx="3193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419"/>
                <a:gridCol w="228399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Stores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StoreID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 Rutherford, NJ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Foxborough</a:t>
                      </a:r>
                      <a:r>
                        <a:rPr lang="en-US" dirty="0" smtClean="0"/>
                        <a:t>, 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Seattle,</a:t>
                      </a:r>
                      <a:r>
                        <a:rPr lang="en-US" baseline="0" dirty="0" smtClean="0"/>
                        <a:t> WA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Oakland, CA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91764" y="4290086"/>
          <a:ext cx="3193418" cy="2310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66"/>
                <a:gridCol w="1785352"/>
              </a:tblGrid>
              <a:tr h="456215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ERU10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Elisha 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FOX12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Thomas B.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OAK16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Derrick C.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SEA3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Russell W.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3733" y="469900"/>
          <a:ext cx="31934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66"/>
                <a:gridCol w="1785352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 smtClean="0"/>
                        <a:t>Seq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SeqID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91764" y="3414993"/>
            <a:ext cx="376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StoreID</a:t>
            </a:r>
            <a:r>
              <a:rPr lang="en-US" dirty="0" smtClean="0"/>
              <a:t> + Customer Sequence number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4117575" y="4031963"/>
            <a:ext cx="505761" cy="10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42466" y="2694940"/>
            <a:ext cx="2422747" cy="720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4375698" y="1953259"/>
            <a:ext cx="2380242" cy="1461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>
                <a:latin typeface="Consolas"/>
                <a:cs typeface="Consolas"/>
              </a:rPr>
              <a:t>SELECT </a:t>
            </a:r>
            <a:r>
              <a:rPr lang="en-US" dirty="0" err="1" smtClean="0">
                <a:latin typeface="Consolas"/>
                <a:cs typeface="Consolas"/>
              </a:rPr>
              <a:t>LastUsed</a:t>
            </a:r>
            <a:r>
              <a:rPr lang="en-US" dirty="0" smtClean="0">
                <a:latin typeface="Consolas"/>
                <a:cs typeface="Consolas"/>
              </a:rPr>
              <a:t> + 1 FROM </a:t>
            </a:r>
            <a:r>
              <a:rPr lang="en-US" dirty="0" err="1" smtClean="0">
                <a:latin typeface="Consolas"/>
                <a:cs typeface="Consolas"/>
              </a:rPr>
              <a:t>Seq</a:t>
            </a:r>
            <a:r>
              <a:rPr lang="en-US" dirty="0" smtClean="0">
                <a:latin typeface="Consolas"/>
                <a:cs typeface="Consolas"/>
              </a:rPr>
              <a:t> WHERE </a:t>
            </a:r>
            <a:r>
              <a:rPr lang="en-US" dirty="0" err="1" smtClean="0">
                <a:latin typeface="Consolas"/>
                <a:cs typeface="Consolas"/>
              </a:rPr>
              <a:t>SeqID</a:t>
            </a:r>
            <a:r>
              <a:rPr lang="en-US" dirty="0" smtClean="0">
                <a:latin typeface="Consolas"/>
                <a:cs typeface="Consolas"/>
              </a:rPr>
              <a:t> = ‘CUSTOMER’ (123);</a:t>
            </a:r>
          </a:p>
          <a:p>
            <a:pPr marL="514350" indent="-514350">
              <a:buNone/>
            </a:pPr>
            <a:r>
              <a:rPr lang="en-US" dirty="0" smtClean="0"/>
              <a:t>???</a:t>
            </a:r>
          </a:p>
          <a:p>
            <a:pPr marL="514350" indent="-514350">
              <a:buNone/>
            </a:pPr>
            <a:r>
              <a:rPr lang="en-US" strike="sngStrike" dirty="0" smtClean="0"/>
              <a:t>Profit!</a:t>
            </a:r>
            <a:r>
              <a:rPr lang="en-US" dirty="0" smtClean="0"/>
              <a:t> </a:t>
            </a:r>
            <a:r>
              <a:rPr lang="en-US" dirty="0" smtClean="0">
                <a:latin typeface="Consolas"/>
                <a:cs typeface="Consolas"/>
              </a:rPr>
              <a:t>UPDATE </a:t>
            </a:r>
            <a:r>
              <a:rPr lang="en-US" dirty="0" err="1" smtClean="0">
                <a:latin typeface="Consolas"/>
                <a:cs typeface="Consolas"/>
              </a:rPr>
              <a:t>Seq</a:t>
            </a:r>
            <a:r>
              <a:rPr lang="en-US" dirty="0" smtClean="0">
                <a:latin typeface="Consolas"/>
                <a:cs typeface="Consolas"/>
              </a:rPr>
              <a:t> SET </a:t>
            </a:r>
            <a:r>
              <a:rPr lang="en-US" dirty="0" err="1" smtClean="0">
                <a:latin typeface="Consolas"/>
                <a:cs typeface="Consolas"/>
              </a:rPr>
              <a:t>LastUsed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LastUsed</a:t>
            </a:r>
            <a:r>
              <a:rPr lang="en-US" dirty="0" smtClean="0">
                <a:latin typeface="Consolas"/>
                <a:cs typeface="Consolas"/>
              </a:rPr>
              <a:t> + 1 WHERE </a:t>
            </a:r>
            <a:r>
              <a:rPr lang="en-US" dirty="0" err="1" smtClean="0">
                <a:latin typeface="Consolas"/>
                <a:cs typeface="Consolas"/>
              </a:rPr>
              <a:t>SeqID</a:t>
            </a:r>
            <a:r>
              <a:rPr lang="en-US" dirty="0" smtClean="0">
                <a:latin typeface="Consolas"/>
                <a:cs typeface="Consolas"/>
              </a:rPr>
              <a:t> = ‘CUSTOMER’</a:t>
            </a: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>
                <a:latin typeface="Consolas"/>
                <a:cs typeface="Consolas"/>
              </a:rPr>
              <a:t>SELECT </a:t>
            </a:r>
            <a:r>
              <a:rPr lang="en-US" dirty="0" err="1" smtClean="0">
                <a:latin typeface="Consolas"/>
                <a:cs typeface="Consolas"/>
              </a:rPr>
              <a:t>LastUsed</a:t>
            </a:r>
            <a:r>
              <a:rPr lang="en-US" dirty="0" smtClean="0">
                <a:latin typeface="Consolas"/>
                <a:cs typeface="Consolas"/>
              </a:rPr>
              <a:t> FROM </a:t>
            </a:r>
            <a:r>
              <a:rPr lang="en-US" dirty="0" err="1" smtClean="0">
                <a:latin typeface="Consolas"/>
                <a:cs typeface="Consolas"/>
              </a:rPr>
              <a:t>Seq</a:t>
            </a:r>
            <a:r>
              <a:rPr lang="en-US" dirty="0" smtClean="0">
                <a:latin typeface="Consolas"/>
                <a:cs typeface="Consolas"/>
              </a:rPr>
              <a:t> WHERE </a:t>
            </a:r>
            <a:r>
              <a:rPr lang="en-US" dirty="0" err="1" smtClean="0">
                <a:latin typeface="Consolas"/>
                <a:cs typeface="Consolas"/>
              </a:rPr>
              <a:t>SeqID</a:t>
            </a:r>
            <a:r>
              <a:rPr lang="en-US" dirty="0" smtClean="0">
                <a:latin typeface="Consolas"/>
                <a:cs typeface="Consolas"/>
              </a:rPr>
              <a:t> = ‘CUSTOMER’ (123)</a:t>
            </a:r>
          </a:p>
          <a:p>
            <a:pPr marL="514350" indent="-514350">
              <a:buNone/>
            </a:pPr>
            <a:r>
              <a:rPr lang="en-US" dirty="0" smtClean="0">
                <a:latin typeface="Consolas"/>
                <a:cs typeface="Consolas"/>
              </a:rPr>
              <a:t>UPDATE </a:t>
            </a:r>
            <a:r>
              <a:rPr lang="en-US" dirty="0" err="1" smtClean="0">
                <a:latin typeface="Consolas"/>
                <a:cs typeface="Consolas"/>
              </a:rPr>
              <a:t>Seq</a:t>
            </a:r>
            <a:r>
              <a:rPr lang="en-US" dirty="0" smtClean="0">
                <a:latin typeface="Consolas"/>
                <a:cs typeface="Consolas"/>
              </a:rPr>
              <a:t> SET </a:t>
            </a:r>
            <a:r>
              <a:rPr lang="en-US" dirty="0" err="1" smtClean="0">
                <a:latin typeface="Consolas"/>
                <a:cs typeface="Consolas"/>
              </a:rPr>
              <a:t>LastUsed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LastUsed</a:t>
            </a:r>
            <a:r>
              <a:rPr lang="en-US" dirty="0" smtClean="0">
                <a:latin typeface="Consolas"/>
                <a:cs typeface="Consolas"/>
              </a:rPr>
              <a:t> + 1 WHERE </a:t>
            </a:r>
            <a:r>
              <a:rPr lang="en-US" dirty="0" err="1" smtClean="0">
                <a:latin typeface="Consolas"/>
                <a:cs typeface="Consolas"/>
              </a:rPr>
              <a:t>SeqID</a:t>
            </a:r>
            <a:r>
              <a:rPr lang="en-US" dirty="0" smtClean="0">
                <a:latin typeface="Consolas"/>
                <a:cs typeface="Consolas"/>
              </a:rPr>
              <a:t> = ‘CUSTOMER’</a:t>
            </a:r>
          </a:p>
          <a:p>
            <a:pPr marL="514350" indent="-514350">
              <a:buNone/>
            </a:pPr>
            <a:r>
              <a:rPr lang="en-US" dirty="0" smtClean="0"/>
              <a:t>Profit?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man-698953_19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86" y="0"/>
            <a:ext cx="525422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>
                <a:latin typeface="Consolas"/>
                <a:cs typeface="Consolas"/>
              </a:rPr>
              <a:t>BEGIN TRANSACTION</a:t>
            </a:r>
          </a:p>
          <a:p>
            <a:pPr marL="514350" indent="-514350">
              <a:buNone/>
            </a:pPr>
            <a:r>
              <a:rPr lang="en-US" dirty="0" smtClean="0">
                <a:latin typeface="Consolas"/>
                <a:cs typeface="Consolas"/>
              </a:rPr>
              <a:t>	SELECT </a:t>
            </a:r>
            <a:r>
              <a:rPr lang="en-US" dirty="0" err="1" smtClean="0">
                <a:latin typeface="Consolas"/>
                <a:cs typeface="Consolas"/>
              </a:rPr>
              <a:t>LastUsed</a:t>
            </a:r>
            <a:r>
              <a:rPr lang="en-US" dirty="0" smtClean="0">
                <a:latin typeface="Consolas"/>
                <a:cs typeface="Consolas"/>
              </a:rPr>
              <a:t> FROM </a:t>
            </a:r>
            <a:r>
              <a:rPr lang="en-US" dirty="0" err="1" smtClean="0">
                <a:latin typeface="Consolas"/>
                <a:cs typeface="Consolas"/>
              </a:rPr>
              <a:t>Seq</a:t>
            </a:r>
            <a:r>
              <a:rPr lang="en-US" dirty="0" smtClean="0">
                <a:latin typeface="Consolas"/>
                <a:cs typeface="Consolas"/>
              </a:rPr>
              <a:t> WHERE </a:t>
            </a:r>
            <a:r>
              <a:rPr lang="en-US" dirty="0" err="1" smtClean="0">
                <a:latin typeface="Consolas"/>
                <a:cs typeface="Consolas"/>
              </a:rPr>
              <a:t>SeqID</a:t>
            </a:r>
            <a:r>
              <a:rPr lang="en-US" dirty="0" smtClean="0">
                <a:latin typeface="Consolas"/>
                <a:cs typeface="Consolas"/>
              </a:rPr>
              <a:t> = ‘CUSTOMER’ (123);</a:t>
            </a:r>
          </a:p>
          <a:p>
            <a:pPr marL="514350" indent="-514350">
              <a:buNone/>
            </a:pPr>
            <a:r>
              <a:rPr lang="en-US" dirty="0" smtClean="0">
                <a:latin typeface="Consolas"/>
                <a:cs typeface="Consolas"/>
              </a:rPr>
              <a:t>	UPDATE </a:t>
            </a:r>
            <a:r>
              <a:rPr lang="en-US" dirty="0" err="1" smtClean="0">
                <a:latin typeface="Consolas"/>
                <a:cs typeface="Consolas"/>
              </a:rPr>
              <a:t>Seq</a:t>
            </a:r>
            <a:r>
              <a:rPr lang="en-US" dirty="0" smtClean="0">
                <a:latin typeface="Consolas"/>
                <a:cs typeface="Consolas"/>
              </a:rPr>
              <a:t> SET </a:t>
            </a:r>
            <a:r>
              <a:rPr lang="en-US" dirty="0" err="1" smtClean="0">
                <a:latin typeface="Consolas"/>
                <a:cs typeface="Consolas"/>
              </a:rPr>
              <a:t>LastUsed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LastUsed</a:t>
            </a:r>
            <a:r>
              <a:rPr lang="en-US" dirty="0" smtClean="0">
                <a:latin typeface="Consolas"/>
                <a:cs typeface="Consolas"/>
              </a:rPr>
              <a:t> + 1 WHERE </a:t>
            </a:r>
            <a:r>
              <a:rPr lang="en-US" dirty="0" err="1" smtClean="0">
                <a:latin typeface="Consolas"/>
                <a:cs typeface="Consolas"/>
              </a:rPr>
              <a:t>SeqID</a:t>
            </a:r>
            <a:r>
              <a:rPr lang="en-US" dirty="0" smtClean="0">
                <a:latin typeface="Consolas"/>
                <a:cs typeface="Consolas"/>
              </a:rPr>
              <a:t> = ‘CUSTOMER’;</a:t>
            </a:r>
          </a:p>
          <a:p>
            <a:pPr marL="514350" indent="-51435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smtClean="0">
                <a:cs typeface="Consolas"/>
              </a:rPr>
              <a:t>???</a:t>
            </a:r>
          </a:p>
          <a:p>
            <a:pPr marL="514350" indent="-514350">
              <a:buNone/>
            </a:pPr>
            <a:r>
              <a:rPr lang="en-US" dirty="0" smtClean="0">
                <a:latin typeface="Consolas"/>
                <a:cs typeface="Consolas"/>
              </a:rPr>
              <a:t>COMMIT TRANSACTION</a:t>
            </a: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662</Words>
  <Application>Microsoft Macintosh PowerPoint</Application>
  <PresentationFormat>On-screen Show (4:3)</PresentationFormat>
  <Paragraphs>94</Paragraphs>
  <Slides>19</Slides>
  <Notes>15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What’d You Just Do?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Now What?</vt:lpstr>
      <vt:lpstr>OUTPUT Clause to the Rescue!</vt:lpstr>
      <vt:lpstr>Slide 12</vt:lpstr>
      <vt:lpstr>DML Operations Find Their Voice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What’d You Just Do?</dc:title>
  <dc:creator>Andy Levy</dc:creator>
  <cp:lastModifiedBy>Andy Levy</cp:lastModifiedBy>
  <cp:revision>21</cp:revision>
  <dcterms:created xsi:type="dcterms:W3CDTF">2016-09-22T02:15:26Z</dcterms:created>
  <dcterms:modified xsi:type="dcterms:W3CDTF">2016-09-22T03:16:53Z</dcterms:modified>
</cp:coreProperties>
</file>