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760" y="1768680"/>
            <a:ext cx="5495400" cy="4384440"/>
          </a:xfrm>
          <a:prstGeom prst="rect">
            <a:avLst/>
          </a:prstGeom>
          <a:ln>
            <a:noFill/>
          </a:ln>
        </p:spPr>
      </p:pic>
      <p:pic>
        <p:nvPicPr>
          <p:cNvPr id="38" name="" descr=""/>
          <p:cNvPicPr/>
          <p:nvPr/>
        </p:nvPicPr>
        <p:blipFill>
          <a:blip r:embed="rId3"/>
          <a:stretch>
            <a:fillRect/>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FCAE750-4482-4982-B505-9AADD7219BB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US" sz="4400">
                <a:solidFill>
                  <a:srgbClr val="ff0000"/>
                </a:solidFill>
                <a:latin typeface="Arial"/>
              </a:rPr>
              <a:t>send messages to other Application</a:t>
            </a:r>
            <a:endParaRPr/>
          </a:p>
        </p:txBody>
      </p:sp>
      <p:sp>
        <p:nvSpPr>
          <p:cNvPr id="4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1. Create an intent that specifies an action.</a:t>
            </a:r>
            <a:endParaRPr/>
          </a:p>
          <a:p>
            <a:pPr>
              <a:buSzPct val="45000"/>
              <a:buFont typeface="StarSymbol"/>
              <a:buChar char=""/>
            </a:pPr>
            <a:r>
              <a:rPr lang="en-US" sz="3200">
                <a:latin typeface="Arial"/>
              </a:rPr>
              <a:t>2. Allow the user to choose which app to use.</a:t>
            </a:r>
            <a:endParaRPr/>
          </a:p>
          <a:p>
            <a:pPr>
              <a:buSzPct val="45000"/>
              <a:buFont typeface="StarSymbol"/>
              <a:buChar char=""/>
            </a:pPr>
            <a:r>
              <a:rPr lang="en-US" sz="3200">
                <a:latin typeface="Arial"/>
              </a:rPr>
              <a:t>3. Intent intent = new Intent(action);</a:t>
            </a:r>
            <a:endParaRPr/>
          </a:p>
          <a:p>
            <a:pPr lvl="1">
              <a:buSzPct val="75000"/>
              <a:buFont typeface="StarSymbol"/>
              <a:buChar char=""/>
            </a:pPr>
            <a:r>
              <a:rPr lang="en-US" sz="2800">
                <a:latin typeface="Arial"/>
              </a:rPr>
              <a:t>You can find out more about the sorts of activity actions you can use and the extra information</a:t>
            </a:r>
            <a:endParaRPr/>
          </a:p>
          <a:p>
            <a:pPr lvl="1">
              <a:buSzPct val="75000"/>
              <a:buFont typeface="StarSymbol"/>
              <a:buChar char=""/>
            </a:pPr>
            <a:r>
              <a:rPr lang="en-US" sz="2800">
                <a:latin typeface="Arial"/>
              </a:rPr>
              <a:t>from : </a:t>
            </a:r>
            <a:r>
              <a:rPr lang="en-US" sz="2800">
                <a:latin typeface="Arial"/>
              </a:rPr>
              <a:t>http://tinyurl.com/n57qb5</a:t>
            </a:r>
            <a:r>
              <a:rPr lang="en-US" sz="2800">
                <a:latin typeface="Arial"/>
              </a:rPr>
              <a:t>.</a:t>
            </a:r>
            <a:endParaRPr/>
          </a:p>
          <a:p>
            <a:pPr lvl="1">
              <a:buSzPct val="75000"/>
              <a:buFont typeface="StarSymbol"/>
              <a:buChar char=""/>
            </a:pPr>
            <a:r>
              <a:rPr lang="en-US" sz="2800">
                <a:latin typeface="Arial"/>
              </a:rPr>
              <a:t>Ex: Intent.ACTION_DIAL, Intent.ACTION_WEB_SEARCH, Intent.ACTION_SEND</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p:spPr>
        <p:txBody>
          <a:bodyPr lIns="0" rIns="0" tIns="0" bIns="0" anchor="ctr"/>
          <a:p>
            <a:pPr algn="ctr"/>
            <a:r>
              <a:rPr lang="en-US" sz="4400">
                <a:latin typeface="Arial"/>
              </a:rPr>
              <a:t>Plug your device into your computer with a USB cable</a:t>
            </a:r>
            <a:endParaRPr/>
          </a:p>
        </p:txBody>
      </p:sp>
      <p:sp>
        <p:nvSpPr>
          <p:cNvPr id="63"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Run your app in Android Studio as normal</a:t>
            </a:r>
            <a:endParaRPr/>
          </a:p>
        </p:txBody>
      </p:sp>
      <p:pic>
        <p:nvPicPr>
          <p:cNvPr id="64" name="" descr=""/>
          <p:cNvPicPr/>
          <p:nvPr/>
        </p:nvPicPr>
        <p:blipFill>
          <a:blip r:embed="rId1"/>
          <a:stretch>
            <a:fillRect/>
          </a:stretch>
        </p:blipFill>
        <p:spPr>
          <a:xfrm>
            <a:off x="0" y="3017520"/>
            <a:ext cx="10079640" cy="40251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65760"/>
            <a:ext cx="9071640" cy="6583680"/>
          </a:xfrm>
          <a:prstGeom prst="rect">
            <a:avLst/>
          </a:prstGeom>
        </p:spPr>
        <p:txBody>
          <a:bodyPr lIns="0" rIns="0" tIns="0" bIns="0"/>
          <a:p>
            <a:endParaRPr/>
          </a:p>
        </p:txBody>
      </p:sp>
      <p:pic>
        <p:nvPicPr>
          <p:cNvPr id="42" name="" descr=""/>
          <p:cNvPicPr/>
          <p:nvPr/>
        </p:nvPicPr>
        <p:blipFill>
          <a:blip r:embed="rId1"/>
          <a:stretch>
            <a:fillRect/>
          </a:stretch>
        </p:blipFill>
        <p:spPr>
          <a:xfrm rot="21591600">
            <a:off x="30960" y="-3187800"/>
            <a:ext cx="10059120" cy="8479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r>
              <a:rPr lang="en-US" sz="4400">
                <a:solidFill>
                  <a:srgbClr val="ff0000"/>
                </a:solidFill>
                <a:latin typeface="Arial"/>
              </a:rPr>
              <a:t>What happens when the code runs</a:t>
            </a:r>
            <a:endParaRPr/>
          </a:p>
        </p:txBody>
      </p:sp>
      <p:sp>
        <p:nvSpPr>
          <p:cNvPr id="4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If no actions are able to handle the intent, an ActivityNotFoundException is thrown.</a:t>
            </a:r>
            <a:endParaRPr/>
          </a:p>
        </p:txBody>
      </p:sp>
      <p:pic>
        <p:nvPicPr>
          <p:cNvPr id="45" name="" descr=""/>
          <p:cNvPicPr/>
          <p:nvPr/>
        </p:nvPicPr>
        <p:blipFill>
          <a:blip r:embed="rId1"/>
          <a:stretch>
            <a:fillRect/>
          </a:stretch>
        </p:blipFill>
        <p:spPr>
          <a:xfrm>
            <a:off x="1828800" y="3617640"/>
            <a:ext cx="6252480" cy="14115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lIns="0" rIns="0" tIns="0" bIns="0" anchor="ctr"/>
          <a:p>
            <a:pPr algn="ctr"/>
            <a:r>
              <a:rPr lang="en-US" sz="4400">
                <a:solidFill>
                  <a:srgbClr val="ff0000"/>
                </a:solidFill>
                <a:latin typeface="Arial"/>
              </a:rPr>
              <a:t>The intent filter tells Android which activities can handle which actions</a:t>
            </a:r>
            <a:endParaRPr/>
          </a:p>
        </p:txBody>
      </p:sp>
      <p:sp>
        <p:nvSpPr>
          <p:cNvPr id="47"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When Android is given an intent, it has to figure out which activity, or activities, are able to handle it. This process is known as intent resolution.</a:t>
            </a:r>
            <a:endParaRPr/>
          </a:p>
          <a:p>
            <a:pPr>
              <a:buSzPct val="45000"/>
              <a:buFont typeface="StarSymbol"/>
              <a:buChar char=""/>
            </a:pPr>
            <a:r>
              <a:rPr lang="en-US" sz="3200">
                <a:latin typeface="Arial"/>
              </a:rPr>
              <a:t>When you use an implicit intent, Android uses the information in the intent to figure out which components are able to receive it. It does this by checking the intent filters in every app’s copy of AndroidManifest.xml.</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rIns="0" tIns="0" bIns="0" anchor="ctr"/>
          <a:p>
            <a:pPr algn="ctr"/>
            <a:endParaRPr/>
          </a:p>
        </p:txBody>
      </p:sp>
      <p:sp>
        <p:nvSpPr>
          <p:cNvPr id="49" name="TextShape 2"/>
          <p:cNvSpPr txBox="1"/>
          <p:nvPr/>
        </p:nvSpPr>
        <p:spPr>
          <a:xfrm>
            <a:off x="504000" y="1769040"/>
            <a:ext cx="9071640" cy="4384440"/>
          </a:xfrm>
          <a:prstGeom prst="rect">
            <a:avLst/>
          </a:prstGeom>
        </p:spPr>
        <p:txBody>
          <a:bodyPr lIns="0" rIns="0" tIns="0" bIns="0"/>
          <a:p>
            <a:endParaRPr/>
          </a:p>
        </p:txBody>
      </p:sp>
      <p:pic>
        <p:nvPicPr>
          <p:cNvPr id="50" name="" descr=""/>
          <p:cNvPicPr/>
          <p:nvPr/>
        </p:nvPicPr>
        <p:blipFill>
          <a:blip r:embed="rId1"/>
          <a:stretch>
            <a:fillRect/>
          </a:stretch>
        </p:blipFill>
        <p:spPr>
          <a:xfrm>
            <a:off x="37080" y="1645920"/>
            <a:ext cx="10079640" cy="3383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lIns="0" rIns="0" tIns="0" bIns="0" anchor="ctr"/>
          <a:p>
            <a:pPr algn="ctr"/>
            <a:endParaRPr/>
          </a:p>
        </p:txBody>
      </p:sp>
      <p:sp>
        <p:nvSpPr>
          <p:cNvPr id="52" name="TextShape 2"/>
          <p:cNvSpPr txBox="1"/>
          <p:nvPr/>
        </p:nvSpPr>
        <p:spPr>
          <a:xfrm>
            <a:off x="504000" y="1769040"/>
            <a:ext cx="9071640" cy="4384440"/>
          </a:xfrm>
          <a:prstGeom prst="rect">
            <a:avLst/>
          </a:prstGeom>
        </p:spPr>
        <p:txBody>
          <a:bodyPr lIns="0" rIns="0" tIns="0" bIns="0"/>
          <a:p>
            <a:endParaRPr/>
          </a:p>
        </p:txBody>
      </p:sp>
      <p:pic>
        <p:nvPicPr>
          <p:cNvPr id="53" name="" descr=""/>
          <p:cNvPicPr/>
          <p:nvPr/>
        </p:nvPicPr>
        <p:blipFill>
          <a:blip r:embed="rId1"/>
          <a:stretch>
            <a:fillRect/>
          </a:stretch>
        </p:blipFill>
        <p:spPr>
          <a:xfrm>
            <a:off x="0" y="0"/>
            <a:ext cx="10080000" cy="7406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lIns="0" rIns="0" tIns="0" bIns="0" anchor="ctr"/>
          <a:p>
            <a:pPr algn="ctr"/>
            <a:r>
              <a:rPr lang="en-US" sz="4400">
                <a:latin typeface="Arial"/>
              </a:rPr>
              <a:t>You need to run your app on a REAL device</a:t>
            </a:r>
            <a:endParaRPr/>
          </a:p>
        </p:txBody>
      </p:sp>
      <p:sp>
        <p:nvSpPr>
          <p:cNvPr id="55"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Enable USB debugging on your device</a:t>
            </a:r>
            <a:endParaRPr/>
          </a:p>
        </p:txBody>
      </p:sp>
      <p:pic>
        <p:nvPicPr>
          <p:cNvPr id="56" name="" descr=""/>
          <p:cNvPicPr/>
          <p:nvPr/>
        </p:nvPicPr>
        <p:blipFill>
          <a:blip r:embed="rId1"/>
          <a:stretch>
            <a:fillRect/>
          </a:stretch>
        </p:blipFill>
        <p:spPr>
          <a:xfrm>
            <a:off x="1042920" y="2377440"/>
            <a:ext cx="6912360" cy="47984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rIns="0" tIns="0" bIns="0" anchor="ctr"/>
          <a:p>
            <a:pPr algn="ctr"/>
            <a:endParaRPr/>
          </a:p>
        </p:txBody>
      </p:sp>
      <p:sp>
        <p:nvSpPr>
          <p:cNvPr id="58"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2. Set up your system to detect your device</a:t>
            </a:r>
            <a:endParaRPr/>
          </a:p>
          <a:p>
            <a:pPr lvl="1">
              <a:buSzPct val="75000"/>
              <a:buFont typeface="StarSymbol"/>
              <a:buChar char=""/>
            </a:pPr>
            <a:r>
              <a:rPr lang="en-US" sz="2800">
                <a:latin typeface="Arial"/>
              </a:rPr>
              <a:t>If you’re using a Mac, you can skip this step.</a:t>
            </a:r>
            <a:endParaRPr/>
          </a:p>
          <a:p>
            <a:pPr lvl="1">
              <a:buSzPct val="75000"/>
              <a:buFont typeface="StarSymbol"/>
              <a:buChar char=""/>
            </a:pPr>
            <a:r>
              <a:rPr lang="en-US" sz="2800">
                <a:latin typeface="Arial"/>
              </a:rPr>
              <a:t>If you’re using Windows, you need to install a USB driver. You can find the latest instructions here:</a:t>
            </a:r>
            <a:endParaRPr/>
          </a:p>
          <a:p>
            <a:pPr lvl="3">
              <a:buSzPct val="75000"/>
              <a:buFont typeface="StarSymbol"/>
              <a:buChar char=""/>
            </a:pPr>
            <a:r>
              <a:rPr lang="en-US" sz="2000">
                <a:latin typeface="Arial"/>
              </a:rPr>
              <a:t>http://developer.android.com/tools/extras/oem-usb.html</a:t>
            </a:r>
            <a:endParaRPr/>
          </a:p>
          <a:p>
            <a:pPr lvl="1">
              <a:buSzPct val="75000"/>
              <a:buFont typeface="StarSymbol"/>
              <a:buChar char=""/>
            </a:pPr>
            <a:r>
              <a:rPr lang="en-US" sz="2800">
                <a:latin typeface="Arial"/>
              </a:rPr>
              <a:t>If you’re using Ubuntu Linux, you need to create a udev rules file. You can find the latest instructions on how to do this here:</a:t>
            </a:r>
            <a:endParaRPr/>
          </a:p>
          <a:p>
            <a:pPr lvl="3">
              <a:buSzPct val="75000"/>
              <a:buFont typeface="StarSymbol"/>
              <a:buChar char=""/>
            </a:pPr>
            <a:r>
              <a:rPr lang="en-US" sz="2000">
                <a:latin typeface="Arial"/>
              </a:rPr>
              <a:t>http://developer.android.com/tools/device.html#setting-up</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lIns="0" rIns="0" tIns="0" bIns="0" anchor="ctr"/>
          <a:p>
            <a:pPr algn="ctr"/>
            <a:r>
              <a:rPr lang="en-US" sz="4400">
                <a:latin typeface="Arial"/>
              </a:rPr>
              <a:t>What if you ALWAYS want your users to choose an activity?</a:t>
            </a:r>
            <a:endParaRPr/>
          </a:p>
        </p:txBody>
      </p:sp>
      <p:sp>
        <p:nvSpPr>
          <p:cNvPr id="60" name="TextShape 2"/>
          <p:cNvSpPr txBox="1"/>
          <p:nvPr/>
        </p:nvSpPr>
        <p:spPr>
          <a:xfrm>
            <a:off x="504000" y="1769040"/>
            <a:ext cx="9071640" cy="4384440"/>
          </a:xfrm>
          <a:prstGeom prst="rect">
            <a:avLst/>
          </a:prstGeom>
        </p:spPr>
        <p:txBody>
          <a:bodyPr lIns="0" rIns="0" tIns="0" bIns="0"/>
          <a:p>
            <a:endParaRPr/>
          </a:p>
        </p:txBody>
      </p:sp>
      <p:pic>
        <p:nvPicPr>
          <p:cNvPr id="61" name="" descr=""/>
          <p:cNvPicPr/>
          <p:nvPr/>
        </p:nvPicPr>
        <p:blipFill>
          <a:blip r:embed="rId1"/>
          <a:stretch>
            <a:fillRect/>
          </a:stretch>
        </p:blipFill>
        <p:spPr>
          <a:xfrm>
            <a:off x="219960" y="2783160"/>
            <a:ext cx="9655560" cy="2246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