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9" r:id="rId2"/>
    <p:sldId id="256" r:id="rId3"/>
    <p:sldId id="257"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25" autoAdjust="0"/>
    <p:restoredTop sz="94660"/>
  </p:normalViewPr>
  <p:slideViewPr>
    <p:cSldViewPr snapToGrid="0">
      <p:cViewPr varScale="1">
        <p:scale>
          <a:sx n="131" d="100"/>
          <a:sy n="131" d="100"/>
        </p:scale>
        <p:origin x="34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47984E-C9C4-4E35-917E-235A167C65A5}" type="datetimeFigureOut">
              <a:rPr lang="en-US" smtClean="0"/>
              <a:t>10/26/2018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B9DC65-3E94-4143-B15F-90E6D459008F}" type="slidenum">
              <a:rPr lang="en-US" smtClean="0"/>
              <a:t>‹#›</a:t>
            </a:fld>
            <a:endParaRPr lang="en-US"/>
          </a:p>
        </p:txBody>
      </p:sp>
    </p:spTree>
    <p:extLst>
      <p:ext uri="{BB962C8B-B14F-4D97-AF65-F5344CB8AC3E}">
        <p14:creationId xmlns:p14="http://schemas.microsoft.com/office/powerpoint/2010/main" val="57522308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AE7738-C9FD-431D-88D4-228FA6FD786E}"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418D5-D146-4A3B-AE67-F80F8A4AA6D3}" type="slidenum">
              <a:rPr lang="en-US" smtClean="0"/>
              <a:t>‹#›</a:t>
            </a:fld>
            <a:endParaRPr lang="en-US"/>
          </a:p>
        </p:txBody>
      </p:sp>
    </p:spTree>
    <p:extLst>
      <p:ext uri="{BB962C8B-B14F-4D97-AF65-F5344CB8AC3E}">
        <p14:creationId xmlns:p14="http://schemas.microsoft.com/office/powerpoint/2010/main" val="374042715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9BB418D5-D146-4A3B-AE67-F80F8A4AA6D3}" type="slidenum">
              <a:rPr lang="en-US" smtClean="0"/>
              <a:t>2</a:t>
            </a:fld>
            <a:endParaRPr lang="en-US"/>
          </a:p>
        </p:txBody>
      </p:sp>
    </p:spTree>
    <p:extLst>
      <p:ext uri="{BB962C8B-B14F-4D97-AF65-F5344CB8AC3E}">
        <p14:creationId xmlns:p14="http://schemas.microsoft.com/office/powerpoint/2010/main" val="165396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7DC63C4-7588-4418-9FFA-51782BD89FAB}" type="datetime1">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36161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9D2E5-E593-4DA1-8F97-A9AABAAFF460}" type="datetime1">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16426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CC3842-1736-4826-BA33-7C742C8A2D86}" type="datetime1">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268006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35F2A7-4168-4851-AE59-B759292E268D}" type="datetime1">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60188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9268DC-7B80-4F6E-85FB-A34A2024E5D2}" type="datetime1">
              <a:rPr lang="en-US" smtClean="0"/>
              <a:t>10/26/2018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222687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AE95E2-B105-41CA-B6C5-733B119A8F79}" type="datetime1">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33442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7D584C-81B5-4CB4-BE22-602B5433760A}" type="datetime1">
              <a:rPr lang="en-US" smtClean="0"/>
              <a:t>10/26/2018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397326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6906DF-ED13-4826-BECF-FC8310108065}" type="datetime1">
              <a:rPr lang="en-US" smtClean="0"/>
              <a:t>10/26/2018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100926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4B211E-29C9-468F-8148-FF024AD53DB3}" type="datetime1">
              <a:rPr lang="en-US" smtClean="0"/>
              <a:t>10/26/2018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95968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E63275-AF01-4BA8-8AD8-71AF485F120B}" type="datetime1">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697606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3FA997-3DB0-4E8F-848C-5DDACC8A4768}" type="datetime1">
              <a:rPr lang="en-US" smtClean="0"/>
              <a:t>10/26/2018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17DE3-E7DB-48E2-A56A-A8E67FBF3574}" type="slidenum">
              <a:rPr lang="en-US" smtClean="0"/>
              <a:t>‹#›</a:t>
            </a:fld>
            <a:endParaRPr lang="en-US"/>
          </a:p>
        </p:txBody>
      </p:sp>
    </p:spTree>
    <p:extLst>
      <p:ext uri="{BB962C8B-B14F-4D97-AF65-F5344CB8AC3E}">
        <p14:creationId xmlns:p14="http://schemas.microsoft.com/office/powerpoint/2010/main" val="327814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003634" y="6530201"/>
            <a:ext cx="184731" cy="276999"/>
          </a:xfrm>
          <a:prstGeom prst="rect">
            <a:avLst/>
          </a:prstGeom>
        </p:spPr>
        <p:txBody>
          <a:bodyPr vert="horz" wrap="none" lIns="91440" tIns="45720" rIns="91440" bIns="45720" rtlCol="0" anchor="b" anchorCtr="1">
            <a:spAutoFit/>
          </a:bodyPr>
          <a:lstStyle>
            <a:lvl1pPr algn="ctr">
              <a:defRPr sz="1200">
                <a:solidFill>
                  <a:schemeClr val="tx1">
                    <a:tint val="75000"/>
                  </a:schemeClr>
                </a:solidFill>
              </a:defRPr>
            </a:lvl1pPr>
          </a:lstStyle>
          <a:p>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1126B0-B0FB-4B85-A5EC-B02C63C88F0C}" type="datetime1">
              <a:rPr lang="en-US" smtClean="0"/>
              <a:t>10/26/2018</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17DE3-E7DB-48E2-A56A-A8E67FBF3574}" type="slidenum">
              <a:rPr lang="en-US" smtClean="0"/>
              <a:t>‹#›</a:t>
            </a:fld>
            <a:endParaRPr lang="en-US"/>
          </a:p>
        </p:txBody>
      </p:sp>
    </p:spTree>
    <p:extLst>
      <p:ext uri="{BB962C8B-B14F-4D97-AF65-F5344CB8AC3E}">
        <p14:creationId xmlns:p14="http://schemas.microsoft.com/office/powerpoint/2010/main" val="328229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unity.mellanox.com/docs/DOC-1481" TargetMode="External"/><Relationship Id="rId2" Type="http://schemas.openxmlformats.org/officeDocument/2006/relationships/hyperlink" Target="https://www.coverfire.com/articles/queueing-in-the-linux-network-stack/" TargetMode="External"/><Relationship Id="rId1" Type="http://schemas.openxmlformats.org/officeDocument/2006/relationships/slideLayout" Target="../slideLayouts/slideLayout2.xml"/><Relationship Id="rId4" Type="http://schemas.openxmlformats.org/officeDocument/2006/relationships/hyperlink" Target="https://blog.packagecloud.io/eng/2017/02/06/monitoring-tuning-linux-networking-stack-sending-dat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56"/>
          <p:cNvSpPr>
            <a:spLocks noGrp="1"/>
          </p:cNvSpPr>
          <p:nvPr>
            <p:ph type="ftr" sz="quarter" idx="11"/>
          </p:nvPr>
        </p:nvSpPr>
        <p:spPr>
          <a:xfrm>
            <a:off x="6003634" y="6530201"/>
            <a:ext cx="184731" cy="276999"/>
          </a:xfrm>
        </p:spPr>
        <p:txBody>
          <a:bodyPr wrap="none" anchor="b" anchorCtr="1">
            <a:spAutoFit/>
          </a:bodyPr>
          <a:lstStyle/>
          <a:p>
            <a:endParaRPr lang="en-US"/>
          </a:p>
        </p:txBody>
      </p:sp>
      <p:sp>
        <p:nvSpPr>
          <p:cNvPr id="3" name="Content Placeholder 2"/>
          <p:cNvSpPr>
            <a:spLocks noGrp="1"/>
          </p:cNvSpPr>
          <p:nvPr>
            <p:ph idx="1"/>
          </p:nvPr>
        </p:nvSpPr>
        <p:spPr>
          <a:xfrm>
            <a:off x="174363" y="1976800"/>
            <a:ext cx="11910643" cy="3939040"/>
          </a:xfrm>
        </p:spPr>
        <p:txBody>
          <a:bodyPr>
            <a:normAutofit/>
          </a:bodyPr>
          <a:lstStyle/>
          <a:p>
            <a:pPr marL="0" indent="0">
              <a:buNone/>
            </a:pPr>
            <a:r>
              <a:rPr lang="en-US" sz="1200" dirty="0"/>
              <a:t>1. </a:t>
            </a:r>
            <a:r>
              <a:rPr lang="en-US" sz="1200" b="1" i="1" dirty="0"/>
              <a:t>Hardware Reception</a:t>
            </a:r>
            <a:r>
              <a:rPr lang="en-US" sz="1200" b="1" dirty="0"/>
              <a:t>: </a:t>
            </a:r>
            <a:r>
              <a:rPr lang="en-US" sz="1200" dirty="0"/>
              <a:t>the </a:t>
            </a:r>
            <a:r>
              <a:rPr lang="en-US" sz="1200" i="1" dirty="0"/>
              <a:t>network interface card </a:t>
            </a:r>
            <a:r>
              <a:rPr lang="en-US" sz="1200" dirty="0"/>
              <a:t>(NIC) receives the frame on the wire. D </a:t>
            </a:r>
            <a:r>
              <a:rPr lang="en-US" sz="1200" dirty="0" err="1"/>
              <a:t>epending</a:t>
            </a:r>
            <a:r>
              <a:rPr lang="en-US" sz="1200" dirty="0"/>
              <a:t> on its driver configuration, the NIC transfers the frame either to an internal hardware buffer memory or to a specified ring buffer.</a:t>
            </a:r>
          </a:p>
          <a:p>
            <a:pPr marL="0" indent="0">
              <a:buNone/>
            </a:pPr>
            <a:r>
              <a:rPr lang="en-US" sz="1200" dirty="0"/>
              <a:t>2. </a:t>
            </a:r>
            <a:r>
              <a:rPr lang="en-US" sz="1200" b="1" i="1" dirty="0"/>
              <a:t>Hard IRQ</a:t>
            </a:r>
            <a:r>
              <a:rPr lang="en-US" sz="1200" dirty="0"/>
              <a:t>: the NIC asserts the presence of a net frame by interrupting the CPU. This causes the NIC driver to acknowledge the interrupt and schedule the </a:t>
            </a:r>
            <a:r>
              <a:rPr lang="en-US" sz="1200" i="1" dirty="0"/>
              <a:t>soft IRQ operation</a:t>
            </a:r>
            <a:r>
              <a:rPr lang="en-US" sz="1200" dirty="0"/>
              <a:t>.</a:t>
            </a:r>
          </a:p>
          <a:p>
            <a:pPr marL="0" indent="0">
              <a:buNone/>
            </a:pPr>
            <a:r>
              <a:rPr lang="en-US" sz="1200" dirty="0"/>
              <a:t>3. </a:t>
            </a:r>
            <a:r>
              <a:rPr lang="en-US" sz="1200" b="1" i="1" dirty="0"/>
              <a:t>Soft IRQ</a:t>
            </a:r>
            <a:r>
              <a:rPr lang="en-US" sz="1200" dirty="0"/>
              <a:t>: this stage implements the actual frame-receiving process, and is run in </a:t>
            </a:r>
            <a:r>
              <a:rPr lang="en-US" sz="1200" b="1" dirty="0" err="1"/>
              <a:t>softirq</a:t>
            </a:r>
            <a:r>
              <a:rPr lang="en-US" sz="1200" b="1" dirty="0"/>
              <a:t> </a:t>
            </a:r>
            <a:r>
              <a:rPr lang="en-US" sz="1200" dirty="0"/>
              <a:t>context. This means that the stage pre-empts all applications running on the specified CPU, but still allows hard IRQs to be asserted. In this context (running on the same CPU as hard IRQ, thereby minimizing locking overhead), the kernel actually removes the frame from the NIC hardware buffers and processes it through the network stack. From there, the frame is either forwarded, discarded, or passed to a target listening socket. When passed to a socket, the frame is appended to the application that owns the socket. This process is done iteratively until the NIC hardware buffer runs out of frames, or until the </a:t>
            </a:r>
            <a:r>
              <a:rPr lang="en-US" sz="1200" i="1" dirty="0"/>
              <a:t>device weight </a:t>
            </a:r>
            <a:r>
              <a:rPr lang="en-US" sz="1200" dirty="0"/>
              <a:t>(</a:t>
            </a:r>
            <a:r>
              <a:rPr lang="en-US" sz="1200" b="1" dirty="0" err="1"/>
              <a:t>dev_wei</a:t>
            </a:r>
            <a:r>
              <a:rPr lang="en-US" sz="1200" b="1" dirty="0"/>
              <a:t> </a:t>
            </a:r>
            <a:r>
              <a:rPr lang="en-US" sz="1200" b="1" dirty="0" err="1"/>
              <a:t>ht</a:t>
            </a:r>
            <a:r>
              <a:rPr lang="en-US" sz="1200" dirty="0"/>
              <a:t>). For more information about device weight, refer to Section 8.4.1, “ NIC Hardware Buffer”</a:t>
            </a:r>
          </a:p>
          <a:p>
            <a:pPr marL="0" indent="0">
              <a:buNone/>
            </a:pPr>
            <a:r>
              <a:rPr lang="en-US" sz="1200" dirty="0"/>
              <a:t>4. </a:t>
            </a:r>
            <a:r>
              <a:rPr lang="en-US" sz="1200" b="1" i="1" dirty="0"/>
              <a:t>Application receive</a:t>
            </a:r>
            <a:r>
              <a:rPr lang="en-US" sz="1200" dirty="0"/>
              <a:t>: the application receives the frame and </a:t>
            </a:r>
            <a:r>
              <a:rPr lang="en-US" sz="1200" dirty="0" err="1"/>
              <a:t>dequeues</a:t>
            </a:r>
            <a:r>
              <a:rPr lang="en-US" sz="1200" dirty="0"/>
              <a:t> it from any owned sockets via the standard POSIX calls (</a:t>
            </a:r>
            <a:r>
              <a:rPr lang="en-US" sz="1200" b="1" dirty="0"/>
              <a:t>read </a:t>
            </a:r>
            <a:r>
              <a:rPr lang="en-US" sz="1200" dirty="0"/>
              <a:t>, </a:t>
            </a:r>
            <a:r>
              <a:rPr lang="en-US" sz="1200" b="1" dirty="0" err="1"/>
              <a:t>recv</a:t>
            </a:r>
            <a:r>
              <a:rPr lang="en-US" sz="1200" dirty="0"/>
              <a:t>, </a:t>
            </a:r>
            <a:r>
              <a:rPr lang="en-US" sz="1200" b="1" dirty="0" err="1"/>
              <a:t>recvfro</a:t>
            </a:r>
            <a:r>
              <a:rPr lang="en-US" sz="1200" b="1" dirty="0"/>
              <a:t> m</a:t>
            </a:r>
            <a:r>
              <a:rPr lang="en-US" sz="1200" dirty="0"/>
              <a:t>). At this point, data received over the network no longer exists on the network stack.</a:t>
            </a:r>
          </a:p>
        </p:txBody>
      </p:sp>
      <p:sp>
        <p:nvSpPr>
          <p:cNvPr id="53" name="TextBox 52"/>
          <p:cNvSpPr txBox="1"/>
          <p:nvPr/>
        </p:nvSpPr>
        <p:spPr>
          <a:xfrm>
            <a:off x="50006" y="4425316"/>
            <a:ext cx="11410748" cy="2585323"/>
          </a:xfrm>
          <a:prstGeom prst="rect">
            <a:avLst/>
          </a:prstGeom>
          <a:noFill/>
        </p:spPr>
        <p:txBody>
          <a:bodyPr wrap="square" rtlCol="0">
            <a:spAutoFit/>
          </a:bodyPr>
          <a:lstStyle/>
          <a:p>
            <a:r>
              <a:rPr lang="en-US" dirty="0"/>
              <a:t>Resources: </a:t>
            </a:r>
          </a:p>
          <a:p>
            <a:r>
              <a:rPr lang="en-US" dirty="0"/>
              <a:t>Red_Hat_Enterprise_Linux-6-Performance_Tuning_Guide-en-US.pdf</a:t>
            </a:r>
          </a:p>
          <a:p>
            <a:r>
              <a:rPr lang="en-US" dirty="0"/>
              <a:t>Red_Hat_Enterprise_Linux_Network_Performance_Tuning_Guide.pdf</a:t>
            </a:r>
          </a:p>
          <a:p>
            <a:r>
              <a:rPr lang="en-US" dirty="0">
                <a:hlinkClick r:id="rId2"/>
              </a:rPr>
              <a:t>https://www.coverfire.com/articles/queueing-in-the-linux-network-stack/</a:t>
            </a:r>
            <a:endParaRPr lang="en-US" dirty="0"/>
          </a:p>
          <a:p>
            <a:r>
              <a:rPr lang="en-US" dirty="0">
                <a:hlinkClick r:id="rId3"/>
              </a:rPr>
              <a:t>https://community.mellanox.com/docs/DOC-1481</a:t>
            </a:r>
            <a:endParaRPr lang="en-US" dirty="0"/>
          </a:p>
          <a:p>
            <a:r>
              <a:rPr lang="en-US" dirty="0">
                <a:hlinkClick r:id="rId4"/>
              </a:rPr>
              <a:t>https://blog.packagecloud.io/eng/2017/02/06/monitoring-tuning-linux-networking-stack-sending-data/</a:t>
            </a:r>
            <a:endParaRPr lang="en-US" dirty="0"/>
          </a:p>
          <a:p>
            <a:endParaRPr lang="en-US" dirty="0"/>
          </a:p>
          <a:p>
            <a:endParaRPr lang="en-US" dirty="0"/>
          </a:p>
          <a:p>
            <a:endParaRPr lang="en-US" dirty="0"/>
          </a:p>
        </p:txBody>
      </p:sp>
      <p:sp>
        <p:nvSpPr>
          <p:cNvPr id="112" name="Rectangle 111"/>
          <p:cNvSpPr/>
          <p:nvPr/>
        </p:nvSpPr>
        <p:spPr>
          <a:xfrm>
            <a:off x="1381462"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3" name="Rectangle 112"/>
          <p:cNvSpPr/>
          <p:nvPr/>
        </p:nvSpPr>
        <p:spPr>
          <a:xfrm>
            <a:off x="1614219"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4" name="Rectangle 113"/>
          <p:cNvSpPr/>
          <p:nvPr/>
        </p:nvSpPr>
        <p:spPr>
          <a:xfrm>
            <a:off x="1846976"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Rectangle 114"/>
          <p:cNvSpPr/>
          <p:nvPr/>
        </p:nvSpPr>
        <p:spPr>
          <a:xfrm>
            <a:off x="2079733"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Rectangle 115"/>
          <p:cNvSpPr/>
          <p:nvPr/>
        </p:nvSpPr>
        <p:spPr>
          <a:xfrm>
            <a:off x="2312490"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7" name="Rectangle 116"/>
          <p:cNvSpPr/>
          <p:nvPr/>
        </p:nvSpPr>
        <p:spPr>
          <a:xfrm>
            <a:off x="2545247"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Rectangle 117"/>
          <p:cNvSpPr/>
          <p:nvPr/>
        </p:nvSpPr>
        <p:spPr>
          <a:xfrm>
            <a:off x="4672755"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9" name="Rectangle 118"/>
          <p:cNvSpPr/>
          <p:nvPr/>
        </p:nvSpPr>
        <p:spPr>
          <a:xfrm>
            <a:off x="4905512"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0" name="Rectangle 119"/>
          <p:cNvSpPr/>
          <p:nvPr/>
        </p:nvSpPr>
        <p:spPr>
          <a:xfrm>
            <a:off x="5138269"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Rectangle 120"/>
          <p:cNvSpPr/>
          <p:nvPr/>
        </p:nvSpPr>
        <p:spPr>
          <a:xfrm>
            <a:off x="5371026"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2" name="Rectangle 121"/>
          <p:cNvSpPr/>
          <p:nvPr/>
        </p:nvSpPr>
        <p:spPr>
          <a:xfrm>
            <a:off x="5603783"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3" name="Rectangle 122"/>
          <p:cNvSpPr/>
          <p:nvPr/>
        </p:nvSpPr>
        <p:spPr>
          <a:xfrm>
            <a:off x="1155397" y="10929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4" name="Rectangle 123"/>
          <p:cNvSpPr/>
          <p:nvPr/>
        </p:nvSpPr>
        <p:spPr>
          <a:xfrm>
            <a:off x="10316100" y="112279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5" name="TextBox 124"/>
          <p:cNvSpPr txBox="1"/>
          <p:nvPr/>
        </p:nvSpPr>
        <p:spPr>
          <a:xfrm>
            <a:off x="942917" y="768851"/>
            <a:ext cx="1459054" cy="276999"/>
          </a:xfrm>
          <a:prstGeom prst="rect">
            <a:avLst/>
          </a:prstGeom>
          <a:noFill/>
        </p:spPr>
        <p:txBody>
          <a:bodyPr wrap="none" rtlCol="0">
            <a:spAutoFit/>
          </a:bodyPr>
          <a:lstStyle/>
          <a:p>
            <a:r>
              <a:rPr lang="en-US" sz="1200" b="1" dirty="0">
                <a:latin typeface="Consolas" panose="020B0609020204030204" pitchFamily="49" charset="0"/>
                <a:cs typeface="Consolas" panose="020B0609020204030204" pitchFamily="49" charset="0"/>
              </a:rPr>
              <a:t>NIC Ring Buffer</a:t>
            </a:r>
          </a:p>
        </p:txBody>
      </p:sp>
      <p:cxnSp>
        <p:nvCxnSpPr>
          <p:cNvPr id="126" name="Straight Arrow Connector 125"/>
          <p:cNvCxnSpPr>
            <a:stCxn id="127" idx="3"/>
            <a:endCxn id="129" idx="1"/>
          </p:cNvCxnSpPr>
          <p:nvPr/>
        </p:nvCxnSpPr>
        <p:spPr>
          <a:xfrm flipV="1">
            <a:off x="4332464" y="907348"/>
            <a:ext cx="133077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3005506" y="768851"/>
            <a:ext cx="1326958" cy="276999"/>
          </a:xfrm>
          <a:prstGeom prst="rect">
            <a:avLst/>
          </a:prstGeom>
          <a:noFill/>
        </p:spPr>
        <p:txBody>
          <a:bodyPr wrap="square" rtlCol="0">
            <a:spAutoFit/>
          </a:bodyPr>
          <a:lstStyle/>
          <a:p>
            <a:pPr algn="ctr"/>
            <a:r>
              <a:rPr lang="en-US" sz="1200" b="1" dirty="0" err="1">
                <a:solidFill>
                  <a:srgbClr val="7030A0"/>
                </a:solidFill>
                <a:latin typeface="Consolas" panose="020B0609020204030204" pitchFamily="49" charset="0"/>
                <a:cs typeface="Consolas" panose="020B0609020204030204" pitchFamily="49" charset="0"/>
              </a:rPr>
              <a:t>HardIRQ</a:t>
            </a:r>
            <a:endParaRPr lang="en-US" sz="1200" b="1" dirty="0">
              <a:solidFill>
                <a:srgbClr val="7030A0"/>
              </a:solidFill>
              <a:latin typeface="Consolas" panose="020B0609020204030204" pitchFamily="49" charset="0"/>
              <a:cs typeface="Consolas" panose="020B0609020204030204" pitchFamily="49" charset="0"/>
            </a:endParaRPr>
          </a:p>
        </p:txBody>
      </p:sp>
      <p:cxnSp>
        <p:nvCxnSpPr>
          <p:cNvPr id="128" name="Straight Arrow Connector 127"/>
          <p:cNvCxnSpPr>
            <a:stCxn id="125" idx="3"/>
            <a:endCxn id="127" idx="1"/>
          </p:cNvCxnSpPr>
          <p:nvPr/>
        </p:nvCxnSpPr>
        <p:spPr>
          <a:xfrm>
            <a:off x="2401971" y="907351"/>
            <a:ext cx="6035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5663241" y="768848"/>
            <a:ext cx="3029820" cy="276999"/>
          </a:xfrm>
          <a:prstGeom prst="rect">
            <a:avLst/>
          </a:prstGeom>
          <a:noFill/>
        </p:spPr>
        <p:txBody>
          <a:bodyPr wrap="square" rtlCol="0">
            <a:spAutoFit/>
          </a:bodyPr>
          <a:lstStyle/>
          <a:p>
            <a:pPr algn="ctr"/>
            <a:r>
              <a:rPr lang="en-US" sz="1200" b="1" dirty="0">
                <a:cs typeface="Consolas" panose="020B0609020204030204" pitchFamily="49" charset="0"/>
              </a:rPr>
              <a:t>Socket Queue (aka </a:t>
            </a:r>
            <a:r>
              <a:rPr lang="en-US" sz="1200" b="1" dirty="0" err="1">
                <a:cs typeface="Consolas" panose="020B0609020204030204" pitchFamily="49" charset="0"/>
              </a:rPr>
              <a:t>Qdisc</a:t>
            </a:r>
            <a:r>
              <a:rPr lang="en-US" sz="1200" b="1" dirty="0">
                <a:cs typeface="Consolas" panose="020B0609020204030204" pitchFamily="49" charset="0"/>
              </a:rPr>
              <a:t>;)</a:t>
            </a:r>
          </a:p>
        </p:txBody>
      </p:sp>
      <p:sp>
        <p:nvSpPr>
          <p:cNvPr id="130" name="Rectangle 129"/>
          <p:cNvSpPr/>
          <p:nvPr/>
        </p:nvSpPr>
        <p:spPr>
          <a:xfrm>
            <a:off x="5836807"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1" name="Rectangle 130"/>
          <p:cNvSpPr/>
          <p:nvPr/>
        </p:nvSpPr>
        <p:spPr>
          <a:xfrm>
            <a:off x="6069564"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2" name="Rectangle 131"/>
          <p:cNvSpPr/>
          <p:nvPr/>
        </p:nvSpPr>
        <p:spPr>
          <a:xfrm>
            <a:off x="6302321"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33" name="Straight Arrow Connector 132"/>
          <p:cNvCxnSpPr>
            <a:stCxn id="134" idx="3"/>
            <a:endCxn id="139" idx="1"/>
          </p:cNvCxnSpPr>
          <p:nvPr/>
        </p:nvCxnSpPr>
        <p:spPr>
          <a:xfrm flipV="1">
            <a:off x="10195789" y="907347"/>
            <a:ext cx="14252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9398183" y="768848"/>
            <a:ext cx="797606" cy="276999"/>
          </a:xfrm>
          <a:prstGeom prst="rect">
            <a:avLst/>
          </a:prstGeom>
          <a:noFill/>
        </p:spPr>
        <p:txBody>
          <a:bodyPr wrap="square" rtlCol="0">
            <a:spAutoFit/>
          </a:bodyPr>
          <a:lstStyle/>
          <a:p>
            <a:pPr algn="ctr"/>
            <a:r>
              <a:rPr lang="en-US" sz="1200" b="1" dirty="0" err="1">
                <a:solidFill>
                  <a:srgbClr val="7030A0"/>
                </a:solidFill>
                <a:latin typeface="Consolas" panose="020B0609020204030204" pitchFamily="49" charset="0"/>
                <a:cs typeface="Consolas" panose="020B0609020204030204" pitchFamily="49" charset="0"/>
              </a:rPr>
              <a:t>SoftIRQ</a:t>
            </a:r>
            <a:endParaRPr lang="en-US" sz="1200" b="1" dirty="0">
              <a:solidFill>
                <a:srgbClr val="7030A0"/>
              </a:solidFill>
              <a:latin typeface="Consolas" panose="020B0609020204030204" pitchFamily="49" charset="0"/>
              <a:cs typeface="Consolas" panose="020B0609020204030204" pitchFamily="49" charset="0"/>
            </a:endParaRPr>
          </a:p>
        </p:txBody>
      </p:sp>
      <p:cxnSp>
        <p:nvCxnSpPr>
          <p:cNvPr id="135" name="Straight Arrow Connector 134"/>
          <p:cNvCxnSpPr>
            <a:stCxn id="129" idx="3"/>
            <a:endCxn id="134" idx="1"/>
          </p:cNvCxnSpPr>
          <p:nvPr/>
        </p:nvCxnSpPr>
        <p:spPr>
          <a:xfrm>
            <a:off x="8693061" y="907348"/>
            <a:ext cx="7051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10542546" y="112279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7" name="Rectangle 136"/>
          <p:cNvSpPr/>
          <p:nvPr/>
        </p:nvSpPr>
        <p:spPr>
          <a:xfrm>
            <a:off x="10775303" y="112279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8" name="Rectangle 137"/>
          <p:cNvSpPr/>
          <p:nvPr/>
        </p:nvSpPr>
        <p:spPr>
          <a:xfrm>
            <a:off x="11008060" y="112279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TextBox 138"/>
          <p:cNvSpPr txBox="1"/>
          <p:nvPr/>
        </p:nvSpPr>
        <p:spPr>
          <a:xfrm>
            <a:off x="10338316" y="676514"/>
            <a:ext cx="1853684" cy="461665"/>
          </a:xfrm>
          <a:prstGeom prst="rect">
            <a:avLst/>
          </a:prstGeom>
          <a:noFill/>
        </p:spPr>
        <p:txBody>
          <a:bodyPr wrap="square" rtlCol="0">
            <a:spAutoFit/>
          </a:bodyPr>
          <a:lstStyle/>
          <a:p>
            <a:pPr algn="ctr"/>
            <a:r>
              <a:rPr lang="en-US" sz="1200" b="1" dirty="0">
                <a:latin typeface="Consolas" panose="020B0609020204030204" pitchFamily="49" charset="0"/>
                <a:cs typeface="Consolas" panose="020B0609020204030204" pitchFamily="49" charset="0"/>
              </a:rPr>
              <a:t>File Descriptor’s Buffer</a:t>
            </a:r>
          </a:p>
        </p:txBody>
      </p:sp>
      <p:sp>
        <p:nvSpPr>
          <p:cNvPr id="140" name="Rectangle 139"/>
          <p:cNvSpPr/>
          <p:nvPr/>
        </p:nvSpPr>
        <p:spPr>
          <a:xfrm>
            <a:off x="11239514" y="1122793"/>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Rectangle 140"/>
          <p:cNvSpPr/>
          <p:nvPr/>
        </p:nvSpPr>
        <p:spPr>
          <a:xfrm>
            <a:off x="11472271" y="1122793"/>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2" name="Rectangle 141"/>
          <p:cNvSpPr/>
          <p:nvPr/>
        </p:nvSpPr>
        <p:spPr>
          <a:xfrm>
            <a:off x="11705028" y="1122793"/>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3" name="Left-Right Arrow 142"/>
          <p:cNvSpPr/>
          <p:nvPr/>
        </p:nvSpPr>
        <p:spPr>
          <a:xfrm>
            <a:off x="2980438" y="1175579"/>
            <a:ext cx="1685064" cy="4846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DATA</a:t>
            </a:r>
          </a:p>
        </p:txBody>
      </p:sp>
      <p:sp>
        <p:nvSpPr>
          <p:cNvPr id="144" name="Left-Right Arrow 143"/>
          <p:cNvSpPr/>
          <p:nvPr/>
        </p:nvSpPr>
        <p:spPr>
          <a:xfrm>
            <a:off x="9429353" y="1175579"/>
            <a:ext cx="880435" cy="484632"/>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DATA</a:t>
            </a:r>
          </a:p>
        </p:txBody>
      </p:sp>
      <p:sp>
        <p:nvSpPr>
          <p:cNvPr id="145" name="TextBox 144"/>
          <p:cNvSpPr txBox="1"/>
          <p:nvPr/>
        </p:nvSpPr>
        <p:spPr>
          <a:xfrm>
            <a:off x="1230074" y="491849"/>
            <a:ext cx="1204177"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NIC FIRMWARE</a:t>
            </a:r>
          </a:p>
        </p:txBody>
      </p:sp>
      <p:sp>
        <p:nvSpPr>
          <p:cNvPr id="146" name="TextBox 145"/>
          <p:cNvSpPr txBox="1"/>
          <p:nvPr/>
        </p:nvSpPr>
        <p:spPr>
          <a:xfrm>
            <a:off x="6777083" y="485826"/>
            <a:ext cx="694421"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KERNEL</a:t>
            </a:r>
          </a:p>
        </p:txBody>
      </p:sp>
      <p:sp>
        <p:nvSpPr>
          <p:cNvPr id="147" name="TextBox 146"/>
          <p:cNvSpPr txBox="1"/>
          <p:nvPr/>
        </p:nvSpPr>
        <p:spPr>
          <a:xfrm>
            <a:off x="10554387" y="482692"/>
            <a:ext cx="1034257"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User Space</a:t>
            </a:r>
          </a:p>
        </p:txBody>
      </p:sp>
      <p:sp>
        <p:nvSpPr>
          <p:cNvPr id="148" name="Left Brace 147"/>
          <p:cNvSpPr/>
          <p:nvPr/>
        </p:nvSpPr>
        <p:spPr>
          <a:xfrm rot="5400000">
            <a:off x="7912671" y="-3728093"/>
            <a:ext cx="177596" cy="8090082"/>
          </a:xfrm>
          <a:prstGeom prst="leftBrace">
            <a:avLst>
              <a:gd name="adj1" fmla="val 8333"/>
              <a:gd name="adj2" fmla="val 501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49" name="TextBox 148"/>
          <p:cNvSpPr txBox="1"/>
          <p:nvPr/>
        </p:nvSpPr>
        <p:spPr>
          <a:xfrm>
            <a:off x="7781697" y="-52787"/>
            <a:ext cx="439543" cy="276999"/>
          </a:xfrm>
          <a:prstGeom prst="rect">
            <a:avLst/>
          </a:prstGeom>
          <a:noFill/>
        </p:spPr>
        <p:txBody>
          <a:bodyPr wrap="none" rtlCol="0">
            <a:spAutoFit/>
          </a:bodyPr>
          <a:lstStyle/>
          <a:p>
            <a:pPr algn="ctr"/>
            <a:r>
              <a:rPr lang="en-US" sz="1200" b="1" dirty="0">
                <a:latin typeface="Consolas" panose="020B0609020204030204" pitchFamily="49" charset="0"/>
                <a:cs typeface="Consolas" panose="020B0609020204030204" pitchFamily="49" charset="0"/>
              </a:rPr>
              <a:t>CPU</a:t>
            </a:r>
          </a:p>
        </p:txBody>
      </p:sp>
      <p:sp>
        <p:nvSpPr>
          <p:cNvPr id="150" name="Rectangle 149"/>
          <p:cNvSpPr/>
          <p:nvPr/>
        </p:nvSpPr>
        <p:spPr>
          <a:xfrm>
            <a:off x="6540209"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1" name="Rectangle 150"/>
          <p:cNvSpPr/>
          <p:nvPr/>
        </p:nvSpPr>
        <p:spPr>
          <a:xfrm>
            <a:off x="6772966"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2" name="Rectangle 151"/>
          <p:cNvSpPr/>
          <p:nvPr/>
        </p:nvSpPr>
        <p:spPr>
          <a:xfrm>
            <a:off x="7005990"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3" name="Rectangle 152"/>
          <p:cNvSpPr/>
          <p:nvPr/>
        </p:nvSpPr>
        <p:spPr>
          <a:xfrm>
            <a:off x="7238747"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4" name="Rectangle 153"/>
          <p:cNvSpPr/>
          <p:nvPr/>
        </p:nvSpPr>
        <p:spPr>
          <a:xfrm>
            <a:off x="7471504"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5" name="Rectangle 154"/>
          <p:cNvSpPr/>
          <p:nvPr/>
        </p:nvSpPr>
        <p:spPr>
          <a:xfrm>
            <a:off x="469436"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6" name="Rectangle 155"/>
          <p:cNvSpPr/>
          <p:nvPr/>
        </p:nvSpPr>
        <p:spPr>
          <a:xfrm>
            <a:off x="702193"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7" name="Rectangle 156"/>
          <p:cNvSpPr/>
          <p:nvPr/>
        </p:nvSpPr>
        <p:spPr>
          <a:xfrm>
            <a:off x="934950" y="1092934"/>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8" name="Rectangle 157"/>
          <p:cNvSpPr/>
          <p:nvPr/>
        </p:nvSpPr>
        <p:spPr>
          <a:xfrm>
            <a:off x="243371" y="10929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9" name="Rectangle 158"/>
          <p:cNvSpPr/>
          <p:nvPr/>
        </p:nvSpPr>
        <p:spPr>
          <a:xfrm>
            <a:off x="7711515"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0" name="Rectangle 159"/>
          <p:cNvSpPr/>
          <p:nvPr/>
        </p:nvSpPr>
        <p:spPr>
          <a:xfrm>
            <a:off x="7944272"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1" name="Rectangle 160"/>
          <p:cNvSpPr/>
          <p:nvPr/>
        </p:nvSpPr>
        <p:spPr>
          <a:xfrm>
            <a:off x="8177296"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2" name="Rectangle 161"/>
          <p:cNvSpPr/>
          <p:nvPr/>
        </p:nvSpPr>
        <p:spPr>
          <a:xfrm>
            <a:off x="8410053"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3" name="Rectangle 162"/>
          <p:cNvSpPr/>
          <p:nvPr/>
        </p:nvSpPr>
        <p:spPr>
          <a:xfrm>
            <a:off x="8642810"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4" name="Rectangle 163"/>
          <p:cNvSpPr/>
          <p:nvPr/>
        </p:nvSpPr>
        <p:spPr>
          <a:xfrm>
            <a:off x="8869897"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5" name="Rectangle 164"/>
          <p:cNvSpPr/>
          <p:nvPr/>
        </p:nvSpPr>
        <p:spPr>
          <a:xfrm>
            <a:off x="9102654" y="108146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6" name="Rectangle 165"/>
          <p:cNvSpPr/>
          <p:nvPr/>
        </p:nvSpPr>
        <p:spPr>
          <a:xfrm>
            <a:off x="2757247" y="10929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66094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21838"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p:cNvSpPr/>
          <p:nvPr/>
        </p:nvSpPr>
        <p:spPr>
          <a:xfrm>
            <a:off x="1454595"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ectangle 6"/>
          <p:cNvSpPr/>
          <p:nvPr/>
        </p:nvSpPr>
        <p:spPr>
          <a:xfrm>
            <a:off x="1687352"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p:cNvSpPr/>
          <p:nvPr/>
        </p:nvSpPr>
        <p:spPr>
          <a:xfrm>
            <a:off x="1920109"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Rectangle 8"/>
          <p:cNvSpPr/>
          <p:nvPr/>
        </p:nvSpPr>
        <p:spPr>
          <a:xfrm>
            <a:off x="2152866"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2385623"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Rectangle 13"/>
          <p:cNvSpPr/>
          <p:nvPr/>
        </p:nvSpPr>
        <p:spPr>
          <a:xfrm>
            <a:off x="3044361"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3277118"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Rectangle 15"/>
          <p:cNvSpPr/>
          <p:nvPr/>
        </p:nvSpPr>
        <p:spPr>
          <a:xfrm>
            <a:off x="4778303"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Rectangle 16"/>
          <p:cNvSpPr/>
          <p:nvPr/>
        </p:nvSpPr>
        <p:spPr>
          <a:xfrm>
            <a:off x="5011060"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17"/>
          <p:cNvSpPr/>
          <p:nvPr/>
        </p:nvSpPr>
        <p:spPr>
          <a:xfrm>
            <a:off x="5243817"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2" name="Rectangle 21"/>
          <p:cNvSpPr/>
          <p:nvPr/>
        </p:nvSpPr>
        <p:spPr>
          <a:xfrm>
            <a:off x="995773"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5" name="Rectangle 24"/>
          <p:cNvSpPr/>
          <p:nvPr/>
        </p:nvSpPr>
        <p:spPr>
          <a:xfrm>
            <a:off x="9586494" y="51662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TextBox 25"/>
          <p:cNvSpPr txBox="1"/>
          <p:nvPr/>
        </p:nvSpPr>
        <p:spPr>
          <a:xfrm>
            <a:off x="856686" y="204010"/>
            <a:ext cx="1459054" cy="276999"/>
          </a:xfrm>
          <a:prstGeom prst="rect">
            <a:avLst/>
          </a:prstGeom>
          <a:noFill/>
        </p:spPr>
        <p:txBody>
          <a:bodyPr wrap="none" rtlCol="0">
            <a:spAutoFit/>
          </a:bodyPr>
          <a:lstStyle/>
          <a:p>
            <a:r>
              <a:rPr lang="en-US" sz="1200" b="1" dirty="0">
                <a:latin typeface="Consolas" panose="020B0609020204030204" pitchFamily="49" charset="0"/>
                <a:cs typeface="Consolas" panose="020B0609020204030204" pitchFamily="49" charset="0"/>
              </a:rPr>
              <a:t>NIC Ring Buffer</a:t>
            </a:r>
          </a:p>
        </p:txBody>
      </p:sp>
      <p:cxnSp>
        <p:nvCxnSpPr>
          <p:cNvPr id="28" name="Straight Arrow Connector 27"/>
          <p:cNvCxnSpPr>
            <a:stCxn id="29" idx="3"/>
            <a:endCxn id="35" idx="1"/>
          </p:cNvCxnSpPr>
          <p:nvPr/>
        </p:nvCxnSpPr>
        <p:spPr>
          <a:xfrm>
            <a:off x="4515779" y="342509"/>
            <a:ext cx="1661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34710" y="204009"/>
            <a:ext cx="781069" cy="276999"/>
          </a:xfrm>
          <a:prstGeom prst="rect">
            <a:avLst/>
          </a:prstGeom>
          <a:noFill/>
        </p:spPr>
        <p:txBody>
          <a:bodyPr wrap="square" rtlCol="0">
            <a:spAutoFit/>
          </a:bodyPr>
          <a:lstStyle/>
          <a:p>
            <a:pPr algn="ctr"/>
            <a:r>
              <a:rPr lang="en-US" sz="1200" b="1" dirty="0" err="1">
                <a:solidFill>
                  <a:srgbClr val="7030A0"/>
                </a:solidFill>
                <a:latin typeface="Consolas" panose="020B0609020204030204" pitchFamily="49" charset="0"/>
                <a:cs typeface="Consolas" panose="020B0609020204030204" pitchFamily="49" charset="0"/>
              </a:rPr>
              <a:t>HardIRQ</a:t>
            </a:r>
            <a:endParaRPr lang="en-US" sz="1200" b="1" dirty="0">
              <a:solidFill>
                <a:srgbClr val="7030A0"/>
              </a:solidFill>
              <a:latin typeface="Consolas" panose="020B0609020204030204" pitchFamily="49" charset="0"/>
              <a:cs typeface="Consolas" panose="020B0609020204030204" pitchFamily="49" charset="0"/>
            </a:endParaRPr>
          </a:p>
        </p:txBody>
      </p:sp>
      <p:cxnSp>
        <p:nvCxnSpPr>
          <p:cNvPr id="32" name="Straight Arrow Connector 31"/>
          <p:cNvCxnSpPr>
            <a:stCxn id="26" idx="3"/>
            <a:endCxn id="29" idx="1"/>
          </p:cNvCxnSpPr>
          <p:nvPr/>
        </p:nvCxnSpPr>
        <p:spPr>
          <a:xfrm flipV="1">
            <a:off x="2315740" y="342509"/>
            <a:ext cx="141897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681892" y="204010"/>
            <a:ext cx="3833709" cy="276999"/>
          </a:xfrm>
          <a:prstGeom prst="rect">
            <a:avLst/>
          </a:prstGeom>
          <a:noFill/>
        </p:spPr>
        <p:txBody>
          <a:bodyPr wrap="square" rtlCol="0">
            <a:spAutoFit/>
          </a:bodyPr>
          <a:lstStyle/>
          <a:p>
            <a:pPr algn="ctr"/>
            <a:r>
              <a:rPr lang="en-US" sz="1200" b="1" dirty="0">
                <a:latin typeface="Consolas" panose="020B0609020204030204" pitchFamily="49" charset="0"/>
                <a:cs typeface="Consolas" panose="020B0609020204030204" pitchFamily="49" charset="0"/>
              </a:rPr>
              <a:t>File Descriptor’s Socket Queue (aka </a:t>
            </a:r>
            <a:r>
              <a:rPr lang="en-US" sz="1200" b="1" dirty="0" err="1">
                <a:latin typeface="Consolas" panose="020B0609020204030204" pitchFamily="49" charset="0"/>
                <a:cs typeface="Consolas" panose="020B0609020204030204" pitchFamily="49" charset="0"/>
              </a:rPr>
              <a:t>Qdisc</a:t>
            </a:r>
            <a:r>
              <a:rPr lang="en-US" sz="1200" b="1" dirty="0">
                <a:latin typeface="Consolas" panose="020B0609020204030204" pitchFamily="49" charset="0"/>
                <a:cs typeface="Consolas" panose="020B0609020204030204" pitchFamily="49" charset="0"/>
              </a:rPr>
              <a:t>;)</a:t>
            </a:r>
          </a:p>
        </p:txBody>
      </p:sp>
      <p:sp>
        <p:nvSpPr>
          <p:cNvPr id="36" name="Rectangle 35"/>
          <p:cNvSpPr/>
          <p:nvPr/>
        </p:nvSpPr>
        <p:spPr>
          <a:xfrm>
            <a:off x="5476841"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7" name="Rectangle 36"/>
          <p:cNvSpPr/>
          <p:nvPr/>
        </p:nvSpPr>
        <p:spPr>
          <a:xfrm>
            <a:off x="5709598"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8" name="Rectangle 37"/>
          <p:cNvSpPr/>
          <p:nvPr/>
        </p:nvSpPr>
        <p:spPr>
          <a:xfrm>
            <a:off x="5942355"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Arrow Connector 46"/>
          <p:cNvCxnSpPr>
            <a:stCxn id="48" idx="3"/>
            <a:endCxn id="70" idx="1"/>
          </p:cNvCxnSpPr>
          <p:nvPr/>
        </p:nvCxnSpPr>
        <p:spPr>
          <a:xfrm>
            <a:off x="9488821" y="345407"/>
            <a:ext cx="6479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691215" y="206907"/>
            <a:ext cx="797606" cy="276999"/>
          </a:xfrm>
          <a:prstGeom prst="rect">
            <a:avLst/>
          </a:prstGeom>
          <a:noFill/>
        </p:spPr>
        <p:txBody>
          <a:bodyPr wrap="square" rtlCol="0">
            <a:spAutoFit/>
          </a:bodyPr>
          <a:lstStyle/>
          <a:p>
            <a:pPr algn="ctr"/>
            <a:r>
              <a:rPr lang="en-US" sz="1200" b="1" dirty="0" err="1">
                <a:solidFill>
                  <a:srgbClr val="7030A0"/>
                </a:solidFill>
                <a:latin typeface="Consolas" panose="020B0609020204030204" pitchFamily="49" charset="0"/>
                <a:cs typeface="Consolas" panose="020B0609020204030204" pitchFamily="49" charset="0"/>
              </a:rPr>
              <a:t>SoftIRQ</a:t>
            </a:r>
            <a:endParaRPr lang="en-US" sz="1200" b="1" dirty="0">
              <a:solidFill>
                <a:srgbClr val="7030A0"/>
              </a:solidFill>
              <a:latin typeface="Consolas" panose="020B0609020204030204" pitchFamily="49" charset="0"/>
              <a:cs typeface="Consolas" panose="020B0609020204030204" pitchFamily="49" charset="0"/>
            </a:endParaRPr>
          </a:p>
        </p:txBody>
      </p:sp>
      <p:cxnSp>
        <p:nvCxnSpPr>
          <p:cNvPr id="50" name="Straight Arrow Connector 49"/>
          <p:cNvCxnSpPr>
            <a:stCxn id="35" idx="3"/>
            <a:endCxn id="48" idx="1"/>
          </p:cNvCxnSpPr>
          <p:nvPr/>
        </p:nvCxnSpPr>
        <p:spPr>
          <a:xfrm>
            <a:off x="8515601" y="342510"/>
            <a:ext cx="175614" cy="2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9812940" y="51662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Rectangle 67"/>
          <p:cNvSpPr/>
          <p:nvPr/>
        </p:nvSpPr>
        <p:spPr>
          <a:xfrm>
            <a:off x="10045697" y="51662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Rectangle 68"/>
          <p:cNvSpPr/>
          <p:nvPr/>
        </p:nvSpPr>
        <p:spPr>
          <a:xfrm>
            <a:off x="10278454" y="516629"/>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TextBox 69"/>
          <p:cNvSpPr txBox="1"/>
          <p:nvPr/>
        </p:nvSpPr>
        <p:spPr>
          <a:xfrm>
            <a:off x="10136755" y="206907"/>
            <a:ext cx="1600736" cy="276999"/>
          </a:xfrm>
          <a:prstGeom prst="rect">
            <a:avLst/>
          </a:prstGeom>
          <a:noFill/>
        </p:spPr>
        <p:txBody>
          <a:bodyPr wrap="square" rtlCol="0">
            <a:spAutoFit/>
          </a:bodyPr>
          <a:lstStyle/>
          <a:p>
            <a:pPr algn="ctr"/>
            <a:r>
              <a:rPr lang="en-US" sz="1200" b="1" dirty="0">
                <a:latin typeface="Consolas" panose="020B0609020204030204" pitchFamily="49" charset="0"/>
                <a:cs typeface="Consolas" panose="020B0609020204030204" pitchFamily="49" charset="0"/>
              </a:rPr>
              <a:t>App Buffer</a:t>
            </a:r>
          </a:p>
        </p:txBody>
      </p:sp>
      <p:sp>
        <p:nvSpPr>
          <p:cNvPr id="73" name="Rectangle 72"/>
          <p:cNvSpPr/>
          <p:nvPr/>
        </p:nvSpPr>
        <p:spPr>
          <a:xfrm>
            <a:off x="10509908"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Rectangle 73"/>
          <p:cNvSpPr/>
          <p:nvPr/>
        </p:nvSpPr>
        <p:spPr>
          <a:xfrm>
            <a:off x="10742665"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5" name="Rectangle 74"/>
          <p:cNvSpPr/>
          <p:nvPr/>
        </p:nvSpPr>
        <p:spPr>
          <a:xfrm>
            <a:off x="10975422"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2" name="Left-Right Arrow 101"/>
          <p:cNvSpPr/>
          <p:nvPr/>
        </p:nvSpPr>
        <p:spPr>
          <a:xfrm>
            <a:off x="3517129" y="516628"/>
            <a:ext cx="1239052" cy="590204"/>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DATA</a:t>
            </a:r>
          </a:p>
        </p:txBody>
      </p:sp>
      <p:sp>
        <p:nvSpPr>
          <p:cNvPr id="104" name="Left-Right Arrow 103"/>
          <p:cNvSpPr/>
          <p:nvPr/>
        </p:nvSpPr>
        <p:spPr>
          <a:xfrm>
            <a:off x="8516311" y="516628"/>
            <a:ext cx="1054410" cy="578745"/>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DATA</a:t>
            </a:r>
          </a:p>
        </p:txBody>
      </p:sp>
      <p:sp>
        <p:nvSpPr>
          <p:cNvPr id="105" name="TextBox 104"/>
          <p:cNvSpPr txBox="1"/>
          <p:nvPr/>
        </p:nvSpPr>
        <p:spPr>
          <a:xfrm>
            <a:off x="923422" y="-85730"/>
            <a:ext cx="1204177"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NIC FIRMWARE</a:t>
            </a:r>
          </a:p>
        </p:txBody>
      </p:sp>
      <p:sp>
        <p:nvSpPr>
          <p:cNvPr id="106" name="TextBox 105"/>
          <p:cNvSpPr txBox="1"/>
          <p:nvPr/>
        </p:nvSpPr>
        <p:spPr>
          <a:xfrm>
            <a:off x="6417117" y="-79012"/>
            <a:ext cx="694421"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KERNEL</a:t>
            </a:r>
          </a:p>
        </p:txBody>
      </p:sp>
      <p:sp>
        <p:nvSpPr>
          <p:cNvPr id="107" name="TextBox 106"/>
          <p:cNvSpPr txBox="1"/>
          <p:nvPr/>
        </p:nvSpPr>
        <p:spPr>
          <a:xfrm>
            <a:off x="10368607" y="-36263"/>
            <a:ext cx="1034257" cy="276999"/>
          </a:xfrm>
          <a:prstGeom prst="rect">
            <a:avLst/>
          </a:prstGeom>
          <a:noFill/>
        </p:spPr>
        <p:txBody>
          <a:bodyPr wrap="none" rtlCol="0">
            <a:spAutoFit/>
          </a:bodyPr>
          <a:lstStyle/>
          <a:p>
            <a:pPr algn="ctr"/>
            <a:r>
              <a:rPr lang="en-US" sz="1200" b="1" dirty="0">
                <a:solidFill>
                  <a:srgbClr val="FF0000"/>
                </a:solidFill>
                <a:latin typeface="Consolas" panose="020B0609020204030204" pitchFamily="49" charset="0"/>
                <a:cs typeface="Consolas" panose="020B0609020204030204" pitchFamily="49" charset="0"/>
              </a:rPr>
              <a:t>User Space</a:t>
            </a:r>
          </a:p>
        </p:txBody>
      </p:sp>
      <p:cxnSp>
        <p:nvCxnSpPr>
          <p:cNvPr id="109" name="Straight Connector 108"/>
          <p:cNvCxnSpPr/>
          <p:nvPr/>
        </p:nvCxnSpPr>
        <p:spPr>
          <a:xfrm flipH="1">
            <a:off x="4020092" y="52769"/>
            <a:ext cx="19114" cy="6359637"/>
          </a:xfrm>
          <a:prstGeom prst="line">
            <a:avLst/>
          </a:prstGeom>
          <a:ln w="38100">
            <a:solidFill>
              <a:srgbClr val="FFFF00">
                <a:alpha val="50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9029846" y="146827"/>
            <a:ext cx="0" cy="6273909"/>
          </a:xfrm>
          <a:prstGeom prst="line">
            <a:avLst/>
          </a:prstGeom>
          <a:ln w="38100">
            <a:solidFill>
              <a:srgbClr val="FFFF00">
                <a:alpha val="50000"/>
              </a:srgbClr>
            </a:solidFill>
            <a:prstDash val="sysDash"/>
          </a:ln>
        </p:spPr>
        <p:style>
          <a:lnRef idx="1">
            <a:schemeClr val="accent1"/>
          </a:lnRef>
          <a:fillRef idx="0">
            <a:schemeClr val="accent1"/>
          </a:fillRef>
          <a:effectRef idx="0">
            <a:schemeClr val="accent1"/>
          </a:effectRef>
          <a:fontRef idx="minor">
            <a:schemeClr val="tx1"/>
          </a:fontRef>
        </p:style>
      </p:cxnSp>
      <p:sp>
        <p:nvSpPr>
          <p:cNvPr id="111" name="Left Brace 110"/>
          <p:cNvSpPr/>
          <p:nvPr/>
        </p:nvSpPr>
        <p:spPr>
          <a:xfrm rot="5400000">
            <a:off x="7552705" y="-4113267"/>
            <a:ext cx="177596" cy="8090082"/>
          </a:xfrm>
          <a:prstGeom prst="leftBrace">
            <a:avLst>
              <a:gd name="adj1" fmla="val 8333"/>
              <a:gd name="adj2" fmla="val 5010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113" name="TextBox 112"/>
          <p:cNvSpPr txBox="1"/>
          <p:nvPr/>
        </p:nvSpPr>
        <p:spPr>
          <a:xfrm>
            <a:off x="7421731" y="-437961"/>
            <a:ext cx="439543" cy="276999"/>
          </a:xfrm>
          <a:prstGeom prst="rect">
            <a:avLst/>
          </a:prstGeom>
          <a:noFill/>
        </p:spPr>
        <p:txBody>
          <a:bodyPr wrap="none" rtlCol="0">
            <a:spAutoFit/>
          </a:bodyPr>
          <a:lstStyle/>
          <a:p>
            <a:pPr algn="ctr"/>
            <a:r>
              <a:rPr lang="en-US" sz="1200" b="1" dirty="0">
                <a:latin typeface="Consolas" panose="020B0609020204030204" pitchFamily="49" charset="0"/>
                <a:cs typeface="Consolas" panose="020B0609020204030204" pitchFamily="49" charset="0"/>
              </a:rPr>
              <a:t>CPU</a:t>
            </a:r>
          </a:p>
        </p:txBody>
      </p:sp>
      <p:sp>
        <p:nvSpPr>
          <p:cNvPr id="114" name="TextBox 113"/>
          <p:cNvSpPr txBox="1"/>
          <p:nvPr/>
        </p:nvSpPr>
        <p:spPr>
          <a:xfrm>
            <a:off x="3984837" y="1011980"/>
            <a:ext cx="5045009" cy="5878532"/>
          </a:xfrm>
          <a:prstGeom prst="rect">
            <a:avLst/>
          </a:prstGeom>
          <a:noFill/>
        </p:spPr>
        <p:txBody>
          <a:bodyPr wrap="square" rtlCol="0">
            <a:spAutoFit/>
          </a:bodyPr>
          <a:lstStyle/>
          <a:p>
            <a:endParaRPr lang="en-US" sz="800" b="1" dirty="0">
              <a:latin typeface="Consolas" panose="020B0609020204030204" pitchFamily="49" charset="0"/>
              <a:cs typeface="Consolas" panose="020B0609020204030204" pitchFamily="49" charset="0"/>
            </a:endParaRPr>
          </a:p>
          <a:p>
            <a:r>
              <a:rPr lang="en-US" sz="800" b="1" dirty="0">
                <a:highlight>
                  <a:srgbClr val="FFFF00"/>
                </a:highlight>
                <a:latin typeface="Consolas" panose="020B0609020204030204" pitchFamily="49" charset="0"/>
                <a:cs typeface="Consolas" panose="020B0609020204030204" pitchFamily="49" charset="0"/>
              </a:rPr>
              <a:t>CONFIGURATION FILE:</a:t>
            </a: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a:t>
            </a:r>
            <a:r>
              <a:rPr lang="en-US" sz="800" b="1" dirty="0" err="1">
                <a:latin typeface="Consolas" panose="020B0609020204030204" pitchFamily="49" charset="0"/>
                <a:cs typeface="Consolas" panose="020B0609020204030204" pitchFamily="49" charset="0"/>
              </a:rPr>
              <a:t>etc</a:t>
            </a:r>
            <a:r>
              <a:rPr lang="en-US" sz="800" b="1" dirty="0">
                <a:latin typeface="Consolas" panose="020B0609020204030204" pitchFamily="49" charset="0"/>
                <a:cs typeface="Consolas" panose="020B0609020204030204" pitchFamily="49" charset="0"/>
              </a:rPr>
              <a:t>/</a:t>
            </a:r>
            <a:r>
              <a:rPr lang="en-US" sz="800" b="1" dirty="0" err="1">
                <a:latin typeface="Consolas" panose="020B0609020204030204" pitchFamily="49" charset="0"/>
                <a:cs typeface="Consolas" panose="020B0609020204030204" pitchFamily="49" charset="0"/>
              </a:rPr>
              <a:t>sysctl.conf</a:t>
            </a:r>
            <a:endParaRPr lang="en-US" sz="800" b="1" dirty="0">
              <a:latin typeface="Consolas" panose="020B0609020204030204" pitchFamily="49" charset="0"/>
              <a:cs typeface="Consolas" panose="020B0609020204030204" pitchFamily="49" charset="0"/>
            </a:endParaRP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default_qdisc</a:t>
            </a:r>
            <a:endParaRPr lang="en-US" sz="800" b="1" dirty="0">
              <a:latin typeface="Consolas" panose="020B0609020204030204" pitchFamily="49" charset="0"/>
              <a:cs typeface="Consolas" panose="020B0609020204030204" pitchFamily="49" charset="0"/>
            </a:endParaRPr>
          </a:p>
          <a:p>
            <a:r>
              <a:rPr lang="en-US" sz="800" dirty="0">
                <a:cs typeface="Consolas" panose="020B0609020204030204" pitchFamily="49" charset="0"/>
              </a:rPr>
              <a:t>  </a:t>
            </a:r>
            <a:r>
              <a:rPr lang="en-US" sz="800" dirty="0" err="1">
                <a:cs typeface="Consolas" panose="020B0609020204030204" pitchFamily="49" charset="0"/>
              </a:rPr>
              <a:t>Qdisc</a:t>
            </a:r>
            <a:r>
              <a:rPr lang="en-US" sz="800" dirty="0">
                <a:cs typeface="Consolas" panose="020B0609020204030204" pitchFamily="49" charset="0"/>
              </a:rPr>
              <a:t>=</a:t>
            </a:r>
            <a:r>
              <a:rPr lang="en-US" sz="800" dirty="0" err="1">
                <a:cs typeface="Consolas" panose="020B0609020204030204" pitchFamily="49" charset="0"/>
              </a:rPr>
              <a:t>Pfifo_fast</a:t>
            </a:r>
            <a:r>
              <a:rPr lang="en-US" sz="800" dirty="0">
                <a:cs typeface="Consolas" panose="020B0609020204030204" pitchFamily="49" charset="0"/>
              </a:rPr>
              <a:t>: deep queue and not flow aware</a:t>
            </a:r>
          </a:p>
          <a:p>
            <a:endParaRPr lang="en-US" sz="800"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dev_weight</a:t>
            </a:r>
            <a:endParaRPr lang="en-US" sz="800" b="1" dirty="0">
              <a:latin typeface="Consolas" panose="020B0609020204030204" pitchFamily="49" charset="0"/>
              <a:cs typeface="Consolas" panose="020B0609020204030204" pitchFamily="49" charset="0"/>
            </a:endParaRPr>
          </a:p>
          <a:p>
            <a:r>
              <a:rPr lang="en-US" sz="800" dirty="0">
                <a:cs typeface="Consolas" panose="020B0609020204030204" pitchFamily="49" charset="0"/>
              </a:rPr>
              <a:t>The max number of frames the NIC can receive before the </a:t>
            </a:r>
            <a:r>
              <a:rPr lang="en-US" sz="800" dirty="0" err="1">
                <a:cs typeface="Consolas" panose="020B0609020204030204" pitchFamily="49" charset="0"/>
              </a:rPr>
              <a:t>SoftIRQ</a:t>
            </a:r>
            <a:r>
              <a:rPr lang="en-US" sz="800" dirty="0">
                <a:cs typeface="Consolas" panose="020B0609020204030204" pitchFamily="49" charset="0"/>
              </a:rPr>
              <a:t> triggers CPU to empty the </a:t>
            </a:r>
            <a:r>
              <a:rPr lang="en-US" sz="800" dirty="0" err="1">
                <a:cs typeface="Consolas" panose="020B0609020204030204" pitchFamily="49" charset="0"/>
              </a:rPr>
              <a:t>Qdisc</a:t>
            </a:r>
            <a:r>
              <a:rPr lang="en-US" sz="800" dirty="0">
                <a:cs typeface="Consolas" panose="020B0609020204030204" pitchFamily="49" charset="0"/>
              </a:rPr>
              <a:t> (decrease to speedup the </a:t>
            </a:r>
            <a:r>
              <a:rPr lang="en-US" sz="800" dirty="0" err="1">
                <a:cs typeface="Consolas" panose="020B0609020204030204" pitchFamily="49" charset="0"/>
              </a:rPr>
              <a:t>Qdisck</a:t>
            </a:r>
            <a:r>
              <a:rPr lang="en-US" sz="800" dirty="0">
                <a:cs typeface="Consolas" panose="020B0609020204030204" pitchFamily="49" charset="0"/>
              </a:rPr>
              <a:t> emptying by CPU).</a:t>
            </a:r>
            <a:endParaRPr lang="en-US" sz="800" dirty="0">
              <a:latin typeface="Consolas" panose="020B0609020204030204" pitchFamily="49" charset="0"/>
              <a:cs typeface="Consolas" panose="020B0609020204030204" pitchFamily="49" charset="0"/>
            </a:endParaRPr>
          </a:p>
          <a:p>
            <a:endParaRPr lang="en-US" sz="800"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netdev_budget</a:t>
            </a:r>
            <a:endParaRPr lang="en-US" sz="800" b="1" dirty="0">
              <a:latin typeface="Consolas" panose="020B0609020204030204" pitchFamily="49" charset="0"/>
              <a:cs typeface="Consolas" panose="020B0609020204030204" pitchFamily="49" charset="0"/>
            </a:endParaRPr>
          </a:p>
          <a:p>
            <a:r>
              <a:rPr lang="en-US" sz="800" dirty="0">
                <a:cs typeface="Consolas" panose="020B0609020204030204" pitchFamily="49" charset="0"/>
              </a:rPr>
              <a:t>The duration of the </a:t>
            </a:r>
            <a:r>
              <a:rPr lang="en-US" sz="800" dirty="0" err="1">
                <a:cs typeface="Consolas" panose="020B0609020204030204" pitchFamily="49" charset="0"/>
              </a:rPr>
              <a:t>SoftIRQ</a:t>
            </a:r>
            <a:r>
              <a:rPr lang="en-US" sz="800" dirty="0">
                <a:cs typeface="Consolas" panose="020B0609020204030204" pitchFamily="49" charset="0"/>
              </a:rPr>
              <a:t> in CPU time (For high speed NICs, increase so the CPU has more time to empty the </a:t>
            </a:r>
            <a:r>
              <a:rPr lang="en-US" sz="800" dirty="0" err="1">
                <a:cs typeface="Consolas" panose="020B0609020204030204" pitchFamily="49" charset="0"/>
              </a:rPr>
              <a:t>Qdisc</a:t>
            </a:r>
            <a:r>
              <a:rPr lang="en-US" sz="800" dirty="0">
                <a:cs typeface="Consolas" panose="020B0609020204030204" pitchFamily="49" charset="0"/>
              </a:rPr>
              <a:t>). Increase the budget if any of the columns besides the 1</a:t>
            </a:r>
            <a:r>
              <a:rPr lang="en-US" sz="800" baseline="30000" dirty="0">
                <a:cs typeface="Consolas" panose="020B0609020204030204" pitchFamily="49" charset="0"/>
              </a:rPr>
              <a:t>st</a:t>
            </a:r>
            <a:r>
              <a:rPr lang="en-US" sz="800" dirty="0">
                <a:cs typeface="Consolas" panose="020B0609020204030204" pitchFamily="49" charset="0"/>
              </a:rPr>
              <a:t> one are increasing in </a:t>
            </a:r>
            <a:r>
              <a:rPr lang="en-US" sz="800" b="1" dirty="0"/>
              <a:t>/proc/net/</a:t>
            </a:r>
            <a:r>
              <a:rPr lang="en-US" sz="800" b="1" dirty="0" err="1"/>
              <a:t>softnet_stat</a:t>
            </a:r>
            <a:endParaRPr lang="en-US" sz="800" b="1" dirty="0"/>
          </a:p>
          <a:p>
            <a:r>
              <a:rPr lang="en-US" sz="800" b="1" dirty="0">
                <a:latin typeface="Consolas" panose="020B0609020204030204" pitchFamily="49" charset="0"/>
                <a:cs typeface="Consolas" panose="020B0609020204030204" pitchFamily="49" charset="0"/>
              </a:rPr>
              <a:t>watch –d –n 0.5 ‘cat /proc/net/</a:t>
            </a:r>
            <a:r>
              <a:rPr lang="en-US" sz="800" b="1" dirty="0" err="1">
                <a:latin typeface="Consolas" panose="020B0609020204030204" pitchFamily="49" charset="0"/>
                <a:cs typeface="Consolas" panose="020B0609020204030204" pitchFamily="49" charset="0"/>
              </a:rPr>
              <a:t>softnet_stat</a:t>
            </a:r>
            <a:r>
              <a:rPr lang="en-US" sz="800" b="1" dirty="0">
                <a:latin typeface="Consolas" panose="020B0609020204030204" pitchFamily="49" charset="0"/>
                <a:cs typeface="Consolas" panose="020B0609020204030204" pitchFamily="49" charset="0"/>
              </a:rPr>
              <a:t>’</a:t>
            </a: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netdev_max_backlog</a:t>
            </a:r>
            <a:endParaRPr lang="en-US" sz="800" b="1" dirty="0">
              <a:latin typeface="Consolas" panose="020B0609020204030204" pitchFamily="49" charset="0"/>
              <a:cs typeface="Consolas" panose="020B0609020204030204" pitchFamily="49" charset="0"/>
            </a:endParaRPr>
          </a:p>
          <a:p>
            <a:r>
              <a:rPr lang="en-US" sz="800" dirty="0"/>
              <a:t>Sets the maximum number of packets allowed to queue when a particular interface (NIC) receives packets faster than the kernel can process them.</a:t>
            </a:r>
            <a:endParaRPr lang="en-US" sz="800" b="1" dirty="0">
              <a:latin typeface="Consolas" panose="020B0609020204030204" pitchFamily="49" charset="0"/>
              <a:cs typeface="Consolas" panose="020B0609020204030204" pitchFamily="49" charset="0"/>
            </a:endParaRP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optmem_max</a:t>
            </a:r>
            <a:endParaRPr lang="en-US" sz="800" b="1" dirty="0">
              <a:latin typeface="Consolas" panose="020B0609020204030204" pitchFamily="49" charset="0"/>
              <a:cs typeface="Consolas" panose="020B0609020204030204" pitchFamily="49" charset="0"/>
            </a:endParaRPr>
          </a:p>
          <a:p>
            <a:r>
              <a:rPr lang="en-US" sz="800" dirty="0"/>
              <a:t>Configures the maximum ancillary buffer size allowed per socket</a:t>
            </a:r>
            <a:endParaRPr lang="en-US" sz="800" b="1" dirty="0">
              <a:latin typeface="Consolas" panose="020B0609020204030204" pitchFamily="49" charset="0"/>
              <a:cs typeface="Consolas" panose="020B0609020204030204" pitchFamily="49" charset="0"/>
            </a:endParaRPr>
          </a:p>
          <a:p>
            <a:endParaRPr lang="en-US" sz="800" b="1" dirty="0">
              <a:latin typeface="Consolas" panose="020B0609020204030204" pitchFamily="49" charset="0"/>
              <a:cs typeface="Consolas" panose="020B0609020204030204" pitchFamily="49" charset="0"/>
            </a:endParaRPr>
          </a:p>
          <a:p>
            <a:r>
              <a:rPr lang="en-US" sz="800" dirty="0">
                <a:cs typeface="Consolas" panose="020B0609020204030204" pitchFamily="49" charset="0"/>
              </a:rPr>
              <a:t>Socket Receive Buffer Size in bytes. Crank up these values to increase the </a:t>
            </a:r>
            <a:r>
              <a:rPr lang="en-US" sz="800" b="1" dirty="0">
                <a:cs typeface="Consolas" panose="020B0609020204030204" pitchFamily="49" charset="0"/>
              </a:rPr>
              <a:t>queue depth </a:t>
            </a:r>
            <a:r>
              <a:rPr lang="en-US" sz="800" dirty="0">
                <a:cs typeface="Consolas" panose="020B0609020204030204" pitchFamily="49" charset="0"/>
              </a:rPr>
              <a:t>to avoid Buffer overruns:</a:t>
            </a: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rmem_default</a:t>
            </a:r>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rmem_max</a:t>
            </a:r>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wmem_default</a:t>
            </a:r>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/proc/sys/net/core/</a:t>
            </a:r>
            <a:r>
              <a:rPr lang="en-US" sz="800" b="1" dirty="0" err="1">
                <a:latin typeface="Consolas" panose="020B0609020204030204" pitchFamily="49" charset="0"/>
                <a:cs typeface="Consolas" panose="020B0609020204030204" pitchFamily="49" charset="0"/>
              </a:rPr>
              <a:t>wmem_max</a:t>
            </a:r>
            <a:endParaRPr lang="en-US" sz="800" b="1" dirty="0">
              <a:cs typeface="Consolas" panose="020B0609020204030204" pitchFamily="49" charset="0"/>
            </a:endParaRPr>
          </a:p>
          <a:p>
            <a:endParaRPr lang="en-US" sz="800" dirty="0">
              <a:cs typeface="Consolas" panose="020B0609020204030204" pitchFamily="49" charset="0"/>
            </a:endParaRPr>
          </a:p>
          <a:p>
            <a:r>
              <a:rPr lang="en-US" sz="800" b="1" dirty="0">
                <a:highlight>
                  <a:srgbClr val="FFFF00"/>
                </a:highlight>
                <a:cs typeface="Consolas" panose="020B0609020204030204" pitchFamily="49" charset="0"/>
              </a:rPr>
              <a:t>TO DEBUG, USE</a:t>
            </a:r>
            <a:r>
              <a:rPr lang="en-US" sz="800" dirty="0">
                <a:highlight>
                  <a:srgbClr val="FFFF00"/>
                </a:highlight>
                <a:cs typeface="Consolas" panose="020B0609020204030204" pitchFamily="49" charset="0"/>
              </a:rPr>
              <a:t>:</a:t>
            </a:r>
          </a:p>
          <a:p>
            <a:endParaRPr lang="en-US" sz="800" dirty="0">
              <a:cs typeface="Consolas" panose="020B0609020204030204" pitchFamily="49" charset="0"/>
            </a:endParaRPr>
          </a:p>
          <a:p>
            <a:r>
              <a:rPr lang="en-US" sz="800" b="1" dirty="0">
                <a:latin typeface="Consolas" panose="020B0609020204030204" pitchFamily="49" charset="0"/>
              </a:rPr>
              <a:t>watch –d –n 0.5  ‘cat /proc/net/</a:t>
            </a:r>
            <a:r>
              <a:rPr lang="en-US" sz="800" b="1" dirty="0" err="1">
                <a:latin typeface="Consolas" panose="020B0609020204030204" pitchFamily="49" charset="0"/>
              </a:rPr>
              <a:t>snmp</a:t>
            </a:r>
            <a:r>
              <a:rPr lang="en-US" sz="800" b="1" dirty="0">
                <a:latin typeface="Consolas" panose="020B0609020204030204" pitchFamily="49" charset="0"/>
              </a:rPr>
              <a:t>’</a:t>
            </a:r>
          </a:p>
          <a:p>
            <a:r>
              <a:rPr lang="en-US" sz="800" dirty="0"/>
              <a:t>an increase in UDP input errors indicates that one or more socket receive queues are full when the network stack attempts to queue new frames into an application's socket.</a:t>
            </a:r>
            <a:endParaRPr lang="en-US" sz="800" dirty="0">
              <a:cs typeface="Consolas" panose="020B0609020204030204" pitchFamily="49" charset="0"/>
            </a:endParaRPr>
          </a:p>
          <a:p>
            <a:endParaRPr lang="en-US" sz="800" dirty="0">
              <a:latin typeface="Consolas" panose="020B0609020204030204" pitchFamily="49" charset="0"/>
              <a:cs typeface="Consolas" panose="020B0609020204030204" pitchFamily="49" charset="0"/>
            </a:endParaRPr>
          </a:p>
          <a:p>
            <a:r>
              <a:rPr lang="en-US" sz="800" dirty="0">
                <a:cs typeface="Consolas" panose="020B0609020204030204" pitchFamily="49" charset="0"/>
              </a:rPr>
              <a:t>Make sure interrupts are well balanced across CPU cores</a:t>
            </a:r>
            <a:r>
              <a:rPr lang="en-US" sz="800" b="1" dirty="0">
                <a:latin typeface="Consolas" panose="020B0609020204030204" pitchFamily="49" charset="0"/>
                <a:cs typeface="Consolas" panose="020B0609020204030204" pitchFamily="49" charset="0"/>
              </a:rPr>
              <a:t>:</a:t>
            </a:r>
          </a:p>
          <a:p>
            <a:r>
              <a:rPr lang="en-US" sz="800" b="1" dirty="0">
                <a:latin typeface="Consolas" panose="020B0609020204030204" pitchFamily="49" charset="0"/>
                <a:cs typeface="Consolas" panose="020B0609020204030204" pitchFamily="49" charset="0"/>
              </a:rPr>
              <a:t>watch –d –n 0.5 ‘cat /proc/interrupts’</a:t>
            </a: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watch –d –n 0.5 ‘</a:t>
            </a:r>
            <a:r>
              <a:rPr lang="en-US" sz="800" b="1" dirty="0" err="1">
                <a:latin typeface="Consolas" panose="020B0609020204030204" pitchFamily="49" charset="0"/>
                <a:cs typeface="Consolas" panose="020B0609020204030204" pitchFamily="49" charset="0"/>
              </a:rPr>
              <a:t>netstat</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su</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statisticsUdp</a:t>
            </a:r>
            <a:endParaRPr lang="en-US" sz="800" b="1" dirty="0">
              <a:latin typeface="Consolas" panose="020B0609020204030204" pitchFamily="49" charset="0"/>
              <a:cs typeface="Consolas" panose="020B0609020204030204" pitchFamily="49" charset="0"/>
            </a:endParaRPr>
          </a:p>
          <a:p>
            <a:endParaRPr lang="en-US" sz="800" b="1"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watch -d -n 0.3 '</a:t>
            </a:r>
            <a:r>
              <a:rPr lang="en-US" sz="800" b="1" dirty="0" err="1">
                <a:latin typeface="Consolas" panose="020B0609020204030204" pitchFamily="49" charset="0"/>
                <a:cs typeface="Consolas" panose="020B0609020204030204" pitchFamily="49" charset="0"/>
              </a:rPr>
              <a:t>netstat</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neopau</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numericExtendedTimersProgramAllUdp</a:t>
            </a:r>
            <a:endParaRPr lang="en-US" sz="800" b="1" dirty="0">
              <a:latin typeface="Consolas" panose="020B0609020204030204" pitchFamily="49" charset="0"/>
              <a:cs typeface="Consolas" panose="020B0609020204030204" pitchFamily="49" charset="0"/>
            </a:endParaRPr>
          </a:p>
          <a:p>
            <a:r>
              <a:rPr lang="en-US" sz="800" dirty="0" err="1">
                <a:cs typeface="Consolas" panose="020B0609020204030204" pitchFamily="49" charset="0"/>
              </a:rPr>
              <a:t>Recv</a:t>
            </a:r>
            <a:r>
              <a:rPr lang="en-US" sz="800" dirty="0">
                <a:cs typeface="Consolas" panose="020B0609020204030204" pitchFamily="49" charset="0"/>
              </a:rPr>
              <a:t>-Q the count of bytes yet to be copied by the user’s application from the buffer.</a:t>
            </a:r>
          </a:p>
          <a:p>
            <a:r>
              <a:rPr lang="en-US" sz="800" dirty="0">
                <a:cs typeface="Consolas" panose="020B0609020204030204" pitchFamily="49" charset="0"/>
              </a:rPr>
              <a:t>Send-Q the count of bytes yet to be acknowledged by the remote host.</a:t>
            </a:r>
          </a:p>
          <a:p>
            <a:endParaRPr lang="en-US" sz="800" b="1"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dropwatch</a:t>
            </a:r>
            <a:r>
              <a:rPr lang="en-US" sz="800" b="1" dirty="0">
                <a:latin typeface="Consolas" panose="020B0609020204030204" pitchFamily="49" charset="0"/>
                <a:cs typeface="Consolas" panose="020B0609020204030204" pitchFamily="49" charset="0"/>
              </a:rPr>
              <a:t> –l </a:t>
            </a:r>
            <a:r>
              <a:rPr lang="en-US" sz="800" b="1" dirty="0" err="1">
                <a:latin typeface="Consolas" panose="020B0609020204030204" pitchFamily="49" charset="0"/>
                <a:cs typeface="Consolas" panose="020B0609020204030204" pitchFamily="49" charset="0"/>
              </a:rPr>
              <a:t>kas</a:t>
            </a:r>
            <a:r>
              <a:rPr lang="en-US" sz="800" b="1" dirty="0">
                <a:latin typeface="Consolas" panose="020B0609020204030204" pitchFamily="49" charset="0"/>
                <a:cs typeface="Consolas" panose="020B0609020204030204" pitchFamily="49" charset="0"/>
              </a:rPr>
              <a:t> -&gt; start</a:t>
            </a:r>
          </a:p>
          <a:p>
            <a:r>
              <a:rPr lang="en-US" sz="800" dirty="0">
                <a:cs typeface="Consolas" panose="020B0609020204030204" pitchFamily="49" charset="0"/>
              </a:rPr>
              <a:t>Monitors the packets that are dropped by KERNEL</a:t>
            </a:r>
          </a:p>
        </p:txBody>
      </p:sp>
      <p:sp>
        <p:nvSpPr>
          <p:cNvPr id="121" name="TextBox 120"/>
          <p:cNvSpPr txBox="1"/>
          <p:nvPr/>
        </p:nvSpPr>
        <p:spPr>
          <a:xfrm>
            <a:off x="7836" y="1504244"/>
            <a:ext cx="3750936" cy="3293209"/>
          </a:xfrm>
          <a:prstGeom prst="rect">
            <a:avLst/>
          </a:prstGeom>
          <a:noFill/>
        </p:spPr>
        <p:txBody>
          <a:bodyPr wrap="square" rtlCol="0">
            <a:spAutoFit/>
          </a:bodyPr>
          <a:lstStyle/>
          <a:p>
            <a:r>
              <a:rPr lang="en-US" sz="800" b="1" dirty="0">
                <a:latin typeface="Consolas" panose="020B0609020204030204" pitchFamily="49" charset="0"/>
                <a:cs typeface="Consolas" panose="020B0609020204030204" pitchFamily="49" charset="0"/>
              </a:rPr>
              <a:t>echo ‘MTU=9000’ &gt;&gt; /</a:t>
            </a:r>
            <a:r>
              <a:rPr lang="en-US" sz="800" b="1" dirty="0" err="1">
                <a:latin typeface="Consolas" panose="020B0609020204030204" pitchFamily="49" charset="0"/>
                <a:cs typeface="Consolas" panose="020B0609020204030204" pitchFamily="49" charset="0"/>
              </a:rPr>
              <a:t>etc</a:t>
            </a:r>
            <a:r>
              <a:rPr lang="en-US" sz="800" b="1" dirty="0">
                <a:latin typeface="Consolas" panose="020B0609020204030204" pitchFamily="49" charset="0"/>
                <a:cs typeface="Consolas" panose="020B0609020204030204" pitchFamily="49" charset="0"/>
              </a:rPr>
              <a:t>/</a:t>
            </a:r>
            <a:r>
              <a:rPr lang="en-US" sz="800" b="1" dirty="0" err="1">
                <a:latin typeface="Consolas" panose="020B0609020204030204" pitchFamily="49" charset="0"/>
                <a:cs typeface="Consolas" panose="020B0609020204030204" pitchFamily="49" charset="0"/>
              </a:rPr>
              <a:t>sysconfig</a:t>
            </a:r>
            <a:r>
              <a:rPr lang="en-US" sz="800" b="1" dirty="0">
                <a:latin typeface="Consolas" panose="020B0609020204030204" pitchFamily="49" charset="0"/>
                <a:cs typeface="Consolas" panose="020B0609020204030204" pitchFamily="49" charset="0"/>
              </a:rPr>
              <a:t>/network-scripts/</a:t>
            </a:r>
            <a:r>
              <a:rPr lang="en-US" sz="800" b="1" dirty="0" err="1">
                <a:latin typeface="Consolas" panose="020B0609020204030204" pitchFamily="49" charset="0"/>
                <a:cs typeface="Consolas" panose="020B0609020204030204" pitchFamily="49" charset="0"/>
              </a:rPr>
              <a:t>ifcfg-ethN</a:t>
            </a:r>
            <a:endParaRPr lang="en-US" sz="800" b="1" dirty="0">
              <a:latin typeface="Consolas" panose="020B0609020204030204" pitchFamily="49" charset="0"/>
              <a:cs typeface="Consolas" panose="020B0609020204030204" pitchFamily="49" charset="0"/>
            </a:endParaRPr>
          </a:p>
          <a:p>
            <a:endParaRPr lang="en-US" sz="800" b="1"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g|G</a:t>
            </a:r>
            <a:r>
              <a:rPr lang="en-US" sz="800" b="1" dirty="0">
                <a:latin typeface="Consolas" panose="020B0609020204030204" pitchFamily="49" charset="0"/>
                <a:cs typeface="Consolas" panose="020B0609020204030204" pitchFamily="49" charset="0"/>
              </a:rPr>
              <a:t> eth4 </a:t>
            </a:r>
            <a:r>
              <a:rPr lang="en-US" sz="800" b="1" dirty="0" err="1">
                <a:latin typeface="Consolas" panose="020B0609020204030204" pitchFamily="49" charset="0"/>
                <a:cs typeface="Consolas" panose="020B0609020204030204" pitchFamily="49" charset="0"/>
              </a:rPr>
              <a:t>tx|rx-jumbo|rx-mini|rx</a:t>
            </a:r>
            <a:r>
              <a:rPr lang="en-US" sz="800" b="1" dirty="0">
                <a:latin typeface="Consolas" panose="020B0609020204030204" pitchFamily="49" charset="0"/>
                <a:cs typeface="Consolas" panose="020B0609020204030204" pitchFamily="49" charset="0"/>
              </a:rPr>
              <a:t> N</a:t>
            </a:r>
          </a:p>
          <a:p>
            <a:r>
              <a:rPr lang="en-US" sz="800" dirty="0">
                <a:latin typeface="Consolas" panose="020B0609020204030204" pitchFamily="49" charset="0"/>
                <a:cs typeface="Consolas" panose="020B0609020204030204" pitchFamily="49" charset="0"/>
              </a:rPr>
              <a:t>Show/Set Ring Buffer depth.</a:t>
            </a:r>
          </a:p>
          <a:p>
            <a:endParaRPr lang="en-US" sz="800" b="1"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l|L</a:t>
            </a:r>
            <a:r>
              <a:rPr lang="en-US" sz="800" b="1" dirty="0">
                <a:latin typeface="Consolas" panose="020B0609020204030204" pitchFamily="49" charset="0"/>
                <a:cs typeface="Consolas" panose="020B0609020204030204" pitchFamily="49" charset="0"/>
              </a:rPr>
              <a:t> eth4 </a:t>
            </a:r>
            <a:r>
              <a:rPr lang="en-US" sz="800" b="1" dirty="0" err="1">
                <a:latin typeface="Consolas" panose="020B0609020204030204" pitchFamily="49" charset="0"/>
                <a:cs typeface="Consolas" panose="020B0609020204030204" pitchFamily="49" charset="0"/>
              </a:rPr>
              <a:t>tx|rx</a:t>
            </a:r>
            <a:r>
              <a:rPr lang="en-US" sz="800" b="1" dirty="0">
                <a:latin typeface="Consolas" panose="020B0609020204030204" pitchFamily="49" charset="0"/>
                <a:cs typeface="Consolas" panose="020B0609020204030204" pitchFamily="49" charset="0"/>
              </a:rPr>
              <a:t> N </a:t>
            </a:r>
          </a:p>
          <a:p>
            <a:r>
              <a:rPr lang="en-US" sz="800" dirty="0">
                <a:latin typeface="Consolas" panose="020B0609020204030204" pitchFamily="49" charset="0"/>
                <a:cs typeface="Consolas" panose="020B0609020204030204" pitchFamily="49" charset="0"/>
              </a:rPr>
              <a:t>Show/Set Ring Buffer Channels. Where a channel is a set of queues with a single IRQ.</a:t>
            </a:r>
          </a:p>
          <a:p>
            <a:endParaRPr lang="en-US" sz="800"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a|A</a:t>
            </a:r>
            <a:r>
              <a:rPr lang="en-US" sz="800" b="1" dirty="0">
                <a:latin typeface="Consolas" panose="020B0609020204030204" pitchFamily="49" charset="0"/>
                <a:cs typeface="Consolas" panose="020B0609020204030204" pitchFamily="49" charset="0"/>
              </a:rPr>
              <a:t> eth4 </a:t>
            </a:r>
            <a:r>
              <a:rPr lang="en-US" sz="800" b="1" dirty="0" err="1">
                <a:latin typeface="Consolas" panose="020B0609020204030204" pitchFamily="49" charset="0"/>
                <a:cs typeface="Consolas" panose="020B0609020204030204" pitchFamily="49" charset="0"/>
              </a:rPr>
              <a:t>rx|tx</a:t>
            </a:r>
            <a:r>
              <a:rPr lang="en-US" sz="800" b="1" dirty="0">
                <a:latin typeface="Consolas" panose="020B0609020204030204" pitchFamily="49" charset="0"/>
                <a:cs typeface="Consolas" panose="020B0609020204030204" pitchFamily="49" charset="0"/>
              </a:rPr>
              <a:t> on</a:t>
            </a:r>
          </a:p>
          <a:p>
            <a:r>
              <a:rPr lang="en-US" sz="800" dirty="0">
                <a:latin typeface="Consolas" panose="020B0609020204030204" pitchFamily="49" charset="0"/>
                <a:cs typeface="Consolas" panose="020B0609020204030204" pitchFamily="49" charset="0"/>
              </a:rPr>
              <a:t>Configure Flow Control on the NIC to send PAUSE frames to the switch.</a:t>
            </a:r>
          </a:p>
          <a:p>
            <a:endParaRPr lang="en-US" sz="800"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c|C</a:t>
            </a:r>
            <a:r>
              <a:rPr lang="en-US" sz="800" b="1" dirty="0">
                <a:latin typeface="Consolas" panose="020B0609020204030204" pitchFamily="49" charset="0"/>
                <a:cs typeface="Consolas" panose="020B0609020204030204" pitchFamily="49" charset="0"/>
              </a:rPr>
              <a:t> eth4 adaptive-</a:t>
            </a:r>
            <a:r>
              <a:rPr lang="en-US" sz="800" b="1" dirty="0" err="1">
                <a:latin typeface="Consolas" panose="020B0609020204030204" pitchFamily="49" charset="0"/>
                <a:cs typeface="Consolas" panose="020B0609020204030204" pitchFamily="49" charset="0"/>
              </a:rPr>
              <a:t>rx</a:t>
            </a:r>
            <a:r>
              <a:rPr lang="en-US" sz="800" b="1" dirty="0">
                <a:latin typeface="Consolas" panose="020B0609020204030204" pitchFamily="49" charset="0"/>
                <a:cs typeface="Consolas" panose="020B0609020204030204" pitchFamily="49" charset="0"/>
              </a:rPr>
              <a:t> off </a:t>
            </a:r>
            <a:r>
              <a:rPr lang="en-US" sz="800" b="1" dirty="0" err="1">
                <a:latin typeface="Consolas" panose="020B0609020204030204" pitchFamily="49" charset="0"/>
                <a:cs typeface="Consolas" panose="020B0609020204030204" pitchFamily="49" charset="0"/>
              </a:rPr>
              <a:t>rx-usec</a:t>
            </a:r>
            <a:r>
              <a:rPr lang="en-US" sz="800" b="1" dirty="0">
                <a:latin typeface="Consolas" panose="020B0609020204030204" pitchFamily="49" charset="0"/>
                <a:cs typeface="Consolas" panose="020B0609020204030204" pitchFamily="49" charset="0"/>
              </a:rPr>
              <a:t> 0 </a:t>
            </a:r>
            <a:r>
              <a:rPr lang="en-US" sz="800" b="1" dirty="0" err="1">
                <a:latin typeface="Consolas" panose="020B0609020204030204" pitchFamily="49" charset="0"/>
                <a:cs typeface="Consolas" panose="020B0609020204030204" pitchFamily="49" charset="0"/>
              </a:rPr>
              <a:t>rx_frames</a:t>
            </a:r>
            <a:r>
              <a:rPr lang="en-US" sz="800" b="1" dirty="0">
                <a:latin typeface="Consolas" panose="020B0609020204030204" pitchFamily="49" charset="0"/>
                <a:cs typeface="Consolas" panose="020B0609020204030204" pitchFamily="49" charset="0"/>
              </a:rPr>
              <a:t> 0</a:t>
            </a:r>
          </a:p>
          <a:p>
            <a:r>
              <a:rPr lang="en-US" sz="800" dirty="0">
                <a:latin typeface="Consolas" panose="020B0609020204030204" pitchFamily="49" charset="0"/>
                <a:cs typeface="Consolas" panose="020B0609020204030204" pitchFamily="49" charset="0"/>
              </a:rPr>
              <a:t>Configures Interrupt Coalescence: the amount of traffic that NIC must receive, or time passed after receiving traffic before issuing a Hard Interrupt.</a:t>
            </a:r>
          </a:p>
          <a:p>
            <a:endParaRPr lang="en-US" sz="800"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k|K</a:t>
            </a:r>
            <a:r>
              <a:rPr lang="en-US" sz="800" b="1" dirty="0">
                <a:latin typeface="Consolas" panose="020B0609020204030204" pitchFamily="49" charset="0"/>
                <a:cs typeface="Consolas" panose="020B0609020204030204" pitchFamily="49" charset="0"/>
              </a:rPr>
              <a:t> eth4</a:t>
            </a:r>
          </a:p>
          <a:p>
            <a:r>
              <a:rPr lang="en-US" sz="800" dirty="0"/>
              <a:t>NIC Offloads should be used on high speed systems that transmit or receive large amounts of data and favor throughput over latency. </a:t>
            </a:r>
            <a:endParaRPr lang="en-US" sz="800" dirty="0">
              <a:latin typeface="Consolas" panose="020B0609020204030204" pitchFamily="49" charset="0"/>
              <a:cs typeface="Consolas" panose="020B0609020204030204" pitchFamily="49" charset="0"/>
            </a:endParaRPr>
          </a:p>
          <a:p>
            <a:endParaRPr lang="en-US" sz="800" dirty="0">
              <a:latin typeface="Consolas" panose="020B0609020204030204" pitchFamily="49" charset="0"/>
              <a:cs typeface="Consolas" panose="020B0609020204030204" pitchFamily="49" charset="0"/>
            </a:endParaRPr>
          </a:p>
          <a:p>
            <a:r>
              <a:rPr lang="en-US" sz="800" b="1" dirty="0">
                <a:latin typeface="Consolas" panose="020B0609020204030204" pitchFamily="49" charset="0"/>
                <a:cs typeface="Consolas" panose="020B0609020204030204" pitchFamily="49" charset="0"/>
              </a:rPr>
              <a:t>watch -d -n 0.5 '</a:t>
            </a:r>
            <a:r>
              <a:rPr lang="en-US" sz="800" b="1" dirty="0" err="1">
                <a:latin typeface="Consolas" panose="020B0609020204030204" pitchFamily="49" charset="0"/>
                <a:cs typeface="Consolas" panose="020B0609020204030204" pitchFamily="49" charset="0"/>
              </a:rPr>
              <a:t>ethtool</a:t>
            </a:r>
            <a:r>
              <a:rPr lang="en-US" sz="800" b="1" dirty="0">
                <a:latin typeface="Consolas" panose="020B0609020204030204" pitchFamily="49" charset="0"/>
                <a:cs typeface="Consolas" panose="020B0609020204030204" pitchFamily="49" charset="0"/>
              </a:rPr>
              <a:t> -S eth4 | grep \</a:t>
            </a:r>
          </a:p>
          <a:p>
            <a:r>
              <a:rPr lang="en-US" sz="800" b="1" dirty="0">
                <a:latin typeface="Consolas" panose="020B0609020204030204" pitchFamily="49" charset="0"/>
                <a:cs typeface="Consolas" panose="020B0609020204030204" pitchFamily="49" charset="0"/>
              </a:rPr>
              <a:t>"cleaned\|misses\|dropped\|error\|failed\|stopped\|\</a:t>
            </a:r>
          </a:p>
          <a:p>
            <a:r>
              <a:rPr lang="en-US" sz="800" b="1" dirty="0">
                <a:latin typeface="Consolas" panose="020B0609020204030204" pitchFamily="49" charset="0"/>
                <a:cs typeface="Consolas" panose="020B0609020204030204" pitchFamily="49" charset="0"/>
              </a:rPr>
              <a:t>flushed\|aggregated\|errors\|collisions\|timeout\|offload\|</a:t>
            </a:r>
            <a:r>
              <a:rPr lang="en-US" sz="800" b="1" dirty="0" err="1">
                <a:latin typeface="Consolas" panose="020B0609020204030204" pitchFamily="49" charset="0"/>
                <a:cs typeface="Consolas" panose="020B0609020204030204" pitchFamily="49" charset="0"/>
              </a:rPr>
              <a:t>desc</a:t>
            </a:r>
            <a:r>
              <a:rPr lang="en-US" sz="800" b="1" dirty="0">
                <a:latin typeface="Consolas" panose="020B0609020204030204" pitchFamily="49" charset="0"/>
                <a:cs typeface="Consolas" panose="020B0609020204030204" pitchFamily="49" charset="0"/>
              </a:rPr>
              <a:t>\|filtered\|jabbers"'</a:t>
            </a:r>
          </a:p>
        </p:txBody>
      </p:sp>
      <p:sp>
        <p:nvSpPr>
          <p:cNvPr id="138" name="Rectangle 137"/>
          <p:cNvSpPr/>
          <p:nvPr/>
        </p:nvSpPr>
        <p:spPr>
          <a:xfrm>
            <a:off x="6180243"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9" name="Rectangle 138"/>
          <p:cNvSpPr/>
          <p:nvPr/>
        </p:nvSpPr>
        <p:spPr>
          <a:xfrm>
            <a:off x="6413000"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0" name="Rectangle 139"/>
          <p:cNvSpPr/>
          <p:nvPr/>
        </p:nvSpPr>
        <p:spPr>
          <a:xfrm>
            <a:off x="6646024"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1" name="Rectangle 140"/>
          <p:cNvSpPr/>
          <p:nvPr/>
        </p:nvSpPr>
        <p:spPr>
          <a:xfrm>
            <a:off x="6878781"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2" name="Rectangle 141"/>
          <p:cNvSpPr/>
          <p:nvPr/>
        </p:nvSpPr>
        <p:spPr>
          <a:xfrm>
            <a:off x="7111538"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4" name="Rectangle 143"/>
          <p:cNvSpPr/>
          <p:nvPr/>
        </p:nvSpPr>
        <p:spPr>
          <a:xfrm>
            <a:off x="309812"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5" name="Rectangle 144"/>
          <p:cNvSpPr/>
          <p:nvPr/>
        </p:nvSpPr>
        <p:spPr>
          <a:xfrm>
            <a:off x="542569"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6" name="Rectangle 145"/>
          <p:cNvSpPr/>
          <p:nvPr/>
        </p:nvSpPr>
        <p:spPr>
          <a:xfrm>
            <a:off x="775326"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9" name="Rectangle 148"/>
          <p:cNvSpPr/>
          <p:nvPr/>
        </p:nvSpPr>
        <p:spPr>
          <a:xfrm>
            <a:off x="83747"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extBox 1"/>
          <p:cNvSpPr txBox="1"/>
          <p:nvPr/>
        </p:nvSpPr>
        <p:spPr>
          <a:xfrm>
            <a:off x="9090018" y="1460614"/>
            <a:ext cx="3046945" cy="2554545"/>
          </a:xfrm>
          <a:prstGeom prst="rect">
            <a:avLst/>
          </a:prstGeom>
          <a:noFill/>
        </p:spPr>
        <p:txBody>
          <a:bodyPr wrap="square" rtlCol="0">
            <a:spAutoFit/>
          </a:bodyPr>
          <a:lstStyle/>
          <a:p>
            <a:r>
              <a:rPr lang="en-US" sz="800" dirty="0"/>
              <a:t>To avoid </a:t>
            </a:r>
            <a:r>
              <a:rPr lang="en-US" sz="800" dirty="0" err="1"/>
              <a:t>Qdisc</a:t>
            </a:r>
            <a:r>
              <a:rPr lang="en-US" sz="800" dirty="0"/>
              <a:t> overruns: in your program, increase the rate at which the </a:t>
            </a:r>
            <a:r>
              <a:rPr lang="en-US" sz="800" dirty="0" err="1"/>
              <a:t>recv</a:t>
            </a:r>
            <a:r>
              <a:rPr lang="en-US" sz="800" dirty="0"/>
              <a:t>() or read() calls are performed to empty the </a:t>
            </a:r>
            <a:r>
              <a:rPr lang="en-US" sz="800" dirty="0" err="1"/>
              <a:t>Qdisc</a:t>
            </a:r>
            <a:r>
              <a:rPr lang="en-US" sz="800" dirty="0"/>
              <a:t> more rapidly.</a:t>
            </a:r>
          </a:p>
          <a:p>
            <a:endParaRPr lang="en-US" sz="800" dirty="0"/>
          </a:p>
          <a:p>
            <a:r>
              <a:rPr lang="en-US" sz="800" dirty="0"/>
              <a:t>CPU Performance:</a:t>
            </a:r>
          </a:p>
          <a:p>
            <a:r>
              <a:rPr lang="en-US" sz="800" b="1" dirty="0">
                <a:latin typeface="Consolas" panose="020B0609020204030204" pitchFamily="49" charset="0"/>
                <a:cs typeface="Consolas" panose="020B0609020204030204" pitchFamily="49" charset="0"/>
              </a:rPr>
              <a:t>x86_energy_perf_policy –r</a:t>
            </a:r>
          </a:p>
          <a:p>
            <a:r>
              <a:rPr lang="en-US" sz="800" b="1" dirty="0">
                <a:latin typeface="Consolas" panose="020B0609020204030204" pitchFamily="49" charset="0"/>
                <a:cs typeface="Consolas" panose="020B0609020204030204" pitchFamily="49" charset="0"/>
              </a:rPr>
              <a:t>x86_energy_perf_policy performance</a:t>
            </a:r>
          </a:p>
          <a:p>
            <a:endParaRPr lang="en-US" sz="800" b="1" dirty="0">
              <a:latin typeface="Consolas" panose="020B0609020204030204" pitchFamily="49" charset="0"/>
              <a:cs typeface="Consolas" panose="020B0609020204030204" pitchFamily="49" charset="0"/>
            </a:endParaRPr>
          </a:p>
          <a:p>
            <a:r>
              <a:rPr lang="en-US" sz="800" b="1" dirty="0" err="1">
                <a:latin typeface="Consolas" panose="020B0609020204030204" pitchFamily="49" charset="0"/>
                <a:cs typeface="Consolas" panose="020B0609020204030204" pitchFamily="49" charset="0"/>
              </a:rPr>
              <a:t>numactl</a:t>
            </a:r>
            <a:r>
              <a:rPr lang="en-US" sz="800" b="1" dirty="0">
                <a:latin typeface="Consolas" panose="020B0609020204030204" pitchFamily="49" charset="0"/>
                <a:cs typeface="Consolas" panose="020B0609020204030204" pitchFamily="49" charset="0"/>
              </a:rPr>
              <a:t> --</a:t>
            </a:r>
            <a:r>
              <a:rPr lang="en-US" sz="800" b="1" dirty="0" err="1">
                <a:latin typeface="Consolas" panose="020B0609020204030204" pitchFamily="49" charset="0"/>
                <a:cs typeface="Consolas" panose="020B0609020204030204" pitchFamily="49" charset="0"/>
              </a:rPr>
              <a:t>physcpubind</a:t>
            </a:r>
            <a:r>
              <a:rPr lang="en-US" sz="800" b="1" dirty="0">
                <a:latin typeface="Consolas" panose="020B0609020204030204" pitchFamily="49" charset="0"/>
                <a:cs typeface="Consolas" panose="020B0609020204030204" pitchFamily="49" charset="0"/>
              </a:rPr>
              <a:t>=10,11,12,13 --</a:t>
            </a:r>
            <a:r>
              <a:rPr lang="en-US" sz="800" b="1" dirty="0" err="1">
                <a:latin typeface="Consolas" panose="020B0609020204030204" pitchFamily="49" charset="0"/>
                <a:cs typeface="Consolas" panose="020B0609020204030204" pitchFamily="49" charset="0"/>
              </a:rPr>
              <a:t>membind</a:t>
            </a:r>
            <a:r>
              <a:rPr lang="en-US" sz="800" b="1" dirty="0">
                <a:latin typeface="Consolas" panose="020B0609020204030204" pitchFamily="49" charset="0"/>
                <a:cs typeface="Consolas" panose="020B0609020204030204" pitchFamily="49" charset="0"/>
              </a:rPr>
              <a:t>=0</a:t>
            </a:r>
            <a:endParaRPr lang="en-US" sz="800" dirty="0"/>
          </a:p>
          <a:p>
            <a:endParaRPr lang="en-US" sz="800" dirty="0"/>
          </a:p>
          <a:p>
            <a:r>
              <a:rPr lang="en-US" sz="800" b="1" dirty="0">
                <a:highlight>
                  <a:srgbClr val="FFFF00"/>
                </a:highlight>
              </a:rPr>
              <a:t>CPU Monitoring:</a:t>
            </a:r>
          </a:p>
          <a:p>
            <a:endParaRPr lang="en-US" sz="800" b="1" dirty="0">
              <a:highlight>
                <a:srgbClr val="FFFF00"/>
              </a:highlight>
            </a:endParaRPr>
          </a:p>
          <a:p>
            <a:r>
              <a:rPr lang="en-US" sz="800" b="1" dirty="0" err="1">
                <a:latin typeface="Consolas" panose="020B0609020204030204" pitchFamily="49" charset="0"/>
                <a:cs typeface="Consolas" panose="020B0609020204030204" pitchFamily="49" charset="0"/>
              </a:rPr>
              <a:t>turbostat</a:t>
            </a:r>
            <a:r>
              <a:rPr lang="en-US" sz="800" b="1" dirty="0">
                <a:latin typeface="Consolas" panose="020B0609020204030204" pitchFamily="49" charset="0"/>
                <a:cs typeface="Consolas" panose="020B0609020204030204" pitchFamily="49" charset="0"/>
              </a:rPr>
              <a:t> -interval 1 --debug</a:t>
            </a:r>
          </a:p>
          <a:p>
            <a:endParaRPr lang="en-US" sz="800" b="1" dirty="0">
              <a:latin typeface="Consolas" panose="020B0609020204030204" pitchFamily="49" charset="0"/>
              <a:cs typeface="Consolas" panose="020B0609020204030204" pitchFamily="49" charset="0"/>
            </a:endParaRPr>
          </a:p>
          <a:p>
            <a:r>
              <a:rPr lang="pt-BR" sz="800" b="1" dirty="0">
                <a:latin typeface="Consolas" panose="020B0609020204030204" pitchFamily="49" charset="0"/>
                <a:cs typeface="Consolas" panose="020B0609020204030204" pitchFamily="49" charset="0"/>
              </a:rPr>
              <a:t>watch -d -n 0.5 numastat -n</a:t>
            </a:r>
          </a:p>
          <a:p>
            <a:r>
              <a:rPr lang="pt-BR" sz="800" b="1" dirty="0">
                <a:latin typeface="Consolas" panose="020B0609020204030204" pitchFamily="49" charset="0"/>
                <a:cs typeface="Consolas" panose="020B0609020204030204" pitchFamily="49" charset="0"/>
              </a:rPr>
              <a:t>  numa_miss #BAD if incrementing</a:t>
            </a:r>
          </a:p>
          <a:p>
            <a:r>
              <a:rPr lang="pt-BR" sz="800" b="1" dirty="0">
                <a:latin typeface="Consolas" panose="020B0609020204030204" pitchFamily="49" charset="0"/>
                <a:cs typeface="Consolas" panose="020B0609020204030204" pitchFamily="49" charset="0"/>
              </a:rPr>
              <a:t>  numa_foreign #BAD if incrementing</a:t>
            </a:r>
          </a:p>
          <a:p>
            <a:endParaRPr lang="pt-BR" sz="800" b="1" dirty="0">
              <a:latin typeface="Consolas" panose="020B0609020204030204" pitchFamily="49" charset="0"/>
              <a:cs typeface="Consolas" panose="020B0609020204030204" pitchFamily="49" charset="0"/>
            </a:endParaRPr>
          </a:p>
          <a:p>
            <a:r>
              <a:rPr lang="pt-BR" sz="800" b="1" dirty="0">
                <a:latin typeface="Consolas" panose="020B0609020204030204" pitchFamily="49" charset="0"/>
                <a:cs typeface="Consolas" panose="020B0609020204030204" pitchFamily="49" charset="0"/>
              </a:rPr>
              <a:t>watch -d -n 0.5 numastat -m</a:t>
            </a:r>
          </a:p>
          <a:p>
            <a:endParaRPr lang="pt-BR" sz="800" b="1" dirty="0">
              <a:latin typeface="Consolas" panose="020B0609020204030204" pitchFamily="49" charset="0"/>
              <a:cs typeface="Consolas" panose="020B0609020204030204" pitchFamily="49" charset="0"/>
            </a:endParaRPr>
          </a:p>
        </p:txBody>
      </p:sp>
      <p:sp>
        <p:nvSpPr>
          <p:cNvPr id="62" name="Rectangle 61"/>
          <p:cNvSpPr/>
          <p:nvPr/>
        </p:nvSpPr>
        <p:spPr>
          <a:xfrm>
            <a:off x="7351549"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Rectangle 62"/>
          <p:cNvSpPr/>
          <p:nvPr/>
        </p:nvSpPr>
        <p:spPr>
          <a:xfrm>
            <a:off x="7584306"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Rectangle 63"/>
          <p:cNvSpPr/>
          <p:nvPr/>
        </p:nvSpPr>
        <p:spPr>
          <a:xfrm>
            <a:off x="7817330"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Rectangle 64"/>
          <p:cNvSpPr/>
          <p:nvPr/>
        </p:nvSpPr>
        <p:spPr>
          <a:xfrm>
            <a:off x="8050087"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6" name="Rectangle 65"/>
          <p:cNvSpPr/>
          <p:nvPr/>
        </p:nvSpPr>
        <p:spPr>
          <a:xfrm>
            <a:off x="8282844" y="516631"/>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Rectangle 89"/>
          <p:cNvSpPr/>
          <p:nvPr/>
        </p:nvSpPr>
        <p:spPr>
          <a:xfrm>
            <a:off x="2597623"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Rectangle 96"/>
          <p:cNvSpPr/>
          <p:nvPr/>
        </p:nvSpPr>
        <p:spPr>
          <a:xfrm>
            <a:off x="2813506"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5" name="Rectangle 114"/>
          <p:cNvSpPr/>
          <p:nvPr/>
        </p:nvSpPr>
        <p:spPr>
          <a:xfrm>
            <a:off x="11206876"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Rectangle 115"/>
          <p:cNvSpPr/>
          <p:nvPr/>
        </p:nvSpPr>
        <p:spPr>
          <a:xfrm>
            <a:off x="11439633"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7" name="Rectangle 116"/>
          <p:cNvSpPr/>
          <p:nvPr/>
        </p:nvSpPr>
        <p:spPr>
          <a:xfrm>
            <a:off x="11671449"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8" name="Rectangle 117"/>
          <p:cNvSpPr/>
          <p:nvPr/>
        </p:nvSpPr>
        <p:spPr>
          <a:xfrm>
            <a:off x="11904206" y="516628"/>
            <a:ext cx="232757" cy="590204"/>
          </a:xfrm>
          <a:prstGeom prst="rect">
            <a:avLst/>
          </a:prstGeom>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 name="Footer Placeholder 4">
            <a:extLst>
              <a:ext uri="{FF2B5EF4-FFF2-40B4-BE49-F238E27FC236}">
                <a16:creationId xmlns:a16="http://schemas.microsoft.com/office/drawing/2014/main" id="{0B91B866-9CD4-4647-97CF-CD0D2132FAE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7952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 y="0"/>
            <a:ext cx="11950700" cy="6807200"/>
          </a:xfrm>
        </p:spPr>
        <p:txBody>
          <a:bodyPr>
            <a:normAutofit/>
          </a:bodyPr>
          <a:lstStyle/>
          <a:p>
            <a:pPr marL="0" indent="0">
              <a:spcBef>
                <a:spcPts val="0"/>
              </a:spcBef>
              <a:buNone/>
            </a:pP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etc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sysctl.conf</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etc</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sysctl.d</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err="1">
                <a:latin typeface="Consolas" panose="020B0609020204030204" pitchFamily="49" charset="0"/>
                <a:cs typeface="Consolas" panose="020B0609020204030204" pitchFamily="49" charset="0"/>
              </a:rPr>
              <a:t>sysctl</a:t>
            </a:r>
            <a:r>
              <a:rPr lang="en-US" sz="1200" dirty="0">
                <a:latin typeface="Consolas" panose="020B0609020204030204" pitchFamily="49" charset="0"/>
                <a:cs typeface="Consolas" panose="020B0609020204030204" pitchFamily="49" charset="0"/>
              </a:rPr>
              <a:t> –system|-p</a:t>
            </a: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Files:</a:t>
            </a:r>
          </a:p>
          <a:p>
            <a:pPr marL="0" indent="0">
              <a:spcBef>
                <a:spcPts val="0"/>
              </a:spcBef>
              <a:buNone/>
            </a:pPr>
            <a:r>
              <a:rPr lang="en-US" sz="1200" dirty="0">
                <a:latin typeface="Consolas" panose="020B0609020204030204" pitchFamily="49" charset="0"/>
                <a:cs typeface="Consolas" panose="020B0609020204030204" pitchFamily="49" charset="0"/>
              </a:rPr>
              <a:t>/proc/interrupts #lists </a:t>
            </a:r>
            <a:r>
              <a:rPr lang="en-US" sz="1200" dirty="0" err="1">
                <a:latin typeface="Consolas" panose="020B0609020204030204" pitchFamily="49" charset="0"/>
                <a:cs typeface="Consolas" panose="020B0609020204030204" pitchFamily="49" charset="0"/>
              </a:rPr>
              <a:t>SoftIRQs</a:t>
            </a:r>
            <a:r>
              <a:rPr lang="en-US" sz="1200" dirty="0">
                <a:latin typeface="Consolas" panose="020B0609020204030204" pitchFamily="49" charset="0"/>
                <a:cs typeface="Consolas" panose="020B0609020204030204" pitchFamily="49" charset="0"/>
              </a:rPr>
              <a:t> per </a:t>
            </a:r>
            <a:r>
              <a:rPr lang="en-US" sz="1200" dirty="0" err="1">
                <a:latin typeface="Consolas" panose="020B0609020204030204" pitchFamily="49" charset="0"/>
                <a:cs typeface="Consolas" panose="020B0609020204030204" pitchFamily="49" charset="0"/>
              </a:rPr>
              <a:t>Qdisc</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a:t>
            </a:r>
            <a:r>
              <a:rPr lang="en-US" sz="1200" dirty="0" err="1">
                <a:latin typeface="Consolas" panose="020B0609020204030204" pitchFamily="49" charset="0"/>
                <a:cs typeface="Consolas" panose="020B0609020204030204" pitchFamily="49" charset="0"/>
              </a:rPr>
              <a:t>meminfo</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/proc/mounts</a:t>
            </a:r>
          </a:p>
          <a:p>
            <a:pPr marL="0" indent="0">
              <a:spcBef>
                <a:spcPts val="0"/>
              </a:spcBef>
              <a:buNone/>
            </a:pPr>
            <a:r>
              <a:rPr lang="en-US" sz="1200" dirty="0">
                <a:latin typeface="Consolas" panose="020B0609020204030204" pitchFamily="49" charset="0"/>
                <a:cs typeface="Consolas" panose="020B0609020204030204" pitchFamily="49" charset="0"/>
              </a:rPr>
              <a:t>/proc/partitions</a:t>
            </a: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Directories:</a:t>
            </a:r>
          </a:p>
          <a:p>
            <a:pPr marL="0" indent="0">
              <a:spcBef>
                <a:spcPts val="0"/>
              </a:spcBef>
              <a:buNone/>
            </a:pPr>
            <a:r>
              <a:rPr lang="en-US" sz="1200" dirty="0">
                <a:latin typeface="Consolas" panose="020B0609020204030204" pitchFamily="49" charset="0"/>
                <a:cs typeface="Consolas" panose="020B0609020204030204" pitchFamily="49" charset="0"/>
              </a:rPr>
              <a:t>/proc/filesystems </a:t>
            </a:r>
          </a:p>
          <a:p>
            <a:pPr marL="0" indent="0">
              <a:spcBef>
                <a:spcPts val="0"/>
              </a:spcBef>
              <a:buNone/>
            </a:pPr>
            <a:r>
              <a:rPr lang="en-US" sz="1200" dirty="0">
                <a:latin typeface="Consolas" panose="020B0609020204030204" pitchFamily="49" charset="0"/>
                <a:cs typeface="Consolas" panose="020B0609020204030204" pitchFamily="49" charset="0"/>
              </a:rPr>
              <a:t>/proc/sys</a:t>
            </a: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/proc/net/</a:t>
            </a:r>
            <a:r>
              <a:rPr lang="en-US" sz="1200" dirty="0" err="1">
                <a:latin typeface="Consolas" panose="020B0609020204030204" pitchFamily="49" charset="0"/>
                <a:cs typeface="Consolas" panose="020B0609020204030204" pitchFamily="49" charset="0"/>
              </a:rPr>
              <a:t>snmp</a:t>
            </a:r>
            <a:r>
              <a:rPr lang="en-US" sz="1200" dirty="0">
                <a:latin typeface="Consolas" panose="020B0609020204030204" pitchFamily="49" charset="0"/>
                <a:cs typeface="Consolas" panose="020B0609020204030204" pitchFamily="49" charset="0"/>
              </a:rPr>
              <a:t> #application queue</a:t>
            </a:r>
          </a:p>
          <a:p>
            <a:pPr marL="0" indent="0">
              <a:spcBef>
                <a:spcPts val="0"/>
              </a:spcBef>
              <a:buNone/>
            </a:pPr>
            <a:r>
              <a:rPr lang="en-US" sz="1200" dirty="0">
                <a:latin typeface="Consolas" panose="020B0609020204030204" pitchFamily="49" charset="0"/>
                <a:cs typeface="Consolas" panose="020B0609020204030204" pitchFamily="49" charset="0"/>
              </a:rPr>
              <a:t>/proc/net/dev</a:t>
            </a:r>
          </a:p>
          <a:p>
            <a:pPr marL="0" indent="0">
              <a:spcBef>
                <a:spcPts val="0"/>
              </a:spcBef>
              <a:buNone/>
            </a:pPr>
            <a:r>
              <a:rPr lang="en-US" sz="1200" dirty="0">
                <a:latin typeface="Consolas" panose="020B0609020204030204" pitchFamily="49" charset="0"/>
                <a:cs typeface="Consolas" panose="020B0609020204030204" pitchFamily="49" charset="0"/>
              </a:rPr>
              <a:t>/proc/net/</a:t>
            </a:r>
            <a:r>
              <a:rPr lang="en-US" sz="1200" dirty="0" err="1">
                <a:latin typeface="Consolas" panose="020B0609020204030204" pitchFamily="49" charset="0"/>
                <a:cs typeface="Consolas" panose="020B0609020204030204" pitchFamily="49" charset="0"/>
              </a:rPr>
              <a:t>tcp</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/proc/net/</a:t>
            </a:r>
            <a:r>
              <a:rPr lang="en-US" sz="1200" dirty="0" err="1">
                <a:latin typeface="Consolas" panose="020B0609020204030204" pitchFamily="49" charset="0"/>
                <a:cs typeface="Consolas" panose="020B0609020204030204" pitchFamily="49" charset="0"/>
              </a:rPr>
              <a:t>unix</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/proc/net/bonding/</a:t>
            </a:r>
            <a:r>
              <a:rPr lang="en-US" sz="1200" dirty="0" err="1">
                <a:latin typeface="Consolas" panose="020B0609020204030204" pitchFamily="49" charset="0"/>
                <a:cs typeface="Consolas" panose="020B0609020204030204" pitchFamily="49" charset="0"/>
              </a:rPr>
              <a:t>bondN</a:t>
            </a:r>
            <a:endParaRPr lang="en-US" sz="1200" dirty="0">
              <a:latin typeface="Consolas" panose="020B0609020204030204" pitchFamily="49" charset="0"/>
              <a:cs typeface="Consolas" panose="020B0609020204030204" pitchFamily="49" charset="0"/>
            </a:endParaRP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dev_weight</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netdev_budget</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rmem_default</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rmem_max</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wmem_default</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wmem_max</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/proc/sys/net/core/</a:t>
            </a:r>
            <a:r>
              <a:rPr lang="en-US" sz="1200" dirty="0" err="1">
                <a:latin typeface="Consolas" panose="020B0609020204030204" pitchFamily="49" charset="0"/>
                <a:cs typeface="Consolas" panose="020B0609020204030204" pitchFamily="49" charset="0"/>
              </a:rPr>
              <a:t>default_qdisc</a:t>
            </a:r>
            <a:endParaRPr lang="en-US" sz="1200" dirty="0">
              <a:latin typeface="Consolas" panose="020B0609020204030204" pitchFamily="49" charset="0"/>
              <a:cs typeface="Consolas" panose="020B0609020204030204" pitchFamily="49" charset="0"/>
            </a:endParaRP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/proc/ide/ replaced by </a:t>
            </a:r>
            <a:r>
              <a:rPr lang="en-US" sz="1200" dirty="0" err="1">
                <a:latin typeface="Consolas" panose="020B0609020204030204" pitchFamily="49" charset="0"/>
                <a:cs typeface="Consolas" panose="020B0609020204030204" pitchFamily="49" charset="0"/>
              </a:rPr>
              <a:t>sysfs</a:t>
            </a: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/proc/</a:t>
            </a:r>
            <a:r>
              <a:rPr lang="en-US" sz="1200" dirty="0" err="1">
                <a:latin typeface="Consolas" panose="020B0609020204030204" pitchFamily="49" charset="0"/>
                <a:cs typeface="Consolas" panose="020B0609020204030204" pitchFamily="49" charset="0"/>
              </a:rPr>
              <a:t>pci</a:t>
            </a:r>
            <a:r>
              <a:rPr lang="en-US" sz="1200" dirty="0">
                <a:latin typeface="Consolas" panose="020B0609020204030204" pitchFamily="49" charset="0"/>
                <a:cs typeface="Consolas" panose="020B0609020204030204" pitchFamily="49" charset="0"/>
              </a:rPr>
              <a:t> replaced by </a:t>
            </a:r>
            <a:r>
              <a:rPr lang="en-US" sz="1200" dirty="0" err="1">
                <a:latin typeface="Consolas" panose="020B0609020204030204" pitchFamily="49" charset="0"/>
                <a:cs typeface="Consolas" panose="020B0609020204030204" pitchFamily="49" charset="0"/>
              </a:rPr>
              <a:t>lspci</a:t>
            </a:r>
            <a:r>
              <a:rPr lang="en-US" sz="1200" dirty="0">
                <a:latin typeface="Consolas" panose="020B0609020204030204" pitchFamily="49" charset="0"/>
                <a:cs typeface="Consolas" panose="020B0609020204030204" pitchFamily="49" charset="0"/>
              </a:rPr>
              <a:t> –v (use </a:t>
            </a:r>
            <a:r>
              <a:rPr lang="en-US" sz="1200" dirty="0" err="1">
                <a:latin typeface="Consolas" panose="020B0609020204030204" pitchFamily="49" charset="0"/>
                <a:cs typeface="Consolas" panose="020B0609020204030204" pitchFamily="49" charset="0"/>
              </a:rPr>
              <a:t>lspci</a:t>
            </a:r>
            <a:r>
              <a:rPr lang="en-US" sz="1200" dirty="0">
                <a:latin typeface="Consolas" panose="020B0609020204030204" pitchFamily="49" charset="0"/>
                <a:cs typeface="Consolas" panose="020B0609020204030204" pitchFamily="49" charset="0"/>
              </a:rPr>
              <a:t> –v | grep –A 18 </a:t>
            </a:r>
            <a:r>
              <a:rPr lang="en-US" sz="1200" dirty="0" err="1">
                <a:latin typeface="Consolas" panose="020B0609020204030204" pitchFamily="49" charset="0"/>
                <a:cs typeface="Consolas" panose="020B0609020204030204" pitchFamily="49" charset="0"/>
              </a:rPr>
              <a:t>Mellanox</a:t>
            </a:r>
            <a:r>
              <a:rPr lang="en-US" sz="1200" dirty="0">
                <a:latin typeface="Consolas" panose="020B0609020204030204" pitchFamily="49" charset="0"/>
                <a:cs typeface="Consolas" panose="020B0609020204030204" pitchFamily="49" charset="0"/>
              </a:rPr>
              <a:t> for </a:t>
            </a:r>
            <a:r>
              <a:rPr lang="en-US" sz="1200" dirty="0" err="1">
                <a:latin typeface="Consolas" panose="020B0609020204030204" pitchFamily="49" charset="0"/>
                <a:cs typeface="Consolas" panose="020B0609020204030204" pitchFamily="49" charset="0"/>
              </a:rPr>
              <a:t>mellanox</a:t>
            </a:r>
            <a:r>
              <a:rPr lang="en-US" sz="1200" dirty="0">
                <a:latin typeface="Consolas" panose="020B0609020204030204" pitchFamily="49" charset="0"/>
                <a:cs typeface="Consolas" panose="020B0609020204030204" pitchFamily="49" charset="0"/>
              </a:rPr>
              <a:t>)</a:t>
            </a:r>
          </a:p>
          <a:p>
            <a:pPr marL="0" indent="0">
              <a:spcBef>
                <a:spcPts val="0"/>
              </a:spcBef>
              <a:buNone/>
            </a:pPr>
            <a:r>
              <a:rPr lang="en-US" sz="1200" dirty="0">
                <a:latin typeface="Consolas" panose="020B0609020204030204" pitchFamily="49" charset="0"/>
                <a:cs typeface="Consolas" panose="020B0609020204030204" pitchFamily="49" charset="0"/>
              </a:rPr>
              <a:t>/proc/</a:t>
            </a:r>
            <a:r>
              <a:rPr lang="en-US" sz="1200" dirty="0" err="1">
                <a:latin typeface="Consolas" panose="020B0609020204030204" pitchFamily="49" charset="0"/>
                <a:cs typeface="Consolas" panose="020B0609020204030204" pitchFamily="49" charset="0"/>
              </a:rPr>
              <a:t>softirqs</a:t>
            </a:r>
            <a:endParaRPr lang="en-US" sz="1200" dirty="0">
              <a:latin typeface="Consolas" panose="020B0609020204030204" pitchFamily="49" charset="0"/>
              <a:cs typeface="Consolas" panose="020B0609020204030204" pitchFamily="49" charset="0"/>
            </a:endParaRP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endParaRPr lang="en-US" sz="1200" dirty="0">
              <a:latin typeface="Consolas" panose="020B0609020204030204" pitchFamily="49" charset="0"/>
              <a:cs typeface="Consolas" panose="020B0609020204030204" pitchFamily="49" charset="0"/>
            </a:endParaRPr>
          </a:p>
          <a:p>
            <a:pPr marL="0" indent="0">
              <a:spcBef>
                <a:spcPts val="0"/>
              </a:spcBef>
              <a:buNone/>
            </a:pPr>
            <a:r>
              <a:rPr lang="en-US" sz="1200" dirty="0">
                <a:latin typeface="Consolas" panose="020B0609020204030204" pitchFamily="49" charset="0"/>
                <a:cs typeface="Consolas" panose="020B0609020204030204" pitchFamily="49" charset="0"/>
              </a:rPr>
              <a:t>watch -d -n 0.5 '</a:t>
            </a:r>
            <a:r>
              <a:rPr lang="en-US" sz="1200" dirty="0" err="1">
                <a:latin typeface="Consolas" panose="020B0609020204030204" pitchFamily="49" charset="0"/>
                <a:cs typeface="Consolas" panose="020B0609020204030204" pitchFamily="49" charset="0"/>
              </a:rPr>
              <a:t>ethtool</a:t>
            </a:r>
            <a:r>
              <a:rPr lang="en-US" sz="1200" dirty="0">
                <a:latin typeface="Consolas" panose="020B0609020204030204" pitchFamily="49" charset="0"/>
                <a:cs typeface="Consolas" panose="020B0609020204030204" pitchFamily="49" charset="0"/>
              </a:rPr>
              <a:t> -S eth4 | grep cleaned\|misses\|dropped\|error\|failed\|stopped\|flushed\|aggregated\|errors\|collisions\|timeout\|offload\|</a:t>
            </a:r>
            <a:r>
              <a:rPr lang="en-US" sz="1200" dirty="0" err="1">
                <a:latin typeface="Consolas" panose="020B0609020204030204" pitchFamily="49" charset="0"/>
                <a:cs typeface="Consolas" panose="020B0609020204030204" pitchFamily="49" charset="0"/>
              </a:rPr>
              <a:t>desc</a:t>
            </a:r>
            <a:r>
              <a:rPr lang="en-US" sz="1200" dirty="0">
                <a:latin typeface="Consolas" panose="020B0609020204030204" pitchFamily="49" charset="0"/>
                <a:cs typeface="Consolas" panose="020B0609020204030204" pitchFamily="49" charset="0"/>
              </a:rPr>
              <a:t>\|filtered\|jabbers"'</a:t>
            </a:r>
          </a:p>
          <a:p>
            <a:pPr marL="0" indent="0">
              <a:spcBef>
                <a:spcPts val="0"/>
              </a:spcBef>
              <a:buNone/>
            </a:pPr>
            <a:r>
              <a:rPr lang="en-US" sz="1200" dirty="0" err="1">
                <a:latin typeface="Consolas" panose="020B0609020204030204" pitchFamily="49" charset="0"/>
                <a:cs typeface="Consolas" panose="020B0609020204030204" pitchFamily="49" charset="0"/>
              </a:rPr>
              <a:t>dropwatch</a:t>
            </a:r>
            <a:r>
              <a:rPr lang="en-US" sz="1200" dirty="0">
                <a:latin typeface="Consolas" panose="020B0609020204030204" pitchFamily="49" charset="0"/>
                <a:cs typeface="Consolas" panose="020B0609020204030204" pitchFamily="49" charset="0"/>
              </a:rPr>
              <a:t> -&gt; start</a:t>
            </a:r>
          </a:p>
          <a:p>
            <a:pPr marL="0" indent="0">
              <a:spcBef>
                <a:spcPts val="0"/>
              </a:spcBef>
              <a:buNone/>
            </a:pPr>
            <a:r>
              <a:rPr lang="en-US" sz="1200" dirty="0">
                <a:latin typeface="Consolas" panose="020B0609020204030204" pitchFamily="49" charset="0"/>
                <a:cs typeface="Consolas" panose="020B0609020204030204" pitchFamily="49" charset="0"/>
              </a:rPr>
              <a:t>watch -d -n 0.5 '</a:t>
            </a:r>
            <a:r>
              <a:rPr lang="en-US" sz="1200" dirty="0" err="1">
                <a:latin typeface="Consolas" panose="020B0609020204030204" pitchFamily="49" charset="0"/>
                <a:cs typeface="Consolas" panose="020B0609020204030204" pitchFamily="49" charset="0"/>
              </a:rPr>
              <a:t>netstat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su</a:t>
            </a:r>
            <a:r>
              <a:rPr lang="en-US" sz="1200" dirty="0">
                <a:latin typeface="Consolas" panose="020B0609020204030204" pitchFamily="49" charset="0"/>
                <a:cs typeface="Consolas" panose="020B0609020204030204" pitchFamily="49" charset="0"/>
              </a:rPr>
              <a:t>'</a:t>
            </a:r>
          </a:p>
          <a:p>
            <a:pPr marL="0" indent="0">
              <a:spcBef>
                <a:spcPts val="0"/>
              </a:spcBef>
              <a:buNone/>
            </a:pPr>
            <a:r>
              <a:rPr lang="en-US" sz="1200" dirty="0">
                <a:latin typeface="Consolas" panose="020B0609020204030204" pitchFamily="49" charset="0"/>
                <a:cs typeface="Consolas" panose="020B0609020204030204" pitchFamily="49" charset="0"/>
              </a:rPr>
              <a:t>watch -d -n 0.5 'cat /proc/net/</a:t>
            </a:r>
            <a:r>
              <a:rPr lang="en-US" sz="1200" dirty="0" err="1">
                <a:latin typeface="Consolas" panose="020B0609020204030204" pitchFamily="49" charset="0"/>
                <a:cs typeface="Consolas" panose="020B0609020204030204" pitchFamily="49" charset="0"/>
              </a:rPr>
              <a:t>snmp</a:t>
            </a:r>
            <a:r>
              <a:rPr lang="en-US" sz="1200" dirty="0">
                <a:latin typeface="Consolas" panose="020B0609020204030204" pitchFamily="49" charset="0"/>
                <a:cs typeface="Consolas" panose="020B0609020204030204" pitchFamily="49" charset="0"/>
              </a:rPr>
              <a:t>'</a:t>
            </a:r>
          </a:p>
        </p:txBody>
      </p:sp>
      <p:sp>
        <p:nvSpPr>
          <p:cNvPr id="7" name="Footer Placeholder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8704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176963"/>
          </a:xfrm>
        </p:spPr>
        <p:txBody>
          <a:bodyPr>
            <a:normAutofit/>
          </a:bodyPr>
          <a:lstStyle/>
          <a:p>
            <a:pPr marL="0" indent="0">
              <a:buNone/>
            </a:pPr>
            <a:r>
              <a:rPr lang="en-US" sz="1200" dirty="0"/>
              <a:t>Bottle neck reasons:</a:t>
            </a:r>
          </a:p>
          <a:p>
            <a:pPr>
              <a:buAutoNum type="arabicPeriod"/>
            </a:pPr>
            <a:r>
              <a:rPr lang="en-US" sz="1200" dirty="0"/>
              <a:t>IRQs are not balanced correctly (see if interrupts are spread across multiple CPUs: /proc/interrupts)</a:t>
            </a:r>
          </a:p>
          <a:p>
            <a:pPr>
              <a:buAutoNum type="arabicPeriod"/>
            </a:pPr>
            <a:r>
              <a:rPr lang="en-US" sz="1200" dirty="0"/>
              <a:t>Socket Buffer Queue overflow:</a:t>
            </a:r>
          </a:p>
          <a:p>
            <a:pPr lvl="1">
              <a:buAutoNum type="arabicPeriod"/>
            </a:pPr>
            <a:r>
              <a:rPr lang="en-US" sz="1200" dirty="0" err="1"/>
              <a:t>SoftIRQ</a:t>
            </a:r>
            <a:r>
              <a:rPr lang="en-US" sz="1200" dirty="0"/>
              <a:t> misses: </a:t>
            </a:r>
            <a:r>
              <a:rPr lang="en-US" sz="1200" dirty="0" err="1"/>
              <a:t>Insufficients</a:t>
            </a:r>
            <a:r>
              <a:rPr lang="en-US" sz="1200" dirty="0"/>
              <a:t> </a:t>
            </a:r>
            <a:r>
              <a:rPr lang="en-US" sz="1200" dirty="0" err="1"/>
              <a:t>netdev_budget</a:t>
            </a:r>
            <a:r>
              <a:rPr lang="en-US" sz="1200" dirty="0"/>
              <a:t> (only the first column should have the counters incrementing, the rest of the columns must be zeroed)</a:t>
            </a:r>
          </a:p>
          <a:p>
            <a:pPr lvl="1">
              <a:buAutoNum type="arabicPeriod"/>
            </a:pPr>
            <a:r>
              <a:rPr lang="en-US" sz="1200" dirty="0"/>
              <a:t>Insufficient CPU time allocated per IRQ (see CPU runtime using </a:t>
            </a:r>
            <a:r>
              <a:rPr lang="en-US" sz="1200" b="1" dirty="0"/>
              <a:t>top</a:t>
            </a:r>
            <a:r>
              <a:rPr lang="en-US" sz="1200" dirty="0"/>
              <a:t> command, see </a:t>
            </a:r>
            <a:r>
              <a:rPr lang="en-US" sz="1200" dirty="0" err="1"/>
              <a:t>netstat</a:t>
            </a:r>
            <a:r>
              <a:rPr lang="en-US" sz="1200" dirty="0"/>
              <a:t> –</a:t>
            </a:r>
            <a:r>
              <a:rPr lang="en-US" sz="1200" dirty="0" err="1"/>
              <a:t>su</a:t>
            </a:r>
            <a:r>
              <a:rPr lang="en-US" sz="1200" dirty="0"/>
              <a:t> for UDP errors, and see 2 above).</a:t>
            </a:r>
          </a:p>
          <a:p>
            <a:pPr marL="0" indent="0">
              <a:buNone/>
            </a:pPr>
            <a:r>
              <a:rPr lang="en-US" sz="1200" dirty="0"/>
              <a:t>3. NIC Ring Buffer is too deep (</a:t>
            </a:r>
            <a:r>
              <a:rPr lang="en-US" sz="1200" dirty="0" err="1"/>
              <a:t>Qdisk</a:t>
            </a:r>
            <a:r>
              <a:rPr lang="en-US" sz="1200" dirty="0"/>
              <a:t> is too shallow)</a:t>
            </a:r>
          </a:p>
          <a:p>
            <a:pPr marL="0" indent="0">
              <a:buNone/>
            </a:pPr>
            <a:r>
              <a:rPr lang="en-US" sz="1200" dirty="0"/>
              <a:t>4. NIC Interrupt Coalescence is insufficient</a:t>
            </a:r>
          </a:p>
        </p:txBody>
      </p:sp>
      <p:sp>
        <p:nvSpPr>
          <p:cNvPr id="7" name="Footer Placeholder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99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spcBef>
                <a:spcPts val="0"/>
              </a:spcBef>
              <a:buNone/>
            </a:pPr>
            <a:r>
              <a:rPr lang="en-US" sz="1000" dirty="0" err="1"/>
              <a:t>sysctl</a:t>
            </a:r>
            <a:r>
              <a:rPr lang="en-US" sz="1000" dirty="0"/>
              <a:t> is used to modify kernel parameters at runtime.  The parameters available are those listed under /proc/sys/</a:t>
            </a:r>
          </a:p>
          <a:p>
            <a:pPr marL="0" indent="0">
              <a:spcBef>
                <a:spcPts val="0"/>
              </a:spcBef>
              <a:buNone/>
            </a:pPr>
            <a:r>
              <a:rPr lang="en-US" sz="1000" dirty="0"/>
              <a:t> variable</a:t>
            </a:r>
          </a:p>
          <a:p>
            <a:pPr marL="0" indent="0">
              <a:spcBef>
                <a:spcPts val="0"/>
              </a:spcBef>
              <a:buNone/>
            </a:pPr>
            <a:r>
              <a:rPr lang="en-US" sz="1000" dirty="0"/>
              <a:t>The name of a key to read from.  An example is </a:t>
            </a:r>
            <a:r>
              <a:rPr lang="en-US" sz="1000" dirty="0" err="1"/>
              <a:t>kernel.ostype</a:t>
            </a:r>
            <a:r>
              <a:rPr lang="en-US" sz="1000" dirty="0"/>
              <a:t>.  The ’/’ separator is also accepted in place of a ’.’.</a:t>
            </a:r>
          </a:p>
          <a:p>
            <a:pPr marL="0" indent="0">
              <a:spcBef>
                <a:spcPts val="0"/>
              </a:spcBef>
              <a:buNone/>
            </a:pPr>
            <a:r>
              <a:rPr lang="en-US" sz="1000" dirty="0"/>
              <a:t>       variable=value</a:t>
            </a:r>
          </a:p>
          <a:p>
            <a:pPr marL="0" indent="0">
              <a:spcBef>
                <a:spcPts val="0"/>
              </a:spcBef>
              <a:buNone/>
            </a:pPr>
            <a:r>
              <a:rPr lang="en-US" sz="1000" dirty="0"/>
              <a:t>              To set a key, use the form variable=value, where variable is the key and value is the value to set it to.  If the value contains quotes or characters which are parsed by the shell, you may need to enclose the value in double quotes.  This requires the -w parameter to use.</a:t>
            </a:r>
          </a:p>
          <a:p>
            <a:pPr marL="0" indent="0">
              <a:spcBef>
                <a:spcPts val="0"/>
              </a:spcBef>
              <a:buNone/>
            </a:pPr>
            <a:r>
              <a:rPr lang="en-US" sz="1000" dirty="0"/>
              <a:t>       -n     Use this option to disable printing of the key name when printing values.</a:t>
            </a:r>
          </a:p>
          <a:p>
            <a:pPr marL="0" indent="0">
              <a:spcBef>
                <a:spcPts val="0"/>
              </a:spcBef>
              <a:buNone/>
            </a:pPr>
            <a:endParaRPr lang="en-US" sz="1000" dirty="0"/>
          </a:p>
          <a:p>
            <a:pPr marL="0" indent="0">
              <a:spcBef>
                <a:spcPts val="0"/>
              </a:spcBef>
              <a:buNone/>
            </a:pPr>
            <a:r>
              <a:rPr lang="en-US" sz="1000" dirty="0"/>
              <a:t>       -e     Use this option to ignore errors about unknown keys.</a:t>
            </a:r>
          </a:p>
          <a:p>
            <a:pPr marL="0" indent="0">
              <a:spcBef>
                <a:spcPts val="0"/>
              </a:spcBef>
              <a:buNone/>
            </a:pPr>
            <a:endParaRPr lang="en-US" sz="1000" dirty="0"/>
          </a:p>
          <a:p>
            <a:pPr marL="0" indent="0">
              <a:spcBef>
                <a:spcPts val="0"/>
              </a:spcBef>
              <a:buNone/>
            </a:pPr>
            <a:r>
              <a:rPr lang="en-US" sz="1000" dirty="0"/>
              <a:t>       -N     Use this option to only print the names. It may be useful with shells that have programmable completion.</a:t>
            </a:r>
          </a:p>
          <a:p>
            <a:pPr marL="0" indent="0">
              <a:spcBef>
                <a:spcPts val="0"/>
              </a:spcBef>
              <a:buNone/>
            </a:pPr>
            <a:endParaRPr lang="en-US" sz="1000" dirty="0"/>
          </a:p>
          <a:p>
            <a:pPr marL="0" indent="0">
              <a:spcBef>
                <a:spcPts val="0"/>
              </a:spcBef>
              <a:buNone/>
            </a:pPr>
            <a:r>
              <a:rPr lang="en-US" sz="1000" dirty="0"/>
              <a:t>       -q     Use this option to not display the values set to </a:t>
            </a:r>
            <a:r>
              <a:rPr lang="en-US" sz="1000" dirty="0" err="1"/>
              <a:t>stdout</a:t>
            </a:r>
            <a:r>
              <a:rPr lang="en-US" sz="1000" dirty="0"/>
              <a:t>.</a:t>
            </a:r>
          </a:p>
          <a:p>
            <a:pPr marL="0" indent="0">
              <a:spcBef>
                <a:spcPts val="0"/>
              </a:spcBef>
              <a:buNone/>
            </a:pPr>
            <a:endParaRPr lang="en-US" sz="1000" dirty="0"/>
          </a:p>
          <a:p>
            <a:pPr marL="0" indent="0">
              <a:spcBef>
                <a:spcPts val="0"/>
              </a:spcBef>
              <a:buNone/>
            </a:pPr>
            <a:r>
              <a:rPr lang="en-US" sz="1000" dirty="0"/>
              <a:t>       -w     Use this option when you want to change a </a:t>
            </a:r>
            <a:r>
              <a:rPr lang="en-US" sz="1000" dirty="0" err="1"/>
              <a:t>sysctl</a:t>
            </a:r>
            <a:r>
              <a:rPr lang="en-US" sz="1000" dirty="0"/>
              <a:t> setting.</a:t>
            </a:r>
          </a:p>
          <a:p>
            <a:pPr marL="0" indent="0">
              <a:spcBef>
                <a:spcPts val="0"/>
              </a:spcBef>
              <a:buNone/>
            </a:pPr>
            <a:endParaRPr lang="en-US" sz="1000" dirty="0"/>
          </a:p>
          <a:p>
            <a:pPr marL="0" indent="0">
              <a:spcBef>
                <a:spcPts val="0"/>
              </a:spcBef>
              <a:buNone/>
            </a:pPr>
            <a:r>
              <a:rPr lang="en-US" sz="1000" dirty="0"/>
              <a:t>       -p     Load in </a:t>
            </a:r>
            <a:r>
              <a:rPr lang="en-US" sz="1000" dirty="0" err="1"/>
              <a:t>sysctl</a:t>
            </a:r>
            <a:r>
              <a:rPr lang="en-US" sz="1000" dirty="0"/>
              <a:t> settings from the file(s) specified or /</a:t>
            </a:r>
            <a:r>
              <a:rPr lang="en-US" sz="1000" dirty="0" err="1"/>
              <a:t>etc</a:t>
            </a:r>
            <a:r>
              <a:rPr lang="en-US" sz="1000" dirty="0"/>
              <a:t>/</a:t>
            </a:r>
            <a:r>
              <a:rPr lang="en-US" sz="1000" dirty="0" err="1"/>
              <a:t>sysctl.conf</a:t>
            </a:r>
            <a:r>
              <a:rPr lang="en-US" sz="1000" dirty="0"/>
              <a:t> if none given.  Specifying - as filename means reading data from standard input.</a:t>
            </a:r>
          </a:p>
          <a:p>
            <a:pPr marL="0" indent="0">
              <a:spcBef>
                <a:spcPts val="0"/>
              </a:spcBef>
              <a:buNone/>
            </a:pPr>
            <a:endParaRPr lang="en-US" sz="1000" dirty="0"/>
          </a:p>
          <a:p>
            <a:pPr marL="0" indent="0">
              <a:spcBef>
                <a:spcPts val="0"/>
              </a:spcBef>
              <a:buNone/>
            </a:pPr>
            <a:r>
              <a:rPr lang="en-US" sz="1000" dirty="0"/>
              <a:t>       --system</a:t>
            </a:r>
          </a:p>
          <a:p>
            <a:pPr marL="0" indent="0">
              <a:spcBef>
                <a:spcPts val="0"/>
              </a:spcBef>
              <a:buNone/>
            </a:pPr>
            <a:r>
              <a:rPr lang="en-US" sz="1000" dirty="0"/>
              <a:t>              Load settings from all system configuration files.</a:t>
            </a:r>
          </a:p>
          <a:p>
            <a:pPr marL="0" indent="0">
              <a:spcBef>
                <a:spcPts val="0"/>
              </a:spcBef>
              <a:buNone/>
            </a:pPr>
            <a:r>
              <a:rPr lang="en-US" sz="1000" dirty="0"/>
              <a:t>              /run/</a:t>
            </a:r>
            <a:r>
              <a:rPr lang="en-US" sz="1000" dirty="0" err="1"/>
              <a:t>sysctl.d</a:t>
            </a:r>
            <a:r>
              <a:rPr lang="en-US" sz="1000" dirty="0"/>
              <a:t>/*.</a:t>
            </a:r>
            <a:r>
              <a:rPr lang="en-US" sz="1000" dirty="0" err="1"/>
              <a:t>conf</a:t>
            </a:r>
            <a:endParaRPr lang="en-US" sz="1000" dirty="0"/>
          </a:p>
          <a:p>
            <a:pPr marL="0" indent="0">
              <a:spcBef>
                <a:spcPts val="0"/>
              </a:spcBef>
              <a:buNone/>
            </a:pPr>
            <a:r>
              <a:rPr lang="en-US" sz="1000" dirty="0"/>
              <a:t>              /</a:t>
            </a:r>
            <a:r>
              <a:rPr lang="en-US" sz="1000" dirty="0" err="1"/>
              <a:t>etc</a:t>
            </a:r>
            <a:r>
              <a:rPr lang="en-US" sz="1000" dirty="0"/>
              <a:t>/</a:t>
            </a:r>
            <a:r>
              <a:rPr lang="en-US" sz="1000" dirty="0" err="1"/>
              <a:t>sysctl.d</a:t>
            </a:r>
            <a:r>
              <a:rPr lang="en-US" sz="1000" dirty="0"/>
              <a:t>/*.</a:t>
            </a:r>
            <a:r>
              <a:rPr lang="en-US" sz="1000" dirty="0" err="1"/>
              <a:t>conf</a:t>
            </a:r>
            <a:endParaRPr lang="en-US" sz="1000" dirty="0"/>
          </a:p>
          <a:p>
            <a:pPr marL="0" indent="0">
              <a:spcBef>
                <a:spcPts val="0"/>
              </a:spcBef>
              <a:buNone/>
            </a:pPr>
            <a:r>
              <a:rPr lang="en-US" sz="1000" dirty="0"/>
              <a:t>              /</a:t>
            </a:r>
            <a:r>
              <a:rPr lang="en-US" sz="1000" dirty="0" err="1"/>
              <a:t>usr</a:t>
            </a:r>
            <a:r>
              <a:rPr lang="en-US" sz="1000" dirty="0"/>
              <a:t>/local/lib/</a:t>
            </a:r>
            <a:r>
              <a:rPr lang="en-US" sz="1000" dirty="0" err="1"/>
              <a:t>sysctl.d</a:t>
            </a:r>
            <a:r>
              <a:rPr lang="en-US" sz="1000" dirty="0"/>
              <a:t>/*.</a:t>
            </a:r>
            <a:r>
              <a:rPr lang="en-US" sz="1000" dirty="0" err="1"/>
              <a:t>conf</a:t>
            </a:r>
            <a:endParaRPr lang="en-US" sz="1000" dirty="0"/>
          </a:p>
          <a:p>
            <a:pPr marL="0" indent="0">
              <a:spcBef>
                <a:spcPts val="0"/>
              </a:spcBef>
              <a:buNone/>
            </a:pPr>
            <a:r>
              <a:rPr lang="en-US" sz="1000" dirty="0"/>
              <a:t>              /</a:t>
            </a:r>
            <a:r>
              <a:rPr lang="en-US" sz="1000" dirty="0" err="1"/>
              <a:t>usr</a:t>
            </a:r>
            <a:r>
              <a:rPr lang="en-US" sz="1000" dirty="0"/>
              <a:t>/lib/</a:t>
            </a:r>
            <a:r>
              <a:rPr lang="en-US" sz="1000" dirty="0" err="1"/>
              <a:t>sysctl.d</a:t>
            </a:r>
            <a:r>
              <a:rPr lang="en-US" sz="1000" dirty="0"/>
              <a:t>/*.</a:t>
            </a:r>
            <a:r>
              <a:rPr lang="en-US" sz="1000" dirty="0" err="1"/>
              <a:t>conf</a:t>
            </a:r>
            <a:endParaRPr lang="en-US" sz="1000" dirty="0"/>
          </a:p>
          <a:p>
            <a:pPr marL="0" indent="0">
              <a:spcBef>
                <a:spcPts val="0"/>
              </a:spcBef>
              <a:buNone/>
            </a:pPr>
            <a:r>
              <a:rPr lang="en-US" sz="1000" dirty="0"/>
              <a:t>              /lib/</a:t>
            </a:r>
            <a:r>
              <a:rPr lang="en-US" sz="1000" dirty="0" err="1"/>
              <a:t>sysctl.d</a:t>
            </a:r>
            <a:r>
              <a:rPr lang="en-US" sz="1000" dirty="0"/>
              <a:t>/*.</a:t>
            </a:r>
            <a:r>
              <a:rPr lang="en-US" sz="1000" dirty="0" err="1"/>
              <a:t>conf</a:t>
            </a:r>
            <a:endParaRPr lang="en-US" sz="1000" dirty="0"/>
          </a:p>
          <a:p>
            <a:pPr marL="0" indent="0">
              <a:spcBef>
                <a:spcPts val="0"/>
              </a:spcBef>
              <a:buNone/>
            </a:pPr>
            <a:r>
              <a:rPr lang="en-US" sz="1000" dirty="0"/>
              <a:t>              /</a:t>
            </a:r>
            <a:r>
              <a:rPr lang="en-US" sz="1000" dirty="0" err="1"/>
              <a:t>etc</a:t>
            </a:r>
            <a:r>
              <a:rPr lang="en-US" sz="1000" dirty="0"/>
              <a:t>/</a:t>
            </a:r>
            <a:r>
              <a:rPr lang="en-US" sz="1000" dirty="0" err="1"/>
              <a:t>sysctl.conf</a:t>
            </a:r>
            <a:endParaRPr lang="en-US" sz="1000" dirty="0"/>
          </a:p>
          <a:p>
            <a:pPr marL="0" indent="0">
              <a:spcBef>
                <a:spcPts val="0"/>
              </a:spcBef>
              <a:buNone/>
            </a:pPr>
            <a:endParaRPr lang="en-US" sz="1000" dirty="0"/>
          </a:p>
          <a:p>
            <a:pPr marL="0" indent="0">
              <a:spcBef>
                <a:spcPts val="0"/>
              </a:spcBef>
              <a:buNone/>
            </a:pPr>
            <a:r>
              <a:rPr lang="en-US" sz="1000" dirty="0"/>
              <a:t>       -a     Display all values currently available.</a:t>
            </a:r>
          </a:p>
          <a:p>
            <a:pPr marL="0" indent="0">
              <a:spcBef>
                <a:spcPts val="0"/>
              </a:spcBef>
              <a:buNone/>
            </a:pPr>
            <a:endParaRPr lang="en-US" sz="1000" dirty="0"/>
          </a:p>
          <a:p>
            <a:pPr marL="0" indent="0">
              <a:spcBef>
                <a:spcPts val="0"/>
              </a:spcBef>
              <a:buNone/>
            </a:pPr>
            <a:r>
              <a:rPr lang="en-US" sz="1000" dirty="0"/>
              <a:t>       -A     Same as -a</a:t>
            </a:r>
          </a:p>
          <a:p>
            <a:pPr marL="0" indent="0">
              <a:spcBef>
                <a:spcPts val="0"/>
              </a:spcBef>
              <a:buNone/>
            </a:pPr>
            <a:endParaRPr lang="en-US" sz="1000" dirty="0"/>
          </a:p>
          <a:p>
            <a:pPr marL="0" indent="0">
              <a:spcBef>
                <a:spcPts val="0"/>
              </a:spcBef>
              <a:buNone/>
            </a:pPr>
            <a:r>
              <a:rPr lang="en-US" sz="1000" dirty="0"/>
              <a:t>EXAMPLES</a:t>
            </a:r>
          </a:p>
          <a:p>
            <a:pPr marL="0" indent="0">
              <a:spcBef>
                <a:spcPts val="0"/>
              </a:spcBef>
              <a:buNone/>
            </a:pPr>
            <a:r>
              <a:rPr lang="en-US" sz="1000" dirty="0"/>
              <a:t>       /</a:t>
            </a:r>
            <a:r>
              <a:rPr lang="en-US" sz="1000" dirty="0" err="1"/>
              <a:t>sbin</a:t>
            </a:r>
            <a:r>
              <a:rPr lang="en-US" sz="1000" dirty="0"/>
              <a:t>/</a:t>
            </a:r>
            <a:r>
              <a:rPr lang="en-US" sz="1000" dirty="0" err="1"/>
              <a:t>sysctl</a:t>
            </a:r>
            <a:r>
              <a:rPr lang="en-US" sz="1000" dirty="0"/>
              <a:t> -a</a:t>
            </a:r>
          </a:p>
          <a:p>
            <a:pPr marL="0" indent="0">
              <a:spcBef>
                <a:spcPts val="0"/>
              </a:spcBef>
              <a:buNone/>
            </a:pPr>
            <a:endParaRPr lang="en-US" sz="1000" dirty="0"/>
          </a:p>
          <a:p>
            <a:pPr marL="0" indent="0">
              <a:spcBef>
                <a:spcPts val="0"/>
              </a:spcBef>
              <a:buNone/>
            </a:pPr>
            <a:r>
              <a:rPr lang="en-US" sz="1000" dirty="0"/>
              <a:t>       /</a:t>
            </a:r>
            <a:r>
              <a:rPr lang="en-US" sz="1000" dirty="0" err="1"/>
              <a:t>sbin</a:t>
            </a:r>
            <a:r>
              <a:rPr lang="en-US" sz="1000" dirty="0"/>
              <a:t>/</a:t>
            </a:r>
            <a:r>
              <a:rPr lang="en-US" sz="1000" dirty="0" err="1"/>
              <a:t>sysctl</a:t>
            </a:r>
            <a:r>
              <a:rPr lang="en-US" sz="1000" dirty="0"/>
              <a:t> -n </a:t>
            </a:r>
            <a:r>
              <a:rPr lang="en-US" sz="1000" dirty="0" err="1"/>
              <a:t>kernel.hostname</a:t>
            </a:r>
            <a:endParaRPr lang="en-US" sz="1000" dirty="0"/>
          </a:p>
          <a:p>
            <a:pPr marL="0" indent="0">
              <a:spcBef>
                <a:spcPts val="0"/>
              </a:spcBef>
              <a:buNone/>
            </a:pPr>
            <a:endParaRPr lang="en-US" sz="1000" dirty="0"/>
          </a:p>
          <a:p>
            <a:pPr marL="0" indent="0">
              <a:spcBef>
                <a:spcPts val="0"/>
              </a:spcBef>
              <a:buNone/>
            </a:pPr>
            <a:r>
              <a:rPr lang="en-US" sz="1000" dirty="0"/>
              <a:t>       /</a:t>
            </a:r>
            <a:r>
              <a:rPr lang="en-US" sz="1000" dirty="0" err="1"/>
              <a:t>sbin</a:t>
            </a:r>
            <a:r>
              <a:rPr lang="en-US" sz="1000" dirty="0"/>
              <a:t>/</a:t>
            </a:r>
            <a:r>
              <a:rPr lang="en-US" sz="1000" dirty="0" err="1"/>
              <a:t>sysctl</a:t>
            </a:r>
            <a:r>
              <a:rPr lang="en-US" sz="1000" dirty="0"/>
              <a:t> -w </a:t>
            </a:r>
            <a:r>
              <a:rPr lang="en-US" sz="1000" dirty="0" err="1"/>
              <a:t>kernel.domainname</a:t>
            </a:r>
            <a:r>
              <a:rPr lang="en-US" sz="1000" dirty="0"/>
              <a:t>="example.com"</a:t>
            </a:r>
          </a:p>
          <a:p>
            <a:pPr marL="0" indent="0">
              <a:spcBef>
                <a:spcPts val="0"/>
              </a:spcBef>
              <a:buNone/>
            </a:pPr>
            <a:endParaRPr lang="en-US" sz="1000" dirty="0"/>
          </a:p>
          <a:p>
            <a:pPr marL="0" indent="0">
              <a:spcBef>
                <a:spcPts val="0"/>
              </a:spcBef>
              <a:buNone/>
            </a:pPr>
            <a:r>
              <a:rPr lang="en-US" sz="1000" dirty="0"/>
              <a:t>       /</a:t>
            </a:r>
            <a:r>
              <a:rPr lang="en-US" sz="1000" dirty="0" err="1"/>
              <a:t>sbin</a:t>
            </a:r>
            <a:r>
              <a:rPr lang="en-US" sz="1000" dirty="0"/>
              <a:t>/</a:t>
            </a:r>
            <a:r>
              <a:rPr lang="en-US" sz="1000" dirty="0" err="1"/>
              <a:t>sysctl</a:t>
            </a:r>
            <a:r>
              <a:rPr lang="en-US" sz="1000" dirty="0"/>
              <a:t> -p /</a:t>
            </a:r>
            <a:r>
              <a:rPr lang="en-US" sz="1000" dirty="0" err="1"/>
              <a:t>etc</a:t>
            </a:r>
            <a:r>
              <a:rPr lang="en-US" sz="1000" dirty="0"/>
              <a:t>/</a:t>
            </a:r>
            <a:r>
              <a:rPr lang="en-US" sz="1000" dirty="0" err="1"/>
              <a:t>sysctl.conf</a:t>
            </a:r>
            <a:endParaRPr lang="en-US" sz="1000" dirty="0"/>
          </a:p>
          <a:p>
            <a:pPr marL="0" indent="0">
              <a:spcBef>
                <a:spcPts val="0"/>
              </a:spcBef>
              <a:buNone/>
            </a:pPr>
            <a:endParaRPr lang="en-US" sz="1000" dirty="0"/>
          </a:p>
          <a:p>
            <a:pPr marL="0" indent="0">
              <a:spcBef>
                <a:spcPts val="0"/>
              </a:spcBef>
              <a:buNone/>
            </a:pPr>
            <a:r>
              <a:rPr lang="en-US" sz="1000" dirty="0"/>
              <a:t>NOTES</a:t>
            </a:r>
          </a:p>
          <a:p>
            <a:pPr marL="0" indent="0">
              <a:spcBef>
                <a:spcPts val="0"/>
              </a:spcBef>
              <a:buNone/>
            </a:pPr>
            <a:r>
              <a:rPr lang="en-US" sz="1000" dirty="0"/>
              <a:t>       Please note that modules loaded after </a:t>
            </a:r>
            <a:r>
              <a:rPr lang="en-US" sz="1000" dirty="0" err="1"/>
              <a:t>sysctl</a:t>
            </a:r>
            <a:r>
              <a:rPr lang="en-US" sz="1000" dirty="0"/>
              <a:t> is run may override the settings (example: sunrpc.* settings are overridden when the </a:t>
            </a:r>
            <a:r>
              <a:rPr lang="en-US" sz="1000" dirty="0" err="1"/>
              <a:t>sunrpc</a:t>
            </a:r>
            <a:r>
              <a:rPr lang="en-US" sz="1000" dirty="0"/>
              <a:t> module is loaded). This may cause some confusion during boot when the settings in </a:t>
            </a:r>
            <a:r>
              <a:rPr lang="en-US" sz="1000" dirty="0" err="1"/>
              <a:t>sysctl.conf</a:t>
            </a:r>
            <a:r>
              <a:rPr lang="en-US" sz="1000" dirty="0"/>
              <a:t> may be </a:t>
            </a:r>
            <a:r>
              <a:rPr lang="en-US" sz="1000" dirty="0" err="1"/>
              <a:t>overriden</a:t>
            </a:r>
            <a:r>
              <a:rPr lang="en-US" sz="1000" dirty="0"/>
              <a:t>. To prevent such a situation, </a:t>
            </a:r>
            <a:r>
              <a:rPr lang="en-US" sz="1000" dirty="0" err="1"/>
              <a:t>sysctl</a:t>
            </a:r>
            <a:r>
              <a:rPr lang="en-US" sz="1000" dirty="0"/>
              <a:t> must be run after the particular module is loaded (e.g., from /</a:t>
            </a:r>
            <a:r>
              <a:rPr lang="en-US" sz="1000" dirty="0" err="1"/>
              <a:t>etc</a:t>
            </a:r>
            <a:r>
              <a:rPr lang="en-US" sz="1000" dirty="0"/>
              <a:t>/</a:t>
            </a:r>
            <a:r>
              <a:rPr lang="en-US" sz="1000" dirty="0" err="1"/>
              <a:t>rc.d</a:t>
            </a:r>
            <a:r>
              <a:rPr lang="en-US" sz="1000" dirty="0"/>
              <a:t>/</a:t>
            </a:r>
            <a:r>
              <a:rPr lang="en-US" sz="1000" dirty="0" err="1"/>
              <a:t>rc.local</a:t>
            </a:r>
            <a:r>
              <a:rPr lang="en-US" sz="1000" dirty="0"/>
              <a:t> or by using the install directive in </a:t>
            </a:r>
            <a:r>
              <a:rPr lang="en-US" sz="1000" dirty="0" err="1"/>
              <a:t>modprobe.conf</a:t>
            </a:r>
            <a:r>
              <a:rPr lang="en-US" sz="1000" dirty="0"/>
              <a:t>)</a:t>
            </a:r>
          </a:p>
          <a:p>
            <a:pPr marL="0" indent="0">
              <a:spcBef>
                <a:spcPts val="0"/>
              </a:spcBef>
              <a:buNone/>
            </a:pPr>
            <a:endParaRPr lang="en-US" sz="1000" dirty="0"/>
          </a:p>
          <a:p>
            <a:pPr marL="0" indent="0">
              <a:spcBef>
                <a:spcPts val="0"/>
              </a:spcBef>
              <a:buNone/>
            </a:pPr>
            <a:r>
              <a:rPr lang="en-US" sz="1000" dirty="0"/>
              <a:t>FILES</a:t>
            </a:r>
          </a:p>
          <a:p>
            <a:pPr marL="0" indent="0">
              <a:spcBef>
                <a:spcPts val="0"/>
              </a:spcBef>
              <a:buNone/>
            </a:pPr>
            <a:r>
              <a:rPr lang="en-US" sz="1000" dirty="0"/>
              <a:t>       /proc/sys /</a:t>
            </a:r>
            <a:r>
              <a:rPr lang="en-US" sz="1000" dirty="0" err="1"/>
              <a:t>etc</a:t>
            </a:r>
            <a:r>
              <a:rPr lang="en-US" sz="1000" dirty="0"/>
              <a:t>/</a:t>
            </a:r>
            <a:r>
              <a:rPr lang="en-US" sz="1000" dirty="0" err="1"/>
              <a:t>sysctl.conf</a:t>
            </a:r>
            <a:endParaRPr lang="en-US" sz="1000" dirty="0"/>
          </a:p>
          <a:p>
            <a:pPr marL="0" indent="0">
              <a:spcBef>
                <a:spcPts val="0"/>
              </a:spcBef>
              <a:buNone/>
            </a:pPr>
            <a:endParaRPr lang="en-US" sz="1000" dirty="0"/>
          </a:p>
          <a:p>
            <a:pPr marL="0" indent="0">
              <a:spcBef>
                <a:spcPts val="0"/>
              </a:spcBef>
              <a:buNone/>
            </a:pPr>
            <a:r>
              <a:rPr lang="en-US" sz="1000" dirty="0"/>
              <a:t>SEE ALSO</a:t>
            </a:r>
          </a:p>
          <a:p>
            <a:pPr marL="0" indent="0">
              <a:spcBef>
                <a:spcPts val="0"/>
              </a:spcBef>
              <a:buNone/>
            </a:pPr>
            <a:r>
              <a:rPr lang="en-US" sz="1000" dirty="0"/>
              <a:t>       </a:t>
            </a:r>
            <a:r>
              <a:rPr lang="en-US" sz="1000" dirty="0" err="1"/>
              <a:t>sysctl.conf</a:t>
            </a:r>
            <a:r>
              <a:rPr lang="en-US" sz="1000" dirty="0"/>
              <a:t>(5), </a:t>
            </a:r>
            <a:r>
              <a:rPr lang="en-US" sz="1000" dirty="0" err="1"/>
              <a:t>modprobe.conf</a:t>
            </a:r>
            <a:r>
              <a:rPr lang="en-US" sz="1000" dirty="0"/>
              <a:t>(5)</a:t>
            </a:r>
          </a:p>
        </p:txBody>
      </p:sp>
      <p:sp>
        <p:nvSpPr>
          <p:cNvPr id="7" name="Footer Placeholder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7133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30372</TotalTime>
  <Words>1994</Words>
  <Application>Microsoft Office PowerPoint</Application>
  <PresentationFormat>Widescreen</PresentationFormat>
  <Paragraphs>205</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Aleyan, Alexander A T-137-203-F306</dc:creator>
  <cp:keywords/>
  <cp:lastModifiedBy>Aleyan, Alexander A T-137-203-F306</cp:lastModifiedBy>
  <cp:revision>145</cp:revision>
  <dcterms:created xsi:type="dcterms:W3CDTF">2017-09-13T17:53:23Z</dcterms:created>
  <dcterms:modified xsi:type="dcterms:W3CDTF">2018-10-26T15:37:29Z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ACCT04\e313837</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true</vt:bool>
  </property>
  <property fmtid="{D5CDD505-2E9C-101B-9397-08002B2CF9AE}" pid="9" name="Allow Footer Overwrite">
    <vt:bool>true</vt:bool>
  </property>
  <property fmtid="{D5CDD505-2E9C-101B-9397-08002B2CF9AE}" pid="10" name="Multiple Selected">
    <vt:lpwstr>-1</vt:lpwstr>
  </property>
  <property fmtid="{D5CDD505-2E9C-101B-9397-08002B2CF9AE}" pid="11" name="SIPLongWording">
    <vt:lpwstr/>
  </property>
  <property fmtid="{D5CDD505-2E9C-101B-9397-08002B2CF9AE}" pid="12" name="checkedProgramsCount">
    <vt:i4>0</vt:i4>
  </property>
  <property fmtid="{D5CDD505-2E9C-101B-9397-08002B2CF9AE}" pid="13" name="ExpCountry">
    <vt:lpwstr/>
  </property>
</Properties>
</file>