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F9981A-2AB4-4B72-8474-E6CC970641C8}">
  <a:tblStyle styleId="{D4F9981A-2AB4-4B72-8474-E6CC970641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15800eb9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15800eb9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15800eb9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15800eb9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5800eb9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5800eb9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15800eb9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15800eb9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15800eb9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15800eb9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5800eb9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15800eb9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15800eb9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15800eb9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15800eb9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15800eb9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15800eb9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15800eb9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15800eb9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15800eb9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5800eb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5800e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15800eb9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15800eb9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15800eb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15800eb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5800eb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215800eb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15800eb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215800eb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15800eb9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215800eb9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15800eb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215800eb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5800eb9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15800eb9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15800eb9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15800eb9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7.jpg"/><Relationship Id="rId5" Type="http://schemas.openxmlformats.org/officeDocument/2006/relationships/image" Target="../media/image1.jpg"/><Relationship Id="rId6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7.jpg"/><Relationship Id="rId5" Type="http://schemas.openxmlformats.org/officeDocument/2006/relationships/image" Target="../media/image1.jpg"/><Relationship Id="rId6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11.jpg"/><Relationship Id="rId6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Discord SET Bot</a:t>
            </a:r>
            <a:br>
              <a:rPr lang="en"/>
            </a:br>
            <a:r>
              <a:rPr lang="en" sz="3900"/>
              <a:t>Midterm Project Report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Algazi</a:t>
            </a:r>
            <a:br>
              <a:rPr lang="en"/>
            </a:br>
            <a:r>
              <a:rPr lang="en"/>
              <a:t>asa10@hood.edu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4/4/22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Plan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logic loop that will enable the game to be played until there are no cards remaining in the deck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 the cards such that proposed sets can be checked mathematically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Stitch images of the cards together to assemble randomly generated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reaction collectors to record user inputs, and run set-checking on each user’s last 3 selected 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the board for sets in an efficient manner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game data in a JSON file that can be accessed at any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game data to a database for later </a:t>
            </a:r>
            <a:r>
              <a:rPr lang="en"/>
              <a:t>retrieval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the bot on Hood’s “pluto” server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771475"/>
            <a:ext cx="8520600" cy="4219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JavaScript, for the game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Node.js, a server-side JavaScript runtime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Discord.js, a Node framework for using Discord API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SQLite, to store game data as well as player scores in a discrete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pluto@hood.edu, as a host for the bot and all its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Required Functionality/Features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“/newgame” command will start the game, generating a new random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will be able to select cards from the board, and when a set is found, a new board will be generated with the 3 selected cards replaced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will continue until the deck is empty and there are no sets left on the board, or until the user who started the game presses the cancel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Scores will be displayed, and stats will be recorded about each game when they end or are cancelled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38" y="1017725"/>
            <a:ext cx="733471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type="title"/>
          </p:nvPr>
        </p:nvSpPr>
        <p:spPr>
          <a:xfrm>
            <a:off x="3010800" y="1999050"/>
            <a:ext cx="312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Structure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Work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8520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Besides database integration and statistics, all functionalities described in this document have been </a:t>
            </a:r>
            <a:r>
              <a:rPr lang="en"/>
              <a:t>successfully implemented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loop is achieved through recursion of the “continueGame()”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Cards are encoded using four digits, with values 1 2 and 3 for card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are composited using images.js, a Node.js framework for manipulating image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Six identical reaction collectors have been made, one for each possible row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Boards are checked using an optimum pair-check algorithm as described in the paper “On the Complexity of the Game of SET,” by K. Chaudhuri et 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bot has yet to be hosted on pluto@hood.edu, but we have developed a Unix service file that will allow for uninterrupted operation of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logic file, “newgame.js”, contains over 1000 lines of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is absolutely living up to our initial expectations, and in some cases even exceeding them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6393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36" y="0"/>
            <a:ext cx="628313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37" y="1705975"/>
            <a:ext cx="2860875" cy="21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</a:t>
            </a:r>
            <a:endParaRPr/>
          </a:p>
        </p:txBody>
      </p:sp>
      <p:graphicFrame>
        <p:nvGraphicFramePr>
          <p:cNvPr id="194" name="Google Shape;194;p28"/>
          <p:cNvGraphicFramePr/>
          <p:nvPr/>
        </p:nvGraphicFramePr>
        <p:xfrm>
          <a:off x="311700" y="11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{D4F9981A-2AB4-4B72-8474-E6CC970641C8}</a:tableStyleId>
              </a:tblPr>
              <a:tblGrid>
                <a:gridCol w="2800000"/>
                <a:gridCol w="2800000"/>
                <a:gridCol w="2800000"/>
              </a:tblGrid>
              <a:tr h="12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Team Member Name</a:t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Responsibilities/</a:t>
                      </a:r>
                      <a:br>
                        <a:rPr b="1" lang="en" sz="1800"/>
                      </a:br>
                      <a:r>
                        <a:rPr b="1" lang="en" sz="1800"/>
                        <a:t>Accomplishments</a:t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Hours Spent</a:t>
                      </a:r>
                      <a:endParaRPr b="1" sz="1800"/>
                    </a:p>
                  </a:txBody>
                  <a:tcPr marT="91425" marB="91425" marR="91425" marL="91425" anchor="ctr"/>
                </a:tc>
              </a:tr>
              <a:tr h="12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Alex Algazi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 loop structure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encoding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 generation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 data storage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Unix service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25</a:t>
                      </a:r>
                      <a:endParaRPr sz="3600"/>
                    </a:p>
                  </a:txBody>
                  <a:tcPr marT="91425" marB="91425" marR="91425" marL="91425" anchor="ctr"/>
                </a:tc>
              </a:tr>
              <a:tr h="12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Diana Teka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Board set-checker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scores display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Help command “/howtoplay”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 structure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18</a:t>
                      </a:r>
                      <a:endParaRPr sz="3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 cont.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5206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team communicated using Discord primarily, and using email when the other member could not be reached on Discord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clockify to record the number of hours worked on each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Jira to track our overall schedule and keep track of individual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Overall, this style of communication (using Discord) was very effective, and we were able to meet and work on the project remotely using Discord’s VoIP calls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My only regret is that I wish we could have used the time in class </a:t>
            </a:r>
            <a:r>
              <a:rPr lang="en"/>
              <a:t>more</a:t>
            </a:r>
            <a:r>
              <a:rPr lang="en"/>
              <a:t> efficiently. Since the bot only has one unique ID, only one person </a:t>
            </a:r>
            <a:r>
              <a:rPr lang="en"/>
              <a:t>could</a:t>
            </a:r>
            <a:r>
              <a:rPr lang="en"/>
              <a:t> be testing features at a time, which slowed down development in some instances.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have a development environment with only one user permitted to test at a time, responsibilities must be delegated such that one team member can always be working on something, such as the database backend, that does not require immediate 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of our time in late February/early March was spent redesigning the overall structure of the program to account for a timing discrepancy in the generation of the board’s elements. In </a:t>
            </a:r>
            <a:r>
              <a:rPr lang="en"/>
              <a:t>retrospect</a:t>
            </a:r>
            <a:r>
              <a:rPr lang="en"/>
              <a:t>, being first-time discord developers, we could not have </a:t>
            </a:r>
            <a:r>
              <a:rPr lang="en"/>
              <a:t>foreseen</a:t>
            </a:r>
            <a:r>
              <a:rPr lang="en"/>
              <a:t> this complication. However, in the future, were I to develop another Discord application, I would try to better account for processing overhead from the beginning, rather than having to patch it up later.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 database schema has been finalized, we still need to include logic for inserting records into our tables in the program. This will be accomplished by Tuesday April 26th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that, we need to finally migrate the bot over to pluto@hood.edu,</a:t>
            </a:r>
            <a:r>
              <a:rPr lang="en"/>
              <a:t> in such a way that the program will be automatically executed at runtime on the server. This will be completed by the final deliverable date, Tuesday May 5th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Discord?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VoIP and instant messaging platform r</a:t>
            </a:r>
            <a:r>
              <a:rPr lang="en"/>
              <a:t>eleased in May of 2015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congregate in communities called guilds, or “servers”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an extensive API for developing bots for the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capabilities of bots range from simple call-and-response text messaging to bots that facilitate music streaming into voice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popular among video game enthusiasts, Discord is now regarded as an all-purpose communication platform by many </a:t>
            </a:r>
            <a:r>
              <a:rPr lang="en"/>
              <a:t>millennials</a:t>
            </a:r>
            <a:r>
              <a:rPr lang="en"/>
              <a:t> and Gen Z-ers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2174100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In loving memory of Diana Teka</a:t>
            </a:r>
            <a:endParaRPr sz="3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attern-recognition card game invented by geneticist Marsha Falco in 1974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card has four attributes: number, shading, color, and shape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three possibilities for each attribute: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Number:	One, Two, Three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Shading:	Solid, Striped, Open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Color:	Red, Green, Blue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Shape:	Oval, Squiggle, Diamond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81 cards in the deck, one for each possible combination (3</a:t>
            </a:r>
            <a:r>
              <a:rPr baseline="30000" lang="en"/>
              <a:t>4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is a group of three cards where each attribute is </a:t>
            </a:r>
            <a:r>
              <a:rPr b="1" lang="en"/>
              <a:t>either</a:t>
            </a:r>
            <a:r>
              <a:rPr lang="en"/>
              <a:t> the same for all three cards </a:t>
            </a:r>
            <a:r>
              <a:rPr b="1" lang="en"/>
              <a:t>OR</a:t>
            </a:r>
            <a:r>
              <a:rPr lang="en"/>
              <a:t> different for all three 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compete to find sets on a face-up group of cards called a board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1975876" y="81225"/>
            <a:ext cx="5192317" cy="4981082"/>
            <a:chOff x="1975876" y="81225"/>
            <a:chExt cx="5192317" cy="4981082"/>
          </a:xfrm>
        </p:grpSpPr>
        <p:pic>
          <p:nvPicPr>
            <p:cNvPr id="73" name="Google Shape;7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15897" y="89954"/>
              <a:ext cx="5134855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5920" y="1327309"/>
              <a:ext cx="5134814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15897" y="2564664"/>
              <a:ext cx="5134862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5923" y="3802019"/>
              <a:ext cx="5134862" cy="12513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" name="Google Shape;77;p16"/>
            <p:cNvCxnSpPr/>
            <p:nvPr/>
          </p:nvCxnSpPr>
          <p:spPr>
            <a:xfrm>
              <a:off x="1998567" y="1341752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6"/>
            <p:cNvCxnSpPr/>
            <p:nvPr/>
          </p:nvCxnSpPr>
          <p:spPr>
            <a:xfrm>
              <a:off x="1998593" y="2571666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6"/>
            <p:cNvCxnSpPr/>
            <p:nvPr/>
          </p:nvCxnSpPr>
          <p:spPr>
            <a:xfrm>
              <a:off x="1998567" y="81407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6"/>
            <p:cNvCxnSpPr/>
            <p:nvPr/>
          </p:nvCxnSpPr>
          <p:spPr>
            <a:xfrm>
              <a:off x="1998554" y="3802019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16"/>
            <p:cNvCxnSpPr/>
            <p:nvPr/>
          </p:nvCxnSpPr>
          <p:spPr>
            <a:xfrm>
              <a:off x="1998541" y="5053378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6"/>
            <p:cNvCxnSpPr/>
            <p:nvPr/>
          </p:nvCxnSpPr>
          <p:spPr>
            <a:xfrm>
              <a:off x="1975876" y="81407"/>
              <a:ext cx="0" cy="498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6"/>
            <p:cNvCxnSpPr/>
            <p:nvPr/>
          </p:nvCxnSpPr>
          <p:spPr>
            <a:xfrm>
              <a:off x="7165890" y="81225"/>
              <a:ext cx="0" cy="498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7"/>
          <p:cNvGrpSpPr/>
          <p:nvPr/>
        </p:nvGrpSpPr>
        <p:grpSpPr>
          <a:xfrm>
            <a:off x="1975876" y="81225"/>
            <a:ext cx="5192317" cy="4981082"/>
            <a:chOff x="1975876" y="81225"/>
            <a:chExt cx="5192317" cy="4981082"/>
          </a:xfrm>
        </p:grpSpPr>
        <p:pic>
          <p:nvPicPr>
            <p:cNvPr id="89" name="Google Shape;8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15897" y="89954"/>
              <a:ext cx="5134855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5920" y="1327309"/>
              <a:ext cx="5134814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15897" y="2564664"/>
              <a:ext cx="5134862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5923" y="3802019"/>
              <a:ext cx="5134862" cy="12513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oogle Shape;93;p17"/>
            <p:cNvCxnSpPr/>
            <p:nvPr/>
          </p:nvCxnSpPr>
          <p:spPr>
            <a:xfrm>
              <a:off x="1998567" y="1341752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7"/>
            <p:cNvCxnSpPr/>
            <p:nvPr/>
          </p:nvCxnSpPr>
          <p:spPr>
            <a:xfrm>
              <a:off x="1998593" y="2571666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7"/>
            <p:cNvCxnSpPr/>
            <p:nvPr/>
          </p:nvCxnSpPr>
          <p:spPr>
            <a:xfrm>
              <a:off x="1998567" y="81407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17"/>
            <p:cNvCxnSpPr/>
            <p:nvPr/>
          </p:nvCxnSpPr>
          <p:spPr>
            <a:xfrm>
              <a:off x="1998554" y="3802019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7"/>
            <p:cNvCxnSpPr/>
            <p:nvPr/>
          </p:nvCxnSpPr>
          <p:spPr>
            <a:xfrm>
              <a:off x="1998541" y="5053378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17"/>
            <p:cNvCxnSpPr/>
            <p:nvPr/>
          </p:nvCxnSpPr>
          <p:spPr>
            <a:xfrm>
              <a:off x="1975876" y="81407"/>
              <a:ext cx="0" cy="498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7"/>
            <p:cNvCxnSpPr/>
            <p:nvPr/>
          </p:nvCxnSpPr>
          <p:spPr>
            <a:xfrm>
              <a:off x="7165890" y="81225"/>
              <a:ext cx="0" cy="498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17"/>
          <p:cNvSpPr/>
          <p:nvPr/>
        </p:nvSpPr>
        <p:spPr>
          <a:xfrm>
            <a:off x="2019175" y="129800"/>
            <a:ext cx="1658700" cy="1168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019175" y="1371202"/>
            <a:ext cx="1658700" cy="1168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756974" y="1371202"/>
            <a:ext cx="1658700" cy="1168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8"/>
          <p:cNvGrpSpPr/>
          <p:nvPr/>
        </p:nvGrpSpPr>
        <p:grpSpPr>
          <a:xfrm>
            <a:off x="1975876" y="81225"/>
            <a:ext cx="5192317" cy="4981082"/>
            <a:chOff x="1975876" y="81225"/>
            <a:chExt cx="5192317" cy="4981082"/>
          </a:xfrm>
        </p:grpSpPr>
        <p:pic>
          <p:nvPicPr>
            <p:cNvPr id="108" name="Google Shape;108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15897" y="89954"/>
              <a:ext cx="5134855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5920" y="1327309"/>
              <a:ext cx="5134814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15897" y="2564664"/>
              <a:ext cx="5134862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5923" y="3802019"/>
              <a:ext cx="5134862" cy="12513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2" name="Google Shape;112;p18"/>
            <p:cNvCxnSpPr/>
            <p:nvPr/>
          </p:nvCxnSpPr>
          <p:spPr>
            <a:xfrm>
              <a:off x="1998567" y="1341752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8"/>
            <p:cNvCxnSpPr/>
            <p:nvPr/>
          </p:nvCxnSpPr>
          <p:spPr>
            <a:xfrm>
              <a:off x="1998593" y="2571666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8"/>
            <p:cNvCxnSpPr/>
            <p:nvPr/>
          </p:nvCxnSpPr>
          <p:spPr>
            <a:xfrm>
              <a:off x="1998567" y="81407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8"/>
            <p:cNvCxnSpPr/>
            <p:nvPr/>
          </p:nvCxnSpPr>
          <p:spPr>
            <a:xfrm>
              <a:off x="1998554" y="3802019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8"/>
            <p:cNvCxnSpPr/>
            <p:nvPr/>
          </p:nvCxnSpPr>
          <p:spPr>
            <a:xfrm>
              <a:off x="1998541" y="5053378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8"/>
            <p:cNvCxnSpPr/>
            <p:nvPr/>
          </p:nvCxnSpPr>
          <p:spPr>
            <a:xfrm>
              <a:off x="1975876" y="81407"/>
              <a:ext cx="0" cy="498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8"/>
            <p:cNvCxnSpPr/>
            <p:nvPr/>
          </p:nvCxnSpPr>
          <p:spPr>
            <a:xfrm>
              <a:off x="7165890" y="81225"/>
              <a:ext cx="0" cy="498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9" name="Google Shape;119;p18"/>
          <p:cNvSpPr/>
          <p:nvPr/>
        </p:nvSpPr>
        <p:spPr>
          <a:xfrm>
            <a:off x="2019175" y="3837575"/>
            <a:ext cx="1658700" cy="1168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019175" y="2607127"/>
            <a:ext cx="1658700" cy="1168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473924" y="1371202"/>
            <a:ext cx="1658700" cy="1168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9"/>
          <p:cNvGrpSpPr/>
          <p:nvPr/>
        </p:nvGrpSpPr>
        <p:grpSpPr>
          <a:xfrm>
            <a:off x="1975876" y="81225"/>
            <a:ext cx="5192317" cy="4981082"/>
            <a:chOff x="1975876" y="81225"/>
            <a:chExt cx="5192317" cy="4981082"/>
          </a:xfrm>
        </p:grpSpPr>
        <p:pic>
          <p:nvPicPr>
            <p:cNvPr id="127" name="Google Shape;12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15897" y="89954"/>
              <a:ext cx="5134855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5920" y="1327309"/>
              <a:ext cx="5134814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15897" y="2564664"/>
              <a:ext cx="5134862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5923" y="3802019"/>
              <a:ext cx="5134862" cy="12513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1" name="Google Shape;131;p19"/>
            <p:cNvCxnSpPr/>
            <p:nvPr/>
          </p:nvCxnSpPr>
          <p:spPr>
            <a:xfrm>
              <a:off x="1998567" y="1341752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9"/>
            <p:cNvCxnSpPr/>
            <p:nvPr/>
          </p:nvCxnSpPr>
          <p:spPr>
            <a:xfrm>
              <a:off x="1998593" y="2571666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9"/>
            <p:cNvCxnSpPr/>
            <p:nvPr/>
          </p:nvCxnSpPr>
          <p:spPr>
            <a:xfrm>
              <a:off x="1998567" y="81407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9"/>
            <p:cNvCxnSpPr/>
            <p:nvPr/>
          </p:nvCxnSpPr>
          <p:spPr>
            <a:xfrm>
              <a:off x="1998554" y="3802019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9"/>
            <p:cNvCxnSpPr/>
            <p:nvPr/>
          </p:nvCxnSpPr>
          <p:spPr>
            <a:xfrm>
              <a:off x="1998541" y="5053378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9"/>
            <p:cNvCxnSpPr/>
            <p:nvPr/>
          </p:nvCxnSpPr>
          <p:spPr>
            <a:xfrm>
              <a:off x="1975876" y="81407"/>
              <a:ext cx="0" cy="498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19"/>
            <p:cNvCxnSpPr/>
            <p:nvPr/>
          </p:nvCxnSpPr>
          <p:spPr>
            <a:xfrm>
              <a:off x="7165890" y="81225"/>
              <a:ext cx="0" cy="498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8" name="Google Shape;138;p19"/>
          <p:cNvSpPr/>
          <p:nvPr/>
        </p:nvSpPr>
        <p:spPr>
          <a:xfrm>
            <a:off x="5476675" y="3837002"/>
            <a:ext cx="1658700" cy="116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476675" y="2604102"/>
            <a:ext cx="1658700" cy="116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476675" y="1371202"/>
            <a:ext cx="1658700" cy="116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a board of 12 cards face-up, such that all users in a guild can see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Recognize a correct 3-card set using arithmetic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Systematically check a board for sets, and add 3 cards if no set is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user inputs using Discord emoji reactions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Regenerate the board after a set is found, such that the board always has at least 12 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user scores in an ordered leaderboard when the game 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Track relevant statistics in each guild so users can review their performance alongside other users in </a:t>
            </a:r>
            <a:r>
              <a:rPr lang="en"/>
              <a:t>their</a:t>
            </a:r>
            <a:r>
              <a:rPr lang="en"/>
              <a:t> guild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11700" y="1152475"/>
            <a:ext cx="85206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Bots have existed on the platform since December 2015, when Discord launched their unofficial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use cases for bots at that time included an early music streaming bot, a dice-rolling bot, and bot which </a:t>
            </a:r>
            <a:r>
              <a:rPr lang="en"/>
              <a:t>scans</a:t>
            </a:r>
            <a:r>
              <a:rPr lang="en"/>
              <a:t> the internet for funny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recent years, bots </a:t>
            </a:r>
            <a:r>
              <a:rPr lang="en"/>
              <a:t>have</a:t>
            </a:r>
            <a:r>
              <a:rPr lang="en"/>
              <a:t> been made for all sorts of purposes, including games. </a:t>
            </a:r>
            <a:r>
              <a:rPr lang="en"/>
              <a:t>Notable</a:t>
            </a:r>
            <a:r>
              <a:rPr lang="en"/>
              <a:t> examples of game bots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Pokétwo - a bot that emulates the experience of playing a Pokémon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EPIC RPG - a bot which guides users through a role-playing game with dungeons, an in-game economy, and player-versus-player interactions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AniGame - a collectible card game where users can assemble teams of fighters to fight through randomly generated dungeons, or battle it out against other players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Gamebot - a collection of games for Discord guilds, including Chess, Connect 4, Cards Against Humanity, and various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no one has ever attempted to make a bot for the SET card game…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