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101E-CAAA-44FF-A474-43A6209B3E0A}" type="datetimeFigureOut">
              <a:rPr lang="uk-UA" smtClean="0"/>
              <a:t>28.03.2017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6B4E-6560-4BFB-B0FA-FACB0ABCB7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688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101E-CAAA-44FF-A474-43A6209B3E0A}" type="datetimeFigureOut">
              <a:rPr lang="uk-UA" smtClean="0"/>
              <a:t>28.03.2017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6B4E-6560-4BFB-B0FA-FACB0ABCB7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644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101E-CAAA-44FF-A474-43A6209B3E0A}" type="datetimeFigureOut">
              <a:rPr lang="uk-UA" smtClean="0"/>
              <a:t>28.03.2017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6B4E-6560-4BFB-B0FA-FACB0ABCB7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848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101E-CAAA-44FF-A474-43A6209B3E0A}" type="datetimeFigureOut">
              <a:rPr lang="uk-UA" smtClean="0"/>
              <a:t>28.03.2017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6B4E-6560-4BFB-B0FA-FACB0ABCB7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699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101E-CAAA-44FF-A474-43A6209B3E0A}" type="datetimeFigureOut">
              <a:rPr lang="uk-UA" smtClean="0"/>
              <a:t>28.03.2017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6B4E-6560-4BFB-B0FA-FACB0ABCB7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498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101E-CAAA-44FF-A474-43A6209B3E0A}" type="datetimeFigureOut">
              <a:rPr lang="uk-UA" smtClean="0"/>
              <a:t>28.03.2017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6B4E-6560-4BFB-B0FA-FACB0ABCB7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043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101E-CAAA-44FF-A474-43A6209B3E0A}" type="datetimeFigureOut">
              <a:rPr lang="uk-UA" smtClean="0"/>
              <a:t>28.03.2017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6B4E-6560-4BFB-B0FA-FACB0ABCB7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415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101E-CAAA-44FF-A474-43A6209B3E0A}" type="datetimeFigureOut">
              <a:rPr lang="uk-UA" smtClean="0"/>
              <a:t>28.03.2017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6B4E-6560-4BFB-B0FA-FACB0ABCB7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910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101E-CAAA-44FF-A474-43A6209B3E0A}" type="datetimeFigureOut">
              <a:rPr lang="uk-UA" smtClean="0"/>
              <a:t>28.03.2017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6B4E-6560-4BFB-B0FA-FACB0ABCB7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051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101E-CAAA-44FF-A474-43A6209B3E0A}" type="datetimeFigureOut">
              <a:rPr lang="uk-UA" smtClean="0"/>
              <a:t>28.03.2017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6B4E-6560-4BFB-B0FA-FACB0ABCB7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831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101E-CAAA-44FF-A474-43A6209B3E0A}" type="datetimeFigureOut">
              <a:rPr lang="uk-UA" smtClean="0"/>
              <a:t>28.03.2017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6B4E-6560-4BFB-B0FA-FACB0ABCB7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297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7000"/>
                    </a14:imgEffect>
                    <a14:imgEffect>
                      <a14:brightnessContrast contrast="5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D101E-CAAA-44FF-A474-43A6209B3E0A}" type="datetimeFigureOut">
              <a:rPr lang="uk-UA" smtClean="0"/>
              <a:t>28.03.2017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6B4E-6560-4BFB-B0FA-FACB0ABCB7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92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920880" cy="1902073"/>
          </a:xfrm>
        </p:spPr>
        <p:txBody>
          <a:bodyPr>
            <a:normAutofit fontScale="90000"/>
          </a:bodyPr>
          <a:lstStyle/>
          <a:p>
            <a:r>
              <a:rPr lang="uk-UA" dirty="0"/>
              <a:t>«Елементи теорій груп, кілець, полів, теорії чисел та теорії ймовірності в криптографії»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28932" y="4196680"/>
            <a:ext cx="3629643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uk-UA" i="1" dirty="0" smtClean="0">
                <a:solidFill>
                  <a:schemeClr val="tx1"/>
                </a:solidFill>
                <a:effectLst/>
              </a:rPr>
              <a:t>Виконав:</a:t>
            </a:r>
            <a:endParaRPr lang="uk-UA" dirty="0" smtClean="0">
              <a:solidFill>
                <a:schemeClr val="tx1"/>
              </a:solidFill>
              <a:effectLst/>
            </a:endParaRPr>
          </a:p>
          <a:p>
            <a:pPr algn="l"/>
            <a:r>
              <a:rPr lang="uk-UA" i="1" dirty="0" smtClean="0">
                <a:solidFill>
                  <a:schemeClr val="tx1"/>
                </a:solidFill>
                <a:effectLst/>
              </a:rPr>
              <a:t>студент IV курсу </a:t>
            </a:r>
            <a:endParaRPr lang="uk-UA" dirty="0" smtClean="0">
              <a:solidFill>
                <a:schemeClr val="tx1"/>
              </a:solidFill>
              <a:effectLst/>
            </a:endParaRPr>
          </a:p>
          <a:p>
            <a:pPr algn="l"/>
            <a:r>
              <a:rPr lang="uk-UA" i="1" dirty="0" smtClean="0">
                <a:solidFill>
                  <a:schemeClr val="tx1"/>
                </a:solidFill>
                <a:effectLst/>
              </a:rPr>
              <a:t>групи ДА-32</a:t>
            </a:r>
            <a:endParaRPr lang="uk-UA" dirty="0" smtClean="0">
              <a:solidFill>
                <a:schemeClr val="tx1"/>
              </a:solidFill>
              <a:effectLst/>
            </a:endParaRPr>
          </a:p>
          <a:p>
            <a:pPr algn="l"/>
            <a:r>
              <a:rPr lang="uk-UA" i="1" dirty="0" smtClean="0">
                <a:solidFill>
                  <a:schemeClr val="tx1"/>
                </a:solidFill>
                <a:effectLst/>
              </a:rPr>
              <a:t>Колінько Анжела</a:t>
            </a:r>
            <a:endParaRPr lang="uk-UA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8028384" y="6086987"/>
            <a:ext cx="730191" cy="504056"/>
          </a:xfrm>
          <a:prstGeom prst="actionButtonForwardNex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01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Функція </a:t>
            </a:r>
            <a:r>
              <a:rPr lang="uk-UA" dirty="0" smtClean="0"/>
              <a:t>Ейлера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186808" cy="300876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uk-UA" dirty="0" smtClean="0"/>
                  <a:t>Число елементів кільця Z/NZ, взаємно простих з N, дається функцією Ейлера </a:t>
                </a:r>
                <a14:m>
                  <m:oMath xmlns:m="http://schemas.openxmlformats.org/officeDocument/2006/math">
                    <m:r>
                      <a:rPr lang="uk-UA" i="1"/>
                      <m:t>𝜑</m:t>
                    </m:r>
                  </m:oMath>
                </a14:m>
                <a:r>
                  <a:rPr lang="uk-UA" dirty="0"/>
                  <a:t>() і дорівнює </a:t>
                </a:r>
                <a14:m>
                  <m:oMath xmlns:m="http://schemas.openxmlformats.org/officeDocument/2006/math">
                    <m:r>
                      <a:rPr lang="uk-UA" i="1"/>
                      <m:t>𝜑</m:t>
                    </m:r>
                  </m:oMath>
                </a14:m>
                <a:r>
                  <a:rPr lang="uk-UA" dirty="0"/>
                  <a:t>(N). Значення </a:t>
                </a:r>
                <a14:m>
                  <m:oMath xmlns:m="http://schemas.openxmlformats.org/officeDocument/2006/math">
                    <m:r>
                      <a:rPr lang="uk-UA" i="1"/>
                      <m:t>𝜑</m:t>
                    </m:r>
                  </m:oMath>
                </a14:m>
                <a:r>
                  <a:rPr lang="uk-UA" dirty="0"/>
                  <a:t>(N) можна знайти за розкладом числа N на прості множники</a:t>
                </a:r>
                <a:r>
                  <a:rPr lang="uk-UA" dirty="0" smtClean="0"/>
                  <a:t>. </a:t>
                </a:r>
                <a:endParaRPr lang="uk-UA" dirty="0"/>
              </a:p>
              <a:p>
                <a:endParaRPr lang="uk-UA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186808" cy="3008769"/>
              </a:xfrm>
              <a:blipFill rotWithShape="1">
                <a:blip r:embed="rId2"/>
                <a:stretch>
                  <a:fillRect l="-2329" t="-4057" r="-87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1" t="7554" r="6200" b="3872"/>
          <a:stretch/>
        </p:blipFill>
        <p:spPr>
          <a:xfrm>
            <a:off x="4805180" y="1609859"/>
            <a:ext cx="3799268" cy="31553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2"/>
              <p:cNvSpPr txBox="1">
                <a:spLocks/>
              </p:cNvSpPr>
              <p:nvPr/>
            </p:nvSpPr>
            <p:spPr>
              <a:xfrm>
                <a:off x="971600" y="4365104"/>
                <a:ext cx="6768752" cy="21185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uk-UA" dirty="0" smtClean="0"/>
                  <a:t>Якщо </a:t>
                </a:r>
                <a:endParaRPr lang="uk-UA" dirty="0"/>
              </a:p>
              <a:p>
                <a14:m>
                  <m:oMath xmlns:m="http://schemas.openxmlformats.org/officeDocument/2006/math">
                    <m:r>
                      <a:rPr lang="uk-UA" i="1"/>
                      <m:t>𝑁</m:t>
                    </m:r>
                    <m:r>
                      <a:rPr lang="uk-UA" i="1"/>
                      <m:t>=</m:t>
                    </m:r>
                    <m:nary>
                      <m:naryPr>
                        <m:chr m:val="∏"/>
                        <m:limLoc m:val="undOvr"/>
                        <m:ctrlPr>
                          <a:rPr lang="uk-UA" i="1"/>
                        </m:ctrlPr>
                      </m:naryPr>
                      <m:sub>
                        <m:r>
                          <a:rPr lang="uk-UA" i="1"/>
                          <m:t>𝑖</m:t>
                        </m:r>
                        <m:r>
                          <a:rPr lang="uk-UA" i="1"/>
                          <m:t>=1</m:t>
                        </m:r>
                      </m:sub>
                      <m:sup>
                        <m:r>
                          <a:rPr lang="uk-UA" i="1"/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uk-UA" i="1"/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uk-UA" i="1"/>
                                </m:ctrlPr>
                              </m:sSubPr>
                              <m:e>
                                <m:r>
                                  <a:rPr lang="uk-UA" i="1"/>
                                  <m:t>𝑝</m:t>
                                </m:r>
                              </m:e>
                              <m:sub>
                                <m:r>
                                  <a:rPr lang="uk-UA" i="1"/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uk-UA" i="1"/>
                                </m:ctrlPr>
                              </m:sSubPr>
                              <m:e>
                                <m:r>
                                  <a:rPr lang="uk-UA" i="1"/>
                                  <m:t>𝑒</m:t>
                                </m:r>
                              </m:e>
                              <m:sub>
                                <m:r>
                                  <a:rPr lang="uk-UA" i="1"/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uk-UA" dirty="0"/>
                  <a:t>,</a:t>
                </a:r>
              </a:p>
              <a:p>
                <a:r>
                  <a:rPr lang="uk-UA" dirty="0"/>
                  <a:t>де </a:t>
                </a:r>
                <a:r>
                  <a:rPr lang="uk-UA" dirty="0" err="1"/>
                  <a:t>p</a:t>
                </a:r>
                <a:r>
                  <a:rPr lang="uk-UA" baseline="-25000" dirty="0" err="1"/>
                  <a:t>i</a:t>
                </a:r>
                <a:r>
                  <a:rPr lang="uk-UA" dirty="0"/>
                  <a:t> - різні прості числа, то</a:t>
                </a:r>
              </a:p>
              <a:p>
                <a14:m>
                  <m:oMath xmlns:m="http://schemas.openxmlformats.org/officeDocument/2006/math">
                    <m:r>
                      <a:rPr lang="uk-UA" i="1"/>
                      <m:t>𝜑</m:t>
                    </m:r>
                  </m:oMath>
                </a14:m>
                <a:r>
                  <a:rPr lang="uk-UA" dirty="0"/>
                  <a:t>(N)=</a:t>
                </a:r>
                <a14:m>
                  <m:oMath xmlns:m="http://schemas.openxmlformats.org/officeDocument/2006/math">
                    <m:r>
                      <a:rPr lang="uk-UA" i="1"/>
                      <m:t> </m:t>
                    </m:r>
                    <m:nary>
                      <m:naryPr>
                        <m:chr m:val="∏"/>
                        <m:limLoc m:val="undOvr"/>
                        <m:ctrlPr>
                          <a:rPr lang="uk-UA" i="1"/>
                        </m:ctrlPr>
                      </m:naryPr>
                      <m:sub>
                        <m:r>
                          <a:rPr lang="uk-UA" i="1"/>
                          <m:t>𝑖</m:t>
                        </m:r>
                        <m:r>
                          <a:rPr lang="uk-UA" i="1"/>
                          <m:t>=1</m:t>
                        </m:r>
                      </m:sub>
                      <m:sup>
                        <m:r>
                          <a:rPr lang="uk-UA" i="1"/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uk-UA" i="1"/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uk-UA" i="1"/>
                                </m:ctrlPr>
                              </m:sSubPr>
                              <m:e>
                                <m:r>
                                  <a:rPr lang="uk-UA" i="1"/>
                                  <m:t>𝑝</m:t>
                                </m:r>
                              </m:e>
                              <m:sub>
                                <m:r>
                                  <a:rPr lang="uk-UA" i="1"/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uk-UA" i="1"/>
                                </m:ctrlPr>
                              </m:sSubPr>
                              <m:e>
                                <m:r>
                                  <a:rPr lang="uk-UA" i="1"/>
                                  <m:t>𝑒</m:t>
                                </m:r>
                              </m:e>
                              <m:sub>
                                <m:r>
                                  <a:rPr lang="uk-UA" i="1"/>
                                  <m:t>𝑖</m:t>
                                </m:r>
                              </m:sub>
                            </m:sSub>
                            <m:r>
                              <a:rPr lang="uk-UA" i="1"/>
                              <m:t>−1</m:t>
                            </m:r>
                          </m:sup>
                        </m:sSup>
                        <m:r>
                          <a:rPr lang="uk-UA" i="1"/>
                          <m:t>(</m:t>
                        </m:r>
                        <m:sSub>
                          <m:sSubPr>
                            <m:ctrlPr>
                              <a:rPr lang="uk-UA" i="1"/>
                            </m:ctrlPr>
                          </m:sSubPr>
                          <m:e>
                            <m:r>
                              <a:rPr lang="uk-UA" i="1"/>
                              <m:t>𝑝</m:t>
                            </m:r>
                          </m:e>
                          <m:sub>
                            <m:r>
                              <a:rPr lang="uk-UA" i="1"/>
                              <m:t>𝑖</m:t>
                            </m:r>
                          </m:sub>
                        </m:sSub>
                        <m:r>
                          <a:rPr lang="uk-UA" i="1"/>
                          <m:t>−1)</m:t>
                        </m:r>
                      </m:e>
                    </m:nary>
                  </m:oMath>
                </a14:m>
                <a:endParaRPr lang="uk-UA" dirty="0"/>
              </a:p>
              <a:p>
                <a:endParaRPr lang="uk-UA" dirty="0"/>
              </a:p>
            </p:txBody>
          </p:sp>
        </mc:Choice>
        <mc:Fallback>
          <p:sp>
            <p:nvSpPr>
              <p:cNvPr id="5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365104"/>
                <a:ext cx="6768752" cy="2118507"/>
              </a:xfrm>
              <a:prstGeom prst="rect">
                <a:avLst/>
              </a:prstGeom>
              <a:blipFill rotWithShape="1">
                <a:blip r:embed="rId4"/>
                <a:stretch>
                  <a:fillRect l="-1800" t="-747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8052376" y="6084354"/>
            <a:ext cx="792088" cy="576064"/>
          </a:xfrm>
          <a:prstGeom prst="actionButtonForwardNex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6005264" y="6097232"/>
            <a:ext cx="792088" cy="576064"/>
          </a:xfrm>
          <a:prstGeom prst="actionButtonBackPreviou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Управляющая кнопка: домой 7">
            <a:hlinkClick r:id="rId5" action="ppaction://hlinksldjump" highlightClick="1"/>
          </p:cNvPr>
          <p:cNvSpPr/>
          <p:nvPr/>
        </p:nvSpPr>
        <p:spPr>
          <a:xfrm>
            <a:off x="7013376" y="6084354"/>
            <a:ext cx="864096" cy="576064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765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Мала </a:t>
            </a:r>
            <a:r>
              <a:rPr lang="uk-UA" dirty="0"/>
              <a:t>теорема </a:t>
            </a:r>
            <a:r>
              <a:rPr lang="uk-UA" dirty="0" smtClean="0"/>
              <a:t>Ферма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525963"/>
          </a:xfrm>
        </p:spPr>
        <p:txBody>
          <a:bodyPr/>
          <a:lstStyle/>
          <a:p>
            <a:r>
              <a:rPr lang="uk-UA" dirty="0"/>
              <a:t>Якщо p- просте число і a- ціле число, що не ділиться на p, то a p-1-1 ділиться на p, тобто </a:t>
            </a:r>
          </a:p>
          <a:p>
            <a:r>
              <a:rPr lang="uk-UA" dirty="0"/>
              <a:t>a</a:t>
            </a:r>
            <a:r>
              <a:rPr lang="uk-UA" baseline="30000" dirty="0"/>
              <a:t>p-1</a:t>
            </a:r>
            <a:r>
              <a:rPr lang="uk-UA" dirty="0"/>
              <a:t>≡1(</a:t>
            </a:r>
            <a:r>
              <a:rPr lang="uk-UA" dirty="0" err="1"/>
              <a:t>mod</a:t>
            </a:r>
            <a:r>
              <a:rPr lang="uk-UA" dirty="0"/>
              <a:t> p)	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52"/>
          <a:stretch/>
        </p:blipFill>
        <p:spPr>
          <a:xfrm>
            <a:off x="4150940" y="1988840"/>
            <a:ext cx="4381500" cy="2906912"/>
          </a:xfrm>
          <a:prstGeom prst="rect">
            <a:avLst/>
          </a:prstGeom>
        </p:spPr>
      </p:pic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8052376" y="6084354"/>
            <a:ext cx="792088" cy="576064"/>
          </a:xfrm>
          <a:prstGeom prst="actionButtonForwardNex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6005264" y="6097232"/>
            <a:ext cx="792088" cy="576064"/>
          </a:xfrm>
          <a:prstGeom prst="actionButtonBackPreviou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Управляющая кнопка: домой 6">
            <a:hlinkClick r:id="rId3" action="ppaction://hlinksldjump" highlightClick="1"/>
          </p:cNvPr>
          <p:cNvSpPr/>
          <p:nvPr/>
        </p:nvSpPr>
        <p:spPr>
          <a:xfrm>
            <a:off x="7013376" y="6084354"/>
            <a:ext cx="864096" cy="576064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2101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Парадокс днів </a:t>
            </a:r>
            <a:r>
              <a:rPr lang="uk-UA" dirty="0" smtClean="0"/>
              <a:t>народження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/>
          <a:lstStyle/>
          <a:p>
            <a:r>
              <a:rPr lang="uk-UA" dirty="0"/>
              <a:t>У групі, що складається з 23 або більше осіб, ймовірність збігу днів народження (число і місяць) хоча б у двох людей перевищує 50</a:t>
            </a:r>
            <a:r>
              <a:rPr lang="uk-UA" dirty="0" smtClean="0"/>
              <a:t>%.</a:t>
            </a:r>
          </a:p>
          <a:p>
            <a:endParaRPr lang="uk-UA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" t="15597" b="16816"/>
          <a:stretch/>
        </p:blipFill>
        <p:spPr bwMode="auto">
          <a:xfrm>
            <a:off x="539552" y="4437112"/>
            <a:ext cx="7992888" cy="8149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8052376" y="6084354"/>
            <a:ext cx="792088" cy="576064"/>
          </a:xfrm>
          <a:prstGeom prst="actionButtonForwardNex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6005264" y="6097232"/>
            <a:ext cx="792088" cy="576064"/>
          </a:xfrm>
          <a:prstGeom prst="actionButtonBackPreviou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Управляющая кнопка: домой 6">
            <a:hlinkClick r:id="rId3" action="ppaction://hlinksldjump" highlightClick="1"/>
          </p:cNvPr>
          <p:cNvSpPr/>
          <p:nvPr/>
        </p:nvSpPr>
        <p:spPr>
          <a:xfrm>
            <a:off x="7013376" y="6084354"/>
            <a:ext cx="864096" cy="576064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2347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Криптографія є багатим джерелом важких математичних задач, а математика – однієї з основ криптографії. Історія показує, що рано чи пізно розвиток математичних методів і техніки призводить до того, що завдання, які здавалися нерозв'язними, вирішуються</a:t>
            </a:r>
            <a:endParaRPr lang="uk-UA" dirty="0"/>
          </a:p>
        </p:txBody>
      </p:sp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8052376" y="6084354"/>
            <a:ext cx="792088" cy="576064"/>
          </a:xfrm>
          <a:prstGeom prst="actionButtonForwardNex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6005264" y="6097232"/>
            <a:ext cx="792088" cy="576064"/>
          </a:xfrm>
          <a:prstGeom prst="actionButtonBackPreviou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7013376" y="6084354"/>
            <a:ext cx="864096" cy="576064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1020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1720" y="116632"/>
            <a:ext cx="5338936" cy="922114"/>
          </a:xfrm>
        </p:spPr>
        <p:txBody>
          <a:bodyPr/>
          <a:lstStyle/>
          <a:p>
            <a:r>
              <a:rPr lang="uk-UA" dirty="0"/>
              <a:t>Джерела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764704"/>
            <a:ext cx="8229600" cy="5832648"/>
          </a:xfrm>
        </p:spPr>
        <p:txBody>
          <a:bodyPr>
            <a:normAutofit fontScale="62500" lnSpcReduction="20000"/>
          </a:bodyPr>
          <a:lstStyle/>
          <a:p>
            <a:r>
              <a:rPr lang="uk-UA" dirty="0"/>
              <a:t>1. Н. </a:t>
            </a:r>
            <a:r>
              <a:rPr lang="uk-UA" dirty="0" err="1"/>
              <a:t>Смарт</a:t>
            </a:r>
            <a:r>
              <a:rPr lang="uk-UA" dirty="0"/>
              <a:t>. </a:t>
            </a:r>
            <a:r>
              <a:rPr lang="uk-UA" dirty="0" err="1"/>
              <a:t>Криптография</a:t>
            </a:r>
            <a:r>
              <a:rPr lang="uk-UA" dirty="0"/>
              <a:t>. Москва:Техносфера, 2005. 528 с.</a:t>
            </a:r>
          </a:p>
          <a:p>
            <a:r>
              <a:rPr lang="uk-UA" dirty="0"/>
              <a:t>2. </a:t>
            </a:r>
            <a:r>
              <a:rPr lang="uk-UA" dirty="0" err="1"/>
              <a:t>Функция</a:t>
            </a:r>
            <a:r>
              <a:rPr lang="uk-UA" dirty="0"/>
              <a:t> </a:t>
            </a:r>
            <a:r>
              <a:rPr lang="uk-UA" dirty="0" err="1"/>
              <a:t>Эйлера</a:t>
            </a:r>
            <a:r>
              <a:rPr lang="uk-UA" dirty="0"/>
              <a:t>. </a:t>
            </a:r>
            <a:r>
              <a:rPr lang="uk-UA" dirty="0" err="1"/>
              <a:t>Доказательство</a:t>
            </a:r>
            <a:r>
              <a:rPr lang="uk-UA" dirty="0"/>
              <a:t> // Мир математики URL: http://matworld.ru/teorija-chisel/eulers-function.php (дата звернення: 27.03.2017).</a:t>
            </a:r>
          </a:p>
          <a:p>
            <a:r>
              <a:rPr lang="uk-UA" dirty="0"/>
              <a:t>3. </a:t>
            </a:r>
            <a:r>
              <a:rPr lang="uk-UA" dirty="0" err="1"/>
              <a:t>Малая</a:t>
            </a:r>
            <a:r>
              <a:rPr lang="uk-UA" dirty="0"/>
              <a:t> теорема Ферма // Мир математики URL: http://matworld.ru/teorija-chisel/malaja-teorema-ferma.php (дата звернення: 27.03.2017).</a:t>
            </a:r>
          </a:p>
          <a:p>
            <a:r>
              <a:rPr lang="uk-UA" dirty="0"/>
              <a:t>4. </a:t>
            </a:r>
            <a:r>
              <a:rPr lang="uk-UA" dirty="0" err="1"/>
              <a:t>Сравнение</a:t>
            </a:r>
            <a:r>
              <a:rPr lang="uk-UA" dirty="0"/>
              <a:t> чисел по модулю // Мир математики URL: http://matworld.ru/teorija-chisel/sravnenie-po-modulju.php#utv5 (дата звернення: 27.03.2017).</a:t>
            </a:r>
          </a:p>
          <a:p>
            <a:r>
              <a:rPr lang="uk-UA" dirty="0"/>
              <a:t>5. Парадокс </a:t>
            </a:r>
            <a:r>
              <a:rPr lang="uk-UA" dirty="0" err="1"/>
              <a:t>дней</a:t>
            </a:r>
            <a:r>
              <a:rPr lang="uk-UA" dirty="0"/>
              <a:t> </a:t>
            </a:r>
            <a:r>
              <a:rPr lang="uk-UA" dirty="0" err="1"/>
              <a:t>рождения</a:t>
            </a:r>
            <a:r>
              <a:rPr lang="uk-UA" dirty="0"/>
              <a:t> // </a:t>
            </a:r>
            <a:r>
              <a:rPr lang="uk-UA" dirty="0" err="1"/>
              <a:t>Википедия</a:t>
            </a:r>
            <a:r>
              <a:rPr lang="uk-UA" dirty="0"/>
              <a:t> URL: https://ru.wikipedia.org/wiki/%D0%9F%D0%B0%D1%80%D0%B0%D0%B4%D0%BE%D0%BA%D1%81_%D0%B4%D0%BD%D0%B5%D0%B9_%D1%80%D0%BE%D0%B6%D0%B4%D0%B5%D0%BD%D0%B8%D1%8F (дата звернення: 27.03.2017).</a:t>
            </a:r>
          </a:p>
          <a:p>
            <a:r>
              <a:rPr lang="uk-UA" dirty="0"/>
              <a:t>6. </a:t>
            </a:r>
            <a:r>
              <a:rPr lang="uk-UA" dirty="0" err="1"/>
              <a:t>Математические</a:t>
            </a:r>
            <a:r>
              <a:rPr lang="uk-UA" dirty="0"/>
              <a:t> </a:t>
            </a:r>
            <a:r>
              <a:rPr lang="uk-UA" dirty="0" err="1"/>
              <a:t>основы</a:t>
            </a:r>
            <a:r>
              <a:rPr lang="uk-UA" dirty="0"/>
              <a:t> </a:t>
            </a:r>
            <a:r>
              <a:rPr lang="uk-UA" dirty="0" err="1"/>
              <a:t>криптологии</a:t>
            </a:r>
            <a:r>
              <a:rPr lang="uk-UA" dirty="0"/>
              <a:t> // </a:t>
            </a:r>
            <a:r>
              <a:rPr lang="uk-UA" dirty="0" err="1"/>
              <a:t>Информационно-коммуникационные</a:t>
            </a:r>
            <a:r>
              <a:rPr lang="uk-UA" dirty="0"/>
              <a:t> </a:t>
            </a:r>
            <a:r>
              <a:rPr lang="uk-UA" dirty="0" err="1"/>
              <a:t>технологии</a:t>
            </a:r>
            <a:r>
              <a:rPr lang="uk-UA" dirty="0"/>
              <a:t> в </a:t>
            </a:r>
            <a:r>
              <a:rPr lang="uk-UA" dirty="0" err="1"/>
              <a:t>образовании</a:t>
            </a:r>
            <a:r>
              <a:rPr lang="uk-UA" dirty="0"/>
              <a:t> URL: http://www.ict.edu.ru/ft/004940/16.pdf (дата звернення: 27.03.2017).</a:t>
            </a:r>
          </a:p>
          <a:p>
            <a:r>
              <a:rPr lang="uk-UA" dirty="0"/>
              <a:t>7. О </a:t>
            </a:r>
            <a:r>
              <a:rPr lang="uk-UA" dirty="0" err="1"/>
              <a:t>применениях</a:t>
            </a:r>
            <a:r>
              <a:rPr lang="uk-UA" dirty="0"/>
              <a:t> математики в </a:t>
            </a:r>
            <a:r>
              <a:rPr lang="uk-UA" dirty="0" err="1"/>
              <a:t>криптографии</a:t>
            </a:r>
            <a:r>
              <a:rPr lang="uk-UA" dirty="0"/>
              <a:t> // </a:t>
            </a:r>
            <a:r>
              <a:rPr lang="uk-UA" dirty="0" err="1"/>
              <a:t>Математическая</a:t>
            </a:r>
            <a:r>
              <a:rPr lang="uk-UA" dirty="0"/>
              <a:t> </a:t>
            </a:r>
            <a:r>
              <a:rPr lang="uk-UA" dirty="0" err="1"/>
              <a:t>составляющая</a:t>
            </a:r>
            <a:r>
              <a:rPr lang="uk-UA" dirty="0"/>
              <a:t> URL: http://book.etudes.ru/toc/cryptography/ (дата звернення: 27.03.2017</a:t>
            </a:r>
            <a:r>
              <a:rPr lang="uk-UA" dirty="0" smtClean="0"/>
              <a:t>).</a:t>
            </a:r>
            <a:endParaRPr lang="uk-UA" dirty="0"/>
          </a:p>
        </p:txBody>
      </p:sp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7164288" y="6110110"/>
            <a:ext cx="792088" cy="576064"/>
          </a:xfrm>
          <a:prstGeom prst="actionButtonBackPreviou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8172400" y="6097232"/>
            <a:ext cx="864096" cy="576064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732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Зміст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uk-UA" b="1" dirty="0"/>
              <a:t>Зміст</a:t>
            </a:r>
          </a:p>
          <a:p>
            <a:r>
              <a:rPr lang="uk-UA" sz="3100" dirty="0" smtClean="0">
                <a:hlinkClick r:id="rId2" action="ppaction://hlinksldjump"/>
              </a:rPr>
              <a:t>Вступ</a:t>
            </a:r>
            <a:endParaRPr lang="uk-UA" sz="3100" dirty="0"/>
          </a:p>
          <a:p>
            <a:r>
              <a:rPr lang="uk-UA" sz="3100" dirty="0">
                <a:hlinkClick r:id="rId3" action="ppaction://hlinksldjump"/>
              </a:rPr>
              <a:t>1. Арифметика </a:t>
            </a:r>
            <a:r>
              <a:rPr lang="uk-UA" sz="3100" dirty="0" smtClean="0">
                <a:hlinkClick r:id="rId3" action="ppaction://hlinksldjump"/>
              </a:rPr>
              <a:t>лишків</a:t>
            </a:r>
            <a:endParaRPr lang="uk-UA" sz="3100" dirty="0"/>
          </a:p>
          <a:p>
            <a:r>
              <a:rPr lang="uk-UA" sz="3100" dirty="0">
                <a:hlinkClick r:id="rId4" action="ppaction://hlinksldjump"/>
              </a:rPr>
              <a:t>2. Групи, кільця, </a:t>
            </a:r>
            <a:r>
              <a:rPr lang="uk-UA" sz="3100" dirty="0" smtClean="0">
                <a:hlinkClick r:id="rId4" action="ppaction://hlinksldjump"/>
              </a:rPr>
              <a:t>поля</a:t>
            </a:r>
            <a:endParaRPr lang="uk-UA" sz="3100" dirty="0"/>
          </a:p>
          <a:p>
            <a:pPr lvl="1"/>
            <a:r>
              <a:rPr lang="uk-UA" sz="3100" dirty="0">
                <a:hlinkClick r:id="rId5" action="ppaction://hlinksldjump"/>
              </a:rPr>
              <a:t>2.1 </a:t>
            </a:r>
            <a:r>
              <a:rPr lang="uk-UA" sz="3100" dirty="0" smtClean="0">
                <a:hlinkClick r:id="rId5" action="ppaction://hlinksldjump"/>
              </a:rPr>
              <a:t>Групи</a:t>
            </a:r>
            <a:endParaRPr lang="uk-UA" sz="3100" dirty="0"/>
          </a:p>
          <a:p>
            <a:pPr lvl="1"/>
            <a:r>
              <a:rPr lang="uk-UA" sz="3100" dirty="0">
                <a:hlinkClick r:id="rId6" action="ppaction://hlinksldjump"/>
              </a:rPr>
              <a:t>2.2 </a:t>
            </a:r>
            <a:r>
              <a:rPr lang="uk-UA" sz="3100" dirty="0" smtClean="0">
                <a:hlinkClick r:id="rId6" action="ppaction://hlinksldjump"/>
              </a:rPr>
              <a:t>Кільця</a:t>
            </a:r>
            <a:endParaRPr lang="uk-UA" sz="3100" dirty="0" smtClean="0"/>
          </a:p>
          <a:p>
            <a:pPr lvl="1"/>
            <a:r>
              <a:rPr lang="uk-UA" sz="3100" dirty="0" smtClean="0">
                <a:hlinkClick r:id="rId7" action="ppaction://hlinksldjump"/>
              </a:rPr>
              <a:t>2.3 Поля</a:t>
            </a:r>
            <a:endParaRPr lang="uk-UA" sz="3100" dirty="0"/>
          </a:p>
          <a:p>
            <a:r>
              <a:rPr lang="uk-UA" sz="3100" dirty="0">
                <a:hlinkClick r:id="rId8" action="ppaction://hlinksldjump"/>
              </a:rPr>
              <a:t>3. Функція </a:t>
            </a:r>
            <a:r>
              <a:rPr lang="uk-UA" sz="3100" dirty="0" smtClean="0">
                <a:hlinkClick r:id="rId8" action="ppaction://hlinksldjump"/>
              </a:rPr>
              <a:t>Ейлера</a:t>
            </a:r>
            <a:endParaRPr lang="uk-UA" sz="3100" dirty="0"/>
          </a:p>
          <a:p>
            <a:r>
              <a:rPr lang="uk-UA" sz="3100" dirty="0">
                <a:hlinkClick r:id="rId9" action="ppaction://hlinksldjump"/>
              </a:rPr>
              <a:t>4. Мала теорема </a:t>
            </a:r>
            <a:r>
              <a:rPr lang="uk-UA" sz="3100" dirty="0" smtClean="0">
                <a:hlinkClick r:id="rId9" action="ppaction://hlinksldjump"/>
              </a:rPr>
              <a:t>Ферма</a:t>
            </a:r>
            <a:endParaRPr lang="uk-UA" sz="3100" dirty="0"/>
          </a:p>
          <a:p>
            <a:r>
              <a:rPr lang="uk-UA" sz="3100" dirty="0">
                <a:hlinkClick r:id="rId10" action="ppaction://hlinksldjump"/>
              </a:rPr>
              <a:t>5. Парадокс днів </a:t>
            </a:r>
            <a:r>
              <a:rPr lang="uk-UA" sz="3100" dirty="0" smtClean="0">
                <a:hlinkClick r:id="rId10" action="ppaction://hlinksldjump"/>
              </a:rPr>
              <a:t>народження</a:t>
            </a:r>
            <a:endParaRPr lang="uk-UA" sz="3100" dirty="0"/>
          </a:p>
          <a:p>
            <a:r>
              <a:rPr lang="uk-UA" sz="3100" dirty="0" smtClean="0">
                <a:hlinkClick r:id="rId11" action="ppaction://hlinksldjump"/>
              </a:rPr>
              <a:t>Висновок</a:t>
            </a:r>
            <a:endParaRPr lang="uk-UA" sz="3100" dirty="0"/>
          </a:p>
          <a:p>
            <a:r>
              <a:rPr lang="uk-UA" sz="3100" dirty="0" smtClean="0">
                <a:hlinkClick r:id="rId12" action="ppaction://hlinksldjump"/>
              </a:rPr>
              <a:t>Джерела</a:t>
            </a:r>
            <a:r>
              <a:rPr lang="uk-UA" sz="3100" dirty="0"/>
              <a:t> </a:t>
            </a:r>
          </a:p>
          <a:p>
            <a:endParaRPr lang="uk-UA" dirty="0"/>
          </a:p>
        </p:txBody>
      </p:sp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8059272" y="6071476"/>
            <a:ext cx="792088" cy="576064"/>
          </a:xfrm>
          <a:prstGeom prst="actionButtonForwardNex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6012160" y="6084354"/>
            <a:ext cx="792088" cy="576064"/>
          </a:xfrm>
          <a:prstGeom prst="actionButtonBackPreviou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Управляющая кнопка: домой 5">
            <a:hlinkClick r:id="rId13" action="ppaction://hlinksldjump" highlightClick="1"/>
          </p:cNvPr>
          <p:cNvSpPr/>
          <p:nvPr/>
        </p:nvSpPr>
        <p:spPr>
          <a:xfrm>
            <a:off x="7020272" y="6071476"/>
            <a:ext cx="864096" cy="576064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60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" t="11840" r="2720" b="4581"/>
          <a:stretch/>
        </p:blipFill>
        <p:spPr>
          <a:xfrm>
            <a:off x="3773619" y="1268760"/>
            <a:ext cx="5255378" cy="31507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Вступ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272" y="1268760"/>
            <a:ext cx="3761656" cy="3528392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Математична криптографія виникла як наука про шифрування інформації, тобто як наука про </a:t>
            </a:r>
            <a:r>
              <a:rPr lang="uk-UA" dirty="0" smtClean="0"/>
              <a:t>криптосистеми</a:t>
            </a:r>
          </a:p>
          <a:p>
            <a:r>
              <a:rPr lang="uk-UA" dirty="0" smtClean="0"/>
              <a:t>Математичні </a:t>
            </a:r>
            <a:r>
              <a:rPr lang="uk-UA" dirty="0"/>
              <a:t>методи, використовувані в криптографії, неможливо успішно освоїти без знання таких алгебраїчних структур, як групи, кільця і поля. </a:t>
            </a:r>
            <a:r>
              <a:rPr lang="uk-UA" dirty="0" smtClean="0"/>
              <a:t> </a:t>
            </a:r>
          </a:p>
        </p:txBody>
      </p:sp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8052376" y="6084354"/>
            <a:ext cx="792088" cy="576064"/>
          </a:xfrm>
          <a:prstGeom prst="actionButtonForwardNex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6005264" y="6097232"/>
            <a:ext cx="792088" cy="576064"/>
          </a:xfrm>
          <a:prstGeom prst="actionButtonBackPreviou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Управляющая кнопка: домой 5">
            <a:hlinkClick r:id="rId3" action="ppaction://hlinksldjump" highlightClick="1"/>
          </p:cNvPr>
          <p:cNvSpPr/>
          <p:nvPr/>
        </p:nvSpPr>
        <p:spPr>
          <a:xfrm>
            <a:off x="7013376" y="6084354"/>
            <a:ext cx="864096" cy="576064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0" y="5085184"/>
            <a:ext cx="4644008" cy="15488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/>
              <a:t>В силу властивої методам криптографії специфіки, великий інтерес представляє множина цілих чисел і різні алгебраїчні структури на його базі. 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226602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Арифметика </a:t>
            </a:r>
            <a:r>
              <a:rPr lang="uk-UA" dirty="0" smtClean="0"/>
              <a:t>лишків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4618856" cy="5044496"/>
          </a:xfrm>
        </p:spPr>
        <p:txBody>
          <a:bodyPr>
            <a:normAutofit fontScale="85000" lnSpcReduction="10000"/>
          </a:bodyPr>
          <a:lstStyle/>
          <a:p>
            <a:r>
              <a:rPr lang="uk-UA" dirty="0"/>
              <a:t>Ідея арифметики залишків по суті дуже проста і схожа на «арифметику годин», з якою ви знайомитеся в дитинстві. «Арифметика годин» пов'язана з перерахунком часу з 24-годинної системи в 12-годинну і назад, адже в добі 24 години, а на циферблаті їх всього </a:t>
            </a:r>
            <a:r>
              <a:rPr lang="uk-UA" dirty="0" smtClean="0"/>
              <a:t>12.</a:t>
            </a:r>
          </a:p>
          <a:p>
            <a:r>
              <a:rPr lang="uk-UA" dirty="0"/>
              <a:t>Наприклад, 18 (</a:t>
            </a:r>
            <a:r>
              <a:rPr lang="uk-UA" dirty="0" err="1"/>
              <a:t>mod</a:t>
            </a:r>
            <a:r>
              <a:rPr lang="uk-UA" dirty="0"/>
              <a:t> 7) = 4, -18 (</a:t>
            </a:r>
            <a:r>
              <a:rPr lang="uk-UA" dirty="0" err="1"/>
              <a:t>mod</a:t>
            </a:r>
            <a:r>
              <a:rPr lang="uk-UA" dirty="0"/>
              <a:t> 7) = 3</a:t>
            </a:r>
            <a:r>
              <a:rPr lang="uk-UA" dirty="0" smtClean="0"/>
              <a:t>.</a:t>
            </a:r>
          </a:p>
          <a:p>
            <a:endParaRPr lang="uk-UA" b="1" dirty="0"/>
          </a:p>
        </p:txBody>
      </p:sp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8052376" y="6084354"/>
            <a:ext cx="792088" cy="576064"/>
          </a:xfrm>
          <a:prstGeom prst="actionButtonForwardNex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6005264" y="6097232"/>
            <a:ext cx="792088" cy="576064"/>
          </a:xfrm>
          <a:prstGeom prst="actionButtonBackPreviou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7013376" y="6084354"/>
            <a:ext cx="864096" cy="576064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352" y="2060848"/>
            <a:ext cx="38100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5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294" y="1484784"/>
            <a:ext cx="4360912" cy="26760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Групи, кільця, </a:t>
            </a:r>
            <a:r>
              <a:rPr lang="uk-UA" dirty="0" smtClean="0"/>
              <a:t>поля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764" y="1268760"/>
            <a:ext cx="4407530" cy="5116504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	1. Замкнутість по додаванню:</a:t>
            </a:r>
          </a:p>
          <a:p>
            <a:r>
              <a:rPr lang="uk-UA" dirty="0"/>
              <a:t>∀ a, b ∈ Z/NZ: a + b ∈ Z/NZ</a:t>
            </a:r>
          </a:p>
          <a:p>
            <a:r>
              <a:rPr lang="uk-UA" dirty="0"/>
              <a:t>	2. Асоціативність додавання:</a:t>
            </a:r>
          </a:p>
          <a:p>
            <a:r>
              <a:rPr lang="uk-UA" dirty="0"/>
              <a:t>∀ a, b, с  ∈ Z/NZ : (</a:t>
            </a:r>
            <a:r>
              <a:rPr lang="uk-UA" dirty="0" err="1"/>
              <a:t>a+b</a:t>
            </a:r>
            <a:r>
              <a:rPr lang="uk-UA" dirty="0"/>
              <a:t>)</a:t>
            </a:r>
            <a:r>
              <a:rPr lang="uk-UA" dirty="0" err="1"/>
              <a:t>+c=a+</a:t>
            </a:r>
            <a:r>
              <a:rPr lang="uk-UA" dirty="0"/>
              <a:t>(</a:t>
            </a:r>
            <a:r>
              <a:rPr lang="uk-UA" dirty="0" err="1"/>
              <a:t>b+c</a:t>
            </a:r>
            <a:r>
              <a:rPr lang="uk-UA" dirty="0"/>
              <a:t>)</a:t>
            </a:r>
          </a:p>
          <a:p>
            <a:r>
              <a:rPr lang="uk-UA" dirty="0"/>
              <a:t>	3. Нуль є одиничним елементом (або одиницею) по додаванню:</a:t>
            </a:r>
          </a:p>
          <a:p>
            <a:r>
              <a:rPr lang="uk-UA" dirty="0"/>
              <a:t>∀ a ∈ Z/NZ: </a:t>
            </a:r>
            <a:r>
              <a:rPr lang="uk-UA" dirty="0" smtClean="0"/>
              <a:t>a+0=0+a=а</a:t>
            </a:r>
          </a:p>
          <a:p>
            <a:r>
              <a:rPr lang="uk-UA" dirty="0"/>
              <a:t>4. Завжди існує зворотний елемент по додаванню (протилежний):</a:t>
            </a:r>
          </a:p>
          <a:p>
            <a:r>
              <a:rPr lang="uk-UA" dirty="0"/>
              <a:t>∀a ∈ Z/NZ: а+(N-а)=(N-</a:t>
            </a:r>
            <a:r>
              <a:rPr lang="uk-UA" dirty="0" err="1"/>
              <a:t>а</a:t>
            </a:r>
            <a:r>
              <a:rPr lang="uk-UA" dirty="0"/>
              <a:t>)+</a:t>
            </a:r>
            <a:r>
              <a:rPr lang="uk-UA" dirty="0" smtClean="0"/>
              <a:t>а=0</a:t>
            </a:r>
          </a:p>
          <a:p>
            <a:r>
              <a:rPr lang="uk-UA" dirty="0"/>
              <a:t>5. Комутативність додавання:</a:t>
            </a:r>
          </a:p>
          <a:p>
            <a:r>
              <a:rPr lang="uk-UA" dirty="0"/>
              <a:t>∀ a, b ∈ Z/NZ: </a:t>
            </a:r>
            <a:r>
              <a:rPr lang="uk-UA" dirty="0" err="1" smtClean="0"/>
              <a:t>a+b=b+a</a:t>
            </a:r>
            <a:endParaRPr lang="uk-UA" dirty="0"/>
          </a:p>
          <a:p>
            <a:endParaRPr lang="uk-UA" dirty="0" smtClean="0"/>
          </a:p>
        </p:txBody>
      </p:sp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8052376" y="6084354"/>
            <a:ext cx="792088" cy="576064"/>
          </a:xfrm>
          <a:prstGeom prst="actionButtonForwardNex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6005264" y="6097232"/>
            <a:ext cx="792088" cy="576064"/>
          </a:xfrm>
          <a:prstGeom prst="actionButtonBackPreviou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Управляющая кнопка: домой 5">
            <a:hlinkClick r:id="rId3" action="ppaction://hlinksldjump" highlightClick="1"/>
          </p:cNvPr>
          <p:cNvSpPr/>
          <p:nvPr/>
        </p:nvSpPr>
        <p:spPr>
          <a:xfrm>
            <a:off x="7013376" y="6084354"/>
            <a:ext cx="864096" cy="576064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900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3970784" cy="6048672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	6. Замкнутість множення:</a:t>
            </a:r>
          </a:p>
          <a:p>
            <a:r>
              <a:rPr lang="uk-UA" dirty="0"/>
              <a:t>∀ a, b ∈ Z/NZ: a*b ∈ Z/NZ</a:t>
            </a:r>
          </a:p>
          <a:p>
            <a:r>
              <a:rPr lang="uk-UA" dirty="0"/>
              <a:t>	7. Асоціативність множення:</a:t>
            </a:r>
          </a:p>
          <a:p>
            <a:r>
              <a:rPr lang="uk-UA" dirty="0"/>
              <a:t>∀a, b, с ∈ Z/NZ: (а*b)*</a:t>
            </a:r>
            <a:r>
              <a:rPr lang="uk-UA" dirty="0" err="1"/>
              <a:t>с=а</a:t>
            </a:r>
            <a:r>
              <a:rPr lang="uk-UA" dirty="0"/>
              <a:t>*(b*с)</a:t>
            </a:r>
          </a:p>
          <a:p>
            <a:r>
              <a:rPr lang="uk-UA" dirty="0"/>
              <a:t>	8. Число 1 є одиничним елементом (одиницею) по множенню:</a:t>
            </a:r>
          </a:p>
          <a:p>
            <a:r>
              <a:rPr lang="uk-UA" dirty="0"/>
              <a:t>∀ a ∈ Z/NZ: </a:t>
            </a:r>
            <a:r>
              <a:rPr lang="uk-UA" dirty="0" smtClean="0"/>
              <a:t>а•1=1•а=а</a:t>
            </a:r>
          </a:p>
          <a:p>
            <a:r>
              <a:rPr lang="uk-UA" dirty="0"/>
              <a:t>9. Множення і додавання пов'язані законом дистрибутивності:</a:t>
            </a:r>
          </a:p>
          <a:p>
            <a:r>
              <a:rPr lang="uk-UA" dirty="0"/>
              <a:t>∀ a, b, c ∈ Z/NZ: (</a:t>
            </a:r>
            <a:r>
              <a:rPr lang="uk-UA" dirty="0" err="1"/>
              <a:t>a+b</a:t>
            </a:r>
            <a:r>
              <a:rPr lang="uk-UA" dirty="0"/>
              <a:t>)*</a:t>
            </a:r>
            <a:r>
              <a:rPr lang="uk-UA" dirty="0" err="1" smtClean="0"/>
              <a:t>c=a</a:t>
            </a:r>
            <a:r>
              <a:rPr lang="uk-UA" dirty="0" smtClean="0"/>
              <a:t>*</a:t>
            </a:r>
            <a:r>
              <a:rPr lang="uk-UA" dirty="0" err="1" smtClean="0"/>
              <a:t>c+b</a:t>
            </a:r>
            <a:r>
              <a:rPr lang="uk-UA" dirty="0" smtClean="0"/>
              <a:t>*c</a:t>
            </a:r>
            <a:endParaRPr lang="uk-UA" dirty="0"/>
          </a:p>
        </p:txBody>
      </p:sp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8052376" y="6084354"/>
            <a:ext cx="792088" cy="576064"/>
          </a:xfrm>
          <a:prstGeom prst="actionButtonForwardNex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6005264" y="6097232"/>
            <a:ext cx="792088" cy="576064"/>
          </a:xfrm>
          <a:prstGeom prst="actionButtonBackPreviou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7013376" y="6084354"/>
            <a:ext cx="864096" cy="576064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8" t="6243" r="6368" b="7407"/>
          <a:stretch/>
        </p:blipFill>
        <p:spPr>
          <a:xfrm>
            <a:off x="4644008" y="404664"/>
            <a:ext cx="4353629" cy="3972983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4070045" y="4725144"/>
            <a:ext cx="4353629" cy="995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/>
              <a:t>10. Комутативність множення:</a:t>
            </a:r>
          </a:p>
          <a:p>
            <a:r>
              <a:rPr lang="uk-UA" dirty="0" smtClean="0"/>
              <a:t>∀ a, b ∈ Z/NZ: a*</a:t>
            </a:r>
            <a:r>
              <a:rPr lang="uk-UA" dirty="0" err="1" smtClean="0"/>
              <a:t>b=b</a:t>
            </a:r>
            <a:r>
              <a:rPr lang="uk-UA" dirty="0" smtClean="0"/>
              <a:t>*a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8265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420888"/>
            <a:ext cx="3528392" cy="4032447"/>
          </a:xfrm>
        </p:spPr>
        <p:txBody>
          <a:bodyPr>
            <a:normAutofit fontScale="92500" lnSpcReduction="10000"/>
          </a:bodyPr>
          <a:lstStyle/>
          <a:p>
            <a:r>
              <a:rPr lang="uk-UA" dirty="0"/>
              <a:t>Таким чином з 10 властивостей:</a:t>
            </a:r>
          </a:p>
          <a:p>
            <a:r>
              <a:rPr lang="uk-UA" dirty="0"/>
              <a:t>– якщо виконуються властивості 1-4 включно (по груповій операції)– то це </a:t>
            </a:r>
            <a:r>
              <a:rPr lang="uk-UA" dirty="0" smtClean="0"/>
              <a:t>група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420" y="404665"/>
            <a:ext cx="4786827" cy="3096344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3393591" y="4077072"/>
            <a:ext cx="5338936" cy="2065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/>
              <a:t> </a:t>
            </a:r>
            <a:r>
              <a:rPr lang="uk-UA" dirty="0"/>
              <a:t>– якщо </a:t>
            </a:r>
            <a:r>
              <a:rPr lang="uk-UA" dirty="0" smtClean="0"/>
              <a:t>виконуються властивості 1-5 включно (по груповій операції) – то це </a:t>
            </a:r>
            <a:r>
              <a:rPr lang="uk-UA" dirty="0" err="1" smtClean="0"/>
              <a:t>абелева</a:t>
            </a:r>
            <a:r>
              <a:rPr lang="uk-UA" dirty="0" smtClean="0"/>
              <a:t> група</a:t>
            </a:r>
          </a:p>
          <a:p>
            <a:endParaRPr lang="uk-UA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62220" cy="1210146"/>
          </a:xfrm>
        </p:spPr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uk-UA" sz="3100" dirty="0" smtClean="0"/>
              <a:t>Групи</a:t>
            </a:r>
            <a:endParaRPr lang="uk-UA" dirty="0"/>
          </a:p>
        </p:txBody>
      </p:sp>
      <p:sp>
        <p:nvSpPr>
          <p:cNvPr id="8" name="Управляющая кнопка: далее 7">
            <a:hlinkClick r:id="" action="ppaction://hlinkshowjump?jump=nextslide" highlightClick="1"/>
          </p:cNvPr>
          <p:cNvSpPr/>
          <p:nvPr/>
        </p:nvSpPr>
        <p:spPr>
          <a:xfrm>
            <a:off x="8052376" y="6084354"/>
            <a:ext cx="792088" cy="576064"/>
          </a:xfrm>
          <a:prstGeom prst="actionButtonForwardNex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</p:cNvPr>
          <p:cNvSpPr/>
          <p:nvPr/>
        </p:nvSpPr>
        <p:spPr>
          <a:xfrm>
            <a:off x="6005264" y="6097232"/>
            <a:ext cx="792088" cy="576064"/>
          </a:xfrm>
          <a:prstGeom prst="actionButtonBackPreviou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Управляющая кнопка: домой 9">
            <a:hlinkClick r:id="rId3" action="ppaction://hlinksldjump" highlightClick="1"/>
          </p:cNvPr>
          <p:cNvSpPr/>
          <p:nvPr/>
        </p:nvSpPr>
        <p:spPr>
          <a:xfrm>
            <a:off x="7013376" y="6084354"/>
            <a:ext cx="864096" cy="576064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354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3848" y="332656"/>
            <a:ext cx="3394720" cy="1066130"/>
          </a:xfrm>
        </p:spPr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uk-UA" sz="3100" dirty="0" smtClean="0"/>
              <a:t>Кільця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5400600" cy="2188840"/>
          </a:xfrm>
        </p:spPr>
        <p:txBody>
          <a:bodyPr/>
          <a:lstStyle/>
          <a:p>
            <a:r>
              <a:rPr lang="uk-UA" dirty="0"/>
              <a:t>– якщо виконуються властивості 1-9 включно – то це </a:t>
            </a:r>
            <a:r>
              <a:rPr lang="uk-UA" dirty="0" smtClean="0"/>
              <a:t>кільце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169661"/>
            <a:ext cx="2247900" cy="2247900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619944" y="4293096"/>
            <a:ext cx="7571184" cy="2188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/>
              <a:t>– якщо виконуються властивості 1-10 включно – то це комутативне кільце</a:t>
            </a:r>
            <a:endParaRPr lang="uk-UA" dirty="0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8052376" y="6084354"/>
            <a:ext cx="792088" cy="576064"/>
          </a:xfrm>
          <a:prstGeom prst="actionButtonForwardNex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Управляющая кнопка: назад 7">
            <a:hlinkClick r:id="" action="ppaction://hlinkshowjump?jump=previousslide" highlightClick="1"/>
          </p:cNvPr>
          <p:cNvSpPr/>
          <p:nvPr/>
        </p:nvSpPr>
        <p:spPr>
          <a:xfrm>
            <a:off x="6005264" y="6097232"/>
            <a:ext cx="792088" cy="576064"/>
          </a:xfrm>
          <a:prstGeom prst="actionButtonBackPreviou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Управляющая кнопка: домой 8">
            <a:hlinkClick r:id="rId3" action="ppaction://hlinksldjump" highlightClick="1"/>
          </p:cNvPr>
          <p:cNvSpPr/>
          <p:nvPr/>
        </p:nvSpPr>
        <p:spPr>
          <a:xfrm>
            <a:off x="7013376" y="6084354"/>
            <a:ext cx="864096" cy="576064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702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240161"/>
            <a:ext cx="7715200" cy="2116831"/>
          </a:xfrm>
        </p:spPr>
        <p:txBody>
          <a:bodyPr>
            <a:normAutofit/>
          </a:bodyPr>
          <a:lstStyle/>
          <a:p>
            <a:r>
              <a:rPr lang="uk-UA" dirty="0"/>
              <a:t>– якщо виконуються властивості 1-10 включно, а також кожен елемент крім одиничного за додаванням (крім нуля) має зворотній – то це поле.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968" y="3212976"/>
            <a:ext cx="5250496" cy="2952328"/>
          </a:xfrm>
          <a:prstGeom prst="rect">
            <a:avLst/>
          </a:prstGeom>
        </p:spPr>
      </p:pic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8052376" y="6084354"/>
            <a:ext cx="792088" cy="576064"/>
          </a:xfrm>
          <a:prstGeom prst="actionButtonForwardNex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6005264" y="6097232"/>
            <a:ext cx="792088" cy="576064"/>
          </a:xfrm>
          <a:prstGeom prst="actionButtonBackPreviou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Управляющая кнопка: домой 6">
            <a:hlinkClick r:id="rId3" action="ppaction://hlinksldjump" highlightClick="1"/>
          </p:cNvPr>
          <p:cNvSpPr/>
          <p:nvPr/>
        </p:nvSpPr>
        <p:spPr>
          <a:xfrm>
            <a:off x="7013376" y="6084354"/>
            <a:ext cx="864096" cy="576064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89681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634</Words>
  <Application>Microsoft Office PowerPoint</Application>
  <PresentationFormat>Экран 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«Елементи теорій груп, кілець, полів, теорії чисел та теорії ймовірності в криптографії»</vt:lpstr>
      <vt:lpstr>Зміст</vt:lpstr>
      <vt:lpstr>Вступ</vt:lpstr>
      <vt:lpstr>Арифметика лишків</vt:lpstr>
      <vt:lpstr>Групи, кільця, поля</vt:lpstr>
      <vt:lpstr>Презентация PowerPoint</vt:lpstr>
      <vt:lpstr>Групи</vt:lpstr>
      <vt:lpstr>Кільця</vt:lpstr>
      <vt:lpstr>Поля</vt:lpstr>
      <vt:lpstr>Функція Ейлера</vt:lpstr>
      <vt:lpstr>Мала теорема Ферма</vt:lpstr>
      <vt:lpstr>Парадокс днів народження</vt:lpstr>
      <vt:lpstr>Висновок</vt:lpstr>
      <vt:lpstr>Джерела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«Елементи теорій груп, кілець, полів, теорії чисел та теорії ймовірності в криптографії»</dc:title>
  <dc:creator>Анжела</dc:creator>
  <cp:lastModifiedBy>Анжела</cp:lastModifiedBy>
  <cp:revision>19</cp:revision>
  <dcterms:created xsi:type="dcterms:W3CDTF">2017-03-28T13:19:34Z</dcterms:created>
  <dcterms:modified xsi:type="dcterms:W3CDTF">2017-03-28T14:29:51Z</dcterms:modified>
</cp:coreProperties>
</file>