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69" d="100"/>
          <a:sy n="69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90B0-4AB8-485C-B521-2B449F7AF0E4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894A-B5B5-4C76-A7B6-3266C38BCC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838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pPr lvl="0">
                <a:spcBef>
                  <a:spcPts val="0"/>
                </a:spcBef>
                <a:buNone/>
              </a:pPr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9209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A75B692-BA61-4925-A581-0D74064BAA90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27DCC6-09F7-4C0D-8624-400740D3734E}" type="datetimeFigureOut">
              <a:rPr lang="uk-UA" smtClean="0"/>
              <a:t>08.12.2016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412776"/>
            <a:ext cx="6436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Презентація проекту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8586" y="4149080"/>
            <a:ext cx="247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Виконавці: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Токарський Андрій,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err="1" smtClean="0"/>
              <a:t>Колінько</a:t>
            </a:r>
            <a:r>
              <a:rPr lang="uk-UA" dirty="0" smtClean="0"/>
              <a:t> Анжела,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err="1" smtClean="0"/>
              <a:t>Натальчук</a:t>
            </a:r>
            <a:r>
              <a:rPr lang="uk-UA" dirty="0" smtClean="0"/>
              <a:t> Максим</a:t>
            </a:r>
          </a:p>
        </p:txBody>
      </p:sp>
    </p:spTree>
    <p:extLst>
      <p:ext uri="{BB962C8B-B14F-4D97-AF65-F5344CB8AC3E}">
        <p14:creationId xmlns:p14="http://schemas.microsoft.com/office/powerpoint/2010/main" val="18123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78196" y="1916832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dirty="0" smtClean="0"/>
              <a:t>Допущення </a:t>
            </a:r>
            <a:r>
              <a:rPr lang="uk" dirty="0"/>
              <a:t>проекта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23528" y="2852936"/>
            <a:ext cx="9028200" cy="1622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</a:rPr>
              <a:t>Якщо </a:t>
            </a:r>
            <a:endParaRPr lang="uk" sz="1800" dirty="0">
              <a:solidFill>
                <a:schemeClr val="tx1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uk" sz="1800" dirty="0">
                <a:solidFill>
                  <a:schemeClr val="tx1"/>
                </a:solidFill>
              </a:rPr>
              <a:t>проект </a:t>
            </a:r>
            <a:r>
              <a:rPr lang="uk" sz="1800" dirty="0" smtClean="0">
                <a:solidFill>
                  <a:schemeClr val="tx1"/>
                </a:solidFill>
              </a:rPr>
              <a:t>буде підтриманим студентами і викладачами;</a:t>
            </a:r>
            <a:endParaRPr lang="uk" sz="1800" dirty="0">
              <a:solidFill>
                <a:schemeClr val="tx1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uk-UA" sz="1800" dirty="0"/>
              <a:t>б</a:t>
            </a:r>
            <a:r>
              <a:rPr lang="uk" sz="1800" dirty="0" smtClean="0">
                <a:solidFill>
                  <a:schemeClr val="tx1"/>
                </a:solidFill>
              </a:rPr>
              <a:t>уде вчасно виділено фінансування </a:t>
            </a:r>
            <a:r>
              <a:rPr lang="uk" sz="1800" dirty="0">
                <a:solidFill>
                  <a:schemeClr val="tx1"/>
                </a:solidFill>
              </a:rPr>
              <a:t>на проект;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uk" sz="1800" dirty="0">
                <a:solidFill>
                  <a:schemeClr val="tx1"/>
                </a:solidFill>
              </a:rPr>
              <a:t>не </a:t>
            </a:r>
            <a:r>
              <a:rPr lang="uk" sz="1800" dirty="0" smtClean="0">
                <a:solidFill>
                  <a:schemeClr val="tx1"/>
                </a:solidFill>
              </a:rPr>
              <a:t>буде подорожчання </a:t>
            </a:r>
            <a:r>
              <a:rPr lang="uk" sz="1800" dirty="0" smtClean="0"/>
              <a:t>програмних засобів та апаратури</a:t>
            </a:r>
            <a:r>
              <a:rPr lang="en-US" sz="1800" dirty="0" smtClean="0"/>
              <a:t>;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uk-UA" sz="1800" dirty="0"/>
              <a:t>н</a:t>
            </a:r>
            <a:r>
              <a:rPr lang="uk" sz="1800" dirty="0" smtClean="0">
                <a:solidFill>
                  <a:schemeClr val="tx1"/>
                </a:solidFill>
              </a:rPr>
              <a:t>е буде проблем із купленими засобами, інструментами, </a:t>
            </a:r>
            <a:r>
              <a:rPr lang="uk" sz="1800" dirty="0" smtClean="0">
                <a:solidFill>
                  <a:schemeClr val="tx1"/>
                </a:solidFill>
              </a:rPr>
              <a:t>ПЗ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uk" sz="1800" dirty="0"/>
              <a:t> </a:t>
            </a:r>
            <a:r>
              <a:rPr lang="uk" sz="1800" dirty="0" smtClean="0"/>
              <a:t>   </a:t>
            </a:r>
            <a:r>
              <a:rPr lang="uk" sz="1800" dirty="0" smtClean="0">
                <a:solidFill>
                  <a:schemeClr val="tx1"/>
                </a:solidFill>
              </a:rPr>
              <a:t> </a:t>
            </a:r>
            <a:r>
              <a:rPr lang="uk" sz="1800" dirty="0" smtClean="0">
                <a:solidFill>
                  <a:schemeClr val="tx1"/>
                </a:solidFill>
              </a:rPr>
              <a:t>(поломки, баги тощо)</a:t>
            </a:r>
          </a:p>
          <a:p>
            <a:pPr lvl="0">
              <a:spcBef>
                <a:spcPts val="0"/>
              </a:spcBef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Т</a:t>
            </a:r>
            <a:r>
              <a:rPr lang="uk" sz="1800" dirty="0" smtClean="0">
                <a:solidFill>
                  <a:schemeClr val="tx1"/>
                </a:solidFill>
              </a:rPr>
              <a:t>о проект повинен буде виконаним в зазначений термін.</a:t>
            </a:r>
            <a:endParaRPr lang="uk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-16233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Ризики</a:t>
            </a:r>
            <a:endParaRPr lang="u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06612"/>
            <a:ext cx="7704856" cy="602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Вплив ризиків</a:t>
            </a:r>
            <a:endParaRPr lang="u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59121"/>
              </p:ext>
            </p:extLst>
          </p:nvPr>
        </p:nvGraphicFramePr>
        <p:xfrm>
          <a:off x="179512" y="1268761"/>
          <a:ext cx="8712967" cy="288032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224136"/>
                <a:gridCol w="1421580"/>
                <a:gridCol w="1316104"/>
                <a:gridCol w="1654804"/>
                <a:gridCol w="1368152"/>
                <a:gridCol w="1728191"/>
              </a:tblGrid>
              <a:tr h="9670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 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Механічні</a:t>
                      </a:r>
                      <a:r>
                        <a:rPr lang="uk-UA" sz="1600" baseline="0" dirty="0" smtClean="0">
                          <a:effectLst/>
                        </a:rPr>
                        <a:t> </a:t>
                      </a:r>
                      <a:r>
                        <a:rPr lang="uk-UA" sz="1600" dirty="0" smtClean="0">
                          <a:effectLst/>
                        </a:rPr>
                        <a:t>пошкодження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Втрата даних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Додання нового функц.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Баги в випущеному проекті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Перевантаження сервера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6377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Сроки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Відхилення</a:t>
                      </a:r>
                      <a:r>
                        <a:rPr lang="uk-UA" sz="1600" baseline="0" dirty="0" smtClean="0">
                          <a:effectLst/>
                        </a:rPr>
                        <a:t> на </a:t>
                      </a:r>
                      <a:r>
                        <a:rPr lang="uk-UA" sz="1600" dirty="0" smtClean="0">
                          <a:effectLst/>
                        </a:rPr>
                        <a:t>5</a:t>
                      </a:r>
                      <a:r>
                        <a:rPr lang="uk-UA" sz="1600" dirty="0">
                          <a:effectLst/>
                        </a:rPr>
                        <a:t>%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відхилення на 30%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Відхилення </a:t>
                      </a:r>
                      <a:r>
                        <a:rPr lang="uk-UA" sz="1600" dirty="0">
                          <a:effectLst/>
                        </a:rPr>
                        <a:t>на 5%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немає впливу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немає впливу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6377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Функціонал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немає впливу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менше на 10%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збільшиться на 10%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зміна 3% функціоналу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немає впливу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6377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Стоимость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немає впливу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збільнення на 40%</a:t>
                      </a:r>
                      <a:endParaRPr lang="uk-UA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збільшиться на 5%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немає впливу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збільшиться на 25%</a:t>
                      </a:r>
                      <a:endParaRPr lang="uk-UA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Антиризикові заходи</a:t>
            </a:r>
            <a:endParaRPr lang="uk" dirty="0"/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735754053"/>
              </p:ext>
            </p:extLst>
          </p:nvPr>
        </p:nvGraphicFramePr>
        <p:xfrm>
          <a:off x="971600" y="1124744"/>
          <a:ext cx="7239000" cy="424847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70725"/>
                <a:gridCol w="6568275"/>
              </a:tblGrid>
              <a:tr h="566777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uk" sz="1600" dirty="0"/>
                        <a:t>№</a:t>
                      </a:r>
                      <a:endParaRPr lang="uk" sz="1600" dirty="0">
                        <a:latin typeface="+mj-lt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uk" sz="1600" dirty="0"/>
                        <a:t>Мероприятие</a:t>
                      </a:r>
                      <a:endParaRPr lang="uk" sz="1600" dirty="0">
                        <a:latin typeface="+mj-lt"/>
                      </a:endParaRPr>
                    </a:p>
                  </a:txBody>
                  <a:tcPr marL="91425" marR="91425" marT="121900" marB="121900"/>
                </a:tc>
              </a:tr>
              <a:tr h="59317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uk" sz="1600"/>
                        <a:t>1</a:t>
                      </a:r>
                      <a:endParaRPr lang="uk" sz="1600">
                        <a:latin typeface="+mj-lt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effectLst/>
                        </a:rPr>
                        <a:t>Проведення інструктажів для роботи з новою технікою.</a:t>
                      </a:r>
                      <a:endParaRPr lang="uk-UA" sz="1600" dirty="0">
                        <a:effectLst/>
                        <a:latin typeface="+mj-lt"/>
                      </a:endParaRPr>
                    </a:p>
                  </a:txBody>
                  <a:tcPr marL="68575" marR="68575" marT="121900" marB="121900"/>
                </a:tc>
              </a:tr>
              <a:tr h="64953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uk" sz="1600"/>
                        <a:t>2</a:t>
                      </a:r>
                      <a:endParaRPr lang="uk" sz="1600">
                        <a:latin typeface="+mj-lt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effectLst/>
                        </a:rPr>
                        <a:t>Створення резервних копій.</a:t>
                      </a:r>
                      <a:endParaRPr lang="uk-UA" sz="1600" dirty="0">
                        <a:effectLst/>
                        <a:latin typeface="+mj-lt"/>
                      </a:endParaRPr>
                    </a:p>
                  </a:txBody>
                  <a:tcPr marL="68575" marR="68575" marT="121900" marB="121900"/>
                </a:tc>
              </a:tr>
              <a:tr h="63893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uk" sz="1600"/>
                        <a:t>3</a:t>
                      </a:r>
                      <a:endParaRPr lang="uk" sz="1600">
                        <a:latin typeface="+mj-lt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r>
                        <a:rPr lang="uk-UA" sz="1600" dirty="0" err="1" smtClean="0">
                          <a:effectLst/>
                        </a:rPr>
                        <a:t>Аутсорсинг</a:t>
                      </a:r>
                      <a:r>
                        <a:rPr lang="uk-UA" sz="1600" baseline="0" dirty="0" smtClean="0">
                          <a:effectLst/>
                        </a:rPr>
                        <a:t> при рішенні деяких проблемних задач</a:t>
                      </a:r>
                      <a:endParaRPr lang="uk-UA" sz="1600" dirty="0" smtClean="0">
                        <a:effectLst/>
                        <a:latin typeface="+mj-lt"/>
                      </a:endParaRPr>
                    </a:p>
                  </a:txBody>
                  <a:tcPr marL="68575" marR="68575" marT="121900" marB="121900"/>
                </a:tc>
              </a:tr>
              <a:tr h="69842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uk" sz="1600"/>
                        <a:t>4</a:t>
                      </a:r>
                      <a:endParaRPr lang="uk" sz="1600">
                        <a:latin typeface="+mj-lt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effectLst/>
                        </a:rPr>
                        <a:t>Проста процедура зворотного зв'язку.</a:t>
                      </a:r>
                      <a:endParaRPr lang="uk-UA" sz="1600" dirty="0">
                        <a:effectLst/>
                        <a:latin typeface="+mj-lt"/>
                      </a:endParaRPr>
                    </a:p>
                  </a:txBody>
                  <a:tcPr marL="68575" marR="68575" marT="121900" marB="121900"/>
                </a:tc>
              </a:tr>
              <a:tr h="110163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uk" sz="1600"/>
                        <a:t>5</a:t>
                      </a:r>
                      <a:endParaRPr lang="uk" sz="1600">
                        <a:latin typeface="+mj-lt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uk-UA" sz="1600" dirty="0" smtClean="0">
                          <a:sym typeface="Times New Roman"/>
                        </a:rPr>
                        <a:t>Велику</a:t>
                      </a:r>
                      <a:r>
                        <a:rPr lang="uk-UA" sz="1600" baseline="0" dirty="0" smtClean="0">
                          <a:sym typeface="Times New Roman"/>
                        </a:rPr>
                        <a:t> роль приділити оптимізації серверної частини та ретельний вибір серверного обладнання.</a:t>
                      </a:r>
                      <a:endParaRPr lang="uk-UA" sz="1600" dirty="0">
                        <a:solidFill>
                          <a:schemeClr val="dk1"/>
                        </a:solidFill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Контрольні події</a:t>
            </a:r>
            <a:endParaRPr lang="uk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" dirty="0" smtClean="0"/>
              <a:t>Розроблена концепція</a:t>
            </a:r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" dirty="0" smtClean="0">
                <a:solidFill>
                  <a:schemeClr val="tx1"/>
                </a:solidFill>
              </a:rPr>
              <a:t>Розроблене ТЗ</a:t>
            </a:r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" dirty="0" smtClean="0"/>
              <a:t>Готовий прототип</a:t>
            </a:r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" dirty="0" smtClean="0">
                <a:solidFill>
                  <a:schemeClr val="tx1"/>
                </a:solidFill>
              </a:rPr>
              <a:t>Розроблений проект</a:t>
            </a:r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" dirty="0" smtClean="0"/>
              <a:t>Написана проектна документація</a:t>
            </a:r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" dirty="0" smtClean="0">
                <a:solidFill>
                  <a:schemeClr val="tx1"/>
                </a:solidFill>
              </a:rPr>
              <a:t>Гра введена в експлуатацію</a:t>
            </a:r>
            <a:endParaRPr lang="u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7504" y="8353"/>
            <a:ext cx="8736624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dirty="0" smtClean="0"/>
              <a:t>Критерії успіху </a:t>
            </a:r>
            <a:r>
              <a:rPr lang="uk" dirty="0"/>
              <a:t>и </a:t>
            </a:r>
            <a:r>
              <a:rPr lang="uk" dirty="0" smtClean="0"/>
              <a:t>приймання проекта</a:t>
            </a:r>
            <a:endParaRPr lang="uk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23528" y="1484784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Font typeface="Arial" panose="020B0604020202020204" pitchFamily="34" charset="0"/>
              <a:buChar char="-"/>
            </a:pPr>
            <a:r>
              <a:rPr lang="ru-RU" sz="2400" dirty="0" smtClean="0">
                <a:solidFill>
                  <a:srgbClr val="000000"/>
                </a:solidFill>
              </a:rPr>
              <a:t>Створена </a:t>
            </a:r>
            <a:r>
              <a:rPr lang="ru-RU" sz="2400" dirty="0" err="1" smtClean="0">
                <a:solidFill>
                  <a:srgbClr val="000000"/>
                </a:solidFill>
              </a:rPr>
              <a:t>програма</a:t>
            </a:r>
            <a:r>
              <a:rPr lang="ru-RU" sz="2400" dirty="0" smtClean="0">
                <a:solidFill>
                  <a:srgbClr val="000000"/>
                </a:solidFill>
              </a:rPr>
              <a:t>, </a:t>
            </a:r>
            <a:r>
              <a:rPr lang="ru-RU" sz="2400" dirty="0" err="1">
                <a:solidFill>
                  <a:srgbClr val="000000"/>
                </a:solidFill>
              </a:rPr>
              <a:t>що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навчає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користувачів</a:t>
            </a:r>
            <a:r>
              <a:rPr lang="ru-RU" sz="2400" dirty="0">
                <a:solidFill>
                  <a:srgbClr val="000000"/>
                </a:solidFill>
              </a:rPr>
              <a:t> основам </a:t>
            </a:r>
            <a:r>
              <a:rPr lang="ru-RU" sz="2400" dirty="0" err="1">
                <a:solidFill>
                  <a:srgbClr val="000000"/>
                </a:solidFill>
              </a:rPr>
              <a:t>комп'ютерної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схемотехніки</a:t>
            </a:r>
            <a:r>
              <a:rPr lang="ru-RU" sz="2400" dirty="0">
                <a:solidFill>
                  <a:srgbClr val="000000"/>
                </a:solidFill>
              </a:rPr>
              <a:t> і </a:t>
            </a:r>
            <a:r>
              <a:rPr lang="ru-RU" sz="2400" dirty="0" err="1">
                <a:solidFill>
                  <a:srgbClr val="000000"/>
                </a:solidFill>
              </a:rPr>
              <a:t>моделювання</a:t>
            </a:r>
            <a:r>
              <a:rPr lang="ru-RU" sz="2400" dirty="0">
                <a:solidFill>
                  <a:srgbClr val="000000"/>
                </a:solidFill>
              </a:rPr>
              <a:t> систем в </a:t>
            </a:r>
            <a:r>
              <a:rPr lang="ru-RU" sz="2400" dirty="0" err="1">
                <a:solidFill>
                  <a:srgbClr val="000000"/>
                </a:solidFill>
              </a:rPr>
              <a:t>пакеті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ALLTED </a:t>
            </a:r>
            <a:r>
              <a:rPr lang="ru-RU" sz="2400" dirty="0">
                <a:solidFill>
                  <a:srgbClr val="000000"/>
                </a:solidFill>
              </a:rPr>
              <a:t>в </a:t>
            </a:r>
            <a:r>
              <a:rPr lang="ru-RU" sz="2400" dirty="0" err="1">
                <a:solidFill>
                  <a:srgbClr val="000000"/>
                </a:solidFill>
              </a:rPr>
              <a:t>ігровій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формі</a:t>
            </a:r>
            <a:r>
              <a:rPr lang="ru-RU" sz="2400" dirty="0">
                <a:solidFill>
                  <a:srgbClr val="000000"/>
                </a:solidFill>
              </a:rPr>
              <a:t>. У </a:t>
            </a:r>
            <a:r>
              <a:rPr lang="ru-RU" sz="2400" dirty="0" err="1">
                <a:solidFill>
                  <a:srgbClr val="000000"/>
                </a:solidFill>
              </a:rPr>
              <a:t>ньому</a:t>
            </a:r>
            <a:r>
              <a:rPr lang="ru-RU" sz="2400" dirty="0">
                <a:solidFill>
                  <a:srgbClr val="000000"/>
                </a:solidFill>
              </a:rPr>
              <a:t> є добре </a:t>
            </a:r>
            <a:r>
              <a:rPr lang="ru-RU" sz="2400" dirty="0" err="1">
                <a:solidFill>
                  <a:srgbClr val="000000"/>
                </a:solidFill>
              </a:rPr>
              <a:t>структуровані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довідкова</a:t>
            </a:r>
            <a:r>
              <a:rPr lang="ru-RU" sz="2400" dirty="0">
                <a:solidFill>
                  <a:srgbClr val="000000"/>
                </a:solidFill>
              </a:rPr>
              <a:t> база і </a:t>
            </a:r>
            <a:r>
              <a:rPr lang="ru-RU" sz="2400" dirty="0" err="1">
                <a:solidFill>
                  <a:srgbClr val="000000"/>
                </a:solidFill>
              </a:rPr>
              <a:t>документація</a:t>
            </a:r>
            <a:r>
              <a:rPr lang="ru-RU" sz="2400" dirty="0">
                <a:solidFill>
                  <a:srgbClr val="000000"/>
                </a:solidFill>
              </a:rPr>
              <a:t>, а </a:t>
            </a:r>
            <a:r>
              <a:rPr lang="ru-RU" sz="2400" dirty="0" err="1">
                <a:solidFill>
                  <a:srgbClr val="000000"/>
                </a:solidFill>
              </a:rPr>
              <a:t>також</a:t>
            </a:r>
            <a:r>
              <a:rPr lang="ru-RU" sz="2400" dirty="0">
                <a:solidFill>
                  <a:srgbClr val="000000"/>
                </a:solidFill>
              </a:rPr>
              <a:t> є </a:t>
            </a:r>
            <a:r>
              <a:rPr lang="ru-RU" sz="2400" dirty="0" err="1">
                <a:solidFill>
                  <a:srgbClr val="000000"/>
                </a:solidFill>
              </a:rPr>
              <a:t>функціонал</a:t>
            </a:r>
            <a:r>
              <a:rPr lang="ru-RU" sz="2400" dirty="0">
                <a:solidFill>
                  <a:srgbClr val="000000"/>
                </a:solidFill>
              </a:rPr>
              <a:t> для комфортного </a:t>
            </a:r>
            <a:r>
              <a:rPr lang="ru-RU" sz="2400" dirty="0" err="1">
                <a:solidFill>
                  <a:srgbClr val="000000"/>
                </a:solidFill>
              </a:rPr>
              <a:t>спілкування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всередині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спільноти</a:t>
            </a:r>
            <a:r>
              <a:rPr lang="ru-RU" sz="2400" dirty="0" smtClean="0">
                <a:solidFill>
                  <a:srgbClr val="000000"/>
                </a:solidFill>
              </a:rPr>
              <a:t>.</a:t>
            </a:r>
            <a:endParaRPr lang="uk" sz="2400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uk-UA" sz="2400" dirty="0" smtClean="0">
                <a:solidFill>
                  <a:schemeClr val="tx1"/>
                </a:solidFill>
              </a:rPr>
              <a:t>О</a:t>
            </a:r>
            <a:r>
              <a:rPr lang="uk" sz="2400" dirty="0" smtClean="0">
                <a:solidFill>
                  <a:schemeClr val="tx1"/>
                </a:solidFill>
              </a:rPr>
              <a:t>питування студентів показало, що більше 80</a:t>
            </a:r>
            <a:r>
              <a:rPr lang="en-US" sz="2400" dirty="0" smtClean="0">
                <a:solidFill>
                  <a:schemeClr val="tx1"/>
                </a:solidFill>
              </a:rPr>
              <a:t>% </a:t>
            </a:r>
            <a:r>
              <a:rPr lang="uk-UA" sz="2400" dirty="0" smtClean="0">
                <a:solidFill>
                  <a:schemeClr val="tx1"/>
                </a:solidFill>
              </a:rPr>
              <a:t>студентів задоволені програмним продуктом і використовують його для навчання</a:t>
            </a:r>
            <a:r>
              <a:rPr lang="uk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uk" sz="2400" dirty="0" smtClean="0"/>
              <a:t>Кількість незадовільних оцінок по схемотехніці та МСС зменшилось на 10%</a:t>
            </a:r>
            <a:r>
              <a:rPr lang="uk" sz="2400" dirty="0" smtClean="0">
                <a:solidFill>
                  <a:schemeClr val="tx1"/>
                </a:solidFill>
              </a:rPr>
              <a:t>. </a:t>
            </a:r>
            <a:endParaRPr lang="u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5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1526" y="96017"/>
            <a:ext cx="4725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Дякую за увагу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 descr="https://pp.vk.me/c837735/v837735002/e347/esSwcSTMw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19347"/>
            <a:ext cx="5581650" cy="55911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40" y="188640"/>
            <a:ext cx="5112568" cy="878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Картинки по запросу недоумева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9139"/>
            <a:ext cx="3810000" cy="391477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39692" y="1700808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uk" dirty="0" smtClean="0"/>
              <a:t>Проблеми </a:t>
            </a:r>
            <a:r>
              <a:rPr lang="uk" dirty="0"/>
              <a:t>(</a:t>
            </a:r>
            <a:r>
              <a:rPr lang="uk" dirty="0" smtClean="0"/>
              <a:t>актуальність</a:t>
            </a:r>
            <a:r>
              <a:rPr lang="uk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5832" y="2564904"/>
            <a:ext cx="6768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73333"/>
              <a:buNone/>
            </a:pPr>
            <a:r>
              <a:rPr lang="ru-RU" sz="2000" dirty="0" err="1" smtClean="0">
                <a:solidFill>
                  <a:srgbClr val="000000"/>
                </a:solidFill>
              </a:rPr>
              <a:t>Створення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програми</a:t>
            </a:r>
            <a:r>
              <a:rPr lang="ru-RU" sz="2000" dirty="0" smtClean="0">
                <a:solidFill>
                  <a:srgbClr val="000000"/>
                </a:solidFill>
              </a:rPr>
              <a:t>, </a:t>
            </a:r>
            <a:r>
              <a:rPr lang="ru-RU" sz="2000" dirty="0" err="1" smtClean="0">
                <a:solidFill>
                  <a:srgbClr val="000000"/>
                </a:solidFill>
              </a:rPr>
              <a:t>що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навчає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користувачів</a:t>
            </a:r>
            <a:r>
              <a:rPr lang="ru-RU" sz="2000" dirty="0" smtClean="0">
                <a:solidFill>
                  <a:srgbClr val="000000"/>
                </a:solidFill>
              </a:rPr>
              <a:t> основам </a:t>
            </a:r>
            <a:r>
              <a:rPr lang="ru-RU" sz="2000" dirty="0" err="1" smtClean="0">
                <a:solidFill>
                  <a:srgbClr val="000000"/>
                </a:solidFill>
              </a:rPr>
              <a:t>комп'ютерної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схемотехніки</a:t>
            </a:r>
            <a:r>
              <a:rPr lang="ru-RU" sz="2000" dirty="0" smtClean="0">
                <a:solidFill>
                  <a:srgbClr val="000000"/>
                </a:solidFill>
              </a:rPr>
              <a:t> і </a:t>
            </a:r>
            <a:r>
              <a:rPr lang="ru-RU" sz="2000" dirty="0" err="1" smtClean="0">
                <a:solidFill>
                  <a:srgbClr val="000000"/>
                </a:solidFill>
              </a:rPr>
              <a:t>моделювання</a:t>
            </a:r>
            <a:r>
              <a:rPr lang="ru-RU" sz="2000" dirty="0" smtClean="0">
                <a:solidFill>
                  <a:srgbClr val="000000"/>
                </a:solidFill>
              </a:rPr>
              <a:t> систем в </a:t>
            </a:r>
            <a:r>
              <a:rPr lang="ru-RU" sz="2000" dirty="0" err="1" smtClean="0">
                <a:solidFill>
                  <a:srgbClr val="000000"/>
                </a:solidFill>
              </a:rPr>
              <a:t>пакеті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ALLTED </a:t>
            </a:r>
            <a:r>
              <a:rPr lang="ru-RU" sz="2000" dirty="0" smtClean="0">
                <a:solidFill>
                  <a:srgbClr val="000000"/>
                </a:solidFill>
              </a:rPr>
              <a:t>в </a:t>
            </a:r>
            <a:r>
              <a:rPr lang="ru-RU" sz="2000" dirty="0" err="1" smtClean="0">
                <a:solidFill>
                  <a:srgbClr val="000000"/>
                </a:solidFill>
              </a:rPr>
              <a:t>ігровій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формі</a:t>
            </a:r>
            <a:r>
              <a:rPr lang="ru-RU" sz="2000" dirty="0" smtClean="0">
                <a:solidFill>
                  <a:srgbClr val="000000"/>
                </a:solidFill>
              </a:rPr>
              <a:t>. У </a:t>
            </a:r>
            <a:r>
              <a:rPr lang="ru-RU" sz="2000" dirty="0" err="1" smtClean="0">
                <a:solidFill>
                  <a:srgbClr val="000000"/>
                </a:solidFill>
              </a:rPr>
              <a:t>ньому</a:t>
            </a:r>
            <a:r>
              <a:rPr lang="ru-RU" sz="2000" dirty="0" smtClean="0">
                <a:solidFill>
                  <a:srgbClr val="000000"/>
                </a:solidFill>
              </a:rPr>
              <a:t> є добре </a:t>
            </a:r>
            <a:r>
              <a:rPr lang="ru-RU" sz="2000" dirty="0" err="1" smtClean="0">
                <a:solidFill>
                  <a:srgbClr val="000000"/>
                </a:solidFill>
              </a:rPr>
              <a:t>структуровані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довідкова</a:t>
            </a:r>
            <a:r>
              <a:rPr lang="ru-RU" sz="2000" dirty="0" smtClean="0">
                <a:solidFill>
                  <a:srgbClr val="000000"/>
                </a:solidFill>
              </a:rPr>
              <a:t> база і </a:t>
            </a:r>
            <a:r>
              <a:rPr lang="ru-RU" sz="2000" dirty="0" err="1" smtClean="0">
                <a:solidFill>
                  <a:srgbClr val="000000"/>
                </a:solidFill>
              </a:rPr>
              <a:t>документація</a:t>
            </a:r>
            <a:r>
              <a:rPr lang="ru-RU" sz="2000" dirty="0" smtClean="0">
                <a:solidFill>
                  <a:srgbClr val="000000"/>
                </a:solidFill>
              </a:rPr>
              <a:t>, а </a:t>
            </a:r>
            <a:r>
              <a:rPr lang="ru-RU" sz="2000" dirty="0" err="1" smtClean="0">
                <a:solidFill>
                  <a:srgbClr val="000000"/>
                </a:solidFill>
              </a:rPr>
              <a:t>також</a:t>
            </a:r>
            <a:r>
              <a:rPr lang="ru-RU" sz="2000" dirty="0" smtClean="0">
                <a:solidFill>
                  <a:srgbClr val="000000"/>
                </a:solidFill>
              </a:rPr>
              <a:t> є </a:t>
            </a:r>
            <a:r>
              <a:rPr lang="ru-RU" sz="2000" dirty="0" err="1" smtClean="0">
                <a:solidFill>
                  <a:srgbClr val="000000"/>
                </a:solidFill>
              </a:rPr>
              <a:t>функціонал</a:t>
            </a:r>
            <a:r>
              <a:rPr lang="ru-RU" sz="2000" dirty="0" smtClean="0">
                <a:solidFill>
                  <a:srgbClr val="000000"/>
                </a:solidFill>
              </a:rPr>
              <a:t> для комфортного </a:t>
            </a:r>
            <a:r>
              <a:rPr lang="ru-RU" sz="2000" dirty="0" err="1" smtClean="0">
                <a:solidFill>
                  <a:srgbClr val="000000"/>
                </a:solidFill>
              </a:rPr>
              <a:t>спілкування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всередині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спільноти</a:t>
            </a:r>
            <a:r>
              <a:rPr lang="ru-RU" sz="2000" dirty="0" smtClean="0">
                <a:solidFill>
                  <a:srgbClr val="000000"/>
                </a:solidFill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70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74100" y="165567"/>
            <a:ext cx="8520600" cy="8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dirty="0" smtClean="0"/>
              <a:t>Проблеми, що вирішує проект</a:t>
            </a:r>
            <a:endParaRPr lang="u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1"/>
            <a:ext cx="6480720" cy="4261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4088" y="5301208"/>
            <a:ext cx="274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Низька мотивація вчитись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73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08074" y="620688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dirty="0" smtClean="0"/>
              <a:t>Цілі </a:t>
            </a:r>
            <a:r>
              <a:rPr lang="uk" dirty="0"/>
              <a:t>проекта</a:t>
            </a:r>
          </a:p>
        </p:txBody>
      </p:sp>
      <p:pic>
        <p:nvPicPr>
          <p:cNvPr id="4" name="Рисунок 1" descr="D:\4\proj_manag\lab\obj_tree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2906"/>
            <a:ext cx="7780490" cy="3530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8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7504" y="764704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dirty="0" smtClean="0"/>
              <a:t>Результати </a:t>
            </a:r>
            <a:r>
              <a:rPr lang="uk" dirty="0"/>
              <a:t>проекта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118"/>
            <a:ext cx="4822279" cy="37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-907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Зацікавлені сторони</a:t>
            </a:r>
            <a:endParaRPr lang="uk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259632" y="4365104"/>
            <a:ext cx="2843808" cy="1728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" sz="1400" b="1" i="1" dirty="0">
                <a:solidFill>
                  <a:schemeClr val="dk1"/>
                </a:solidFill>
              </a:rPr>
              <a:t>Заинтересованные стороны</a:t>
            </a:r>
            <a:r>
              <a:rPr lang="uk" sz="1400" b="1" u="sng" dirty="0">
                <a:solidFill>
                  <a:schemeClr val="dk1"/>
                </a:solidFill>
              </a:rPr>
              <a:t>:</a:t>
            </a:r>
          </a:p>
          <a:p>
            <a:pPr lvl="0" indent="-298450">
              <a:buClr>
                <a:schemeClr val="dk1"/>
              </a:buClr>
              <a:buSzPct val="10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	</a:t>
            </a:r>
            <a:r>
              <a:rPr lang="ru-RU" sz="1400" dirty="0" smtClean="0">
                <a:solidFill>
                  <a:schemeClr val="dk1"/>
                </a:solidFill>
              </a:rPr>
              <a:t>1</a:t>
            </a:r>
            <a:r>
              <a:rPr lang="ru-RU" sz="1400" dirty="0">
                <a:solidFill>
                  <a:schemeClr val="dk1"/>
                </a:solidFill>
              </a:rPr>
              <a:t>) </a:t>
            </a:r>
            <a:r>
              <a:rPr lang="ru-RU" sz="1400" dirty="0" err="1">
                <a:solidFill>
                  <a:schemeClr val="dk1"/>
                </a:solidFill>
              </a:rPr>
              <a:t>Студенти</a:t>
            </a:r>
            <a:r>
              <a:rPr lang="ru-RU" sz="1400" dirty="0">
                <a:solidFill>
                  <a:schemeClr val="dk1"/>
                </a:solidFill>
              </a:rPr>
              <a:t>, </a:t>
            </a:r>
            <a:r>
              <a:rPr lang="ru-RU" sz="1400" dirty="0" err="1">
                <a:solidFill>
                  <a:schemeClr val="dk1"/>
                </a:solidFill>
              </a:rPr>
              <a:t>викладачі</a:t>
            </a:r>
            <a:r>
              <a:rPr lang="ru-RU" sz="1400" dirty="0">
                <a:solidFill>
                  <a:schemeClr val="dk1"/>
                </a:solidFill>
              </a:rPr>
              <a:t> (A)</a:t>
            </a:r>
          </a:p>
          <a:p>
            <a:pPr lvl="0" indent="-298450">
              <a:buClr>
                <a:schemeClr val="dk1"/>
              </a:buClr>
              <a:buSzPct val="100000"/>
              <a:buNone/>
            </a:pPr>
            <a:r>
              <a:rPr lang="ru-RU" sz="1400" dirty="0">
                <a:solidFill>
                  <a:schemeClr val="dk1"/>
                </a:solidFill>
              </a:rPr>
              <a:t>	2) Ректор КПІ (B)</a:t>
            </a:r>
          </a:p>
          <a:p>
            <a:pPr lvl="0" indent="-298450">
              <a:buClr>
                <a:schemeClr val="dk1"/>
              </a:buClr>
              <a:buSzPct val="100000"/>
              <a:buNone/>
            </a:pPr>
            <a:r>
              <a:rPr lang="ru-RU" sz="1400" dirty="0">
                <a:solidFill>
                  <a:schemeClr val="dk1"/>
                </a:solidFill>
              </a:rPr>
              <a:t>	3) МОН (C)</a:t>
            </a:r>
          </a:p>
          <a:p>
            <a:pPr lvl="0" indent="-298450">
              <a:buClr>
                <a:schemeClr val="dk1"/>
              </a:buClr>
              <a:buSzPct val="100000"/>
              <a:buNone/>
            </a:pPr>
            <a:r>
              <a:rPr lang="ru-RU" sz="1400" dirty="0">
                <a:solidFill>
                  <a:schemeClr val="dk1"/>
                </a:solidFill>
              </a:rPr>
              <a:t>	4</a:t>
            </a:r>
            <a:r>
              <a:rPr lang="ru-RU" sz="1400" dirty="0" smtClean="0">
                <a:solidFill>
                  <a:schemeClr val="dk1"/>
                </a:solidFill>
              </a:rPr>
              <a:t>) </a:t>
            </a:r>
            <a:r>
              <a:rPr lang="ru-RU" sz="1400" dirty="0" err="1">
                <a:solidFill>
                  <a:schemeClr val="dk1"/>
                </a:solidFill>
              </a:rPr>
              <a:t>Завідувачі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ru-RU" sz="1400" dirty="0" err="1">
                <a:solidFill>
                  <a:schemeClr val="dk1"/>
                </a:solidFill>
              </a:rPr>
              <a:t>кафедри</a:t>
            </a:r>
            <a:r>
              <a:rPr lang="ru-RU" sz="1400" dirty="0">
                <a:solidFill>
                  <a:schemeClr val="dk1"/>
                </a:solidFill>
              </a:rPr>
              <a:t>, де буде </a:t>
            </a:r>
            <a:r>
              <a:rPr lang="ru-RU" sz="1400" dirty="0" err="1">
                <a:solidFill>
                  <a:schemeClr val="dk1"/>
                </a:solidFill>
              </a:rPr>
              <a:t>використовуватись</a:t>
            </a:r>
            <a:r>
              <a:rPr lang="ru-RU" sz="1400" dirty="0">
                <a:solidFill>
                  <a:schemeClr val="dk1"/>
                </a:solidFill>
              </a:rPr>
              <a:t> дана система </a:t>
            </a:r>
            <a:r>
              <a:rPr lang="ru-RU" sz="1400" dirty="0" smtClean="0">
                <a:solidFill>
                  <a:schemeClr val="dk1"/>
                </a:solidFill>
              </a:rPr>
              <a:t>(</a:t>
            </a:r>
            <a:r>
              <a:rPr lang="en-US" sz="1400" dirty="0" smtClean="0">
                <a:solidFill>
                  <a:schemeClr val="dk1"/>
                </a:solidFill>
              </a:rPr>
              <a:t>D</a:t>
            </a:r>
            <a:r>
              <a:rPr lang="ru-RU" sz="1400" dirty="0" smtClean="0">
                <a:solidFill>
                  <a:schemeClr val="dk1"/>
                </a:solidFill>
              </a:rPr>
              <a:t>)</a:t>
            </a:r>
            <a:endParaRPr lang="ru-RU"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93870"/>
            <a:ext cx="7344816" cy="560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4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23528" y="16288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/>
              <a:t> Общие требования к качеству проекта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7506" y="3135916"/>
            <a:ext cx="8520600" cy="93610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uk-UA" sz="3600" dirty="0" smtClean="0"/>
              <a:t>Зрозумілість</a:t>
            </a:r>
          </a:p>
          <a:p>
            <a:pPr marL="457200" indent="-457200">
              <a:buAutoNum type="arabicPeriod"/>
            </a:pPr>
            <a:r>
              <a:rPr lang="uk-UA" sz="3600" dirty="0" smtClean="0"/>
              <a:t>Простота використання</a:t>
            </a:r>
          </a:p>
          <a:p>
            <a:pPr marL="457200" indent="-457200">
              <a:buAutoNum type="arabicPeriod"/>
            </a:pPr>
            <a:r>
              <a:rPr lang="uk-UA" sz="3600" dirty="0" smtClean="0"/>
              <a:t>Наявність якісної документації </a:t>
            </a:r>
            <a:r>
              <a:rPr lang="uk-UA" sz="3600" dirty="0" smtClean="0"/>
              <a:t>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1386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23528" y="1772816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dirty="0" smtClean="0"/>
              <a:t>Обмеження </a:t>
            </a:r>
            <a:r>
              <a:rPr lang="uk" dirty="0"/>
              <a:t>проекта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9528" y="2512882"/>
            <a:ext cx="8594700" cy="1769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 sz="2000" dirty="0" smtClean="0">
                <a:solidFill>
                  <a:schemeClr val="dk1"/>
                </a:solidFill>
              </a:rPr>
              <a:t>Финансові (обмежені фінанси на проект);</a:t>
            </a:r>
            <a:endParaRPr lang="uk" sz="2000" dirty="0">
              <a:solidFill>
                <a:schemeClr val="dk1"/>
              </a:solidFill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 sz="2000" dirty="0" smtClean="0">
                <a:solidFill>
                  <a:schemeClr val="dk1"/>
                </a:solidFill>
              </a:rPr>
              <a:t>Часові </a:t>
            </a:r>
            <a:r>
              <a:rPr lang="uk" sz="2000" dirty="0">
                <a:solidFill>
                  <a:schemeClr val="dk1"/>
                </a:solidFill>
              </a:rPr>
              <a:t>(</a:t>
            </a:r>
            <a:r>
              <a:rPr lang="uk" sz="2000" dirty="0" smtClean="0">
                <a:solidFill>
                  <a:schemeClr val="dk1"/>
                </a:solidFill>
              </a:rPr>
              <a:t>1 рік </a:t>
            </a:r>
            <a:r>
              <a:rPr lang="uk" sz="2000" dirty="0">
                <a:solidFill>
                  <a:schemeClr val="dk1"/>
                </a:solidFill>
              </a:rPr>
              <a:t>на </a:t>
            </a:r>
            <a:r>
              <a:rPr lang="uk" sz="2000" dirty="0" smtClean="0">
                <a:solidFill>
                  <a:schemeClr val="dk1"/>
                </a:solidFill>
              </a:rPr>
              <a:t>проект);</a:t>
            </a:r>
            <a:endParaRPr lang="uk" sz="2000" dirty="0">
              <a:solidFill>
                <a:schemeClr val="dk1"/>
              </a:solidFill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 sz="2000" dirty="0" smtClean="0">
                <a:solidFill>
                  <a:schemeClr val="dk1"/>
                </a:solidFill>
              </a:rPr>
              <a:t>Технічні </a:t>
            </a:r>
            <a:r>
              <a:rPr lang="uk" sz="2000" dirty="0" smtClean="0">
                <a:solidFill>
                  <a:schemeClr val="dk1"/>
                </a:solidFill>
              </a:rPr>
              <a:t>(системні </a:t>
            </a:r>
            <a:r>
              <a:rPr lang="uk-UA" sz="2000" dirty="0" smtClean="0">
                <a:solidFill>
                  <a:schemeClr val="dk1"/>
                </a:solidFill>
              </a:rPr>
              <a:t>вимоги</a:t>
            </a:r>
            <a:r>
              <a:rPr lang="uk" sz="2000" dirty="0" smtClean="0">
                <a:solidFill>
                  <a:schemeClr val="dk1"/>
                </a:solidFill>
              </a:rPr>
              <a:t>);</a:t>
            </a:r>
            <a:endParaRPr lang="uk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137</TotalTime>
  <Words>365</Words>
  <Application>Microsoft Office PowerPoint</Application>
  <PresentationFormat>On-screen Show (4:3)</PresentationFormat>
  <Paragraphs>84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PowerPoint Presentation</vt:lpstr>
      <vt:lpstr>PowerPoint Presentation</vt:lpstr>
      <vt:lpstr>Проблеми (актуальність)</vt:lpstr>
      <vt:lpstr>Проблеми, що вирішує проект</vt:lpstr>
      <vt:lpstr>Цілі проекта</vt:lpstr>
      <vt:lpstr>Результати проекта</vt:lpstr>
      <vt:lpstr>Зацікавлені сторони</vt:lpstr>
      <vt:lpstr> Общие требования к качеству проекта</vt:lpstr>
      <vt:lpstr>Обмеження проекта</vt:lpstr>
      <vt:lpstr>Допущення проекта</vt:lpstr>
      <vt:lpstr>Ризики</vt:lpstr>
      <vt:lpstr>Вплив ризиків</vt:lpstr>
      <vt:lpstr>Антиризикові заходи</vt:lpstr>
      <vt:lpstr>Контрольні події</vt:lpstr>
      <vt:lpstr>Критерії успіху и приймання проекта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Андрій Токарський</dc:creator>
  <cp:lastModifiedBy>Андрій Токарський</cp:lastModifiedBy>
  <cp:revision>49</cp:revision>
  <dcterms:created xsi:type="dcterms:W3CDTF">2016-12-07T23:27:58Z</dcterms:created>
  <dcterms:modified xsi:type="dcterms:W3CDTF">2016-12-08T10:11:47Z</dcterms:modified>
</cp:coreProperties>
</file>