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0"/>
  </p:notesMasterIdLst>
  <p:sldIdLst>
    <p:sldId id="256" r:id="rId2"/>
    <p:sldId id="258" r:id="rId3"/>
    <p:sldId id="257" r:id="rId4"/>
    <p:sldId id="259" r:id="rId5"/>
    <p:sldId id="264" r:id="rId6"/>
    <p:sldId id="260" r:id="rId7"/>
    <p:sldId id="261" r:id="rId8"/>
    <p:sldId id="300" r:id="rId9"/>
    <p:sldId id="262" r:id="rId10"/>
    <p:sldId id="263" r:id="rId11"/>
    <p:sldId id="299" r:id="rId12"/>
    <p:sldId id="266" r:id="rId13"/>
    <p:sldId id="267" r:id="rId14"/>
    <p:sldId id="268" r:id="rId15"/>
    <p:sldId id="269" r:id="rId16"/>
    <p:sldId id="270" r:id="rId17"/>
    <p:sldId id="271" r:id="rId18"/>
    <p:sldId id="304" r:id="rId19"/>
    <p:sldId id="305" r:id="rId20"/>
    <p:sldId id="272" r:id="rId21"/>
    <p:sldId id="273" r:id="rId22"/>
    <p:sldId id="274" r:id="rId23"/>
    <p:sldId id="275" r:id="rId24"/>
    <p:sldId id="276" r:id="rId25"/>
    <p:sldId id="277" r:id="rId26"/>
    <p:sldId id="279" r:id="rId27"/>
    <p:sldId id="298" r:id="rId28"/>
    <p:sldId id="278" r:id="rId29"/>
    <p:sldId id="280" r:id="rId30"/>
    <p:sldId id="281" r:id="rId31"/>
    <p:sldId id="282" r:id="rId32"/>
    <p:sldId id="284" r:id="rId33"/>
    <p:sldId id="301" r:id="rId34"/>
    <p:sldId id="302" r:id="rId35"/>
    <p:sldId id="303" r:id="rId36"/>
    <p:sldId id="286" r:id="rId37"/>
    <p:sldId id="287" r:id="rId38"/>
    <p:sldId id="285" r:id="rId39"/>
    <p:sldId id="288" r:id="rId40"/>
    <p:sldId id="289" r:id="rId41"/>
    <p:sldId id="290" r:id="rId42"/>
    <p:sldId id="292" r:id="rId43"/>
    <p:sldId id="291" r:id="rId44"/>
    <p:sldId id="293" r:id="rId45"/>
    <p:sldId id="294" r:id="rId46"/>
    <p:sldId id="295" r:id="rId47"/>
    <p:sldId id="296" r:id="rId48"/>
    <p:sldId id="29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D5A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05" d="100"/>
          <a:sy n="105"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5BEF4-FABA-46E2-BC59-77742195278B}" type="datetimeFigureOut">
              <a:rPr lang="it-IT" smtClean="0"/>
              <a:t>03/07/2021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6E9D4-7768-4C6D-87B6-C2FE6B27A36E}" type="slidenum">
              <a:rPr lang="it-IT" smtClean="0"/>
              <a:t>‹N›</a:t>
            </a:fld>
            <a:endParaRPr lang="it-IT"/>
          </a:p>
        </p:txBody>
      </p:sp>
    </p:spTree>
    <p:extLst>
      <p:ext uri="{BB962C8B-B14F-4D97-AF65-F5344CB8AC3E}">
        <p14:creationId xmlns:p14="http://schemas.microsoft.com/office/powerpoint/2010/main" val="393956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9C982502-8485-407C-B1FF-1E38B4050847}"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Immagine 12">
            <a:extLst>
              <a:ext uri="{FF2B5EF4-FFF2-40B4-BE49-F238E27FC236}">
                <a16:creationId xmlns:a16="http://schemas.microsoft.com/office/drawing/2014/main" id="{AEEA1D6C-B351-4797-818E-BA784ADBCAD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7779" b="7779"/>
          <a:stretch/>
        </p:blipFill>
        <p:spPr>
          <a:xfrm>
            <a:off x="-16934" y="-27000"/>
            <a:ext cx="12240000" cy="6885000"/>
          </a:xfrm>
          <a:prstGeom prst="rect">
            <a:avLst/>
          </a:prstGeom>
        </p:spPr>
      </p:pic>
    </p:spTree>
    <p:extLst>
      <p:ext uri="{BB962C8B-B14F-4D97-AF65-F5344CB8AC3E}">
        <p14:creationId xmlns:p14="http://schemas.microsoft.com/office/powerpoint/2010/main" val="274078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03/07/2021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299229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72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18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250454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71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006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07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92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pic>
        <p:nvPicPr>
          <p:cNvPr id="8" name="Immagine 7">
            <a:extLst>
              <a:ext uri="{FF2B5EF4-FFF2-40B4-BE49-F238E27FC236}">
                <a16:creationId xmlns:a16="http://schemas.microsoft.com/office/drawing/2014/main" id="{4BEEC0F9-F9A3-4A68-B496-AFF6BE71AF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341338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03/07/2021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8" name="Immagine 7">
            <a:extLst>
              <a:ext uri="{FF2B5EF4-FFF2-40B4-BE49-F238E27FC236}">
                <a16:creationId xmlns:a16="http://schemas.microsoft.com/office/drawing/2014/main" id="{2F53914F-54B8-48E3-849A-80F170F738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8879"/>
            <a:ext cx="12240000" cy="6885000"/>
          </a:xfrm>
          <a:prstGeom prst="rect">
            <a:avLst/>
          </a:prstGeom>
        </p:spPr>
      </p:pic>
    </p:spTree>
    <p:extLst>
      <p:ext uri="{BB962C8B-B14F-4D97-AF65-F5344CB8AC3E}">
        <p14:creationId xmlns:p14="http://schemas.microsoft.com/office/powerpoint/2010/main" val="157765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06810DD-657B-447D-9C00-7482A93AA40A}" type="datetimeFigureOut">
              <a:rPr lang="it-IT" smtClean="0"/>
              <a:t>03/07/2021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pic>
        <p:nvPicPr>
          <p:cNvPr id="9" name="Immagine 8">
            <a:extLst>
              <a:ext uri="{FF2B5EF4-FFF2-40B4-BE49-F238E27FC236}">
                <a16:creationId xmlns:a16="http://schemas.microsoft.com/office/drawing/2014/main" id="{C68C9BFE-3DAA-4540-A5EE-E21ABB04D69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27821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06810DD-657B-447D-9C00-7482A93AA40A}" type="datetimeFigureOut">
              <a:rPr lang="it-IT" smtClean="0"/>
              <a:t>03/07/2021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C982502-8485-407C-B1FF-1E38B4050847}"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11" name="Immagine 10">
            <a:extLst>
              <a:ext uri="{FF2B5EF4-FFF2-40B4-BE49-F238E27FC236}">
                <a16:creationId xmlns:a16="http://schemas.microsoft.com/office/drawing/2014/main" id="{1AE39705-0A2F-43C4-B7AC-49441CEDD6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383086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06810DD-657B-447D-9C00-7482A93AA40A}" type="datetimeFigureOut">
              <a:rPr lang="it-IT" smtClean="0"/>
              <a:t>03/07/2021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7" name="Immagine 6">
            <a:extLst>
              <a:ext uri="{FF2B5EF4-FFF2-40B4-BE49-F238E27FC236}">
                <a16:creationId xmlns:a16="http://schemas.microsoft.com/office/drawing/2014/main" id="{1B5BE4BF-ED31-4F85-BF93-BE22E2C1B7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420125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810DD-657B-447D-9C00-7482A93AA40A}" type="datetimeFigureOut">
              <a:rPr lang="it-IT" smtClean="0"/>
              <a:t>03/07/2021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C982502-8485-407C-B1FF-1E38B4050847}" type="slidenum">
              <a:rPr lang="it-IT" smtClean="0"/>
              <a:t>‹N›</a:t>
            </a:fld>
            <a:endParaRPr lang="it-IT"/>
          </a:p>
        </p:txBody>
      </p:sp>
      <p:pic>
        <p:nvPicPr>
          <p:cNvPr id="5" name="Immagine 4">
            <a:extLst>
              <a:ext uri="{FF2B5EF4-FFF2-40B4-BE49-F238E27FC236}">
                <a16:creationId xmlns:a16="http://schemas.microsoft.com/office/drawing/2014/main" id="{F9A449A0-7338-41EE-8810-6F5F6968D0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250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03/07/2021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7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03/07/2021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396769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6810DD-657B-447D-9C00-7482A93AA40A}" type="datetimeFigureOut">
              <a:rPr lang="it-IT" smtClean="0"/>
              <a:t>03/07/2021</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982502-8485-407C-B1FF-1E38B4050847}" type="slidenum">
              <a:rPr lang="it-IT" smtClean="0"/>
              <a:t>‹N›</a:t>
            </a:fld>
            <a:endParaRPr lang="it-IT"/>
          </a:p>
        </p:txBody>
      </p:sp>
    </p:spTree>
    <p:extLst>
      <p:ext uri="{BB962C8B-B14F-4D97-AF65-F5344CB8AC3E}">
        <p14:creationId xmlns:p14="http://schemas.microsoft.com/office/powerpoint/2010/main" val="39378518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AAF77-8513-476F-AC61-DF6DF94321CB}"/>
              </a:ext>
            </a:extLst>
          </p:cNvPr>
          <p:cNvSpPr>
            <a:spLocks noGrp="1"/>
          </p:cNvSpPr>
          <p:nvPr>
            <p:ph type="ctrTitle"/>
          </p:nvPr>
        </p:nvSpPr>
        <p:spPr/>
        <p:txBody>
          <a:bodyPr>
            <a:normAutofit fontScale="90000"/>
          </a:bodyPr>
          <a:lstStyle/>
          <a:p>
            <a:r>
              <a:rPr lang="it-IT" dirty="0"/>
              <a:t>Tecnologie Informatiche per il Web</a:t>
            </a:r>
          </a:p>
        </p:txBody>
      </p:sp>
      <p:sp>
        <p:nvSpPr>
          <p:cNvPr id="3" name="Sottotitolo 2">
            <a:extLst>
              <a:ext uri="{FF2B5EF4-FFF2-40B4-BE49-F238E27FC236}">
                <a16:creationId xmlns:a16="http://schemas.microsoft.com/office/drawing/2014/main" id="{1EC7CAC7-A968-42BC-BF7C-69C9241889E1}"/>
              </a:ext>
            </a:extLst>
          </p:cNvPr>
          <p:cNvSpPr>
            <a:spLocks noGrp="1"/>
          </p:cNvSpPr>
          <p:nvPr>
            <p:ph type="subTitle" idx="1"/>
          </p:nvPr>
        </p:nvSpPr>
        <p:spPr/>
        <p:txBody>
          <a:bodyPr>
            <a:normAutofit/>
          </a:bodyPr>
          <a:lstStyle/>
          <a:p>
            <a:r>
              <a:rPr lang="it-IT" dirty="0"/>
              <a:t>Gruppo 94:</a:t>
            </a:r>
            <a:br>
              <a:rPr lang="it-IT" dirty="0"/>
            </a:br>
            <a:r>
              <a:rPr lang="it-IT" dirty="0"/>
              <a:t>Alessandro Atanassov</a:t>
            </a:r>
            <a:br>
              <a:rPr lang="it-IT" dirty="0"/>
            </a:br>
            <a:r>
              <a:rPr lang="it-IT" dirty="0"/>
              <a:t>Giovanni Maria Bruno</a:t>
            </a:r>
          </a:p>
        </p:txBody>
      </p:sp>
    </p:spTree>
    <p:extLst>
      <p:ext uri="{BB962C8B-B14F-4D97-AF65-F5344CB8AC3E}">
        <p14:creationId xmlns:p14="http://schemas.microsoft.com/office/powerpoint/2010/main" val="37367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0F1D2-0DE3-4146-B208-410F2334DCB9}"/>
              </a:ext>
            </a:extLst>
          </p:cNvPr>
          <p:cNvSpPr>
            <a:spLocks noGrp="1"/>
          </p:cNvSpPr>
          <p:nvPr>
            <p:ph type="title"/>
          </p:nvPr>
        </p:nvSpPr>
        <p:spPr>
          <a:xfrm>
            <a:off x="1228290" y="0"/>
            <a:ext cx="9601196" cy="1303867"/>
          </a:xfrm>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6D00494E-B7AF-464B-85BB-0693F99F4ACB}"/>
              </a:ext>
            </a:extLst>
          </p:cNvPr>
          <p:cNvSpPr>
            <a:spLocks noGrp="1"/>
          </p:cNvSpPr>
          <p:nvPr>
            <p:ph idx="1"/>
          </p:nvPr>
        </p:nvSpPr>
        <p:spPr>
          <a:xfrm>
            <a:off x="697684" y="1421313"/>
            <a:ext cx="10796631" cy="5071766"/>
          </a:xfrm>
        </p:spPr>
        <p:txBody>
          <a:bodyPr>
            <a:normAutofit/>
          </a:bodyPr>
          <a:lstStyle/>
          <a:p>
            <a:r>
              <a:rPr lang="it-IT" dirty="0"/>
              <a:t>Pagina di default è il Login</a:t>
            </a:r>
          </a:p>
          <a:p>
            <a:r>
              <a:rPr lang="it-IT" dirty="0"/>
              <a:t>Nel </a:t>
            </a:r>
            <a:r>
              <a:rPr lang="it-IT" dirty="0" err="1"/>
              <a:t>form</a:t>
            </a:r>
            <a:r>
              <a:rPr lang="it-IT" dirty="0"/>
              <a:t> di upload dei brani, si può scegliere con un bottone radio se il nuovo brano appartiene a un album già caricato, o a uno nuovo (da caricare)</a:t>
            </a:r>
          </a:p>
          <a:p>
            <a:pPr lvl="1"/>
            <a:r>
              <a:rPr lang="it-IT" dirty="0"/>
              <a:t>Se si sceglie da un album già esistente, non sono richiesti i dati di un nuovo album; viceversa, la </a:t>
            </a:r>
            <a:r>
              <a:rPr lang="it-IT" dirty="0" err="1"/>
              <a:t>select</a:t>
            </a:r>
            <a:r>
              <a:rPr lang="it-IT" dirty="0"/>
              <a:t> degli album disponibili non è richiesta se si sceglie di inserire un nuovo album</a:t>
            </a:r>
          </a:p>
          <a:p>
            <a:r>
              <a:rPr lang="it-IT" dirty="0"/>
              <a:t>Tutti gli altri dati nei </a:t>
            </a:r>
            <a:r>
              <a:rPr lang="it-IT" dirty="0" err="1"/>
              <a:t>form</a:t>
            </a:r>
            <a:r>
              <a:rPr lang="it-IT" dirty="0"/>
              <a:t> sono obbligatori</a:t>
            </a:r>
          </a:p>
          <a:p>
            <a:r>
              <a:rPr lang="it-IT" dirty="0"/>
              <a:t>Vincoli sui valori nei </a:t>
            </a:r>
            <a:r>
              <a:rPr lang="it-IT" dirty="0" err="1"/>
              <a:t>form</a:t>
            </a:r>
            <a:r>
              <a:rPr lang="it-IT" dirty="0"/>
              <a:t> dei brani: </a:t>
            </a:r>
          </a:p>
          <a:p>
            <a:pPr lvl="1"/>
            <a:r>
              <a:rPr lang="it-IT" dirty="0"/>
              <a:t>l’anno dell’album non può superare l’anno corrente;</a:t>
            </a:r>
          </a:p>
          <a:p>
            <a:pPr lvl="1"/>
            <a:r>
              <a:rPr lang="it-IT" dirty="0"/>
              <a:t>I generi sono prefissati, quindi scelti tramite </a:t>
            </a:r>
            <a:r>
              <a:rPr lang="it-IT" dirty="0" err="1"/>
              <a:t>select</a:t>
            </a:r>
            <a:r>
              <a:rPr lang="it-IT" dirty="0"/>
              <a:t> e validati lato server</a:t>
            </a:r>
          </a:p>
          <a:p>
            <a:r>
              <a:rPr lang="it-IT" dirty="0"/>
              <a:t>Vincoli sui duplicati (specificati in precedenza): controlli lato server</a:t>
            </a:r>
          </a:p>
          <a:p>
            <a:endParaRPr lang="it-IT" dirty="0"/>
          </a:p>
        </p:txBody>
      </p:sp>
    </p:spTree>
    <p:extLst>
      <p:ext uri="{BB962C8B-B14F-4D97-AF65-F5344CB8AC3E}">
        <p14:creationId xmlns:p14="http://schemas.microsoft.com/office/powerpoint/2010/main" val="410108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970C6-0879-45B4-9D30-405CEE6556D1}"/>
              </a:ext>
            </a:extLst>
          </p:cNvPr>
          <p:cNvSpPr>
            <a:spLocks noGrp="1"/>
          </p:cNvSpPr>
          <p:nvPr>
            <p:ph type="title"/>
          </p:nvPr>
        </p:nvSpPr>
        <p:spPr>
          <a:xfrm>
            <a:off x="1295402" y="0"/>
            <a:ext cx="9601196" cy="1303867"/>
          </a:xfrm>
        </p:spPr>
        <p:txBody>
          <a:bodyPr/>
          <a:lstStyle/>
          <a:p>
            <a:r>
              <a:rPr lang="it-IT" dirty="0"/>
              <a:t>Assunzioni aggiuntive sui componenti</a:t>
            </a:r>
          </a:p>
        </p:txBody>
      </p:sp>
      <p:sp>
        <p:nvSpPr>
          <p:cNvPr id="3" name="Segnaposto contenuto 2">
            <a:extLst>
              <a:ext uri="{FF2B5EF4-FFF2-40B4-BE49-F238E27FC236}">
                <a16:creationId xmlns:a16="http://schemas.microsoft.com/office/drawing/2014/main" id="{B11446C8-1270-4999-B5A3-96EDD9A0AB5B}"/>
              </a:ext>
            </a:extLst>
          </p:cNvPr>
          <p:cNvSpPr>
            <a:spLocks noGrp="1"/>
          </p:cNvSpPr>
          <p:nvPr>
            <p:ph idx="1"/>
          </p:nvPr>
        </p:nvSpPr>
        <p:spPr>
          <a:xfrm>
            <a:off x="1057014" y="1735975"/>
            <a:ext cx="9839584" cy="4161485"/>
          </a:xfrm>
        </p:spPr>
        <p:txBody>
          <a:bodyPr>
            <a:normAutofit/>
          </a:bodyPr>
          <a:lstStyle/>
          <a:p>
            <a:r>
              <a:rPr lang="it-IT" dirty="0"/>
              <a:t>PREVIOUS e NEXT vengono implementati senza ulteriori richieste al server. Dopo un invio iniziale dei brani di una playlist, viene impiegato il CSS per mostrare il blocco di canzoni desiderato.</a:t>
            </a:r>
          </a:p>
          <a:p>
            <a:r>
              <a:rPr lang="it-IT" dirty="0"/>
              <a:t>Ai fini di una migliore usabilità del </a:t>
            </a:r>
            <a:r>
              <a:rPr lang="it-IT" dirty="0" err="1"/>
              <a:t>form</a:t>
            </a:r>
            <a:r>
              <a:rPr lang="it-IT" dirty="0"/>
              <a:t> di caricamento dei brani, viene usato un </a:t>
            </a:r>
            <a:r>
              <a:rPr lang="it-IT" dirty="0" err="1"/>
              <a:t>bean</a:t>
            </a:r>
            <a:r>
              <a:rPr lang="it-IT" dirty="0"/>
              <a:t> aggiuntivo (un «</a:t>
            </a:r>
            <a:r>
              <a:rPr lang="it-IT" dirty="0" err="1"/>
              <a:t>FormBean</a:t>
            </a:r>
            <a:r>
              <a:rPr lang="it-IT" dirty="0"/>
              <a:t>») per i controlli di validità, invece di una </a:t>
            </a:r>
            <a:r>
              <a:rPr lang="it-IT" dirty="0" err="1"/>
              <a:t>sendError</a:t>
            </a:r>
            <a:r>
              <a:rPr lang="it-IT" dirty="0"/>
              <a:t>( ).</a:t>
            </a:r>
          </a:p>
          <a:p>
            <a:r>
              <a:rPr lang="it-IT" dirty="0"/>
              <a:t>Vengono distinti due Bean diversi per i brani, in particolare, solo il </a:t>
            </a:r>
            <a:r>
              <a:rPr lang="it-IT" dirty="0" err="1"/>
              <a:t>bean</a:t>
            </a:r>
            <a:r>
              <a:rPr lang="it-IT" dirty="0"/>
              <a:t> impiegato per la pagina Player conterrà i dati completi, mentre l’altro necessita dei soli dati da mostrare come «copertina» nella pagina Playlist.</a:t>
            </a:r>
          </a:p>
        </p:txBody>
      </p:sp>
    </p:spTree>
    <p:extLst>
      <p:ext uri="{BB962C8B-B14F-4D97-AF65-F5344CB8AC3E}">
        <p14:creationId xmlns:p14="http://schemas.microsoft.com/office/powerpoint/2010/main" val="112590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8A0739-C27F-4F17-AAB7-3F8C0F371011}"/>
              </a:ext>
            </a:extLst>
          </p:cNvPr>
          <p:cNvSpPr>
            <a:spLocks noGrp="1"/>
          </p:cNvSpPr>
          <p:nvPr>
            <p:ph type="title"/>
          </p:nvPr>
        </p:nvSpPr>
        <p:spPr>
          <a:xfrm>
            <a:off x="1298452" y="126455"/>
            <a:ext cx="9601196" cy="1303867"/>
          </a:xfrm>
        </p:spPr>
        <p:txBody>
          <a:bodyPr/>
          <a:lstStyle/>
          <a:p>
            <a:r>
              <a:rPr lang="it-IT" dirty="0"/>
              <a:t>Componenti</a:t>
            </a:r>
          </a:p>
        </p:txBody>
      </p:sp>
      <p:sp>
        <p:nvSpPr>
          <p:cNvPr id="3" name="Segnaposto contenuto 2">
            <a:extLst>
              <a:ext uri="{FF2B5EF4-FFF2-40B4-BE49-F238E27FC236}">
                <a16:creationId xmlns:a16="http://schemas.microsoft.com/office/drawing/2014/main" id="{60A52DFC-14A0-4123-AB3F-311C3FCCF011}"/>
              </a:ext>
            </a:extLst>
          </p:cNvPr>
          <p:cNvSpPr>
            <a:spLocks noGrp="1"/>
          </p:cNvSpPr>
          <p:nvPr>
            <p:ph sz="half" idx="1"/>
          </p:nvPr>
        </p:nvSpPr>
        <p:spPr>
          <a:xfrm>
            <a:off x="912555" y="1300294"/>
            <a:ext cx="4968128" cy="5318620"/>
          </a:xfrm>
        </p:spPr>
        <p:txBody>
          <a:bodyPr>
            <a:normAutofit fontScale="77500" lnSpcReduction="20000"/>
          </a:bodyPr>
          <a:lstStyle/>
          <a:p>
            <a:pPr marL="0" indent="0">
              <a:buNone/>
            </a:pPr>
            <a:r>
              <a:rPr lang="it-IT" dirty="0">
                <a:solidFill>
                  <a:schemeClr val="tx1"/>
                </a:solidFill>
              </a:rPr>
              <a:t>DAO:</a:t>
            </a:r>
          </a:p>
          <a:p>
            <a:r>
              <a:rPr lang="it-IT" dirty="0">
                <a:solidFill>
                  <a:schemeClr val="tx1"/>
                </a:solidFill>
              </a:rPr>
              <a:t>User </a:t>
            </a:r>
          </a:p>
          <a:p>
            <a:pPr lvl="1"/>
            <a:r>
              <a:rPr lang="it-IT" dirty="0" err="1">
                <a:solidFill>
                  <a:schemeClr val="tx1"/>
                </a:solidFill>
              </a:rPr>
              <a:t>checkCredentials</a:t>
            </a:r>
            <a:r>
              <a:rPr lang="it-IT" dirty="0">
                <a:solidFill>
                  <a:schemeClr val="tx1"/>
                </a:solidFill>
              </a:rPr>
              <a:t> (user, pass)</a:t>
            </a:r>
          </a:p>
          <a:p>
            <a:r>
              <a:rPr lang="it-IT" dirty="0">
                <a:solidFill>
                  <a:schemeClr val="tx1"/>
                </a:solidFill>
              </a:rPr>
              <a:t>Playlist</a:t>
            </a:r>
          </a:p>
          <a:p>
            <a:pPr lvl="1"/>
            <a:r>
              <a:rPr lang="it-IT" dirty="0">
                <a:solidFill>
                  <a:schemeClr val="tx1"/>
                </a:solidFill>
              </a:rPr>
              <a:t> create(</a:t>
            </a:r>
            <a:r>
              <a:rPr lang="it-IT" dirty="0" err="1">
                <a:solidFill>
                  <a:schemeClr val="tx1"/>
                </a:solidFill>
              </a:rPr>
              <a:t>title</a:t>
            </a:r>
            <a:r>
              <a:rPr lang="it-IT" dirty="0">
                <a:solidFill>
                  <a:schemeClr val="tx1"/>
                </a:solidFill>
              </a:rPr>
              <a:t>, user), </a:t>
            </a:r>
            <a:r>
              <a:rPr lang="it-IT" dirty="0" err="1">
                <a:solidFill>
                  <a:schemeClr val="tx1"/>
                </a:solidFill>
              </a:rPr>
              <a:t>findByUser</a:t>
            </a:r>
            <a:r>
              <a:rPr lang="it-IT" dirty="0">
                <a:solidFill>
                  <a:schemeClr val="tx1"/>
                </a:solidFill>
              </a:rPr>
              <a:t>(user), </a:t>
            </a:r>
            <a:r>
              <a:rPr lang="it-IT" dirty="0" err="1">
                <a:solidFill>
                  <a:schemeClr val="tx1"/>
                </a:solidFill>
              </a:rPr>
              <a:t>findById</a:t>
            </a:r>
            <a:r>
              <a:rPr lang="it-IT" dirty="0">
                <a:solidFill>
                  <a:schemeClr val="tx1"/>
                </a:solidFill>
              </a:rPr>
              <a:t>(id)</a:t>
            </a:r>
          </a:p>
          <a:p>
            <a:r>
              <a:rPr lang="it-IT" dirty="0">
                <a:solidFill>
                  <a:schemeClr val="tx1"/>
                </a:solidFill>
              </a:rPr>
              <a:t>Track</a:t>
            </a:r>
          </a:p>
          <a:p>
            <a:pPr lvl="1"/>
            <a:r>
              <a:rPr lang="it-IT" dirty="0">
                <a:solidFill>
                  <a:schemeClr val="tx1"/>
                </a:solidFill>
              </a:rPr>
              <a:t> </a:t>
            </a:r>
            <a:r>
              <a:rPr lang="it-IT" dirty="0" err="1">
                <a:solidFill>
                  <a:schemeClr val="tx1"/>
                </a:solidFill>
              </a:rPr>
              <a:t>findById</a:t>
            </a:r>
            <a:r>
              <a:rPr lang="it-IT" dirty="0">
                <a:solidFill>
                  <a:schemeClr val="tx1"/>
                </a:solidFill>
              </a:rPr>
              <a:t>(id), </a:t>
            </a:r>
            <a:r>
              <a:rPr lang="it-IT" dirty="0" err="1">
                <a:solidFill>
                  <a:schemeClr val="tx1"/>
                </a:solidFill>
              </a:rPr>
              <a:t>addToPlaylist</a:t>
            </a:r>
            <a:r>
              <a:rPr lang="it-IT" dirty="0">
                <a:solidFill>
                  <a:schemeClr val="tx1"/>
                </a:solidFill>
              </a:rPr>
              <a:t>(</a:t>
            </a:r>
            <a:r>
              <a:rPr lang="it-IT" dirty="0" err="1">
                <a:solidFill>
                  <a:schemeClr val="tx1"/>
                </a:solidFill>
              </a:rPr>
              <a:t>trackId</a:t>
            </a:r>
            <a:r>
              <a:rPr lang="it-IT" dirty="0">
                <a:solidFill>
                  <a:schemeClr val="tx1"/>
                </a:solidFill>
              </a:rPr>
              <a:t>, </a:t>
            </a:r>
            <a:r>
              <a:rPr lang="it-IT" dirty="0" err="1">
                <a:solidFill>
                  <a:schemeClr val="tx1"/>
                </a:solidFill>
              </a:rPr>
              <a:t>playlistId</a:t>
            </a:r>
            <a:r>
              <a:rPr lang="it-IT" dirty="0">
                <a:solidFill>
                  <a:schemeClr val="tx1"/>
                </a:solidFill>
              </a:rPr>
              <a:t>),</a:t>
            </a:r>
            <a:br>
              <a:rPr lang="it-IT" dirty="0">
                <a:solidFill>
                  <a:schemeClr val="tx1"/>
                </a:solidFill>
              </a:rPr>
            </a:br>
            <a:r>
              <a:rPr lang="it-IT" dirty="0">
                <a:solidFill>
                  <a:schemeClr val="tx1"/>
                </a:solidFill>
              </a:rPr>
              <a:t> </a:t>
            </a:r>
            <a:r>
              <a:rPr lang="it-IT" dirty="0" err="1">
                <a:solidFill>
                  <a:schemeClr val="tx1"/>
                </a:solidFill>
              </a:rPr>
              <a:t>uploadTrack</a:t>
            </a:r>
            <a:r>
              <a:rPr lang="it-IT" dirty="0">
                <a:solidFill>
                  <a:schemeClr val="tx1"/>
                </a:solidFill>
              </a:rPr>
              <a:t>(</a:t>
            </a:r>
            <a:r>
              <a:rPr lang="it-IT" dirty="0" err="1">
                <a:solidFill>
                  <a:schemeClr val="tx1"/>
                </a:solidFill>
              </a:rPr>
              <a:t>title</a:t>
            </a:r>
            <a:r>
              <a:rPr lang="it-IT" dirty="0">
                <a:solidFill>
                  <a:schemeClr val="tx1"/>
                </a:solidFill>
              </a:rPr>
              <a:t>, </a:t>
            </a:r>
            <a:r>
              <a:rPr lang="it-IT" dirty="0" err="1">
                <a:solidFill>
                  <a:schemeClr val="tx1"/>
                </a:solidFill>
              </a:rPr>
              <a:t>albumId</a:t>
            </a:r>
            <a:r>
              <a:rPr lang="it-IT" dirty="0">
                <a:solidFill>
                  <a:schemeClr val="tx1"/>
                </a:solidFill>
              </a:rPr>
              <a:t>, </a:t>
            </a:r>
            <a:r>
              <a:rPr lang="it-IT" dirty="0" err="1">
                <a:solidFill>
                  <a:schemeClr val="tx1"/>
                </a:solidFill>
              </a:rPr>
              <a:t>genre</a:t>
            </a:r>
            <a:r>
              <a:rPr lang="it-IT" dirty="0">
                <a:solidFill>
                  <a:schemeClr val="tx1"/>
                </a:solidFill>
              </a:rPr>
              <a:t>, file, </a:t>
            </a:r>
            <a:r>
              <a:rPr lang="it-IT" dirty="0" err="1">
                <a:solidFill>
                  <a:schemeClr val="tx1"/>
                </a:solidFill>
              </a:rPr>
              <a:t>userId</a:t>
            </a:r>
            <a:r>
              <a:rPr lang="it-IT" dirty="0">
                <a:solidFill>
                  <a:schemeClr val="tx1"/>
                </a:solidFill>
              </a:rPr>
              <a:t>)</a:t>
            </a:r>
          </a:p>
          <a:p>
            <a:r>
              <a:rPr lang="it-IT" dirty="0">
                <a:solidFill>
                  <a:schemeClr val="tx1"/>
                </a:solidFill>
              </a:rPr>
              <a:t>Album </a:t>
            </a:r>
          </a:p>
          <a:p>
            <a:pPr lvl="1"/>
            <a:r>
              <a:rPr lang="it-IT" dirty="0" err="1">
                <a:solidFill>
                  <a:schemeClr val="tx1"/>
                </a:solidFill>
              </a:rPr>
              <a:t>findById</a:t>
            </a:r>
            <a:r>
              <a:rPr lang="it-IT" dirty="0">
                <a:solidFill>
                  <a:schemeClr val="tx1"/>
                </a:solidFill>
              </a:rPr>
              <a:t>(id), </a:t>
            </a:r>
            <a:r>
              <a:rPr lang="it-IT" dirty="0" err="1">
                <a:solidFill>
                  <a:schemeClr val="tx1"/>
                </a:solidFill>
              </a:rPr>
              <a:t>findByUser</a:t>
            </a:r>
            <a:r>
              <a:rPr lang="it-IT" dirty="0">
                <a:solidFill>
                  <a:schemeClr val="tx1"/>
                </a:solidFill>
              </a:rPr>
              <a:t>(user), </a:t>
            </a:r>
            <a:br>
              <a:rPr lang="it-IT" dirty="0">
                <a:solidFill>
                  <a:schemeClr val="tx1"/>
                </a:solidFill>
              </a:rPr>
            </a:br>
            <a:r>
              <a:rPr lang="it-IT" dirty="0" err="1">
                <a:solidFill>
                  <a:schemeClr val="tx1"/>
                </a:solidFill>
              </a:rPr>
              <a:t>createAlbum</a:t>
            </a:r>
            <a:r>
              <a:rPr lang="it-IT" dirty="0">
                <a:solidFill>
                  <a:schemeClr val="tx1"/>
                </a:solidFill>
              </a:rPr>
              <a:t>(name, </a:t>
            </a:r>
            <a:r>
              <a:rPr lang="it-IT" dirty="0" err="1">
                <a:solidFill>
                  <a:schemeClr val="tx1"/>
                </a:solidFill>
              </a:rPr>
              <a:t>artist</a:t>
            </a:r>
            <a:r>
              <a:rPr lang="it-IT" dirty="0">
                <a:solidFill>
                  <a:schemeClr val="tx1"/>
                </a:solidFill>
              </a:rPr>
              <a:t>, </a:t>
            </a:r>
            <a:r>
              <a:rPr lang="it-IT" dirty="0" err="1">
                <a:solidFill>
                  <a:schemeClr val="tx1"/>
                </a:solidFill>
              </a:rPr>
              <a:t>year</a:t>
            </a:r>
            <a:r>
              <a:rPr lang="it-IT" dirty="0">
                <a:solidFill>
                  <a:schemeClr val="tx1"/>
                </a:solidFill>
              </a:rPr>
              <a:t>, </a:t>
            </a:r>
            <a:r>
              <a:rPr lang="it-IT" dirty="0" err="1">
                <a:solidFill>
                  <a:schemeClr val="tx1"/>
                </a:solidFill>
              </a:rPr>
              <a:t>img</a:t>
            </a:r>
            <a:r>
              <a:rPr lang="it-IT" dirty="0">
                <a:solidFill>
                  <a:schemeClr val="tx1"/>
                </a:solidFill>
              </a:rPr>
              <a:t>, user)</a:t>
            </a:r>
          </a:p>
          <a:p>
            <a:r>
              <a:rPr lang="it-IT" dirty="0" err="1">
                <a:solidFill>
                  <a:schemeClr val="tx1"/>
                </a:solidFill>
              </a:rPr>
              <a:t>Genre</a:t>
            </a:r>
            <a:endParaRPr lang="it-IT" dirty="0">
              <a:solidFill>
                <a:schemeClr val="tx1"/>
              </a:solidFill>
            </a:endParaRPr>
          </a:p>
          <a:p>
            <a:pPr lvl="1"/>
            <a:r>
              <a:rPr lang="it-IT" dirty="0" err="1">
                <a:solidFill>
                  <a:schemeClr val="tx1"/>
                </a:solidFill>
              </a:rPr>
              <a:t>findGenreByName</a:t>
            </a:r>
            <a:r>
              <a:rPr lang="it-IT" dirty="0">
                <a:solidFill>
                  <a:schemeClr val="tx1"/>
                </a:solidFill>
              </a:rPr>
              <a:t>(name)</a:t>
            </a:r>
          </a:p>
          <a:p>
            <a:r>
              <a:rPr lang="it-IT" dirty="0" err="1">
                <a:solidFill>
                  <a:schemeClr val="tx1"/>
                </a:solidFill>
              </a:rPr>
              <a:t>TrackCover</a:t>
            </a:r>
            <a:endParaRPr lang="it-IT" dirty="0">
              <a:solidFill>
                <a:schemeClr val="tx1"/>
              </a:solidFill>
            </a:endParaRPr>
          </a:p>
          <a:p>
            <a:pPr lvl="1"/>
            <a:r>
              <a:rPr lang="it-IT" dirty="0" err="1">
                <a:solidFill>
                  <a:schemeClr val="tx1"/>
                </a:solidFill>
              </a:rPr>
              <a:t>findByPlaylist</a:t>
            </a:r>
            <a:r>
              <a:rPr lang="it-IT" dirty="0">
                <a:solidFill>
                  <a:schemeClr val="tx1"/>
                </a:solidFill>
              </a:rPr>
              <a:t>(</a:t>
            </a:r>
            <a:r>
              <a:rPr lang="it-IT" dirty="0" err="1">
                <a:solidFill>
                  <a:schemeClr val="tx1"/>
                </a:solidFill>
              </a:rPr>
              <a:t>playlistid</a:t>
            </a:r>
            <a:r>
              <a:rPr lang="it-IT" dirty="0">
                <a:solidFill>
                  <a:schemeClr val="tx1"/>
                </a:solidFill>
              </a:rPr>
              <a:t>), </a:t>
            </a:r>
            <a:r>
              <a:rPr lang="it-IT" dirty="0" err="1">
                <a:solidFill>
                  <a:schemeClr val="tx1"/>
                </a:solidFill>
              </a:rPr>
              <a:t>findByUser</a:t>
            </a:r>
            <a:r>
              <a:rPr lang="it-IT" dirty="0">
                <a:solidFill>
                  <a:schemeClr val="tx1"/>
                </a:solidFill>
              </a:rPr>
              <a:t>(user)</a:t>
            </a:r>
          </a:p>
          <a:p>
            <a:endParaRPr lang="it-IT" dirty="0"/>
          </a:p>
        </p:txBody>
      </p:sp>
      <p:sp>
        <p:nvSpPr>
          <p:cNvPr id="4" name="Segnaposto contenuto 3">
            <a:extLst>
              <a:ext uri="{FF2B5EF4-FFF2-40B4-BE49-F238E27FC236}">
                <a16:creationId xmlns:a16="http://schemas.microsoft.com/office/drawing/2014/main" id="{2C794ACB-7304-469C-A682-F48365BBF6F2}"/>
              </a:ext>
            </a:extLst>
          </p:cNvPr>
          <p:cNvSpPr>
            <a:spLocks noGrp="1"/>
          </p:cNvSpPr>
          <p:nvPr>
            <p:ph sz="half" idx="2"/>
          </p:nvPr>
        </p:nvSpPr>
        <p:spPr>
          <a:xfrm>
            <a:off x="6561141" y="1412926"/>
            <a:ext cx="4718304" cy="5318619"/>
          </a:xfrm>
        </p:spPr>
        <p:txBody>
          <a:bodyPr>
            <a:normAutofit fontScale="77500" lnSpcReduction="20000"/>
          </a:bodyPr>
          <a:lstStyle/>
          <a:p>
            <a:r>
              <a:rPr lang="it-IT" dirty="0" err="1"/>
              <a:t>Beans</a:t>
            </a:r>
            <a:r>
              <a:rPr lang="it-IT" dirty="0"/>
              <a:t>: </a:t>
            </a:r>
          </a:p>
          <a:p>
            <a:pPr lvl="1"/>
            <a:r>
              <a:rPr lang="it-IT" dirty="0"/>
              <a:t>User, Playlist, Track, Album, </a:t>
            </a:r>
            <a:r>
              <a:rPr lang="it-IT" dirty="0" err="1"/>
              <a:t>Genre</a:t>
            </a:r>
            <a:r>
              <a:rPr lang="it-IT" dirty="0"/>
              <a:t>, </a:t>
            </a:r>
            <a:r>
              <a:rPr lang="it-IT" dirty="0" err="1"/>
              <a:t>TrackCover</a:t>
            </a:r>
            <a:endParaRPr lang="it-IT" dirty="0"/>
          </a:p>
          <a:p>
            <a:pPr lvl="1"/>
            <a:r>
              <a:rPr lang="it-IT" dirty="0" err="1"/>
              <a:t>TrackForm</a:t>
            </a:r>
            <a:r>
              <a:rPr lang="it-IT" dirty="0"/>
              <a:t> (</a:t>
            </a:r>
            <a:r>
              <a:rPr lang="it-IT" dirty="0" err="1"/>
              <a:t>form</a:t>
            </a:r>
            <a:r>
              <a:rPr lang="it-IT" dirty="0"/>
              <a:t> </a:t>
            </a:r>
            <a:r>
              <a:rPr lang="it-IT" dirty="0" err="1"/>
              <a:t>bean</a:t>
            </a:r>
            <a:r>
              <a:rPr lang="it-IT" dirty="0"/>
              <a:t>)</a:t>
            </a:r>
            <a:endParaRPr lang="it-IT" sz="2600" dirty="0"/>
          </a:p>
          <a:p>
            <a:r>
              <a:rPr lang="it-IT" sz="2600" dirty="0"/>
              <a:t>Controller</a:t>
            </a:r>
            <a:r>
              <a:rPr lang="it-IT" dirty="0"/>
              <a:t>:</a:t>
            </a:r>
          </a:p>
          <a:p>
            <a:pPr lvl="1"/>
            <a:r>
              <a:rPr lang="it-IT" dirty="0" err="1"/>
              <a:t>CheckLogin</a:t>
            </a:r>
            <a:endParaRPr lang="it-IT" dirty="0"/>
          </a:p>
          <a:p>
            <a:pPr lvl="1"/>
            <a:r>
              <a:rPr lang="it-IT" dirty="0" err="1"/>
              <a:t>GoToHome</a:t>
            </a:r>
            <a:endParaRPr lang="it-IT" dirty="0"/>
          </a:p>
          <a:p>
            <a:pPr lvl="1"/>
            <a:r>
              <a:rPr lang="it-IT" dirty="0" err="1"/>
              <a:t>GetPlaylistTracks</a:t>
            </a:r>
            <a:endParaRPr lang="it-IT" dirty="0"/>
          </a:p>
          <a:p>
            <a:pPr lvl="1"/>
            <a:r>
              <a:rPr lang="it-IT" dirty="0" err="1"/>
              <a:t>GetTrackDetails</a:t>
            </a:r>
            <a:endParaRPr lang="it-IT" dirty="0"/>
          </a:p>
          <a:p>
            <a:pPr lvl="1"/>
            <a:r>
              <a:rPr lang="it-IT" dirty="0" err="1"/>
              <a:t>UploadTrack</a:t>
            </a:r>
            <a:endParaRPr lang="it-IT" dirty="0"/>
          </a:p>
          <a:p>
            <a:pPr lvl="1"/>
            <a:r>
              <a:rPr lang="it-IT" dirty="0" err="1"/>
              <a:t>CreatePlaylist</a:t>
            </a:r>
            <a:endParaRPr lang="it-IT" dirty="0"/>
          </a:p>
          <a:p>
            <a:pPr lvl="1"/>
            <a:r>
              <a:rPr lang="it-IT" dirty="0" err="1"/>
              <a:t>AddTrackToPlaylist</a:t>
            </a:r>
            <a:endParaRPr lang="it-IT" dirty="0"/>
          </a:p>
          <a:p>
            <a:pPr lvl="1"/>
            <a:r>
              <a:rPr lang="it-IT" dirty="0"/>
              <a:t>Logout</a:t>
            </a:r>
          </a:p>
          <a:p>
            <a:r>
              <a:rPr lang="it-IT" dirty="0" err="1"/>
              <a:t>Views</a:t>
            </a:r>
            <a:r>
              <a:rPr lang="it-IT" dirty="0"/>
              <a:t>:</a:t>
            </a:r>
          </a:p>
          <a:p>
            <a:pPr lvl="1"/>
            <a:r>
              <a:rPr lang="it-IT" dirty="0"/>
              <a:t>Login, Home, Playlist, Player</a:t>
            </a:r>
          </a:p>
        </p:txBody>
      </p:sp>
    </p:spTree>
    <p:extLst>
      <p:ext uri="{BB962C8B-B14F-4D97-AF65-F5344CB8AC3E}">
        <p14:creationId xmlns:p14="http://schemas.microsoft.com/office/powerpoint/2010/main" val="311242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454533-ECDE-4247-9AD3-9746BAE631DB}"/>
              </a:ext>
            </a:extLst>
          </p:cNvPr>
          <p:cNvSpPr>
            <a:spLocks noGrp="1"/>
          </p:cNvSpPr>
          <p:nvPr>
            <p:ph type="title"/>
          </p:nvPr>
        </p:nvSpPr>
        <p:spPr>
          <a:xfrm>
            <a:off x="1295401" y="227123"/>
            <a:ext cx="9601196" cy="1303867"/>
          </a:xfrm>
        </p:spPr>
        <p:txBody>
          <a:bodyPr/>
          <a:lstStyle/>
          <a:p>
            <a:r>
              <a:rPr lang="it-IT" dirty="0"/>
              <a:t>IFML Application Design</a:t>
            </a:r>
          </a:p>
        </p:txBody>
      </p:sp>
      <p:pic>
        <p:nvPicPr>
          <p:cNvPr id="11" name="Segnaposto contenuto 10">
            <a:extLst>
              <a:ext uri="{FF2B5EF4-FFF2-40B4-BE49-F238E27FC236}">
                <a16:creationId xmlns:a16="http://schemas.microsoft.com/office/drawing/2014/main" id="{32C6A3C7-2112-4FAD-A0C6-DCE3EF713B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184" r="2745" b="18802"/>
          <a:stretch/>
        </p:blipFill>
        <p:spPr>
          <a:xfrm>
            <a:off x="234891" y="1442907"/>
            <a:ext cx="11898386" cy="5187970"/>
          </a:xfrm>
        </p:spPr>
      </p:pic>
    </p:spTree>
    <p:extLst>
      <p:ext uri="{BB962C8B-B14F-4D97-AF65-F5344CB8AC3E}">
        <p14:creationId xmlns:p14="http://schemas.microsoft.com/office/powerpoint/2010/main" val="323034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694FE-94A8-4D6B-9D77-0017A721D813}"/>
              </a:ext>
            </a:extLst>
          </p:cNvPr>
          <p:cNvSpPr>
            <a:spLocks noGrp="1"/>
          </p:cNvSpPr>
          <p:nvPr>
            <p:ph type="title"/>
          </p:nvPr>
        </p:nvSpPr>
        <p:spPr>
          <a:xfrm>
            <a:off x="1295401" y="118066"/>
            <a:ext cx="9601196" cy="1303867"/>
          </a:xfrm>
        </p:spPr>
        <p:txBody>
          <a:bodyPr/>
          <a:lstStyle/>
          <a:p>
            <a:r>
              <a:rPr lang="it-IT" dirty="0"/>
              <a:t>Evento: Login</a:t>
            </a:r>
          </a:p>
        </p:txBody>
      </p:sp>
      <p:pic>
        <p:nvPicPr>
          <p:cNvPr id="5" name="Immagine 4">
            <a:extLst>
              <a:ext uri="{FF2B5EF4-FFF2-40B4-BE49-F238E27FC236}">
                <a16:creationId xmlns:a16="http://schemas.microsoft.com/office/drawing/2014/main" id="{3D3416C2-8802-41A0-9C81-04AADD8A3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710261"/>
            <a:ext cx="9444195" cy="4455647"/>
          </a:xfrm>
          <a:prstGeom prst="rect">
            <a:avLst/>
          </a:prstGeom>
        </p:spPr>
      </p:pic>
    </p:spTree>
    <p:extLst>
      <p:ext uri="{BB962C8B-B14F-4D97-AF65-F5344CB8AC3E}">
        <p14:creationId xmlns:p14="http://schemas.microsoft.com/office/powerpoint/2010/main" val="187278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D746F-45B7-487B-9C47-FF9FC5B51D9C}"/>
              </a:ext>
            </a:extLst>
          </p:cNvPr>
          <p:cNvSpPr>
            <a:spLocks noGrp="1"/>
          </p:cNvSpPr>
          <p:nvPr>
            <p:ph type="title"/>
          </p:nvPr>
        </p:nvSpPr>
        <p:spPr>
          <a:xfrm>
            <a:off x="1295401" y="17398"/>
            <a:ext cx="9601196" cy="1303867"/>
          </a:xfrm>
        </p:spPr>
        <p:txBody>
          <a:bodyPr/>
          <a:lstStyle/>
          <a:p>
            <a:r>
              <a:rPr lang="it-IT" dirty="0"/>
              <a:t>Evento: Primo accesso alla Home page</a:t>
            </a:r>
          </a:p>
        </p:txBody>
      </p:sp>
      <p:pic>
        <p:nvPicPr>
          <p:cNvPr id="17" name="Segnaposto contenuto 16">
            <a:extLst>
              <a:ext uri="{FF2B5EF4-FFF2-40B4-BE49-F238E27FC236}">
                <a16:creationId xmlns:a16="http://schemas.microsoft.com/office/drawing/2014/main" id="{AE1DDD9E-3122-45D1-98D4-969275638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471234"/>
            <a:ext cx="9263335" cy="4451393"/>
          </a:xfrm>
        </p:spPr>
      </p:pic>
      <p:sp>
        <p:nvSpPr>
          <p:cNvPr id="18" name="CasellaDiTesto 17">
            <a:extLst>
              <a:ext uri="{FF2B5EF4-FFF2-40B4-BE49-F238E27FC236}">
                <a16:creationId xmlns:a16="http://schemas.microsoft.com/office/drawing/2014/main" id="{2811DF28-A602-42F5-BC61-3FD8664A19AE}"/>
              </a:ext>
            </a:extLst>
          </p:cNvPr>
          <p:cNvSpPr txBox="1"/>
          <p:nvPr/>
        </p:nvSpPr>
        <p:spPr>
          <a:xfrm>
            <a:off x="0" y="6199464"/>
            <a:ext cx="12192000" cy="369332"/>
          </a:xfrm>
          <a:prstGeom prst="rect">
            <a:avLst/>
          </a:prstGeom>
          <a:noFill/>
        </p:spPr>
        <p:txBody>
          <a:bodyPr wrap="square" rtlCol="0">
            <a:spAutoFit/>
          </a:bodyPr>
          <a:lstStyle/>
          <a:p>
            <a:pPr algn="ctr"/>
            <a:r>
              <a:rPr lang="it-IT" dirty="0"/>
              <a:t>Nota: gli Album vengono usati dal </a:t>
            </a:r>
            <a:r>
              <a:rPr lang="it-IT" dirty="0" err="1"/>
              <a:t>form</a:t>
            </a:r>
            <a:r>
              <a:rPr lang="it-IT" dirty="0"/>
              <a:t> di upload dei brani (in una </a:t>
            </a:r>
            <a:r>
              <a:rPr lang="it-IT" dirty="0" err="1"/>
              <a:t>select</a:t>
            </a:r>
            <a:r>
              <a:rPr lang="it-IT" dirty="0"/>
              <a:t>), per quanto spiegato nel completamento delle specifiche.</a:t>
            </a:r>
          </a:p>
        </p:txBody>
      </p:sp>
    </p:spTree>
    <p:extLst>
      <p:ext uri="{BB962C8B-B14F-4D97-AF65-F5344CB8AC3E}">
        <p14:creationId xmlns:p14="http://schemas.microsoft.com/office/powerpoint/2010/main" val="345412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CF27DE-1D61-419E-9C88-5F9999DEC2BE}"/>
              </a:ext>
            </a:extLst>
          </p:cNvPr>
          <p:cNvSpPr>
            <a:spLocks noGrp="1"/>
          </p:cNvSpPr>
          <p:nvPr>
            <p:ph type="title"/>
          </p:nvPr>
        </p:nvSpPr>
        <p:spPr>
          <a:xfrm>
            <a:off x="1295401" y="68352"/>
            <a:ext cx="9601196" cy="1303867"/>
          </a:xfrm>
        </p:spPr>
        <p:txBody>
          <a:bodyPr/>
          <a:lstStyle/>
          <a:p>
            <a:r>
              <a:rPr lang="it-IT" dirty="0"/>
              <a:t>Evento: Creazione di una playlist</a:t>
            </a:r>
          </a:p>
        </p:txBody>
      </p:sp>
      <p:pic>
        <p:nvPicPr>
          <p:cNvPr id="5" name="Immagine 4">
            <a:extLst>
              <a:ext uri="{FF2B5EF4-FFF2-40B4-BE49-F238E27FC236}">
                <a16:creationId xmlns:a16="http://schemas.microsoft.com/office/drawing/2014/main" id="{7DC54740-9C4C-438F-9458-DC6ABDB51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0" y="1372219"/>
            <a:ext cx="7547777" cy="5144026"/>
          </a:xfrm>
          <a:prstGeom prst="rect">
            <a:avLst/>
          </a:prstGeom>
        </p:spPr>
      </p:pic>
      <p:sp>
        <p:nvSpPr>
          <p:cNvPr id="6" name="CasellaDiTesto 5">
            <a:extLst>
              <a:ext uri="{FF2B5EF4-FFF2-40B4-BE49-F238E27FC236}">
                <a16:creationId xmlns:a16="http://schemas.microsoft.com/office/drawing/2014/main" id="{E3E9DF83-64D2-4A24-8C42-CCA60FCA2945}"/>
              </a:ext>
            </a:extLst>
          </p:cNvPr>
          <p:cNvSpPr txBox="1"/>
          <p:nvPr/>
        </p:nvSpPr>
        <p:spPr>
          <a:xfrm>
            <a:off x="8506437" y="2294739"/>
            <a:ext cx="3125141" cy="923330"/>
          </a:xfrm>
          <a:prstGeom prst="rect">
            <a:avLst/>
          </a:prstGeom>
          <a:noFill/>
        </p:spPr>
        <p:txBody>
          <a:bodyPr wrap="square" rtlCol="0">
            <a:spAutoFit/>
          </a:bodyPr>
          <a:lstStyle/>
          <a:p>
            <a:r>
              <a:rPr lang="it-IT" dirty="0"/>
              <a:t>Nota:</a:t>
            </a:r>
          </a:p>
          <a:p>
            <a:r>
              <a:rPr lang="it-IT" dirty="0"/>
              <a:t>Vincolo di UNIQUE blocca nomi duplicati per lo stesso user</a:t>
            </a:r>
          </a:p>
        </p:txBody>
      </p:sp>
      <p:sp>
        <p:nvSpPr>
          <p:cNvPr id="3" name="CasellaDiTesto 2">
            <a:extLst>
              <a:ext uri="{FF2B5EF4-FFF2-40B4-BE49-F238E27FC236}">
                <a16:creationId xmlns:a16="http://schemas.microsoft.com/office/drawing/2014/main" id="{DEB2F5C7-BE9E-4AE2-BDA6-43C802E297F3}"/>
              </a:ext>
            </a:extLst>
          </p:cNvPr>
          <p:cNvSpPr txBox="1"/>
          <p:nvPr/>
        </p:nvSpPr>
        <p:spPr>
          <a:xfrm>
            <a:off x="8341510" y="5418398"/>
            <a:ext cx="3290068" cy="369332"/>
          </a:xfrm>
          <a:prstGeom prst="rect">
            <a:avLst/>
          </a:prstGeom>
          <a:noFill/>
        </p:spPr>
        <p:txBody>
          <a:bodyPr wrap="none" rtlCol="0">
            <a:spAutoFit/>
          </a:bodyPr>
          <a:lstStyle/>
          <a:p>
            <a:r>
              <a:rPr lang="it-IT" dirty="0"/>
              <a:t>Ulteriori note sulla </a:t>
            </a:r>
            <a:r>
              <a:rPr lang="it-IT" dirty="0" err="1"/>
              <a:t>redirect</a:t>
            </a:r>
            <a:r>
              <a:rPr lang="it-IT" dirty="0"/>
              <a:t> a breve</a:t>
            </a:r>
          </a:p>
        </p:txBody>
      </p:sp>
    </p:spTree>
    <p:extLst>
      <p:ext uri="{BB962C8B-B14F-4D97-AF65-F5344CB8AC3E}">
        <p14:creationId xmlns:p14="http://schemas.microsoft.com/office/powerpoint/2010/main" val="197096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BB518-0081-43C4-B215-718F149A1B88}"/>
              </a:ext>
            </a:extLst>
          </p:cNvPr>
          <p:cNvSpPr>
            <a:spLocks noGrp="1"/>
          </p:cNvSpPr>
          <p:nvPr>
            <p:ph type="title"/>
          </p:nvPr>
        </p:nvSpPr>
        <p:spPr>
          <a:xfrm>
            <a:off x="1295402" y="0"/>
            <a:ext cx="9601196" cy="1303867"/>
          </a:xfrm>
        </p:spPr>
        <p:txBody>
          <a:bodyPr>
            <a:normAutofit fontScale="90000"/>
          </a:bodyPr>
          <a:lstStyle/>
          <a:p>
            <a:r>
              <a:rPr lang="it-IT" dirty="0"/>
              <a:t>Evento: Caricamento brano (con </a:t>
            </a:r>
            <a:r>
              <a:rPr lang="it-IT" dirty="0" err="1"/>
              <a:t>FormBean</a:t>
            </a:r>
            <a:r>
              <a:rPr lang="it-IT" dirty="0"/>
              <a:t>)</a:t>
            </a:r>
          </a:p>
        </p:txBody>
      </p:sp>
      <p:pic>
        <p:nvPicPr>
          <p:cNvPr id="5" name="Segnaposto contenuto 4">
            <a:extLst>
              <a:ext uri="{FF2B5EF4-FFF2-40B4-BE49-F238E27FC236}">
                <a16:creationId xmlns:a16="http://schemas.microsoft.com/office/drawing/2014/main" id="{E903F499-42A2-42EF-8C9A-9E2D47F20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204" y="1234494"/>
            <a:ext cx="8262071" cy="5623506"/>
          </a:xfrm>
        </p:spPr>
      </p:pic>
      <p:sp>
        <p:nvSpPr>
          <p:cNvPr id="6" name="CasellaDiTesto 5">
            <a:extLst>
              <a:ext uri="{FF2B5EF4-FFF2-40B4-BE49-F238E27FC236}">
                <a16:creationId xmlns:a16="http://schemas.microsoft.com/office/drawing/2014/main" id="{B7037341-26CD-4F8C-BCC4-983D81404794}"/>
              </a:ext>
            </a:extLst>
          </p:cNvPr>
          <p:cNvSpPr txBox="1"/>
          <p:nvPr/>
        </p:nvSpPr>
        <p:spPr>
          <a:xfrm>
            <a:off x="8791662" y="2014922"/>
            <a:ext cx="3038526" cy="2862322"/>
          </a:xfrm>
          <a:prstGeom prst="rect">
            <a:avLst/>
          </a:prstGeom>
          <a:noFill/>
        </p:spPr>
        <p:txBody>
          <a:bodyPr wrap="square" rtlCol="0">
            <a:spAutoFit/>
          </a:bodyPr>
          <a:lstStyle/>
          <a:p>
            <a:r>
              <a:rPr lang="it-IT" dirty="0"/>
              <a:t>Commenti:</a:t>
            </a:r>
          </a:p>
          <a:p>
            <a:pPr marL="285750" indent="-285750">
              <a:buFont typeface="Arial" panose="020B0604020202020204" pitchFamily="34" charset="0"/>
              <a:buChar char="•"/>
            </a:pPr>
            <a:r>
              <a:rPr lang="it-IT" dirty="0" err="1"/>
              <a:t>createAlbum</a:t>
            </a:r>
            <a:r>
              <a:rPr lang="it-IT" dirty="0"/>
              <a:t> e </a:t>
            </a:r>
            <a:r>
              <a:rPr lang="it-IT" dirty="0" err="1"/>
              <a:t>uploadTrack</a:t>
            </a:r>
            <a:r>
              <a:rPr lang="it-IT" dirty="0"/>
              <a:t> legate da </a:t>
            </a:r>
            <a:r>
              <a:rPr lang="it-IT" dirty="0" err="1"/>
              <a:t>commit</a:t>
            </a:r>
            <a:r>
              <a:rPr lang="it-IT" dirty="0"/>
              <a:t>/</a:t>
            </a:r>
            <a:r>
              <a:rPr lang="it-IT" dirty="0" err="1"/>
              <a:t>rollback</a:t>
            </a:r>
            <a:endParaRPr lang="it-IT" dirty="0"/>
          </a:p>
          <a:p>
            <a:pPr marL="285750" indent="-285750">
              <a:buFont typeface="Arial" panose="020B0604020202020204" pitchFamily="34" charset="0"/>
              <a:buChar char="•"/>
            </a:pPr>
            <a:r>
              <a:rPr lang="it-IT" dirty="0"/>
              <a:t>Album option:</a:t>
            </a:r>
            <a:br>
              <a:rPr lang="it-IT" dirty="0"/>
            </a:br>
            <a:r>
              <a:rPr lang="it-IT" dirty="0"/>
              <a:t>Bottone radio per scegliere tra album esistente (=1) o nuovo album (=2)</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TrackForm</a:t>
            </a:r>
            <a:r>
              <a:rPr lang="it-IT" dirty="0"/>
              <a:t> nella sessione (!):</a:t>
            </a:r>
            <a:br>
              <a:rPr lang="it-IT" dirty="0"/>
            </a:br>
            <a:r>
              <a:rPr lang="it-IT" dirty="0"/>
              <a:t>nella prossima slide</a:t>
            </a:r>
          </a:p>
        </p:txBody>
      </p:sp>
    </p:spTree>
    <p:extLst>
      <p:ext uri="{BB962C8B-B14F-4D97-AF65-F5344CB8AC3E}">
        <p14:creationId xmlns:p14="http://schemas.microsoft.com/office/powerpoint/2010/main" val="384453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606DB3-38A7-4EB3-BF0C-AF4E0BFE3B2F}"/>
              </a:ext>
            </a:extLst>
          </p:cNvPr>
          <p:cNvSpPr>
            <a:spLocks noGrp="1"/>
          </p:cNvSpPr>
          <p:nvPr>
            <p:ph type="title"/>
          </p:nvPr>
        </p:nvSpPr>
        <p:spPr>
          <a:xfrm>
            <a:off x="1295401" y="0"/>
            <a:ext cx="9601196" cy="1303867"/>
          </a:xfrm>
        </p:spPr>
        <p:txBody>
          <a:bodyPr/>
          <a:lstStyle/>
          <a:p>
            <a:r>
              <a:rPr lang="it-IT" dirty="0"/>
              <a:t>Osservazioni sulle POST</a:t>
            </a:r>
          </a:p>
        </p:txBody>
      </p:sp>
      <p:sp>
        <p:nvSpPr>
          <p:cNvPr id="3" name="Segnaposto contenuto 2">
            <a:extLst>
              <a:ext uri="{FF2B5EF4-FFF2-40B4-BE49-F238E27FC236}">
                <a16:creationId xmlns:a16="http://schemas.microsoft.com/office/drawing/2014/main" id="{8E36B0A1-5B85-4BAC-AD78-45558F19BB5D}"/>
              </a:ext>
            </a:extLst>
          </p:cNvPr>
          <p:cNvSpPr>
            <a:spLocks noGrp="1"/>
          </p:cNvSpPr>
          <p:nvPr>
            <p:ph idx="1"/>
          </p:nvPr>
        </p:nvSpPr>
        <p:spPr>
          <a:xfrm>
            <a:off x="1295401" y="1416028"/>
            <a:ext cx="9601196" cy="4598877"/>
          </a:xfrm>
        </p:spPr>
        <p:txBody>
          <a:bodyPr>
            <a:normAutofit/>
          </a:bodyPr>
          <a:lstStyle/>
          <a:p>
            <a:r>
              <a:rPr lang="it-IT" dirty="0"/>
              <a:t>Poiché non vengono usate delle </a:t>
            </a:r>
            <a:r>
              <a:rPr lang="it-IT" dirty="0" err="1"/>
              <a:t>sendError</a:t>
            </a:r>
            <a:r>
              <a:rPr lang="it-IT" dirty="0"/>
              <a:t>( ) nei </a:t>
            </a:r>
            <a:r>
              <a:rPr lang="it-IT" dirty="0" err="1"/>
              <a:t>form</a:t>
            </a:r>
            <a:r>
              <a:rPr lang="it-IT" dirty="0"/>
              <a:t>, è necessario ovviare al problema di ritrasmissione dei parametri al </a:t>
            </a:r>
            <a:r>
              <a:rPr lang="it-IT" dirty="0" err="1"/>
              <a:t>refresh</a:t>
            </a:r>
            <a:r>
              <a:rPr lang="it-IT" dirty="0"/>
              <a:t>.</a:t>
            </a:r>
          </a:p>
          <a:p>
            <a:pPr lvl="1"/>
            <a:r>
              <a:rPr lang="it-IT" dirty="0"/>
              <a:t>Uso della </a:t>
            </a:r>
            <a:r>
              <a:rPr lang="it-IT" dirty="0" err="1"/>
              <a:t>redirect</a:t>
            </a:r>
            <a:endParaRPr lang="it-IT" dirty="0"/>
          </a:p>
          <a:p>
            <a:r>
              <a:rPr lang="it-IT" dirty="0"/>
              <a:t>Poiché il </a:t>
            </a:r>
            <a:r>
              <a:rPr lang="it-IT" dirty="0" err="1"/>
              <a:t>TrackForm</a:t>
            </a:r>
            <a:r>
              <a:rPr lang="it-IT" dirty="0"/>
              <a:t> è un oggetto di grandi dimensioni, si è scelto di salvarlo per la durata della </a:t>
            </a:r>
            <a:r>
              <a:rPr lang="it-IT" dirty="0" err="1"/>
              <a:t>redirect</a:t>
            </a:r>
            <a:r>
              <a:rPr lang="it-IT" dirty="0"/>
              <a:t> per poi essere processato nella </a:t>
            </a:r>
            <a:r>
              <a:rPr lang="it-IT" dirty="0" err="1"/>
              <a:t>servlet</a:t>
            </a:r>
            <a:r>
              <a:rPr lang="it-IT" dirty="0"/>
              <a:t> </a:t>
            </a:r>
            <a:r>
              <a:rPr lang="it-IT" dirty="0" err="1"/>
              <a:t>GoToHome</a:t>
            </a:r>
            <a:r>
              <a:rPr lang="it-IT" dirty="0"/>
              <a:t>.</a:t>
            </a:r>
          </a:p>
          <a:p>
            <a:r>
              <a:rPr lang="it-IT" dirty="0"/>
              <a:t>Per gli altri due </a:t>
            </a:r>
            <a:r>
              <a:rPr lang="it-IT" dirty="0" err="1"/>
              <a:t>form</a:t>
            </a:r>
            <a:r>
              <a:rPr lang="it-IT" dirty="0"/>
              <a:t>, poiché aventi meno informazioni,  è sufficiente usare la query </a:t>
            </a:r>
            <a:r>
              <a:rPr lang="it-IT" dirty="0" err="1"/>
              <a:t>string</a:t>
            </a:r>
            <a:r>
              <a:rPr lang="it-IT" dirty="0"/>
              <a:t> della </a:t>
            </a:r>
            <a:r>
              <a:rPr lang="it-IT" dirty="0" err="1"/>
              <a:t>request</a:t>
            </a:r>
            <a:r>
              <a:rPr lang="it-IT" dirty="0"/>
              <a:t> nelle </a:t>
            </a:r>
            <a:r>
              <a:rPr lang="it-IT" dirty="0" err="1"/>
              <a:t>redirect</a:t>
            </a:r>
            <a:r>
              <a:rPr lang="it-IT" dirty="0"/>
              <a:t>.</a:t>
            </a:r>
          </a:p>
          <a:p>
            <a:r>
              <a:rPr lang="it-IT" dirty="0"/>
              <a:t>Viene di seguito mostrato nuovamente il </a:t>
            </a:r>
            <a:r>
              <a:rPr lang="it-IT" dirty="0" err="1"/>
              <a:t>sequence</a:t>
            </a:r>
            <a:r>
              <a:rPr lang="it-IT" dirty="0"/>
              <a:t> </a:t>
            </a:r>
            <a:r>
              <a:rPr lang="it-IT" dirty="0" err="1"/>
              <a:t>diagram</a:t>
            </a:r>
            <a:r>
              <a:rPr lang="it-IT" dirty="0"/>
              <a:t> di </a:t>
            </a:r>
            <a:r>
              <a:rPr lang="it-IT" dirty="0" err="1"/>
              <a:t>GoToHome</a:t>
            </a:r>
            <a:r>
              <a:rPr lang="it-IT" dirty="0"/>
              <a:t>, contenente questa volta questi scenari d’uso.</a:t>
            </a:r>
          </a:p>
        </p:txBody>
      </p:sp>
    </p:spTree>
    <p:extLst>
      <p:ext uri="{BB962C8B-B14F-4D97-AF65-F5344CB8AC3E}">
        <p14:creationId xmlns:p14="http://schemas.microsoft.com/office/powerpoint/2010/main" val="189899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8FFE18-D3B9-4B12-8220-BAE6997CEF6C}"/>
              </a:ext>
            </a:extLst>
          </p:cNvPr>
          <p:cNvSpPr>
            <a:spLocks noGrp="1"/>
          </p:cNvSpPr>
          <p:nvPr>
            <p:ph type="title"/>
          </p:nvPr>
        </p:nvSpPr>
        <p:spPr>
          <a:xfrm>
            <a:off x="1295401" y="620"/>
            <a:ext cx="9601196" cy="1303867"/>
          </a:xfrm>
        </p:spPr>
        <p:txBody>
          <a:bodyPr/>
          <a:lstStyle/>
          <a:p>
            <a:r>
              <a:rPr lang="it-IT" dirty="0"/>
              <a:t>Evento, </a:t>
            </a:r>
            <a:r>
              <a:rPr lang="it-IT" dirty="0" err="1"/>
              <a:t>redirect</a:t>
            </a:r>
            <a:r>
              <a:rPr lang="it-IT" dirty="0"/>
              <a:t> alla Home</a:t>
            </a:r>
          </a:p>
        </p:txBody>
      </p:sp>
      <p:pic>
        <p:nvPicPr>
          <p:cNvPr id="5" name="Segnaposto contenuto 4">
            <a:extLst>
              <a:ext uri="{FF2B5EF4-FFF2-40B4-BE49-F238E27FC236}">
                <a16:creationId xmlns:a16="http://schemas.microsoft.com/office/drawing/2014/main" id="{A773F55F-067D-4469-8C74-5D1B90E1C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004" y="1441727"/>
            <a:ext cx="9753992" cy="5068130"/>
          </a:xfrm>
        </p:spPr>
      </p:pic>
    </p:spTree>
    <p:extLst>
      <p:ext uri="{BB962C8B-B14F-4D97-AF65-F5344CB8AC3E}">
        <p14:creationId xmlns:p14="http://schemas.microsoft.com/office/powerpoint/2010/main" val="398526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DFC56-5CD5-4924-8576-9022FC6FD826}"/>
              </a:ext>
            </a:extLst>
          </p:cNvPr>
          <p:cNvSpPr>
            <a:spLocks noGrp="1"/>
          </p:cNvSpPr>
          <p:nvPr>
            <p:ph type="title"/>
          </p:nvPr>
        </p:nvSpPr>
        <p:spPr/>
        <p:txBody>
          <a:bodyPr>
            <a:normAutofit/>
          </a:bodyPr>
          <a:lstStyle/>
          <a:p>
            <a:r>
              <a:rPr lang="it-IT" dirty="0"/>
              <a:t>Progetto numero 2: playlist musicale</a:t>
            </a:r>
          </a:p>
        </p:txBody>
      </p:sp>
      <p:sp>
        <p:nvSpPr>
          <p:cNvPr id="5" name="Segnaposto testo 4">
            <a:extLst>
              <a:ext uri="{FF2B5EF4-FFF2-40B4-BE49-F238E27FC236}">
                <a16:creationId xmlns:a16="http://schemas.microsoft.com/office/drawing/2014/main" id="{A5DAB13F-7C70-4E9D-8775-F96449615278}"/>
              </a:ext>
            </a:extLst>
          </p:cNvPr>
          <p:cNvSpPr>
            <a:spLocks noGrp="1"/>
          </p:cNvSpPr>
          <p:nvPr>
            <p:ph type="body" idx="1"/>
          </p:nvPr>
        </p:nvSpPr>
        <p:spPr/>
        <p:txBody>
          <a:bodyPr>
            <a:normAutofit/>
          </a:bodyPr>
          <a:lstStyle/>
          <a:p>
            <a:r>
              <a:rPr lang="it-IT" sz="3200" dirty="0"/>
              <a:t>Versione HTML pura</a:t>
            </a:r>
          </a:p>
        </p:txBody>
      </p:sp>
    </p:spTree>
    <p:extLst>
      <p:ext uri="{BB962C8B-B14F-4D97-AF65-F5344CB8AC3E}">
        <p14:creationId xmlns:p14="http://schemas.microsoft.com/office/powerpoint/2010/main" val="3600913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6426D-E504-43DE-8BA8-9C19BA00AC24}"/>
              </a:ext>
            </a:extLst>
          </p:cNvPr>
          <p:cNvSpPr>
            <a:spLocks noGrp="1"/>
          </p:cNvSpPr>
          <p:nvPr>
            <p:ph type="title"/>
          </p:nvPr>
        </p:nvSpPr>
        <p:spPr>
          <a:xfrm>
            <a:off x="1295401" y="0"/>
            <a:ext cx="9601196" cy="1303867"/>
          </a:xfrm>
        </p:spPr>
        <p:txBody>
          <a:bodyPr/>
          <a:lstStyle/>
          <a:p>
            <a:r>
              <a:rPr lang="it-IT" dirty="0"/>
              <a:t>Evento: Accesso alla pagina Playlist</a:t>
            </a:r>
          </a:p>
        </p:txBody>
      </p:sp>
      <p:pic>
        <p:nvPicPr>
          <p:cNvPr id="5" name="Segnaposto contenuto 4">
            <a:extLst>
              <a:ext uri="{FF2B5EF4-FFF2-40B4-BE49-F238E27FC236}">
                <a16:creationId xmlns:a16="http://schemas.microsoft.com/office/drawing/2014/main" id="{AFD03F32-1797-4EA8-B79A-AD5D12AA4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247" y="1178032"/>
            <a:ext cx="9260746" cy="5488359"/>
          </a:xfrm>
        </p:spPr>
      </p:pic>
      <p:sp>
        <p:nvSpPr>
          <p:cNvPr id="6" name="CasellaDiTesto 5">
            <a:extLst>
              <a:ext uri="{FF2B5EF4-FFF2-40B4-BE49-F238E27FC236}">
                <a16:creationId xmlns:a16="http://schemas.microsoft.com/office/drawing/2014/main" id="{F449C957-F452-44C2-BD99-6FE79F81E4CA}"/>
              </a:ext>
            </a:extLst>
          </p:cNvPr>
          <p:cNvSpPr txBox="1"/>
          <p:nvPr/>
        </p:nvSpPr>
        <p:spPr>
          <a:xfrm>
            <a:off x="251671" y="2610683"/>
            <a:ext cx="3246538" cy="4247317"/>
          </a:xfrm>
          <a:prstGeom prst="rect">
            <a:avLst/>
          </a:prstGeom>
          <a:noFill/>
        </p:spPr>
        <p:txBody>
          <a:bodyPr wrap="square" rtlCol="0">
            <a:spAutoFit/>
          </a:bodyPr>
          <a:lstStyle/>
          <a:p>
            <a:r>
              <a:rPr lang="it-IT" dirty="0"/>
              <a:t>Commenti:</a:t>
            </a:r>
          </a:p>
          <a:p>
            <a:pPr marL="285750" indent="-285750">
              <a:buFont typeface="Arial" panose="020B0604020202020204" pitchFamily="34" charset="0"/>
              <a:buChar char="•"/>
            </a:pPr>
            <a:r>
              <a:rPr lang="it-IT" dirty="0" err="1"/>
              <a:t>userTracks</a:t>
            </a:r>
            <a:r>
              <a:rPr lang="it-IT" dirty="0"/>
              <a:t> serve alla </a:t>
            </a:r>
            <a:r>
              <a:rPr lang="it-IT" dirty="0" err="1"/>
              <a:t>select</a:t>
            </a:r>
            <a:r>
              <a:rPr lang="it-IT" dirty="0"/>
              <a:t> nel </a:t>
            </a:r>
            <a:r>
              <a:rPr lang="it-IT" dirty="0" err="1"/>
              <a:t>form</a:t>
            </a:r>
            <a:r>
              <a:rPr lang="it-IT" dirty="0"/>
              <a:t> per aggiungere un brano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Playlistid</a:t>
            </a:r>
            <a:r>
              <a:rPr lang="it-IT" dirty="0"/>
              <a:t> nella session previene modifiche utente nel </a:t>
            </a:r>
            <a:r>
              <a:rPr lang="it-IT" dirty="0" err="1"/>
              <a:t>form</a:t>
            </a:r>
            <a:r>
              <a:rPr lang="it-IT" dirty="0"/>
              <a:t>, che altrimenti potrebbero creare dei «salti» da una playlist ad un’altra alla </a:t>
            </a:r>
            <a:r>
              <a:rPr lang="it-IT" dirty="0" err="1"/>
              <a:t>redirect</a:t>
            </a:r>
            <a:r>
              <a:rPr lang="it-IT" dirty="0"/>
              <a:t> (slide successiva)</a:t>
            </a:r>
          </a:p>
          <a:p>
            <a:pPr marL="742950" lvl="1" indent="-285750">
              <a:buFont typeface="Arial" panose="020B0604020202020204" pitchFamily="34" charset="0"/>
              <a:buChar char="•"/>
            </a:pPr>
            <a:r>
              <a:rPr lang="it-IT" dirty="0"/>
              <a:t>Ciò sarebbe possibile se </a:t>
            </a:r>
            <a:r>
              <a:rPr lang="it-IT" dirty="0" err="1"/>
              <a:t>playlistid</a:t>
            </a:r>
            <a:r>
              <a:rPr lang="it-IT" dirty="0"/>
              <a:t> venisse messo come </a:t>
            </a:r>
            <a:r>
              <a:rPr lang="it-IT" dirty="0" err="1"/>
              <a:t>hidden</a:t>
            </a:r>
            <a:r>
              <a:rPr lang="it-IT" dirty="0"/>
              <a:t> input del </a:t>
            </a:r>
            <a:r>
              <a:rPr lang="it-IT" dirty="0" err="1"/>
              <a:t>form</a:t>
            </a: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96973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9837C6-9FEE-4755-8016-5A9631ED86D0}"/>
              </a:ext>
            </a:extLst>
          </p:cNvPr>
          <p:cNvSpPr>
            <a:spLocks noGrp="1"/>
          </p:cNvSpPr>
          <p:nvPr>
            <p:ph type="title"/>
          </p:nvPr>
        </p:nvSpPr>
        <p:spPr>
          <a:xfrm>
            <a:off x="1295401" y="620"/>
            <a:ext cx="9601196" cy="1303867"/>
          </a:xfrm>
        </p:spPr>
        <p:txBody>
          <a:bodyPr/>
          <a:lstStyle/>
          <a:p>
            <a:r>
              <a:rPr lang="it-IT" dirty="0"/>
              <a:t>Evento: Aggiunta di un brano a una playlist</a:t>
            </a:r>
          </a:p>
        </p:txBody>
      </p:sp>
      <p:sp>
        <p:nvSpPr>
          <p:cNvPr id="6" name="CasellaDiTesto 5">
            <a:extLst>
              <a:ext uri="{FF2B5EF4-FFF2-40B4-BE49-F238E27FC236}">
                <a16:creationId xmlns:a16="http://schemas.microsoft.com/office/drawing/2014/main" id="{C60ED5C1-884A-45B8-83DC-257F1A06A475}"/>
              </a:ext>
            </a:extLst>
          </p:cNvPr>
          <p:cNvSpPr txBox="1"/>
          <p:nvPr/>
        </p:nvSpPr>
        <p:spPr>
          <a:xfrm>
            <a:off x="7331978" y="2413337"/>
            <a:ext cx="4122347" cy="2031325"/>
          </a:xfrm>
          <a:prstGeom prst="rect">
            <a:avLst/>
          </a:prstGeom>
          <a:noFill/>
        </p:spPr>
        <p:txBody>
          <a:bodyPr wrap="square" rtlCol="0">
            <a:spAutoFit/>
          </a:bodyPr>
          <a:lstStyle/>
          <a:p>
            <a:r>
              <a:rPr lang="it-IT" dirty="0"/>
              <a:t>Commento:</a:t>
            </a:r>
          </a:p>
          <a:p>
            <a:pPr marL="285750" indent="-285750">
              <a:buFont typeface="Arial" panose="020B0604020202020204" pitchFamily="34" charset="0"/>
              <a:buChar char="•"/>
            </a:pPr>
            <a:r>
              <a:rPr lang="it-IT" dirty="0" err="1"/>
              <a:t>errorMsg</a:t>
            </a:r>
            <a:r>
              <a:rPr lang="it-IT" dirty="0"/>
              <a:t> settato in base al tipo di errore, e visualizzato nel </a:t>
            </a:r>
            <a:r>
              <a:rPr lang="it-IT" dirty="0" err="1"/>
              <a:t>form</a:t>
            </a:r>
            <a:r>
              <a:rPr lang="it-IT" dirty="0"/>
              <a:t> dopo la </a:t>
            </a:r>
            <a:r>
              <a:rPr lang="it-IT" dirty="0" err="1"/>
              <a:t>redirect</a:t>
            </a:r>
            <a:endParaRPr lang="it-IT" dirty="0"/>
          </a:p>
          <a:p>
            <a:pPr marL="742950" lvl="1" indent="-285750">
              <a:buFont typeface="Arial" panose="020B0604020202020204" pitchFamily="34" charset="0"/>
              <a:buChar char="•"/>
            </a:pPr>
            <a:r>
              <a:rPr lang="it-IT" dirty="0"/>
              <a:t>Processato in </a:t>
            </a:r>
            <a:r>
              <a:rPr lang="it-IT" dirty="0" err="1"/>
              <a:t>GetPLTracks</a:t>
            </a:r>
            <a:r>
              <a:rPr lang="it-IT" dirty="0"/>
              <a:t> similmente a come </a:t>
            </a:r>
            <a:r>
              <a:rPr lang="it-IT" dirty="0" err="1"/>
              <a:t>GoToHome</a:t>
            </a:r>
            <a:r>
              <a:rPr lang="it-IT" dirty="0"/>
              <a:t> processa il messaggio </a:t>
            </a:r>
            <a:r>
              <a:rPr lang="it-IT" dirty="0" err="1"/>
              <a:t>createPLError</a:t>
            </a:r>
            <a:endParaRPr lang="it-IT" dirty="0"/>
          </a:p>
        </p:txBody>
      </p:sp>
      <p:pic>
        <p:nvPicPr>
          <p:cNvPr id="4" name="Immagine 3">
            <a:extLst>
              <a:ext uri="{FF2B5EF4-FFF2-40B4-BE49-F238E27FC236}">
                <a16:creationId xmlns:a16="http://schemas.microsoft.com/office/drawing/2014/main" id="{E14FC823-3CDF-4799-951F-0236F310D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75" y="1237900"/>
            <a:ext cx="6307821" cy="5444337"/>
          </a:xfrm>
          <a:prstGeom prst="rect">
            <a:avLst/>
          </a:prstGeom>
        </p:spPr>
      </p:pic>
    </p:spTree>
    <p:extLst>
      <p:ext uri="{BB962C8B-B14F-4D97-AF65-F5344CB8AC3E}">
        <p14:creationId xmlns:p14="http://schemas.microsoft.com/office/powerpoint/2010/main" val="184038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63DC32-E607-4F9B-BB68-B4A905722587}"/>
              </a:ext>
            </a:extLst>
          </p:cNvPr>
          <p:cNvSpPr>
            <a:spLocks noGrp="1"/>
          </p:cNvSpPr>
          <p:nvPr>
            <p:ph type="title"/>
          </p:nvPr>
        </p:nvSpPr>
        <p:spPr>
          <a:xfrm>
            <a:off x="1295401" y="0"/>
            <a:ext cx="9601196" cy="1303867"/>
          </a:xfrm>
        </p:spPr>
        <p:txBody>
          <a:bodyPr/>
          <a:lstStyle/>
          <a:p>
            <a:r>
              <a:rPr lang="it-IT" dirty="0"/>
              <a:t>Evento: Accesso alla pagina Player</a:t>
            </a:r>
          </a:p>
        </p:txBody>
      </p:sp>
      <p:pic>
        <p:nvPicPr>
          <p:cNvPr id="5" name="Segnaposto contenuto 4">
            <a:extLst>
              <a:ext uri="{FF2B5EF4-FFF2-40B4-BE49-F238E27FC236}">
                <a16:creationId xmlns:a16="http://schemas.microsoft.com/office/drawing/2014/main" id="{E8F087D5-069F-47B2-B24C-1EE602D43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79" y="1303867"/>
            <a:ext cx="11609641" cy="5344967"/>
          </a:xfrm>
        </p:spPr>
      </p:pic>
    </p:spTree>
    <p:extLst>
      <p:ext uri="{BB962C8B-B14F-4D97-AF65-F5344CB8AC3E}">
        <p14:creationId xmlns:p14="http://schemas.microsoft.com/office/powerpoint/2010/main" val="51525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90DA8-7F86-4BB9-82CA-87D4D7070E2E}"/>
              </a:ext>
            </a:extLst>
          </p:cNvPr>
          <p:cNvSpPr>
            <a:spLocks noGrp="1"/>
          </p:cNvSpPr>
          <p:nvPr>
            <p:ph type="title"/>
          </p:nvPr>
        </p:nvSpPr>
        <p:spPr>
          <a:xfrm>
            <a:off x="1295401" y="0"/>
            <a:ext cx="9601196" cy="1303867"/>
          </a:xfrm>
        </p:spPr>
        <p:txBody>
          <a:bodyPr/>
          <a:lstStyle/>
          <a:p>
            <a:r>
              <a:rPr lang="it-IT" dirty="0"/>
              <a:t>Evento: Logout</a:t>
            </a:r>
          </a:p>
        </p:txBody>
      </p:sp>
      <p:pic>
        <p:nvPicPr>
          <p:cNvPr id="5" name="Segnaposto contenuto 4">
            <a:extLst>
              <a:ext uri="{FF2B5EF4-FFF2-40B4-BE49-F238E27FC236}">
                <a16:creationId xmlns:a16="http://schemas.microsoft.com/office/drawing/2014/main" id="{B9E46642-978A-474D-924B-61911A7FD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21" y="1755191"/>
            <a:ext cx="6929125" cy="3890599"/>
          </a:xfrm>
        </p:spPr>
      </p:pic>
    </p:spTree>
    <p:extLst>
      <p:ext uri="{BB962C8B-B14F-4D97-AF65-F5344CB8AC3E}">
        <p14:creationId xmlns:p14="http://schemas.microsoft.com/office/powerpoint/2010/main" val="321928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891DE-D4A5-4E67-BB0E-9F6E798EB47A}"/>
              </a:ext>
            </a:extLst>
          </p:cNvPr>
          <p:cNvSpPr>
            <a:spLocks noGrp="1"/>
          </p:cNvSpPr>
          <p:nvPr>
            <p:ph type="title"/>
          </p:nvPr>
        </p:nvSpPr>
        <p:spPr/>
        <p:txBody>
          <a:bodyPr>
            <a:normAutofit/>
          </a:bodyPr>
          <a:lstStyle/>
          <a:p>
            <a:r>
              <a:rPr lang="it-IT" dirty="0"/>
              <a:t>Progetto numero 2: playlist musicale</a:t>
            </a:r>
          </a:p>
        </p:txBody>
      </p:sp>
      <p:sp>
        <p:nvSpPr>
          <p:cNvPr id="4" name="Segnaposto testo 3">
            <a:extLst>
              <a:ext uri="{FF2B5EF4-FFF2-40B4-BE49-F238E27FC236}">
                <a16:creationId xmlns:a16="http://schemas.microsoft.com/office/drawing/2014/main" id="{28F8B73B-9023-4912-BA9F-CC1939D37CF4}"/>
              </a:ext>
            </a:extLst>
          </p:cNvPr>
          <p:cNvSpPr>
            <a:spLocks noGrp="1"/>
          </p:cNvSpPr>
          <p:nvPr>
            <p:ph type="body" idx="1"/>
          </p:nvPr>
        </p:nvSpPr>
        <p:spPr/>
        <p:txBody>
          <a:bodyPr>
            <a:normAutofit/>
          </a:bodyPr>
          <a:lstStyle/>
          <a:p>
            <a:r>
              <a:rPr lang="it-IT" sz="3200" dirty="0"/>
              <a:t>Versione RIA</a:t>
            </a:r>
          </a:p>
        </p:txBody>
      </p:sp>
    </p:spTree>
    <p:extLst>
      <p:ext uri="{BB962C8B-B14F-4D97-AF65-F5344CB8AC3E}">
        <p14:creationId xmlns:p14="http://schemas.microsoft.com/office/powerpoint/2010/main" val="335824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2534BA-8D34-4CE9-8B18-B5117A374558}"/>
              </a:ext>
            </a:extLst>
          </p:cNvPr>
          <p:cNvSpPr>
            <a:spLocks noGrp="1"/>
          </p:cNvSpPr>
          <p:nvPr>
            <p:ph type="title"/>
          </p:nvPr>
        </p:nvSpPr>
        <p:spPr>
          <a:xfrm>
            <a:off x="838200" y="365126"/>
            <a:ext cx="10515600" cy="993892"/>
          </a:xfrm>
        </p:spPr>
        <p:txBody>
          <a:bodyPr/>
          <a:lstStyle/>
          <a:p>
            <a:r>
              <a:rPr lang="it-IT" dirty="0"/>
              <a:t>Consegna aggiuntiva</a:t>
            </a:r>
          </a:p>
        </p:txBody>
      </p:sp>
      <p:sp>
        <p:nvSpPr>
          <p:cNvPr id="3" name="Segnaposto contenuto 2">
            <a:extLst>
              <a:ext uri="{FF2B5EF4-FFF2-40B4-BE49-F238E27FC236}">
                <a16:creationId xmlns:a16="http://schemas.microsoft.com/office/drawing/2014/main" id="{3D02B08E-DEC7-420B-A516-E337616B7D60}"/>
              </a:ext>
            </a:extLst>
          </p:cNvPr>
          <p:cNvSpPr>
            <a:spLocks noGrp="1"/>
          </p:cNvSpPr>
          <p:nvPr>
            <p:ph idx="1"/>
          </p:nvPr>
        </p:nvSpPr>
        <p:spPr>
          <a:xfrm>
            <a:off x="838200" y="1359018"/>
            <a:ext cx="10515600" cy="4798502"/>
          </a:xfrm>
        </p:spPr>
        <p:txBody>
          <a:bodyPr>
            <a:normAutofit fontScale="92500" lnSpcReduction="20000"/>
          </a:bodyPr>
          <a:lstStyle/>
          <a:p>
            <a:pPr marL="0" indent="0">
              <a:buNone/>
            </a:pPr>
            <a:r>
              <a:rPr lang="it-IT" dirty="0"/>
              <a:t>Si realizzi un’applicazione client server web che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a:t>
            </a:r>
          </a:p>
          <a:p>
            <a:pPr marL="0" indent="0">
              <a:buNone/>
            </a:pPr>
            <a:r>
              <a:rPr lang="it-IT" dirty="0"/>
              <a:t>● L’evento di visualizzazione del blocco precedente/successivo è gestito a lato client senza generare una richiesta al server.</a:t>
            </a:r>
          </a:p>
          <a:p>
            <a:pPr marL="0" indent="0">
              <a:buNone/>
            </a:pPr>
            <a:r>
              <a:rPr lang="it-IT" dirty="0"/>
              <a:t>● L’applicazione deve consentire all’utente di riordinare le playlist con un criterio diverso da quello di default (data decrescente). Dalla HOME con un link associato a ogni playlist page si accede a una pagina RIORDINO, che mostra la lista completa dei brani della playlist e permette all’utente di trascinare il titolo di un brano nell’elenco e di collocarlo in una posizione diversa per realizzare l’ordinamento che desidera, senza invocare il server. Quando l’utente ha raggiunto l’ordinamento desiderato, usa un bottone “salva ordinamento”, per memorizzare la sequenza sul server. Ai successivi accessi, l’ordinamento personalizzato è usato al posto di quello di default.</a:t>
            </a:r>
          </a:p>
        </p:txBody>
      </p:sp>
    </p:spTree>
    <p:extLst>
      <p:ext uri="{BB962C8B-B14F-4D97-AF65-F5344CB8AC3E}">
        <p14:creationId xmlns:p14="http://schemas.microsoft.com/office/powerpoint/2010/main" val="596454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32618C-EE61-4647-B62F-47CF0C5C71B0}"/>
              </a:ext>
            </a:extLst>
          </p:cNvPr>
          <p:cNvSpPr>
            <a:spLocks noGrp="1"/>
          </p:cNvSpPr>
          <p:nvPr>
            <p:ph type="title"/>
          </p:nvPr>
        </p:nvSpPr>
        <p:spPr>
          <a:xfrm>
            <a:off x="1295401" y="109677"/>
            <a:ext cx="9601196" cy="1303867"/>
          </a:xfrm>
        </p:spPr>
        <p:txBody>
          <a:bodyPr/>
          <a:lstStyle/>
          <a:p>
            <a:r>
              <a:rPr lang="it-IT" dirty="0"/>
              <a:t>Modifiche al Database schema (ER)</a:t>
            </a:r>
          </a:p>
        </p:txBody>
      </p:sp>
      <p:pic>
        <p:nvPicPr>
          <p:cNvPr id="9" name="Segnaposto contenuto 8">
            <a:extLst>
              <a:ext uri="{FF2B5EF4-FFF2-40B4-BE49-F238E27FC236}">
                <a16:creationId xmlns:a16="http://schemas.microsoft.com/office/drawing/2014/main" id="{E0CC5CEE-4B2A-425B-8D40-9FF0D62C0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02" y="1413544"/>
            <a:ext cx="11181106" cy="5245781"/>
          </a:xfrm>
        </p:spPr>
      </p:pic>
      <p:sp>
        <p:nvSpPr>
          <p:cNvPr id="10" name="CasellaDiTesto 9">
            <a:extLst>
              <a:ext uri="{FF2B5EF4-FFF2-40B4-BE49-F238E27FC236}">
                <a16:creationId xmlns:a16="http://schemas.microsoft.com/office/drawing/2014/main" id="{21EF7BAA-05ED-4B45-8772-37EBB51EC5EB}"/>
              </a:ext>
            </a:extLst>
          </p:cNvPr>
          <p:cNvSpPr txBox="1"/>
          <p:nvPr/>
        </p:nvSpPr>
        <p:spPr>
          <a:xfrm>
            <a:off x="613815" y="1413544"/>
            <a:ext cx="2659702" cy="646331"/>
          </a:xfrm>
          <a:prstGeom prst="rect">
            <a:avLst/>
          </a:prstGeom>
          <a:noFill/>
        </p:spPr>
        <p:txBody>
          <a:bodyPr wrap="none" rtlCol="0">
            <a:spAutoFit/>
          </a:bodyPr>
          <a:lstStyle/>
          <a:p>
            <a:r>
              <a:rPr lang="it-IT" dirty="0"/>
              <a:t>Utile per l’implementazione</a:t>
            </a:r>
            <a:br>
              <a:rPr lang="it-IT" dirty="0"/>
            </a:br>
            <a:r>
              <a:rPr lang="it-IT" dirty="0"/>
              <a:t>del RIORDINO dei brani</a:t>
            </a:r>
          </a:p>
        </p:txBody>
      </p:sp>
    </p:spTree>
    <p:extLst>
      <p:ext uri="{BB962C8B-B14F-4D97-AF65-F5344CB8AC3E}">
        <p14:creationId xmlns:p14="http://schemas.microsoft.com/office/powerpoint/2010/main" val="2261890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9F499C-FE89-4FA3-A462-1DF551F23C57}"/>
              </a:ext>
            </a:extLst>
          </p:cNvPr>
          <p:cNvSpPr>
            <a:spLocks noGrp="1"/>
          </p:cNvSpPr>
          <p:nvPr>
            <p:ph type="title"/>
          </p:nvPr>
        </p:nvSpPr>
        <p:spPr>
          <a:xfrm>
            <a:off x="1295401" y="330198"/>
            <a:ext cx="9601196" cy="1303867"/>
          </a:xfrm>
        </p:spPr>
        <p:txBody>
          <a:bodyPr/>
          <a:lstStyle/>
          <a:p>
            <a:r>
              <a:rPr lang="it-IT" dirty="0"/>
              <a:t>Modifiche al Database schema (SQL)</a:t>
            </a:r>
          </a:p>
        </p:txBody>
      </p:sp>
      <p:sp>
        <p:nvSpPr>
          <p:cNvPr id="4" name="CasellaDiTesto 3">
            <a:extLst>
              <a:ext uri="{FF2B5EF4-FFF2-40B4-BE49-F238E27FC236}">
                <a16:creationId xmlns:a16="http://schemas.microsoft.com/office/drawing/2014/main" id="{21CF94AA-83F2-4099-BA52-C828721DD692}"/>
              </a:ext>
            </a:extLst>
          </p:cNvPr>
          <p:cNvSpPr txBox="1"/>
          <p:nvPr/>
        </p:nvSpPr>
        <p:spPr>
          <a:xfrm>
            <a:off x="3143716" y="1784758"/>
            <a:ext cx="5904565" cy="2585323"/>
          </a:xfrm>
          <a:prstGeom prst="rect">
            <a:avLst/>
          </a:prstGeom>
          <a:noFill/>
        </p:spPr>
        <p:txBody>
          <a:bodyPr wrap="none" rtlCol="0">
            <a:spAutoFit/>
          </a:bodyPr>
          <a:lstStyle/>
          <a:p>
            <a:r>
              <a:rPr lang="it-IT" dirty="0"/>
              <a:t>CREATE TABLE `</a:t>
            </a:r>
            <a:r>
              <a:rPr lang="it-IT" dirty="0" err="1"/>
              <a:t>playlist_containment</a:t>
            </a:r>
            <a:r>
              <a:rPr lang="it-IT" dirty="0"/>
              <a:t>` (</a:t>
            </a:r>
          </a:p>
          <a:p>
            <a:r>
              <a:rPr lang="it-IT" dirty="0"/>
              <a:t>	`</a:t>
            </a:r>
            <a:r>
              <a:rPr lang="it-IT" dirty="0" err="1"/>
              <a:t>playlistid</a:t>
            </a:r>
            <a:r>
              <a:rPr lang="it-IT" dirty="0"/>
              <a:t>` </a:t>
            </a:r>
            <a:r>
              <a:rPr lang="it-IT" dirty="0" err="1"/>
              <a:t>int</a:t>
            </a:r>
            <a:r>
              <a:rPr lang="it-IT" dirty="0"/>
              <a:t> NOT NULL REFERENCES `playlist`(`id`)</a:t>
            </a:r>
          </a:p>
          <a:p>
            <a:r>
              <a:rPr lang="it-IT" dirty="0"/>
              <a:t>		on delete </a:t>
            </a:r>
            <a:r>
              <a:rPr lang="it-IT" dirty="0" err="1"/>
              <a:t>cascade</a:t>
            </a:r>
            <a:r>
              <a:rPr lang="it-IT" dirty="0"/>
              <a:t> on update </a:t>
            </a:r>
            <a:r>
              <a:rPr lang="it-IT" dirty="0" err="1"/>
              <a:t>cascade</a:t>
            </a:r>
            <a:r>
              <a:rPr lang="it-IT" dirty="0"/>
              <a:t>,</a:t>
            </a:r>
          </a:p>
          <a:p>
            <a:r>
              <a:rPr lang="it-IT" dirty="0"/>
              <a:t>    	`</a:t>
            </a:r>
            <a:r>
              <a:rPr lang="it-IT" dirty="0" err="1"/>
              <a:t>trackid</a:t>
            </a:r>
            <a:r>
              <a:rPr lang="it-IT" dirty="0"/>
              <a:t>` </a:t>
            </a:r>
            <a:r>
              <a:rPr lang="it-IT" dirty="0" err="1"/>
              <a:t>int</a:t>
            </a:r>
            <a:r>
              <a:rPr lang="it-IT" dirty="0"/>
              <a:t> NOT NULL REFERENCES `track`(`id`)</a:t>
            </a:r>
          </a:p>
          <a:p>
            <a:r>
              <a:rPr lang="it-IT" dirty="0"/>
              <a:t>		on delete </a:t>
            </a:r>
            <a:r>
              <a:rPr lang="it-IT" dirty="0" err="1"/>
              <a:t>cascade</a:t>
            </a:r>
            <a:r>
              <a:rPr lang="it-IT" dirty="0"/>
              <a:t> on update </a:t>
            </a:r>
            <a:r>
              <a:rPr lang="it-IT" dirty="0" err="1"/>
              <a:t>cascade</a:t>
            </a:r>
            <a:r>
              <a:rPr lang="it-IT" dirty="0"/>
              <a:t>,</a:t>
            </a:r>
          </a:p>
          <a:p>
            <a:r>
              <a:rPr lang="en-US" dirty="0"/>
              <a:t>	</a:t>
            </a:r>
            <a:r>
              <a:rPr lang="en-US" dirty="0">
                <a:solidFill>
                  <a:srgbClr val="FF0000"/>
                </a:solidFill>
              </a:rPr>
              <a:t>`progressive` int NOT NULL DEFAULT '0',</a:t>
            </a:r>
            <a:endParaRPr lang="it-IT" dirty="0">
              <a:solidFill>
                <a:srgbClr val="FF0000"/>
              </a:solidFill>
            </a:endParaRPr>
          </a:p>
          <a:p>
            <a:r>
              <a:rPr lang="it-IT" dirty="0"/>
              <a:t>	PRIMARY KEY (`</a:t>
            </a:r>
            <a:r>
              <a:rPr lang="it-IT" dirty="0" err="1"/>
              <a:t>playlistid</a:t>
            </a:r>
            <a:r>
              <a:rPr lang="it-IT" dirty="0"/>
              <a:t>`, `</a:t>
            </a:r>
            <a:r>
              <a:rPr lang="it-IT" dirty="0" err="1"/>
              <a:t>trackid</a:t>
            </a:r>
            <a:r>
              <a:rPr lang="it-IT" dirty="0"/>
              <a:t>`)</a:t>
            </a:r>
          </a:p>
          <a:p>
            <a:r>
              <a:rPr lang="it-IT" dirty="0"/>
              <a:t>);</a:t>
            </a:r>
          </a:p>
          <a:p>
            <a:endParaRPr lang="it-IT" dirty="0"/>
          </a:p>
        </p:txBody>
      </p:sp>
      <p:sp>
        <p:nvSpPr>
          <p:cNvPr id="5" name="CasellaDiTesto 4">
            <a:extLst>
              <a:ext uri="{FF2B5EF4-FFF2-40B4-BE49-F238E27FC236}">
                <a16:creationId xmlns:a16="http://schemas.microsoft.com/office/drawing/2014/main" id="{18AC462A-8DDC-434A-B851-86B637FA1426}"/>
              </a:ext>
            </a:extLst>
          </p:cNvPr>
          <p:cNvSpPr txBox="1"/>
          <p:nvPr/>
        </p:nvSpPr>
        <p:spPr>
          <a:xfrm>
            <a:off x="878045" y="4520774"/>
            <a:ext cx="10435905" cy="1754326"/>
          </a:xfrm>
          <a:prstGeom prst="rect">
            <a:avLst/>
          </a:prstGeom>
          <a:noFill/>
        </p:spPr>
        <p:txBody>
          <a:bodyPr wrap="square" rtlCol="0">
            <a:spAutoFit/>
          </a:bodyPr>
          <a:lstStyle/>
          <a:p>
            <a:r>
              <a:rPr lang="it-IT" dirty="0"/>
              <a:t>«Progressive» rappresenta l’ordinamento personalizzato in una playlist, in ordine crescente. Il DAO inserisce sempre numeri dall’1 in poi in un riordino, mentre lo 0 vale di default per i brani aggiunti successivamente, oppure mai riordinati.</a:t>
            </a:r>
          </a:p>
          <a:p>
            <a:r>
              <a:rPr lang="it-IT" dirty="0"/>
              <a:t>Nota: si assume che i brani aggiunti in seguito a un riordino vengano aggiunti in testa alla playlist, il che è soddisfatto poiché lo 0 di default precede gli altri numeri. Inoltre, con ciò è possibile che le nuove aggiunte, a parità di progressivo, verranno ordinate come di default, cioè per anno di album.</a:t>
            </a:r>
          </a:p>
        </p:txBody>
      </p:sp>
    </p:spTree>
    <p:extLst>
      <p:ext uri="{BB962C8B-B14F-4D97-AF65-F5344CB8AC3E}">
        <p14:creationId xmlns:p14="http://schemas.microsoft.com/office/powerpoint/2010/main" val="3611624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BBDD23-F944-4995-86D5-FEDC87CC9757}"/>
              </a:ext>
            </a:extLst>
          </p:cNvPr>
          <p:cNvSpPr>
            <a:spLocks noGrp="1"/>
          </p:cNvSpPr>
          <p:nvPr>
            <p:ph type="title"/>
          </p:nvPr>
        </p:nvSpPr>
        <p:spPr>
          <a:xfrm>
            <a:off x="838199" y="-353393"/>
            <a:ext cx="10515600" cy="1220599"/>
          </a:xfrm>
        </p:spPr>
        <p:txBody>
          <a:bodyPr>
            <a:normAutofit fontScale="90000"/>
          </a:bodyPr>
          <a:lstStyle/>
          <a:p>
            <a:r>
              <a:rPr lang="it-IT" dirty="0"/>
              <a:t>Application </a:t>
            </a:r>
            <a:r>
              <a:rPr lang="it-IT" dirty="0" err="1"/>
              <a:t>requirements</a:t>
            </a:r>
            <a:r>
              <a:rPr lang="it-IT" dirty="0"/>
              <a:t> </a:t>
            </a:r>
            <a:r>
              <a:rPr lang="it-IT" dirty="0" err="1"/>
              <a:t>analysis</a:t>
            </a:r>
            <a:r>
              <a:rPr lang="it-IT" dirty="0"/>
              <a:t>: versione RIA</a:t>
            </a:r>
          </a:p>
        </p:txBody>
      </p:sp>
      <p:sp>
        <p:nvSpPr>
          <p:cNvPr id="3" name="Segnaposto contenuto 2">
            <a:extLst>
              <a:ext uri="{FF2B5EF4-FFF2-40B4-BE49-F238E27FC236}">
                <a16:creationId xmlns:a16="http://schemas.microsoft.com/office/drawing/2014/main" id="{F32EEC77-EB2C-4349-A0E5-7E0085562B74}"/>
              </a:ext>
            </a:extLst>
          </p:cNvPr>
          <p:cNvSpPr>
            <a:spLocks noGrp="1"/>
          </p:cNvSpPr>
          <p:nvPr>
            <p:ph idx="1"/>
          </p:nvPr>
        </p:nvSpPr>
        <p:spPr>
          <a:xfrm>
            <a:off x="546681" y="999859"/>
            <a:ext cx="11098635" cy="5327010"/>
          </a:xfrm>
        </p:spPr>
        <p:txBody>
          <a:bodyPr>
            <a:noAutofit/>
          </a:bodyPr>
          <a:lstStyle/>
          <a:p>
            <a:pPr marL="0" indent="0">
              <a:buNone/>
            </a:pP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personali di ogni utente e non condivisi. Ogni brano musicale è memorizzato nella base di dati mediante un titolo,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login</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accede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all’HOME PAGE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presenta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l’elenco delle proprie playlist</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ordinate per data di creazione decrescente, una </a:t>
            </a:r>
            <a:r>
              <a:rPr lang="it-IT" sz="17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caricare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 tutti i </a:t>
            </a:r>
            <a:r>
              <a:rPr lang="it-IT" sz="1700" dirty="0">
                <a:effectLst/>
                <a:latin typeface="Calibri" panose="020F0502020204030204" pitchFamily="34" charset="0"/>
                <a:ea typeface="Calibri" panose="020F0502020204030204" pitchFamily="34" charset="0"/>
                <a:cs typeface="Times New Roman" panose="02020603050405020304" pitchFamily="18" charset="0"/>
              </a:rPr>
              <a:t>dati relativi e una </a:t>
            </a:r>
            <a:r>
              <a:rPr lang="it-IT" sz="17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per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creare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una nuova playlist </a:t>
            </a:r>
            <a:r>
              <a:rPr lang="it-IT" sz="1700" dirty="0">
                <a:effectLst/>
                <a:latin typeface="Calibri" panose="020F0502020204030204" pitchFamily="34" charset="0"/>
                <a:ea typeface="Calibri" panose="020F0502020204030204" pitchFamily="34" charset="0"/>
                <a:cs typeface="Times New Roman" panose="02020603050405020304" pitchFamily="18" charset="0"/>
              </a:rPr>
              <a:t>inizialmente vuota. Quando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clicca su una playlist</a:t>
            </a:r>
            <a:r>
              <a:rPr lang="it-IT" sz="1700" dirty="0">
                <a:effectLst/>
                <a:latin typeface="Calibri" panose="020F0502020204030204" pitchFamily="34" charset="0"/>
                <a:ea typeface="Calibri" panose="020F0502020204030204" pitchFamily="34" charset="0"/>
                <a:cs typeface="Times New Roman" panose="02020603050405020304" pitchFamily="18" charset="0"/>
              </a:rPr>
              <a:t> nell’HOME PAGE, appare la pagina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PLAYLIST PAGE </a:t>
            </a:r>
            <a:r>
              <a:rPr lang="it-IT" sz="1700" dirty="0">
                <a:effectLst/>
                <a:latin typeface="Calibri" panose="020F0502020204030204" pitchFamily="34" charset="0"/>
                <a:ea typeface="Calibri" panose="020F0502020204030204" pitchFamily="34" charset="0"/>
                <a:cs typeface="Times New Roman" panose="02020603050405020304" pitchFamily="18" charset="0"/>
              </a:rPr>
              <a:t>che contiene inizialmente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una tabella </a:t>
            </a:r>
            <a:r>
              <a:rPr lang="it-IT" sz="1700" dirty="0">
                <a:effectLst/>
                <a:latin typeface="Calibri" panose="020F0502020204030204" pitchFamily="34" charset="0"/>
                <a:ea typeface="Calibri" panose="020F0502020204030204" pitchFamily="34" charset="0"/>
                <a:cs typeface="Times New Roman" panose="02020603050405020304" pitchFamily="18" charset="0"/>
              </a:rPr>
              <a:t>di una riga e cinque colonne. Ogni cella contiene il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titolo</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di un brano e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l’immagine</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dell’album da cui proviene. Se la playlist è inizialmente vuota compare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un messaggio</a:t>
            </a:r>
            <a:r>
              <a:rPr lang="it-IT" sz="1700" dirty="0">
                <a:effectLst/>
                <a:latin typeface="Calibri" panose="020F0502020204030204" pitchFamily="34" charset="0"/>
                <a:ea typeface="Calibri" panose="020F0502020204030204" pitchFamily="34" charset="0"/>
                <a:cs typeface="Times New Roman" panose="02020603050405020304" pitchFamily="18" charset="0"/>
              </a:rPr>
              <a:t>: “</a:t>
            </a:r>
            <a:r>
              <a:rPr lang="it-IT" sz="1700" i="1" dirty="0">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700" dirty="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SUCCESSIVI</a:t>
            </a:r>
            <a:r>
              <a:rPr lang="it-IT" sz="1700" dirty="0">
                <a:effectLst/>
                <a:latin typeface="Calibri" panose="020F0502020204030204" pitchFamily="34" charset="0"/>
                <a:ea typeface="Calibri" panose="020F0502020204030204" pitchFamily="34" charset="0"/>
                <a:cs typeface="Times New Roman" panose="02020603050405020304" pitchFamily="18" charset="0"/>
              </a:rPr>
              <a:t>, che permette di vedere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 gruppo successivo</a:t>
            </a:r>
            <a:r>
              <a:rPr lang="it-IT" sz="1700" dirty="0">
                <a:effectLst/>
                <a:latin typeface="Calibri" panose="020F0502020204030204" pitchFamily="34" charset="0"/>
                <a:ea typeface="Calibri" panose="020F0502020204030204" pitchFamily="34" charset="0"/>
                <a:cs typeface="Times New Roman" panose="02020603050405020304" pitchFamily="18" charset="0"/>
              </a:rPr>
              <a:t>. Se la pagina PLAYLIST mostra l’ultimo gruppo e ne esistono altri precedenti nell’ordinamento, compare a sinistra della riga il bottone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PRECEDENTI</a:t>
            </a:r>
            <a:r>
              <a:rPr lang="it-IT" sz="1700" dirty="0">
                <a:effectLst/>
                <a:latin typeface="Calibri" panose="020F0502020204030204" pitchFamily="34" charset="0"/>
                <a:ea typeface="Calibri" panose="020F0502020204030204" pitchFamily="34" charset="0"/>
                <a:cs typeface="Times New Roman" panose="02020603050405020304" pitchFamily="18" charset="0"/>
              </a:rPr>
              <a:t>, che permette di vedere i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cinque brani precedenti</a:t>
            </a:r>
            <a:r>
              <a:rPr lang="it-IT" sz="1700" dirty="0">
                <a:effectLst/>
                <a:latin typeface="Calibri" panose="020F0502020204030204" pitchFamily="34" charset="0"/>
                <a:ea typeface="Calibri" panose="020F0502020204030204" pitchFamily="34" charset="0"/>
                <a:cs typeface="Times New Roman" panose="02020603050405020304" pitchFamily="18" charset="0"/>
              </a:rPr>
              <a:t>. Se la pagina PLAYLIST mostra un blocco e esistono sia precedenti sia successivi, compare a destra della riga il bottone SUCCESSIVI e a sinistra il bottone PRECEDENTI. La pagina PLAYLIST contiene anche una </a:t>
            </a:r>
            <a:r>
              <a:rPr lang="it-IT" sz="17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che consente di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selezionare e aggiungere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alla playlist </a:t>
            </a:r>
            <a:r>
              <a:rPr lang="it-IT" sz="1700" dirty="0">
                <a:effectLst/>
                <a:latin typeface="Calibri" panose="020F0502020204030204" pitchFamily="34" charset="0"/>
                <a:ea typeface="Calibri" panose="020F0502020204030204" pitchFamily="34" charset="0"/>
                <a:cs typeface="Times New Roman" panose="02020603050405020304" pitchFamily="18" charset="0"/>
              </a:rPr>
              <a:t>corrente. A seguito dell’aggiunta di un brano alla playlist corrente, l’applicazione visualizza nuovamente la pagina a partire dal primo blocco della playlist. Quando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seleziona</a:t>
            </a:r>
            <a:r>
              <a:rPr lang="it-IT" sz="1700" dirty="0">
                <a:effectLst/>
                <a:latin typeface="Calibri" panose="020F0502020204030204" pitchFamily="34" charset="0"/>
                <a:ea typeface="Calibri" panose="020F0502020204030204" pitchFamily="34" charset="0"/>
                <a:cs typeface="Times New Roman" panose="02020603050405020304" pitchFamily="18" charset="0"/>
              </a:rPr>
              <a:t> il titolo di un brano, la pagina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PLAYER</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mostra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tutti i dati </a:t>
            </a:r>
            <a:r>
              <a:rPr lang="it-IT" sz="1700" dirty="0">
                <a:effectLst/>
                <a:latin typeface="Calibri" panose="020F0502020204030204" pitchFamily="34" charset="0"/>
                <a:ea typeface="Calibri" panose="020F0502020204030204" pitchFamily="34" charset="0"/>
                <a:cs typeface="Times New Roman" panose="02020603050405020304" pitchFamily="18" charset="0"/>
              </a:rPr>
              <a:t>del brano scelto e il </a:t>
            </a:r>
            <a:r>
              <a:rPr lang="it-IT" sz="17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player audio </a:t>
            </a:r>
            <a:r>
              <a:rPr lang="it-IT" sz="1700" dirty="0">
                <a:effectLst/>
                <a:latin typeface="Calibri" panose="020F0502020204030204" pitchFamily="34" charset="0"/>
                <a:ea typeface="Calibri" panose="020F0502020204030204" pitchFamily="34" charset="0"/>
                <a:cs typeface="Times New Roman" panose="02020603050405020304" pitchFamily="18" charset="0"/>
              </a:rPr>
              <a:t>per la riproduzione del brano.</a:t>
            </a:r>
          </a:p>
        </p:txBody>
      </p:sp>
      <p:sp>
        <p:nvSpPr>
          <p:cNvPr id="4" name="CasellaDiTesto 3">
            <a:extLst>
              <a:ext uri="{FF2B5EF4-FFF2-40B4-BE49-F238E27FC236}">
                <a16:creationId xmlns:a16="http://schemas.microsoft.com/office/drawing/2014/main" id="{27E28F01-D17B-4D5B-A0ED-73623C8B1B17}"/>
              </a:ext>
            </a:extLst>
          </p:cNvPr>
          <p:cNvSpPr txBox="1"/>
          <p:nvPr/>
        </p:nvSpPr>
        <p:spPr>
          <a:xfrm>
            <a:off x="6740218" y="6349015"/>
            <a:ext cx="3632213" cy="369332"/>
          </a:xfrm>
          <a:prstGeom prst="rect">
            <a:avLst/>
          </a:prstGeom>
          <a:noFill/>
        </p:spPr>
        <p:txBody>
          <a:bodyPr wrap="none" rtlCol="0">
            <a:spAutoFit/>
          </a:bodyPr>
          <a:lstStyle/>
          <a:p>
            <a:r>
              <a:rPr lang="it-IT" sz="18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Events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73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76E0F3-7634-47B8-B31A-9373F6435209}"/>
              </a:ext>
            </a:extLst>
          </p:cNvPr>
          <p:cNvSpPr>
            <a:spLocks noGrp="1"/>
          </p:cNvSpPr>
          <p:nvPr>
            <p:ph type="title"/>
          </p:nvPr>
        </p:nvSpPr>
        <p:spPr>
          <a:xfrm>
            <a:off x="1295402" y="361347"/>
            <a:ext cx="9601196" cy="1303867"/>
          </a:xfrm>
        </p:spPr>
        <p:txBody>
          <a:bodyPr>
            <a:normAutofit fontScale="90000"/>
          </a:bodyPr>
          <a:lstStyle/>
          <a:p>
            <a:r>
              <a:rPr lang="it-IT" dirty="0"/>
              <a:t>Application </a:t>
            </a:r>
            <a:r>
              <a:rPr lang="it-IT" dirty="0" err="1"/>
              <a:t>requirements</a:t>
            </a:r>
            <a:r>
              <a:rPr lang="it-IT" dirty="0"/>
              <a:t> </a:t>
            </a:r>
            <a:r>
              <a:rPr lang="it-IT" dirty="0" err="1"/>
              <a:t>analysis</a:t>
            </a:r>
            <a:r>
              <a:rPr lang="it-IT" dirty="0"/>
              <a:t>:</a:t>
            </a:r>
            <a:br>
              <a:rPr lang="it-IT" dirty="0"/>
            </a:br>
            <a:r>
              <a:rPr lang="it-IT" dirty="0"/>
              <a:t>Consegna aggiuntiva RIA</a:t>
            </a:r>
          </a:p>
        </p:txBody>
      </p:sp>
      <p:sp>
        <p:nvSpPr>
          <p:cNvPr id="3" name="Segnaposto contenuto 2">
            <a:extLst>
              <a:ext uri="{FF2B5EF4-FFF2-40B4-BE49-F238E27FC236}">
                <a16:creationId xmlns:a16="http://schemas.microsoft.com/office/drawing/2014/main" id="{04806DC7-CC29-404E-8239-6847FA66825E}"/>
              </a:ext>
            </a:extLst>
          </p:cNvPr>
          <p:cNvSpPr>
            <a:spLocks noGrp="1"/>
          </p:cNvSpPr>
          <p:nvPr>
            <p:ph idx="1"/>
          </p:nvPr>
        </p:nvSpPr>
        <p:spPr>
          <a:xfrm>
            <a:off x="838200" y="1825624"/>
            <a:ext cx="10515600" cy="4759733"/>
          </a:xfrm>
        </p:spPr>
        <p:txBody>
          <a:bodyPr>
            <a:normAutofit fontScale="85000" lnSpcReduction="10000"/>
          </a:bodyPr>
          <a:lstStyle/>
          <a:p>
            <a:pPr marL="0" indent="0">
              <a:buNone/>
            </a:pPr>
            <a:r>
              <a:rPr lang="it-IT" dirty="0">
                <a:latin typeface="Calibri" panose="020F0502020204030204" pitchFamily="34" charset="0"/>
                <a:cs typeface="Calibri" panose="020F0502020204030204" pitchFamily="34" charset="0"/>
              </a:rPr>
              <a:t>Si realizzi un’applicazione client server web che modifica le specifiche precedenti come segue:</a:t>
            </a:r>
          </a:p>
          <a:p>
            <a:pPr marL="0" indent="0">
              <a:buNone/>
            </a:pPr>
            <a:r>
              <a:rPr lang="it-IT" dirty="0">
                <a:latin typeface="Calibri" panose="020F0502020204030204" pitchFamily="34" charset="0"/>
                <a:cs typeface="Calibri" panose="020F0502020204030204" pitchFamily="34" charset="0"/>
              </a:rPr>
              <a:t>● Dopo il </a:t>
            </a:r>
            <a:r>
              <a:rPr lang="it-IT" dirty="0">
                <a:solidFill>
                  <a:srgbClr val="FF0000"/>
                </a:solidFill>
                <a:latin typeface="Calibri" panose="020F0502020204030204" pitchFamily="34" charset="0"/>
                <a:cs typeface="Calibri" panose="020F0502020204030204" pitchFamily="34" charset="0"/>
              </a:rPr>
              <a:t>lo</a:t>
            </a:r>
            <a:r>
              <a:rPr lang="it-IT" dirty="0">
                <a:solidFill>
                  <a:srgbClr val="0070C0"/>
                </a:solidFill>
                <a:latin typeface="Calibri" panose="020F0502020204030204" pitchFamily="34" charset="0"/>
                <a:cs typeface="Calibri" panose="020F0502020204030204" pitchFamily="34" charset="0"/>
              </a:rPr>
              <a:t>g</a:t>
            </a:r>
            <a:r>
              <a:rPr lang="it-IT" dirty="0">
                <a:solidFill>
                  <a:schemeClr val="accent5">
                    <a:lumMod val="75000"/>
                  </a:schemeClr>
                </a:solidFill>
                <a:latin typeface="Calibri" panose="020F0502020204030204" pitchFamily="34" charset="0"/>
                <a:cs typeface="Calibri" panose="020F0502020204030204" pitchFamily="34" charset="0"/>
              </a:rPr>
              <a:t>in</a:t>
            </a:r>
            <a:r>
              <a:rPr lang="it-IT" dirty="0">
                <a:latin typeface="Calibri" panose="020F0502020204030204" pitchFamily="34" charset="0"/>
                <a:cs typeface="Calibri" panose="020F0502020204030204" pitchFamily="34" charset="0"/>
              </a:rPr>
              <a:t> dell’utente, l’intera applicazione è realizzata con un’unica pagina.</a:t>
            </a:r>
          </a:p>
          <a:p>
            <a:pPr marL="0" indent="0">
              <a:buNone/>
            </a:pPr>
            <a:r>
              <a:rPr lang="it-IT" dirty="0">
                <a:latin typeface="Calibri" panose="020F0502020204030204" pitchFamily="34" charset="0"/>
                <a:cs typeface="Calibri" panose="020F0502020204030204" pitchFamily="34" charset="0"/>
              </a:rPr>
              <a:t>● Ogni interazione dell’utente è gestita senza ricaricare completamente la pagina, ma produce l’invocazione asincrona del server e l’eventuale modifica del contenuto da aggiornare a seguito dell’evento.</a:t>
            </a:r>
          </a:p>
          <a:p>
            <a:pPr marL="0" indent="0">
              <a:buNone/>
            </a:pPr>
            <a:r>
              <a:rPr lang="it-IT" dirty="0">
                <a:latin typeface="Calibri" panose="020F0502020204030204" pitchFamily="34" charset="0"/>
                <a:cs typeface="Calibri" panose="020F0502020204030204" pitchFamily="34" charset="0"/>
              </a:rPr>
              <a:t>● L’evento di </a:t>
            </a:r>
            <a:r>
              <a:rPr lang="it-IT" dirty="0">
                <a:solidFill>
                  <a:srgbClr val="0070C0"/>
                </a:solidFill>
                <a:latin typeface="Calibri" panose="020F0502020204030204" pitchFamily="34" charset="0"/>
                <a:cs typeface="Calibri" panose="020F0502020204030204" pitchFamily="34" charset="0"/>
              </a:rPr>
              <a:t>visualizzazione del blocco precedente/successivo</a:t>
            </a:r>
            <a:r>
              <a:rPr lang="it-IT" dirty="0">
                <a:latin typeface="Calibri" panose="020F0502020204030204" pitchFamily="34" charset="0"/>
                <a:cs typeface="Calibri" panose="020F0502020204030204" pitchFamily="34" charset="0"/>
              </a:rPr>
              <a:t> è gestito a lato client senza generare una richiesta al server.</a:t>
            </a:r>
          </a:p>
          <a:p>
            <a:pPr marL="0" indent="0">
              <a:buNone/>
            </a:pPr>
            <a:r>
              <a:rPr lang="it-IT" dirty="0">
                <a:latin typeface="Calibri" panose="020F0502020204030204" pitchFamily="34" charset="0"/>
                <a:cs typeface="Calibri" panose="020F0502020204030204" pitchFamily="34" charset="0"/>
              </a:rPr>
              <a:t>● L’applicazione deve consentire all’utente di riordinare le playlist con un criterio diverso da quello di default (data decrescente). Dalla </a:t>
            </a:r>
            <a:r>
              <a:rPr lang="it-IT" dirty="0">
                <a:solidFill>
                  <a:srgbClr val="FF0000"/>
                </a:solidFill>
                <a:latin typeface="Calibri" panose="020F0502020204030204" pitchFamily="34" charset="0"/>
                <a:cs typeface="Calibri" panose="020F0502020204030204" pitchFamily="34" charset="0"/>
              </a:rPr>
              <a:t>HOME</a:t>
            </a:r>
            <a:r>
              <a:rPr lang="it-IT" dirty="0">
                <a:latin typeface="Calibri" panose="020F0502020204030204" pitchFamily="34" charset="0"/>
                <a:cs typeface="Calibri" panose="020F0502020204030204" pitchFamily="34" charset="0"/>
              </a:rPr>
              <a:t> con un link associato a ogni playlist page si accede a una pagina </a:t>
            </a:r>
            <a:r>
              <a:rPr lang="it-IT" dirty="0">
                <a:solidFill>
                  <a:srgbClr val="00B050"/>
                </a:solidFill>
                <a:latin typeface="Calibri" panose="020F0502020204030204" pitchFamily="34" charset="0"/>
                <a:cs typeface="Calibri" panose="020F0502020204030204" pitchFamily="34" charset="0"/>
              </a:rPr>
              <a:t>RIORDINO</a:t>
            </a:r>
            <a:r>
              <a:rPr lang="it-IT" dirty="0">
                <a:latin typeface="Calibri" panose="020F0502020204030204" pitchFamily="34" charset="0"/>
                <a:cs typeface="Calibri" panose="020F0502020204030204" pitchFamily="34" charset="0"/>
              </a:rPr>
              <a:t>, che mostra la </a:t>
            </a:r>
            <a:r>
              <a:rPr lang="it-IT" dirty="0">
                <a:solidFill>
                  <a:srgbClr val="00B050"/>
                </a:solidFill>
                <a:latin typeface="Calibri" panose="020F0502020204030204" pitchFamily="34" charset="0"/>
                <a:cs typeface="Calibri" panose="020F0502020204030204" pitchFamily="34" charset="0"/>
              </a:rPr>
              <a:t>lista completa dei brani</a:t>
            </a:r>
            <a:r>
              <a:rPr lang="it-IT" dirty="0">
                <a:latin typeface="Calibri" panose="020F0502020204030204" pitchFamily="34" charset="0"/>
                <a:cs typeface="Calibri" panose="020F0502020204030204" pitchFamily="34" charset="0"/>
              </a:rPr>
              <a:t> della playlist e permette all’utente di </a:t>
            </a:r>
            <a:r>
              <a:rPr lang="it-IT" dirty="0">
                <a:solidFill>
                  <a:srgbClr val="0070C0"/>
                </a:solidFill>
                <a:latin typeface="Calibri" panose="020F0502020204030204" pitchFamily="34" charset="0"/>
                <a:cs typeface="Calibri" panose="020F0502020204030204" pitchFamily="34" charset="0"/>
              </a:rPr>
              <a:t>trascinare</a:t>
            </a:r>
            <a:r>
              <a:rPr lang="it-IT" dirty="0">
                <a:latin typeface="Calibri" panose="020F0502020204030204" pitchFamily="34" charset="0"/>
                <a:cs typeface="Calibri" panose="020F0502020204030204" pitchFamily="34" charset="0"/>
              </a:rPr>
              <a:t> il titolo di un brano nell’elenco e di </a:t>
            </a:r>
            <a:r>
              <a:rPr lang="it-IT" dirty="0">
                <a:solidFill>
                  <a:srgbClr val="0070C0"/>
                </a:solidFill>
                <a:latin typeface="Calibri" panose="020F0502020204030204" pitchFamily="34" charset="0"/>
                <a:cs typeface="Calibri" panose="020F0502020204030204" pitchFamily="34" charset="0"/>
              </a:rPr>
              <a:t>collocarlo</a:t>
            </a:r>
            <a:r>
              <a:rPr lang="it-IT" dirty="0">
                <a:latin typeface="Calibri" panose="020F0502020204030204" pitchFamily="34" charset="0"/>
                <a:cs typeface="Calibri" panose="020F0502020204030204" pitchFamily="34" charset="0"/>
              </a:rPr>
              <a:t> in una posizione diversa per realizzare l’ordinamento che desidera, senza invocare il server. Quando l’utente ha raggiunto l’ordinamento desiderato, usa un </a:t>
            </a:r>
            <a:r>
              <a:rPr lang="it-IT" dirty="0">
                <a:solidFill>
                  <a:srgbClr val="00B050"/>
                </a:solidFill>
                <a:latin typeface="Calibri" panose="020F0502020204030204" pitchFamily="34" charset="0"/>
                <a:cs typeface="Calibri" panose="020F0502020204030204" pitchFamily="34" charset="0"/>
              </a:rPr>
              <a:t>bottone</a:t>
            </a:r>
            <a:r>
              <a:rPr lang="it-IT" dirty="0">
                <a:latin typeface="Calibri" panose="020F0502020204030204" pitchFamily="34" charset="0"/>
                <a:cs typeface="Calibri" panose="020F0502020204030204" pitchFamily="34" charset="0"/>
              </a:rPr>
              <a:t> </a:t>
            </a:r>
            <a:r>
              <a:rPr lang="it-IT" dirty="0">
                <a:solidFill>
                  <a:srgbClr val="0070C0"/>
                </a:solidFill>
                <a:latin typeface="Calibri" panose="020F0502020204030204" pitchFamily="34" charset="0"/>
                <a:cs typeface="Calibri" panose="020F0502020204030204" pitchFamily="34" charset="0"/>
              </a:rPr>
              <a:t>“salva ordinamento”</a:t>
            </a:r>
            <a:r>
              <a:rPr lang="it-IT" dirty="0">
                <a:latin typeface="Calibri" panose="020F0502020204030204" pitchFamily="34" charset="0"/>
                <a:cs typeface="Calibri" panose="020F0502020204030204" pitchFamily="34" charset="0"/>
              </a:rPr>
              <a:t>, per </a:t>
            </a:r>
            <a:r>
              <a:rPr lang="it-IT" dirty="0">
                <a:solidFill>
                  <a:schemeClr val="accent5">
                    <a:lumMod val="75000"/>
                  </a:schemeClr>
                </a:solidFill>
                <a:latin typeface="Calibri" panose="020F0502020204030204" pitchFamily="34" charset="0"/>
                <a:cs typeface="Calibri" panose="020F0502020204030204" pitchFamily="34" charset="0"/>
              </a:rPr>
              <a:t>memorizzare la sequenza sul server</a:t>
            </a:r>
            <a:r>
              <a:rPr lang="it-IT" dirty="0">
                <a:latin typeface="Calibri" panose="020F0502020204030204" pitchFamily="34" charset="0"/>
                <a:cs typeface="Calibri" panose="020F0502020204030204" pitchFamily="34" charset="0"/>
              </a:rPr>
              <a:t>. Ai successivi accessi, l’ordinamento personalizzato è usato al posto di quello di default.</a:t>
            </a:r>
          </a:p>
          <a:p>
            <a:pPr marL="0" indent="0">
              <a:buNone/>
            </a:pPr>
            <a:endParaRPr lang="it-IT" dirty="0"/>
          </a:p>
        </p:txBody>
      </p:sp>
    </p:spTree>
    <p:extLst>
      <p:ext uri="{BB962C8B-B14F-4D97-AF65-F5344CB8AC3E}">
        <p14:creationId xmlns:p14="http://schemas.microsoft.com/office/powerpoint/2010/main" val="229591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6CF3F-5EBD-4331-AE17-15FC5ECF7BE8}"/>
              </a:ext>
            </a:extLst>
          </p:cNvPr>
          <p:cNvSpPr>
            <a:spLocks noGrp="1"/>
          </p:cNvSpPr>
          <p:nvPr>
            <p:ph type="title"/>
          </p:nvPr>
        </p:nvSpPr>
        <p:spPr>
          <a:xfrm>
            <a:off x="838200" y="260059"/>
            <a:ext cx="10515600" cy="780177"/>
          </a:xfrm>
        </p:spPr>
        <p:txBody>
          <a:bodyPr>
            <a:normAutofit/>
          </a:bodyPr>
          <a:lstStyle/>
          <a:p>
            <a:r>
              <a:rPr lang="it-IT" dirty="0"/>
              <a:t>Consegna</a:t>
            </a:r>
          </a:p>
        </p:txBody>
      </p:sp>
      <p:sp>
        <p:nvSpPr>
          <p:cNvPr id="3" name="Segnaposto contenuto 2">
            <a:extLst>
              <a:ext uri="{FF2B5EF4-FFF2-40B4-BE49-F238E27FC236}">
                <a16:creationId xmlns:a16="http://schemas.microsoft.com/office/drawing/2014/main" id="{FDD73F06-C629-45A7-9D3B-C0EE6C4E176D}"/>
              </a:ext>
            </a:extLst>
          </p:cNvPr>
          <p:cNvSpPr>
            <a:spLocks noGrp="1"/>
          </p:cNvSpPr>
          <p:nvPr>
            <p:ph idx="1"/>
          </p:nvPr>
        </p:nvSpPr>
        <p:spPr>
          <a:xfrm>
            <a:off x="521516" y="1077985"/>
            <a:ext cx="11148968" cy="5519956"/>
          </a:xfrm>
        </p:spPr>
        <p:txBody>
          <a:bodyPr>
            <a:noAutofit/>
          </a:bodyPr>
          <a:lstStyle/>
          <a:p>
            <a:pPr marL="0" indent="0">
              <a:buNone/>
            </a:pPr>
            <a:r>
              <a:rPr lang="it-IT" sz="1700" b="0" i="0" u="none" strike="noStrike" baseline="0" dirty="0">
                <a:solidFill>
                  <a:srgbClr val="000000"/>
                </a:solidFill>
                <a:latin typeface="Calibri" panose="020F0502020204030204" pitchFamily="34" charset="0"/>
              </a:rPr>
              <a:t>Un’applicazione web consente la gestione di una playlist di brani musicali. Playlist e brani sono personali di ogni utente e non condivisi. Ogni brano musicale è memorizzato nella base di dati mediante un titolo ,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login, l’utente accede all’HOME PAGE che presenta l’elenco delle proprie playlist, ordinate per data di creazione decrescente, una </a:t>
            </a:r>
            <a:r>
              <a:rPr lang="it-IT" sz="1700" b="0" i="0" u="none" strike="noStrike" baseline="0" dirty="0" err="1">
                <a:solidFill>
                  <a:srgbClr val="000000"/>
                </a:solidFill>
                <a:latin typeface="Calibri" panose="020F0502020204030204" pitchFamily="34" charset="0"/>
              </a:rPr>
              <a:t>form</a:t>
            </a:r>
            <a:r>
              <a:rPr lang="it-IT" sz="1700" b="0" i="0" u="none" strike="noStrike" baseline="0" dirty="0">
                <a:solidFill>
                  <a:srgbClr val="000000"/>
                </a:solidFill>
                <a:latin typeface="Calibri" panose="020F0502020204030204" pitchFamily="34" charset="0"/>
              </a:rPr>
              <a:t> per caricare un brano con tutti i dati relativi e una </a:t>
            </a:r>
            <a:r>
              <a:rPr lang="it-IT" sz="1700" b="0" i="0" u="none" strike="noStrike" baseline="0" dirty="0" err="1">
                <a:solidFill>
                  <a:srgbClr val="000000"/>
                </a:solidFill>
                <a:latin typeface="Calibri" panose="020F0502020204030204" pitchFamily="34" charset="0"/>
              </a:rPr>
              <a:t>form</a:t>
            </a:r>
            <a:r>
              <a:rPr lang="it-IT" sz="1700" b="0" i="0" u="none" strike="noStrike" baseline="0" dirty="0">
                <a:solidFill>
                  <a:srgbClr val="000000"/>
                </a:solidFill>
                <a:latin typeface="Calibri" panose="020F0502020204030204" pitchFamily="34" charset="0"/>
              </a:rPr>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a:t>
            </a:r>
            <a:r>
              <a:rPr lang="it-IT" sz="1700" i="1" u="none" strike="noStrike" baseline="0" dirty="0">
                <a:solidFill>
                  <a:srgbClr val="000000"/>
                </a:solidFill>
                <a:latin typeface="Calibri" panose="020F0502020204030204" pitchFamily="34" charset="0"/>
              </a:rPr>
              <a:t>La playlist non contiene ancora brani musicali</a:t>
            </a:r>
            <a:r>
              <a:rPr lang="it-IT" sz="1700" b="0" i="0" u="none" strike="noStrike" baseline="0" dirty="0">
                <a:solidFill>
                  <a:srgbClr val="000000"/>
                </a:solidFill>
                <a:latin typeface="Calibri" panose="020F0502020204030204" pitchFamily="34"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sz="1700" b="0" i="0" u="none" strike="noStrike" baseline="0" dirty="0" err="1">
                <a:solidFill>
                  <a:srgbClr val="000000"/>
                </a:solidFill>
                <a:latin typeface="Calibri" panose="020F0502020204030204" pitchFamily="34" charset="0"/>
              </a:rPr>
              <a:t>form</a:t>
            </a:r>
            <a:r>
              <a:rPr lang="it-IT" sz="1700" b="0" i="0" u="none" strike="noStrike" baseline="0" dirty="0">
                <a:solidFill>
                  <a:srgbClr val="000000"/>
                </a:solidFill>
                <a:latin typeface="Calibri" panose="020F0502020204030204" pitchFamily="34" charset="0"/>
              </a:rPr>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a:t>
            </a:r>
            <a:endParaRPr lang="it-IT" sz="1700" dirty="0"/>
          </a:p>
        </p:txBody>
      </p:sp>
    </p:spTree>
    <p:extLst>
      <p:ext uri="{BB962C8B-B14F-4D97-AF65-F5344CB8AC3E}">
        <p14:creationId xmlns:p14="http://schemas.microsoft.com/office/powerpoint/2010/main" val="347550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FB5BC-974F-4FB1-9F07-C722DDFA7268}"/>
              </a:ext>
            </a:extLst>
          </p:cNvPr>
          <p:cNvSpPr>
            <a:spLocks noGrp="1"/>
          </p:cNvSpPr>
          <p:nvPr>
            <p:ph type="title"/>
          </p:nvPr>
        </p:nvSpPr>
        <p:spPr>
          <a:xfrm>
            <a:off x="1295401" y="0"/>
            <a:ext cx="9601196" cy="1303867"/>
          </a:xfrm>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E47C6E15-676C-4AA8-B15A-DEAB0FD1BC9A}"/>
              </a:ext>
            </a:extLst>
          </p:cNvPr>
          <p:cNvSpPr>
            <a:spLocks noGrp="1"/>
          </p:cNvSpPr>
          <p:nvPr>
            <p:ph idx="1"/>
          </p:nvPr>
        </p:nvSpPr>
        <p:spPr>
          <a:xfrm>
            <a:off x="696286" y="1303866"/>
            <a:ext cx="10654019" cy="5130489"/>
          </a:xfrm>
        </p:spPr>
        <p:txBody>
          <a:bodyPr>
            <a:normAutofit lnSpcReduction="10000"/>
          </a:bodyPr>
          <a:lstStyle/>
          <a:p>
            <a:r>
              <a:rPr lang="it-IT" dirty="0"/>
              <a:t>Pagina di default è sempre il Login</a:t>
            </a:r>
          </a:p>
          <a:p>
            <a:r>
              <a:rPr lang="it-IT" dirty="0"/>
              <a:t>Dopo il login: </a:t>
            </a:r>
            <a:r>
              <a:rPr lang="it-IT" dirty="0" err="1"/>
              <a:t>refresh</a:t>
            </a:r>
            <a:r>
              <a:rPr lang="it-IT" dirty="0"/>
              <a:t> automatico + </a:t>
            </a:r>
            <a:r>
              <a:rPr lang="it-IT" dirty="0" err="1"/>
              <a:t>autoclick</a:t>
            </a:r>
            <a:r>
              <a:rPr lang="it-IT" dirty="0"/>
              <a:t> della prima playlist e (se presente nella prima playlist) del primo brano</a:t>
            </a:r>
          </a:p>
          <a:p>
            <a:r>
              <a:rPr lang="it-IT" dirty="0"/>
              <a:t>Il </a:t>
            </a:r>
            <a:r>
              <a:rPr lang="it-IT" dirty="0" err="1"/>
              <a:t>form</a:t>
            </a:r>
            <a:r>
              <a:rPr lang="it-IT" dirty="0"/>
              <a:t> di upload dei brani è ora un </a:t>
            </a:r>
            <a:r>
              <a:rPr lang="it-IT" dirty="0" err="1"/>
              <a:t>wizard</a:t>
            </a:r>
            <a:endParaRPr lang="it-IT" dirty="0"/>
          </a:p>
          <a:p>
            <a:pPr lvl="1"/>
            <a:r>
              <a:rPr lang="it-IT" dirty="0"/>
              <a:t>Il bottone radio per scegliere la modalità di scelta dell’album, ora consente di determinare se mostrare la </a:t>
            </a:r>
            <a:r>
              <a:rPr lang="it-IT" dirty="0" err="1"/>
              <a:t>select</a:t>
            </a:r>
            <a:r>
              <a:rPr lang="it-IT" dirty="0"/>
              <a:t> degli album esistenti, oppure il </a:t>
            </a:r>
            <a:r>
              <a:rPr lang="it-IT" dirty="0" err="1"/>
              <a:t>fieldset</a:t>
            </a:r>
            <a:r>
              <a:rPr lang="it-IT" dirty="0"/>
              <a:t> per un nuovo album (sono mutuamente esclusivi)</a:t>
            </a:r>
          </a:p>
          <a:p>
            <a:r>
              <a:rPr lang="it-IT" dirty="0"/>
              <a:t>Valgono ancora i vincoli sugli input menzionati nella versione HTML</a:t>
            </a:r>
          </a:p>
          <a:p>
            <a:r>
              <a:rPr lang="it-IT" dirty="0"/>
              <a:t>Alla creazione di una playlist segue un </a:t>
            </a:r>
            <a:r>
              <a:rPr lang="it-IT" dirty="0" err="1"/>
              <a:t>autoclick</a:t>
            </a:r>
            <a:r>
              <a:rPr lang="it-IT" dirty="0"/>
              <a:t> su di essa; lo stesso vale per una playlist appena riordinata</a:t>
            </a:r>
          </a:p>
          <a:p>
            <a:r>
              <a:rPr lang="it-IT" dirty="0">
                <a:solidFill>
                  <a:schemeClr val="tx1"/>
                </a:solidFill>
              </a:rPr>
              <a:t>Controlli anche a lato client, dove non è richiesto un check più sofisticato (es. UNIQUE, che richiede l’intervento del server per accedere al DB).</a:t>
            </a:r>
          </a:p>
          <a:p>
            <a:endParaRPr lang="it-IT" dirty="0">
              <a:solidFill>
                <a:schemeClr val="tx1"/>
              </a:solidFill>
            </a:endParaRPr>
          </a:p>
        </p:txBody>
      </p:sp>
    </p:spTree>
    <p:extLst>
      <p:ext uri="{BB962C8B-B14F-4D97-AF65-F5344CB8AC3E}">
        <p14:creationId xmlns:p14="http://schemas.microsoft.com/office/powerpoint/2010/main" val="2846666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9C338-8874-4140-B88F-4CFCBBBDE66B}"/>
              </a:ext>
            </a:extLst>
          </p:cNvPr>
          <p:cNvSpPr>
            <a:spLocks noGrp="1"/>
          </p:cNvSpPr>
          <p:nvPr>
            <p:ph type="title"/>
          </p:nvPr>
        </p:nvSpPr>
        <p:spPr/>
        <p:txBody>
          <a:bodyPr/>
          <a:lstStyle/>
          <a:p>
            <a:r>
              <a:rPr lang="it-IT" dirty="0"/>
              <a:t>Assunzioni aggiuntive sui componenti</a:t>
            </a:r>
          </a:p>
        </p:txBody>
      </p:sp>
      <p:sp>
        <p:nvSpPr>
          <p:cNvPr id="3" name="Segnaposto contenuto 2">
            <a:extLst>
              <a:ext uri="{FF2B5EF4-FFF2-40B4-BE49-F238E27FC236}">
                <a16:creationId xmlns:a16="http://schemas.microsoft.com/office/drawing/2014/main" id="{453DED62-F834-404C-A31D-083EECB2167A}"/>
              </a:ext>
            </a:extLst>
          </p:cNvPr>
          <p:cNvSpPr>
            <a:spLocks noGrp="1"/>
          </p:cNvSpPr>
          <p:nvPr>
            <p:ph idx="1"/>
          </p:nvPr>
        </p:nvSpPr>
        <p:spPr/>
        <p:txBody>
          <a:bodyPr/>
          <a:lstStyle/>
          <a:p>
            <a:r>
              <a:rPr lang="it-IT" dirty="0"/>
              <a:t>Il componente RIORDINO è una finestra modale, non una vera e propria pagina</a:t>
            </a:r>
          </a:p>
          <a:p>
            <a:r>
              <a:rPr lang="it-IT" dirty="0"/>
              <a:t>Alcuni controller summenzionati sono stati divisi per fornire oggetti JSON diversi a componenti diversi, i quali sarebbero gestiti da funzioni JS diverse (es. Album per il track </a:t>
            </a:r>
            <a:r>
              <a:rPr lang="it-IT" dirty="0" err="1"/>
              <a:t>form</a:t>
            </a:r>
            <a:r>
              <a:rPr lang="it-IT" dirty="0"/>
              <a:t>, e User Tracks per il </a:t>
            </a:r>
            <a:r>
              <a:rPr lang="it-IT" dirty="0" err="1"/>
              <a:t>form</a:t>
            </a:r>
            <a:r>
              <a:rPr lang="it-IT" dirty="0"/>
              <a:t> di aggiunta a playlist: prima era tutto sotto </a:t>
            </a:r>
            <a:r>
              <a:rPr lang="it-IT" dirty="0" err="1"/>
              <a:t>GoToHome</a:t>
            </a:r>
            <a:r>
              <a:rPr lang="it-IT" dirty="0"/>
              <a:t>, ora sono due </a:t>
            </a:r>
            <a:r>
              <a:rPr lang="it-IT" dirty="0" err="1"/>
              <a:t>servlet</a:t>
            </a:r>
            <a:r>
              <a:rPr lang="it-IT" dirty="0"/>
              <a:t>).</a:t>
            </a:r>
          </a:p>
        </p:txBody>
      </p:sp>
    </p:spTree>
    <p:extLst>
      <p:ext uri="{BB962C8B-B14F-4D97-AF65-F5344CB8AC3E}">
        <p14:creationId xmlns:p14="http://schemas.microsoft.com/office/powerpoint/2010/main" val="244203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922059-81B0-4B98-B25E-B8544447F663}"/>
              </a:ext>
            </a:extLst>
          </p:cNvPr>
          <p:cNvSpPr>
            <a:spLocks noGrp="1"/>
          </p:cNvSpPr>
          <p:nvPr>
            <p:ph type="title"/>
          </p:nvPr>
        </p:nvSpPr>
        <p:spPr>
          <a:xfrm>
            <a:off x="1298452" y="0"/>
            <a:ext cx="9601196" cy="1303866"/>
          </a:xfrm>
        </p:spPr>
        <p:txBody>
          <a:bodyPr/>
          <a:lstStyle/>
          <a:p>
            <a:r>
              <a:rPr lang="it-IT" dirty="0"/>
              <a:t>Sommario componenti (HOME)</a:t>
            </a:r>
          </a:p>
        </p:txBody>
      </p:sp>
      <p:sp>
        <p:nvSpPr>
          <p:cNvPr id="3" name="Segnaposto contenuto 2">
            <a:extLst>
              <a:ext uri="{FF2B5EF4-FFF2-40B4-BE49-F238E27FC236}">
                <a16:creationId xmlns:a16="http://schemas.microsoft.com/office/drawing/2014/main" id="{7377C32A-011C-4D0C-A8C3-624F5A7777F4}"/>
              </a:ext>
            </a:extLst>
          </p:cNvPr>
          <p:cNvSpPr>
            <a:spLocks noGrp="1"/>
          </p:cNvSpPr>
          <p:nvPr>
            <p:ph sz="half" idx="1"/>
          </p:nvPr>
        </p:nvSpPr>
        <p:spPr>
          <a:xfrm>
            <a:off x="1225240" y="1416494"/>
            <a:ext cx="4785417" cy="4782969"/>
          </a:xfrm>
        </p:spPr>
        <p:txBody>
          <a:bodyPr>
            <a:normAutofit lnSpcReduction="10000"/>
          </a:bodyPr>
          <a:lstStyle/>
          <a:p>
            <a:r>
              <a:rPr lang="it-IT" dirty="0"/>
              <a:t>Messaggio di Welcome</a:t>
            </a:r>
          </a:p>
          <a:p>
            <a:r>
              <a:rPr lang="it-IT" dirty="0"/>
              <a:t>Container playlist</a:t>
            </a:r>
          </a:p>
          <a:p>
            <a:pPr lvl="1"/>
            <a:r>
              <a:rPr lang="it-IT" dirty="0"/>
              <a:t>Lista playlist utente</a:t>
            </a:r>
          </a:p>
          <a:p>
            <a:pPr lvl="1"/>
            <a:r>
              <a:rPr lang="it-IT" dirty="0"/>
              <a:t>Form di creazione playlist («</a:t>
            </a:r>
            <a:r>
              <a:rPr lang="it-IT" dirty="0" err="1"/>
              <a:t>playlistForm</a:t>
            </a:r>
            <a:r>
              <a:rPr lang="it-IT" dirty="0"/>
              <a:t>»)</a:t>
            </a:r>
          </a:p>
          <a:p>
            <a:r>
              <a:rPr lang="it-IT" dirty="0"/>
              <a:t>Container brani</a:t>
            </a:r>
          </a:p>
          <a:p>
            <a:pPr lvl="1"/>
            <a:r>
              <a:rPr lang="it-IT" dirty="0"/>
              <a:t>Gruppi da 5 brani </a:t>
            </a:r>
            <a:br>
              <a:rPr lang="it-IT" dirty="0"/>
            </a:br>
            <a:r>
              <a:rPr lang="it-IT" dirty="0"/>
              <a:t>(+ bottoni </a:t>
            </a:r>
            <a:r>
              <a:rPr lang="it-IT" dirty="0" err="1"/>
              <a:t>Previous</a:t>
            </a:r>
            <a:r>
              <a:rPr lang="it-IT" dirty="0"/>
              <a:t>/Next)</a:t>
            </a:r>
          </a:p>
          <a:p>
            <a:pPr lvl="1"/>
            <a:r>
              <a:rPr lang="it-IT" dirty="0"/>
              <a:t>Form di aggiunta brano a playlist («</a:t>
            </a:r>
            <a:r>
              <a:rPr lang="it-IT" dirty="0" err="1"/>
              <a:t>addForm</a:t>
            </a:r>
            <a:r>
              <a:rPr lang="it-IT" dirty="0"/>
              <a:t>»)</a:t>
            </a:r>
          </a:p>
          <a:p>
            <a:r>
              <a:rPr lang="it-IT" dirty="0"/>
              <a:t>Container dettagli brano</a:t>
            </a:r>
          </a:p>
          <a:p>
            <a:pPr lvl="1"/>
            <a:r>
              <a:rPr lang="it-IT" dirty="0"/>
              <a:t>Dettagli + player audio</a:t>
            </a:r>
          </a:p>
        </p:txBody>
      </p:sp>
      <p:sp>
        <p:nvSpPr>
          <p:cNvPr id="4" name="Segnaposto contenuto 3">
            <a:extLst>
              <a:ext uri="{FF2B5EF4-FFF2-40B4-BE49-F238E27FC236}">
                <a16:creationId xmlns:a16="http://schemas.microsoft.com/office/drawing/2014/main" id="{C1FDCD5C-570F-486A-91F9-B3383DB8A606}"/>
              </a:ext>
            </a:extLst>
          </p:cNvPr>
          <p:cNvSpPr>
            <a:spLocks noGrp="1"/>
          </p:cNvSpPr>
          <p:nvPr>
            <p:ph sz="half" idx="2"/>
          </p:nvPr>
        </p:nvSpPr>
        <p:spPr>
          <a:xfrm>
            <a:off x="6181344" y="1416495"/>
            <a:ext cx="4718304" cy="4782969"/>
          </a:xfrm>
        </p:spPr>
        <p:txBody>
          <a:bodyPr>
            <a:normAutofit lnSpcReduction="10000"/>
          </a:bodyPr>
          <a:lstStyle/>
          <a:p>
            <a:r>
              <a:rPr lang="it-IT" dirty="0" err="1"/>
              <a:t>Wizard</a:t>
            </a:r>
            <a:r>
              <a:rPr lang="it-IT" dirty="0"/>
              <a:t> upload brani («</a:t>
            </a:r>
            <a:r>
              <a:rPr lang="it-IT" dirty="0" err="1"/>
              <a:t>trackForm</a:t>
            </a:r>
            <a:r>
              <a:rPr lang="it-IT" dirty="0"/>
              <a:t>»)</a:t>
            </a:r>
          </a:p>
          <a:p>
            <a:pPr lvl="1"/>
            <a:r>
              <a:rPr lang="it-IT" dirty="0"/>
              <a:t>Modulo 1: Titolo, genere, album nuovo/esistente</a:t>
            </a:r>
          </a:p>
          <a:p>
            <a:pPr lvl="1"/>
            <a:r>
              <a:rPr lang="it-IT" dirty="0"/>
              <a:t>Modulo 2: (Album esistente) </a:t>
            </a:r>
            <a:r>
              <a:rPr lang="it-IT" dirty="0" err="1"/>
              <a:t>select</a:t>
            </a:r>
            <a:r>
              <a:rPr lang="it-IT" dirty="0"/>
              <a:t> album</a:t>
            </a:r>
          </a:p>
          <a:p>
            <a:pPr lvl="1"/>
            <a:r>
              <a:rPr lang="it-IT" dirty="0"/>
              <a:t>Modulo 3: (Album nuovo) nome, interprete, anno e immagine</a:t>
            </a:r>
          </a:p>
          <a:p>
            <a:pPr lvl="1"/>
            <a:r>
              <a:rPr lang="it-IT" dirty="0"/>
              <a:t>Modulo 4: Audio (+ </a:t>
            </a:r>
            <a:r>
              <a:rPr lang="it-IT" dirty="0" err="1"/>
              <a:t>submit</a:t>
            </a:r>
            <a:r>
              <a:rPr lang="it-IT" dirty="0"/>
              <a:t>/</a:t>
            </a:r>
            <a:r>
              <a:rPr lang="it-IT" dirty="0" err="1"/>
              <a:t>cancel</a:t>
            </a:r>
            <a:r>
              <a:rPr lang="it-IT" dirty="0"/>
              <a:t>)</a:t>
            </a:r>
          </a:p>
          <a:p>
            <a:r>
              <a:rPr lang="it-IT" dirty="0"/>
              <a:t>Finestra Modale</a:t>
            </a:r>
          </a:p>
          <a:p>
            <a:pPr lvl="1"/>
            <a:r>
              <a:rPr lang="it-IT" dirty="0"/>
              <a:t>Elenco con </a:t>
            </a:r>
            <a:r>
              <a:rPr lang="it-IT" u="sng" dirty="0"/>
              <a:t>tutti</a:t>
            </a:r>
            <a:r>
              <a:rPr lang="it-IT" dirty="0"/>
              <a:t> i brani della playlist</a:t>
            </a:r>
          </a:p>
          <a:p>
            <a:pPr lvl="1"/>
            <a:r>
              <a:rPr lang="it-IT" dirty="0"/>
              <a:t>Bottone riordino; bottone (X) per chiusura</a:t>
            </a:r>
          </a:p>
          <a:p>
            <a:endParaRPr lang="it-IT" dirty="0"/>
          </a:p>
        </p:txBody>
      </p:sp>
    </p:spTree>
    <p:extLst>
      <p:ext uri="{BB962C8B-B14F-4D97-AF65-F5344CB8AC3E}">
        <p14:creationId xmlns:p14="http://schemas.microsoft.com/office/powerpoint/2010/main" val="3470782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2258B-E017-4414-8DA1-7F82653568E3}"/>
              </a:ext>
            </a:extLst>
          </p:cNvPr>
          <p:cNvSpPr>
            <a:spLocks noGrp="1"/>
          </p:cNvSpPr>
          <p:nvPr>
            <p:ph type="title"/>
          </p:nvPr>
        </p:nvSpPr>
        <p:spPr>
          <a:xfrm>
            <a:off x="1298452" y="0"/>
            <a:ext cx="9601196" cy="1303867"/>
          </a:xfrm>
        </p:spPr>
        <p:txBody>
          <a:bodyPr/>
          <a:lstStyle/>
          <a:p>
            <a:r>
              <a:rPr lang="it-IT" dirty="0"/>
              <a:t>Sommario eventi e azioni</a:t>
            </a:r>
          </a:p>
        </p:txBody>
      </p:sp>
      <p:sp>
        <p:nvSpPr>
          <p:cNvPr id="3" name="Segnaposto contenuto 2">
            <a:extLst>
              <a:ext uri="{FF2B5EF4-FFF2-40B4-BE49-F238E27FC236}">
                <a16:creationId xmlns:a16="http://schemas.microsoft.com/office/drawing/2014/main" id="{058BB6EB-B702-4A91-B9BB-2C25A6764E74}"/>
              </a:ext>
            </a:extLst>
          </p:cNvPr>
          <p:cNvSpPr>
            <a:spLocks noGrp="1"/>
          </p:cNvSpPr>
          <p:nvPr>
            <p:ph sz="half" idx="1"/>
          </p:nvPr>
        </p:nvSpPr>
        <p:spPr>
          <a:xfrm>
            <a:off x="1158129" y="1307440"/>
            <a:ext cx="4718304" cy="5303085"/>
          </a:xfrm>
        </p:spPr>
        <p:txBody>
          <a:bodyPr>
            <a:normAutofit fontScale="85000" lnSpcReduction="20000"/>
          </a:bodyPr>
          <a:lstStyle/>
          <a:p>
            <a:r>
              <a:rPr lang="it-IT" dirty="0"/>
              <a:t>Login</a:t>
            </a:r>
          </a:p>
          <a:p>
            <a:pPr lvl="1"/>
            <a:r>
              <a:rPr lang="it-IT" dirty="0"/>
              <a:t>Verifica credenziali e crea sessione</a:t>
            </a:r>
          </a:p>
          <a:p>
            <a:r>
              <a:rPr lang="it-IT" dirty="0"/>
              <a:t>Select playlist</a:t>
            </a:r>
          </a:p>
          <a:p>
            <a:pPr lvl="1"/>
            <a:r>
              <a:rPr lang="it-IT" dirty="0"/>
              <a:t>Mostra primo gruppo di brani contenuti</a:t>
            </a:r>
          </a:p>
          <a:p>
            <a:r>
              <a:rPr lang="it-IT" dirty="0"/>
              <a:t>Select playlist per riordino</a:t>
            </a:r>
          </a:p>
          <a:p>
            <a:pPr lvl="1"/>
            <a:r>
              <a:rPr lang="it-IT" dirty="0"/>
              <a:t>Mostra elenco completo brani nel modale</a:t>
            </a:r>
          </a:p>
          <a:p>
            <a:r>
              <a:rPr lang="it-IT" dirty="0"/>
              <a:t>Select brano</a:t>
            </a:r>
          </a:p>
          <a:p>
            <a:pPr lvl="1"/>
            <a:r>
              <a:rPr lang="it-IT" dirty="0"/>
              <a:t>Mostra player audio + dettagli</a:t>
            </a:r>
          </a:p>
          <a:p>
            <a:r>
              <a:rPr lang="it-IT" dirty="0" err="1"/>
              <a:t>Prev</a:t>
            </a:r>
            <a:r>
              <a:rPr lang="it-IT" dirty="0"/>
              <a:t>/Next brani</a:t>
            </a:r>
          </a:p>
          <a:p>
            <a:pPr lvl="1"/>
            <a:r>
              <a:rPr lang="it-IT" dirty="0"/>
              <a:t>Mostra gruppo brani precedente/successivo</a:t>
            </a:r>
          </a:p>
          <a:p>
            <a:r>
              <a:rPr lang="it-IT" dirty="0" err="1"/>
              <a:t>Submit</a:t>
            </a:r>
            <a:r>
              <a:rPr lang="it-IT" dirty="0"/>
              <a:t> nuova playlist</a:t>
            </a:r>
          </a:p>
          <a:p>
            <a:pPr lvl="1"/>
            <a:r>
              <a:rPr lang="it-IT" dirty="0"/>
              <a:t>Crea una nuova playlist + </a:t>
            </a:r>
            <a:r>
              <a:rPr lang="it-IT" dirty="0" err="1"/>
              <a:t>refresh</a:t>
            </a:r>
            <a:endParaRPr lang="it-IT" dirty="0"/>
          </a:p>
          <a:p>
            <a:r>
              <a:rPr lang="it-IT" dirty="0" err="1"/>
              <a:t>Submit</a:t>
            </a:r>
            <a:r>
              <a:rPr lang="it-IT" dirty="0"/>
              <a:t> aggiunta brano a playlist</a:t>
            </a:r>
          </a:p>
          <a:p>
            <a:pPr lvl="1"/>
            <a:r>
              <a:rPr lang="it-IT" dirty="0"/>
              <a:t>Aggiunge brano a playlist + </a:t>
            </a:r>
            <a:r>
              <a:rPr lang="it-IT" dirty="0" err="1"/>
              <a:t>refresh</a:t>
            </a:r>
            <a:endParaRPr lang="it-IT" dirty="0"/>
          </a:p>
        </p:txBody>
      </p:sp>
      <p:sp>
        <p:nvSpPr>
          <p:cNvPr id="4" name="Segnaposto contenuto 3">
            <a:extLst>
              <a:ext uri="{FF2B5EF4-FFF2-40B4-BE49-F238E27FC236}">
                <a16:creationId xmlns:a16="http://schemas.microsoft.com/office/drawing/2014/main" id="{9016ED26-0F64-42F1-BE78-FDFF65EB7868}"/>
              </a:ext>
            </a:extLst>
          </p:cNvPr>
          <p:cNvSpPr>
            <a:spLocks noGrp="1"/>
          </p:cNvSpPr>
          <p:nvPr>
            <p:ph sz="half" idx="2"/>
          </p:nvPr>
        </p:nvSpPr>
        <p:spPr>
          <a:xfrm>
            <a:off x="6315569" y="1303867"/>
            <a:ext cx="4718304" cy="5235352"/>
          </a:xfrm>
        </p:spPr>
        <p:txBody>
          <a:bodyPr>
            <a:normAutofit fontScale="85000" lnSpcReduction="20000"/>
          </a:bodyPr>
          <a:lstStyle/>
          <a:p>
            <a:r>
              <a:rPr lang="it-IT" dirty="0" err="1"/>
              <a:t>Prev</a:t>
            </a:r>
            <a:r>
              <a:rPr lang="it-IT" dirty="0"/>
              <a:t>/Next </a:t>
            </a:r>
            <a:r>
              <a:rPr lang="it-IT" dirty="0" err="1"/>
              <a:t>wizard</a:t>
            </a:r>
            <a:endParaRPr lang="it-IT" dirty="0"/>
          </a:p>
          <a:p>
            <a:pPr lvl="1"/>
            <a:r>
              <a:rPr lang="it-IT" dirty="0"/>
              <a:t>(Solo Next) Check validità;</a:t>
            </a:r>
          </a:p>
          <a:p>
            <a:pPr lvl="1"/>
            <a:r>
              <a:rPr lang="it-IT" dirty="0"/>
              <a:t>mostra modulo precedente/successivo</a:t>
            </a:r>
          </a:p>
          <a:p>
            <a:r>
              <a:rPr lang="it-IT" dirty="0" err="1"/>
              <a:t>Cancel</a:t>
            </a:r>
            <a:r>
              <a:rPr lang="it-IT" dirty="0"/>
              <a:t> </a:t>
            </a:r>
            <a:r>
              <a:rPr lang="it-IT" dirty="0" err="1"/>
              <a:t>wizard</a:t>
            </a:r>
            <a:endParaRPr lang="it-IT" dirty="0"/>
          </a:p>
          <a:p>
            <a:pPr lvl="1"/>
            <a:r>
              <a:rPr lang="it-IT" dirty="0"/>
              <a:t>Reset dei campi del </a:t>
            </a:r>
            <a:r>
              <a:rPr lang="it-IT" dirty="0" err="1"/>
              <a:t>wizard</a:t>
            </a:r>
            <a:r>
              <a:rPr lang="it-IT" dirty="0"/>
              <a:t>, e torna al primo modulo</a:t>
            </a:r>
          </a:p>
          <a:p>
            <a:r>
              <a:rPr lang="it-IT" dirty="0" err="1"/>
              <a:t>Submit</a:t>
            </a:r>
            <a:r>
              <a:rPr lang="it-IT" dirty="0"/>
              <a:t> </a:t>
            </a:r>
            <a:r>
              <a:rPr lang="it-IT" dirty="0" err="1"/>
              <a:t>wizard</a:t>
            </a:r>
            <a:endParaRPr lang="it-IT" dirty="0"/>
          </a:p>
          <a:p>
            <a:pPr lvl="1"/>
            <a:r>
              <a:rPr lang="it-IT" dirty="0"/>
              <a:t>(Se nuovo album) Upload album</a:t>
            </a:r>
          </a:p>
          <a:p>
            <a:pPr lvl="1"/>
            <a:r>
              <a:rPr lang="it-IT" dirty="0"/>
              <a:t>Upload di un nuovo brano</a:t>
            </a:r>
          </a:p>
          <a:p>
            <a:r>
              <a:rPr lang="it-IT" dirty="0"/>
              <a:t>Drag and drop modale</a:t>
            </a:r>
          </a:p>
          <a:p>
            <a:pPr lvl="1"/>
            <a:r>
              <a:rPr lang="it-IT" dirty="0"/>
              <a:t>Sposta un brano all’interno dell’elenco</a:t>
            </a:r>
          </a:p>
          <a:p>
            <a:r>
              <a:rPr lang="it-IT" dirty="0" err="1"/>
              <a:t>Submit</a:t>
            </a:r>
            <a:r>
              <a:rPr lang="it-IT" dirty="0"/>
              <a:t> riordino playlist</a:t>
            </a:r>
          </a:p>
          <a:p>
            <a:pPr lvl="1"/>
            <a:r>
              <a:rPr lang="it-IT" dirty="0"/>
              <a:t>Salva ordinamento custom della playlist</a:t>
            </a:r>
          </a:p>
          <a:p>
            <a:r>
              <a:rPr lang="it-IT" dirty="0"/>
              <a:t>Logout</a:t>
            </a:r>
          </a:p>
          <a:p>
            <a:pPr lvl="1"/>
            <a:r>
              <a:rPr lang="it-IT" dirty="0"/>
              <a:t>Invalida sessione</a:t>
            </a:r>
          </a:p>
        </p:txBody>
      </p:sp>
    </p:spTree>
    <p:extLst>
      <p:ext uri="{BB962C8B-B14F-4D97-AF65-F5344CB8AC3E}">
        <p14:creationId xmlns:p14="http://schemas.microsoft.com/office/powerpoint/2010/main" val="321011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730D65-F645-40B5-BD7C-8E0C77FF6CDB}"/>
              </a:ext>
            </a:extLst>
          </p:cNvPr>
          <p:cNvSpPr>
            <a:spLocks noGrp="1"/>
          </p:cNvSpPr>
          <p:nvPr>
            <p:ph type="title"/>
          </p:nvPr>
        </p:nvSpPr>
        <p:spPr>
          <a:xfrm>
            <a:off x="951345" y="0"/>
            <a:ext cx="10132291" cy="931575"/>
          </a:xfrm>
        </p:spPr>
        <p:txBody>
          <a:bodyPr>
            <a:normAutofit fontScale="90000"/>
          </a:bodyPr>
          <a:lstStyle/>
          <a:p>
            <a:r>
              <a:rPr lang="it-IT" dirty="0"/>
              <a:t>Mappa di eventi e azioni + controller/</a:t>
            </a:r>
            <a:r>
              <a:rPr lang="it-IT" dirty="0" err="1"/>
              <a:t>handler</a:t>
            </a:r>
            <a:r>
              <a:rPr lang="it-IT" dirty="0"/>
              <a:t> (1)</a:t>
            </a:r>
          </a:p>
        </p:txBody>
      </p:sp>
      <p:graphicFrame>
        <p:nvGraphicFramePr>
          <p:cNvPr id="5" name="Tabella 5">
            <a:extLst>
              <a:ext uri="{FF2B5EF4-FFF2-40B4-BE49-F238E27FC236}">
                <a16:creationId xmlns:a16="http://schemas.microsoft.com/office/drawing/2014/main" id="{07B3D31F-4ED3-4823-A3E5-A810FDD1E49A}"/>
              </a:ext>
            </a:extLst>
          </p:cNvPr>
          <p:cNvGraphicFramePr>
            <a:graphicFrameLocks noGrp="1"/>
          </p:cNvGraphicFramePr>
          <p:nvPr>
            <p:ph sz="half" idx="1"/>
            <p:extLst>
              <p:ext uri="{D42A27DB-BD31-4B8C-83A1-F6EECF244321}">
                <p14:modId xmlns:p14="http://schemas.microsoft.com/office/powerpoint/2010/main" val="1987780484"/>
              </p:ext>
            </p:extLst>
          </p:nvPr>
        </p:nvGraphicFramePr>
        <p:xfrm>
          <a:off x="226503" y="676280"/>
          <a:ext cx="11669086" cy="5943600"/>
        </p:xfrm>
        <a:graphic>
          <a:graphicData uri="http://schemas.openxmlformats.org/drawingml/2006/table">
            <a:tbl>
              <a:tblPr firstRow="1" bandRow="1">
                <a:tableStyleId>{073A0DAA-6AF3-43AB-8588-CEC1D06C72B9}</a:tableStyleId>
              </a:tblPr>
              <a:tblGrid>
                <a:gridCol w="1956435">
                  <a:extLst>
                    <a:ext uri="{9D8B030D-6E8A-4147-A177-3AD203B41FA5}">
                      <a16:colId xmlns:a16="http://schemas.microsoft.com/office/drawing/2014/main" val="3336243799"/>
                    </a:ext>
                  </a:extLst>
                </a:gridCol>
                <a:gridCol w="2641682">
                  <a:extLst>
                    <a:ext uri="{9D8B030D-6E8A-4147-A177-3AD203B41FA5}">
                      <a16:colId xmlns:a16="http://schemas.microsoft.com/office/drawing/2014/main" val="1093665260"/>
                    </a:ext>
                  </a:extLst>
                </a:gridCol>
                <a:gridCol w="1920129">
                  <a:extLst>
                    <a:ext uri="{9D8B030D-6E8A-4147-A177-3AD203B41FA5}">
                      <a16:colId xmlns:a16="http://schemas.microsoft.com/office/drawing/2014/main" val="2606339598"/>
                    </a:ext>
                  </a:extLst>
                </a:gridCol>
                <a:gridCol w="1367077">
                  <a:extLst>
                    <a:ext uri="{9D8B030D-6E8A-4147-A177-3AD203B41FA5}">
                      <a16:colId xmlns:a16="http://schemas.microsoft.com/office/drawing/2014/main" val="2205308885"/>
                    </a:ext>
                  </a:extLst>
                </a:gridCol>
                <a:gridCol w="1946503">
                  <a:extLst>
                    <a:ext uri="{9D8B030D-6E8A-4147-A177-3AD203B41FA5}">
                      <a16:colId xmlns:a16="http://schemas.microsoft.com/office/drawing/2014/main" val="2840799486"/>
                    </a:ext>
                  </a:extLst>
                </a:gridCol>
                <a:gridCol w="1837260">
                  <a:extLst>
                    <a:ext uri="{9D8B030D-6E8A-4147-A177-3AD203B41FA5}">
                      <a16:colId xmlns:a16="http://schemas.microsoft.com/office/drawing/2014/main" val="810292624"/>
                    </a:ext>
                  </a:extLst>
                </a:gridCol>
              </a:tblGrid>
              <a:tr h="0">
                <a:tc>
                  <a:txBody>
                    <a:bodyPr/>
                    <a:lstStyle/>
                    <a:p>
                      <a:pPr algn="ctr"/>
                      <a:r>
                        <a:rPr lang="it-IT" dirty="0"/>
                        <a:t>Evento</a:t>
                      </a:r>
                    </a:p>
                  </a:txBody>
                  <a:tcPr/>
                </a:tc>
                <a:tc>
                  <a:txBody>
                    <a:bodyPr/>
                    <a:lstStyle/>
                    <a:p>
                      <a:pPr algn="ctr"/>
                      <a:r>
                        <a:rPr lang="it-IT" dirty="0"/>
                        <a:t>Azione</a:t>
                      </a:r>
                    </a:p>
                  </a:txBody>
                  <a:tcPr/>
                </a:tc>
                <a:tc>
                  <a:txBody>
                    <a:bodyPr/>
                    <a:lstStyle/>
                    <a:p>
                      <a:pPr algn="ctr"/>
                      <a:r>
                        <a:rPr lang="it-IT" dirty="0"/>
                        <a:t>Funzione</a:t>
                      </a:r>
                    </a:p>
                  </a:txBody>
                  <a:tcPr/>
                </a:tc>
                <a:tc>
                  <a:txBody>
                    <a:bodyPr/>
                    <a:lstStyle/>
                    <a:p>
                      <a:pPr algn="ctr"/>
                      <a:r>
                        <a:rPr lang="it-IT" dirty="0"/>
                        <a:t>Evento</a:t>
                      </a:r>
                    </a:p>
                  </a:txBody>
                  <a:tcPr/>
                </a:tc>
                <a:tc>
                  <a:txBody>
                    <a:bodyPr/>
                    <a:lstStyle/>
                    <a:p>
                      <a:pPr algn="ctr"/>
                      <a:r>
                        <a:rPr lang="it-IT" dirty="0"/>
                        <a:t>Azione</a:t>
                      </a:r>
                    </a:p>
                  </a:txBody>
                  <a:tcPr/>
                </a:tc>
                <a:tc>
                  <a:txBody>
                    <a:bodyPr/>
                    <a:lstStyle/>
                    <a:p>
                      <a:pPr algn="ctr"/>
                      <a:r>
                        <a:rPr lang="it-IT" dirty="0"/>
                        <a:t>Controller</a:t>
                      </a:r>
                    </a:p>
                  </a:txBody>
                  <a:tcPr/>
                </a:tc>
                <a:extLst>
                  <a:ext uri="{0D108BD9-81ED-4DB2-BD59-A6C34878D82A}">
                    <a16:rowId xmlns:a16="http://schemas.microsoft.com/office/drawing/2014/main" val="2965890608"/>
                  </a:ext>
                </a:extLst>
              </a:tr>
              <a:tr h="0">
                <a:tc>
                  <a:txBody>
                    <a:bodyPr/>
                    <a:lstStyle/>
                    <a:p>
                      <a:r>
                        <a:rPr lang="it-IT" dirty="0"/>
                        <a:t>Index &gt; </a:t>
                      </a:r>
                      <a:r>
                        <a:rPr lang="it-IT" dirty="0" err="1"/>
                        <a:t>form</a:t>
                      </a:r>
                      <a:endParaRPr lang="it-IT" dirty="0"/>
                    </a:p>
                    <a:p>
                      <a:r>
                        <a:rPr lang="it-IT" dirty="0"/>
                        <a:t>&gt; </a:t>
                      </a:r>
                      <a:r>
                        <a:rPr lang="it-IT" dirty="0" err="1"/>
                        <a:t>submit</a:t>
                      </a:r>
                      <a:endParaRPr lang="it-IT" dirty="0"/>
                    </a:p>
                  </a:txBody>
                  <a:tcPr/>
                </a:tc>
                <a:tc>
                  <a:txBody>
                    <a:bodyPr/>
                    <a:lstStyle/>
                    <a:p>
                      <a:r>
                        <a:rPr lang="it-IT" dirty="0"/>
                        <a:t>Controllo dati utente</a:t>
                      </a:r>
                    </a:p>
                  </a:txBody>
                  <a:tcPr/>
                </a:tc>
                <a:tc>
                  <a:txBody>
                    <a:bodyPr/>
                    <a:lstStyle/>
                    <a:p>
                      <a:r>
                        <a:rPr lang="it-IT" dirty="0" err="1"/>
                        <a:t>makeCall</a:t>
                      </a:r>
                      <a:r>
                        <a:rPr lang="it-IT" dirty="0"/>
                        <a:t>()</a:t>
                      </a:r>
                    </a:p>
                  </a:txBody>
                  <a:tcPr/>
                </a:tc>
                <a:tc>
                  <a:txBody>
                    <a:bodyPr/>
                    <a:lstStyle/>
                    <a:p>
                      <a:r>
                        <a:rPr lang="it-IT" dirty="0"/>
                        <a:t>POST</a:t>
                      </a:r>
                    </a:p>
                    <a:p>
                      <a:r>
                        <a:rPr lang="it-IT" dirty="0"/>
                        <a:t>User, pass</a:t>
                      </a:r>
                    </a:p>
                  </a:txBody>
                  <a:tcPr/>
                </a:tc>
                <a:tc>
                  <a:txBody>
                    <a:bodyPr/>
                    <a:lstStyle/>
                    <a:p>
                      <a:r>
                        <a:rPr lang="it-IT" dirty="0"/>
                        <a:t>Controllo credenziali; crea sessione</a:t>
                      </a:r>
                    </a:p>
                  </a:txBody>
                  <a:tcPr/>
                </a:tc>
                <a:tc>
                  <a:txBody>
                    <a:bodyPr/>
                    <a:lstStyle/>
                    <a:p>
                      <a:r>
                        <a:rPr lang="it-IT" dirty="0" err="1"/>
                        <a:t>CheckLogin</a:t>
                      </a:r>
                      <a:endParaRPr lang="it-IT" dirty="0"/>
                    </a:p>
                  </a:txBody>
                  <a:tcPr/>
                </a:tc>
                <a:extLst>
                  <a:ext uri="{0D108BD9-81ED-4DB2-BD59-A6C34878D82A}">
                    <a16:rowId xmlns:a16="http://schemas.microsoft.com/office/drawing/2014/main" val="1335263338"/>
                  </a:ext>
                </a:extLst>
              </a:tr>
              <a:tr h="0">
                <a:tc>
                  <a:txBody>
                    <a:bodyPr/>
                    <a:lstStyle/>
                    <a:p>
                      <a:r>
                        <a:rPr lang="it-IT" dirty="0"/>
                        <a:t>Home &gt; load</a:t>
                      </a:r>
                    </a:p>
                  </a:txBody>
                  <a:tcPr/>
                </a:tc>
                <a:tc>
                  <a:txBody>
                    <a:bodyPr/>
                    <a:lstStyle/>
                    <a:p>
                      <a:r>
                        <a:rPr lang="it-IT" dirty="0"/>
                        <a:t>Aggiorna elenco playlist; riempie </a:t>
                      </a:r>
                      <a:r>
                        <a:rPr lang="it-IT" dirty="0" err="1"/>
                        <a:t>trackForm</a:t>
                      </a:r>
                      <a:r>
                        <a:rPr lang="it-IT" dirty="0"/>
                        <a:t> con gli album esistenti</a:t>
                      </a:r>
                    </a:p>
                  </a:txBody>
                  <a:tcPr/>
                </a:tc>
                <a:tc>
                  <a:txBody>
                    <a:bodyPr/>
                    <a:lstStyle/>
                    <a:p>
                      <a:r>
                        <a:rPr lang="it-IT" dirty="0"/>
                        <a:t>new </a:t>
                      </a:r>
                      <a:r>
                        <a:rPr lang="it-IT" dirty="0" err="1"/>
                        <a:t>PageOrch</a:t>
                      </a:r>
                      <a:r>
                        <a:rPr lang="it-IT" dirty="0"/>
                        <a:t>()</a:t>
                      </a:r>
                    </a:p>
                    <a:p>
                      <a:r>
                        <a:rPr lang="it-IT" dirty="0" err="1"/>
                        <a:t>Playlists.show</a:t>
                      </a:r>
                      <a:r>
                        <a:rPr lang="it-IT" dirty="0"/>
                        <a:t>()</a:t>
                      </a:r>
                    </a:p>
                  </a:txBody>
                  <a:tcPr/>
                </a:tc>
                <a:tc>
                  <a:txBody>
                    <a:bodyPr/>
                    <a:lstStyle/>
                    <a:p>
                      <a:r>
                        <a:rPr lang="it-IT" dirty="0"/>
                        <a:t>GET</a:t>
                      </a:r>
                    </a:p>
                  </a:txBody>
                  <a:tcPr/>
                </a:tc>
                <a:tc>
                  <a:txBody>
                    <a:bodyPr/>
                    <a:lstStyle/>
                    <a:p>
                      <a:r>
                        <a:rPr lang="it-IT" dirty="0"/>
                        <a:t>Estrae playlist e album utente</a:t>
                      </a:r>
                    </a:p>
                  </a:txBody>
                  <a:tcPr/>
                </a:tc>
                <a:tc>
                  <a:txBody>
                    <a:bodyPr/>
                    <a:lstStyle/>
                    <a:p>
                      <a:r>
                        <a:rPr lang="it-IT" dirty="0" err="1"/>
                        <a:t>GetPlaylistsData</a:t>
                      </a:r>
                      <a:r>
                        <a:rPr lang="it-IT" dirty="0"/>
                        <a:t>;</a:t>
                      </a:r>
                    </a:p>
                    <a:p>
                      <a:r>
                        <a:rPr lang="it-IT" dirty="0" err="1"/>
                        <a:t>GetUserAlbums</a:t>
                      </a:r>
                      <a:endParaRPr lang="it-IT" dirty="0"/>
                    </a:p>
                  </a:txBody>
                  <a:tcPr/>
                </a:tc>
                <a:extLst>
                  <a:ext uri="{0D108BD9-81ED-4DB2-BD59-A6C34878D82A}">
                    <a16:rowId xmlns:a16="http://schemas.microsoft.com/office/drawing/2014/main" val="4179120479"/>
                  </a:ext>
                </a:extLst>
              </a:tr>
              <a:tr h="0">
                <a:tc>
                  <a:txBody>
                    <a:bodyPr/>
                    <a:lstStyle/>
                    <a:p>
                      <a:r>
                        <a:rPr lang="it-IT" dirty="0"/>
                        <a:t>Home &gt; Playlists</a:t>
                      </a:r>
                    </a:p>
                    <a:p>
                      <a:r>
                        <a:rPr lang="it-IT" dirty="0"/>
                        <a:t>&gt; </a:t>
                      </a:r>
                      <a:r>
                        <a:rPr lang="it-IT" dirty="0" err="1"/>
                        <a:t>select</a:t>
                      </a:r>
                      <a:endParaRPr lang="it-IT" dirty="0"/>
                    </a:p>
                  </a:txBody>
                  <a:tcPr/>
                </a:tc>
                <a:tc>
                  <a:txBody>
                    <a:bodyPr/>
                    <a:lstStyle/>
                    <a:p>
                      <a:r>
                        <a:rPr lang="it-IT" dirty="0"/>
                        <a:t>Aggiorna gruppi brani; riempie </a:t>
                      </a:r>
                      <a:r>
                        <a:rPr lang="it-IT" dirty="0" err="1"/>
                        <a:t>addForm</a:t>
                      </a:r>
                      <a:r>
                        <a:rPr lang="it-IT" dirty="0"/>
                        <a:t> con i brani aggiungibili</a:t>
                      </a:r>
                    </a:p>
                  </a:txBody>
                  <a:tcPr/>
                </a:tc>
                <a:tc>
                  <a:txBody>
                    <a:bodyPr/>
                    <a:lstStyle/>
                    <a:p>
                      <a:r>
                        <a:rPr lang="it-IT" dirty="0" err="1"/>
                        <a:t>PLTracks.show</a:t>
                      </a:r>
                      <a:r>
                        <a:rPr lang="it-IT" dirty="0"/>
                        <a:t>()</a:t>
                      </a:r>
                    </a:p>
                  </a:txBody>
                  <a:tcPr/>
                </a:tc>
                <a:tc>
                  <a:txBody>
                    <a:bodyPr/>
                    <a:lstStyle/>
                    <a:p>
                      <a:r>
                        <a:rPr lang="it-IT" dirty="0"/>
                        <a:t>GET</a:t>
                      </a:r>
                    </a:p>
                    <a:p>
                      <a:r>
                        <a:rPr lang="it-IT" dirty="0"/>
                        <a:t>id playlist</a:t>
                      </a:r>
                    </a:p>
                  </a:txBody>
                  <a:tcPr/>
                </a:tc>
                <a:tc>
                  <a:txBody>
                    <a:bodyPr/>
                    <a:lstStyle/>
                    <a:p>
                      <a:r>
                        <a:rPr lang="it-IT" dirty="0"/>
                        <a:t>Estrae brani playlist e brani utente aggiungibili</a:t>
                      </a:r>
                    </a:p>
                  </a:txBody>
                  <a:tcPr/>
                </a:tc>
                <a:tc>
                  <a:txBody>
                    <a:bodyPr/>
                    <a:lstStyle/>
                    <a:p>
                      <a:r>
                        <a:rPr lang="it-IT" dirty="0" err="1"/>
                        <a:t>GetPLTracks</a:t>
                      </a:r>
                      <a:r>
                        <a:rPr lang="it-IT" dirty="0"/>
                        <a:t>;</a:t>
                      </a:r>
                    </a:p>
                    <a:p>
                      <a:r>
                        <a:rPr lang="it-IT" dirty="0" err="1"/>
                        <a:t>GetUserTracks</a:t>
                      </a:r>
                      <a:endParaRPr lang="it-IT" dirty="0"/>
                    </a:p>
                  </a:txBody>
                  <a:tcPr/>
                </a:tc>
                <a:extLst>
                  <a:ext uri="{0D108BD9-81ED-4DB2-BD59-A6C34878D82A}">
                    <a16:rowId xmlns:a16="http://schemas.microsoft.com/office/drawing/2014/main" val="1421336315"/>
                  </a:ext>
                </a:extLst>
              </a:tr>
              <a:tr h="0">
                <a:tc>
                  <a:txBody>
                    <a:bodyPr/>
                    <a:lstStyle/>
                    <a:p>
                      <a:r>
                        <a:rPr lang="it-IT" dirty="0"/>
                        <a:t>Home &gt; Playlists</a:t>
                      </a:r>
                    </a:p>
                    <a:p>
                      <a:r>
                        <a:rPr lang="it-IT" dirty="0"/>
                        <a:t>&gt; Brani &gt; </a:t>
                      </a:r>
                      <a:r>
                        <a:rPr lang="it-IT" dirty="0" err="1"/>
                        <a:t>select</a:t>
                      </a:r>
                      <a:endParaRPr lang="it-IT" dirty="0"/>
                    </a:p>
                  </a:txBody>
                  <a:tcPr/>
                </a:tc>
                <a:tc>
                  <a:txBody>
                    <a:bodyPr/>
                    <a:lstStyle/>
                    <a:p>
                      <a:r>
                        <a:rPr lang="it-IT" dirty="0"/>
                        <a:t>Aggiorna container con dettagli e player del brano</a:t>
                      </a:r>
                    </a:p>
                  </a:txBody>
                  <a:tcPr/>
                </a:tc>
                <a:tc>
                  <a:txBody>
                    <a:bodyPr/>
                    <a:lstStyle/>
                    <a:p>
                      <a:r>
                        <a:rPr lang="it-IT" dirty="0" err="1"/>
                        <a:t>trackDetails.show</a:t>
                      </a:r>
                      <a:r>
                        <a:rPr lang="it-IT" dirty="0"/>
                        <a:t>()</a:t>
                      </a:r>
                    </a:p>
                  </a:txBody>
                  <a:tcPr/>
                </a:tc>
                <a:tc>
                  <a:txBody>
                    <a:bodyPr/>
                    <a:lstStyle/>
                    <a:p>
                      <a:r>
                        <a:rPr lang="it-IT" dirty="0"/>
                        <a:t>GET</a:t>
                      </a:r>
                    </a:p>
                    <a:p>
                      <a:r>
                        <a:rPr lang="it-IT" dirty="0"/>
                        <a:t>id brano</a:t>
                      </a:r>
                    </a:p>
                  </a:txBody>
                  <a:tcPr/>
                </a:tc>
                <a:tc>
                  <a:txBody>
                    <a:bodyPr/>
                    <a:lstStyle/>
                    <a:p>
                      <a:r>
                        <a:rPr lang="it-IT" dirty="0"/>
                        <a:t>Estrae info brano</a:t>
                      </a:r>
                    </a:p>
                  </a:txBody>
                  <a:tcPr/>
                </a:tc>
                <a:tc>
                  <a:txBody>
                    <a:bodyPr/>
                    <a:lstStyle/>
                    <a:p>
                      <a:r>
                        <a:rPr lang="it-IT" dirty="0" err="1"/>
                        <a:t>GetTrackDetails</a:t>
                      </a:r>
                      <a:endParaRPr lang="it-IT" dirty="0"/>
                    </a:p>
                  </a:txBody>
                  <a:tcPr/>
                </a:tc>
                <a:extLst>
                  <a:ext uri="{0D108BD9-81ED-4DB2-BD59-A6C34878D82A}">
                    <a16:rowId xmlns:a16="http://schemas.microsoft.com/office/drawing/2014/main" val="2122491671"/>
                  </a:ext>
                </a:extLst>
              </a:tr>
              <a:tr h="0">
                <a:tc>
                  <a:txBody>
                    <a:bodyPr/>
                    <a:lstStyle/>
                    <a:p>
                      <a:r>
                        <a:rPr lang="it-IT" dirty="0"/>
                        <a:t>Home &gt; Playlists</a:t>
                      </a:r>
                    </a:p>
                    <a:p>
                      <a:r>
                        <a:rPr lang="it-IT" dirty="0"/>
                        <a:t>&gt; </a:t>
                      </a:r>
                      <a:r>
                        <a:rPr lang="it-IT" dirty="0" err="1"/>
                        <a:t>select</a:t>
                      </a:r>
                      <a:r>
                        <a:rPr lang="it-IT" dirty="0"/>
                        <a:t> (</a:t>
                      </a:r>
                      <a:r>
                        <a:rPr lang="it-IT" dirty="0" err="1"/>
                        <a:t>reorder</a:t>
                      </a:r>
                      <a:r>
                        <a:rPr lang="it-IT" dirty="0"/>
                        <a:t>)</a:t>
                      </a:r>
                    </a:p>
                  </a:txBody>
                  <a:tcPr/>
                </a:tc>
                <a:tc>
                  <a:txBody>
                    <a:bodyPr/>
                    <a:lstStyle/>
                    <a:p>
                      <a:r>
                        <a:rPr lang="it-IT" dirty="0"/>
                        <a:t>Mostra in primo piano modale con elenco dei brani della playlist</a:t>
                      </a:r>
                    </a:p>
                  </a:txBody>
                  <a:tcPr/>
                </a:tc>
                <a:tc>
                  <a:txBody>
                    <a:bodyPr/>
                    <a:lstStyle/>
                    <a:p>
                      <a:r>
                        <a:rPr lang="it-IT" dirty="0" err="1"/>
                        <a:t>modal.show</a:t>
                      </a:r>
                      <a:r>
                        <a:rPr lang="it-IT" dirty="0"/>
                        <a:t>()</a:t>
                      </a:r>
                    </a:p>
                  </a:txBody>
                  <a:tcPr/>
                </a:tc>
                <a:tc>
                  <a:txBody>
                    <a:bodyPr/>
                    <a:lstStyle/>
                    <a:p>
                      <a:r>
                        <a:rPr lang="it-IT" dirty="0"/>
                        <a:t>GET</a:t>
                      </a:r>
                    </a:p>
                    <a:p>
                      <a:r>
                        <a:rPr lang="it-IT" dirty="0"/>
                        <a:t>id playlist</a:t>
                      </a:r>
                    </a:p>
                  </a:txBody>
                  <a:tcPr/>
                </a:tc>
                <a:tc>
                  <a:txBody>
                    <a:bodyPr/>
                    <a:lstStyle/>
                    <a:p>
                      <a:r>
                        <a:rPr lang="it-IT" dirty="0"/>
                        <a:t>Estrae solo brani playlist </a:t>
                      </a:r>
                    </a:p>
                  </a:txBody>
                  <a:tcPr/>
                </a:tc>
                <a:tc>
                  <a:txBody>
                    <a:bodyPr/>
                    <a:lstStyle/>
                    <a:p>
                      <a:r>
                        <a:rPr lang="it-IT" dirty="0" err="1"/>
                        <a:t>GetPLTracks</a:t>
                      </a:r>
                      <a:endParaRPr lang="it-IT" dirty="0"/>
                    </a:p>
                  </a:txBody>
                  <a:tcPr/>
                </a:tc>
                <a:extLst>
                  <a:ext uri="{0D108BD9-81ED-4DB2-BD59-A6C34878D82A}">
                    <a16:rowId xmlns:a16="http://schemas.microsoft.com/office/drawing/2014/main" val="1986100023"/>
                  </a:ext>
                </a:extLst>
              </a:tr>
              <a:tr h="0">
                <a:tc>
                  <a:txBody>
                    <a:bodyPr/>
                    <a:lstStyle/>
                    <a:p>
                      <a:r>
                        <a:rPr lang="it-IT" dirty="0" err="1"/>
                        <a:t>Prev</a:t>
                      </a:r>
                      <a:r>
                        <a:rPr lang="it-IT" dirty="0"/>
                        <a:t>/Next brani</a:t>
                      </a:r>
                    </a:p>
                  </a:txBody>
                  <a:tcPr/>
                </a:tc>
                <a:tc>
                  <a:txBody>
                    <a:bodyPr/>
                    <a:lstStyle/>
                    <a:p>
                      <a:r>
                        <a:rPr lang="it-IT" dirty="0"/>
                        <a:t>Cambia gruppo brani visibile</a:t>
                      </a:r>
                    </a:p>
                  </a:txBody>
                  <a:tcPr/>
                </a:tc>
                <a:tc>
                  <a:txBody>
                    <a:bodyPr/>
                    <a:lstStyle/>
                    <a:p>
                      <a:r>
                        <a:rPr lang="it-IT" dirty="0" err="1">
                          <a:solidFill>
                            <a:schemeClr val="tx2"/>
                          </a:solidFill>
                        </a:rPr>
                        <a:t>tracks.changeStep</a:t>
                      </a:r>
                      <a:r>
                        <a:rPr lang="it-IT" dirty="0">
                          <a:solidFill>
                            <a:schemeClr val="tx2"/>
                          </a:solidFill>
                        </a:rPr>
                        <a:t>()</a:t>
                      </a:r>
                    </a:p>
                  </a:txBody>
                  <a:tcPr/>
                </a:tc>
                <a:tc>
                  <a:txBody>
                    <a:bodyPr/>
                    <a:lstStyle/>
                    <a:p>
                      <a:r>
                        <a:rPr lang="it-IT" dirty="0"/>
                        <a:t>-</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2046789915"/>
                  </a:ext>
                </a:extLst>
              </a:tr>
              <a:tr h="0">
                <a:tc>
                  <a:txBody>
                    <a:bodyPr/>
                    <a:lstStyle/>
                    <a:p>
                      <a:r>
                        <a:rPr lang="it-IT" dirty="0" err="1"/>
                        <a:t>Prev</a:t>
                      </a:r>
                      <a:r>
                        <a:rPr lang="it-IT" dirty="0"/>
                        <a:t>/Next </a:t>
                      </a:r>
                      <a:r>
                        <a:rPr lang="it-IT" dirty="0" err="1"/>
                        <a:t>wizard</a:t>
                      </a:r>
                      <a:endParaRPr lang="it-IT" dirty="0"/>
                    </a:p>
                  </a:txBody>
                  <a:tcPr/>
                </a:tc>
                <a:tc>
                  <a:txBody>
                    <a:bodyPr/>
                    <a:lstStyle/>
                    <a:p>
                      <a:r>
                        <a:rPr lang="it-IT" dirty="0"/>
                        <a:t>Controlla dati </a:t>
                      </a:r>
                      <a:r>
                        <a:rPr lang="it-IT" dirty="0" err="1"/>
                        <a:t>fieldset</a:t>
                      </a:r>
                      <a:r>
                        <a:rPr lang="it-IT" dirty="0"/>
                        <a:t> corrente; cambia modulo</a:t>
                      </a:r>
                    </a:p>
                  </a:txBody>
                  <a:tcPr/>
                </a:tc>
                <a:tc>
                  <a:txBody>
                    <a:bodyPr/>
                    <a:lstStyle/>
                    <a:p>
                      <a:r>
                        <a:rPr lang="it-IT" dirty="0" err="1"/>
                        <a:t>form.changeStep</a:t>
                      </a:r>
                      <a:r>
                        <a:rPr lang="it-IT" dirty="0"/>
                        <a:t>()</a:t>
                      </a:r>
                    </a:p>
                  </a:txBody>
                  <a:tcPr/>
                </a:tc>
                <a:tc>
                  <a:txBody>
                    <a:bodyPr/>
                    <a:lstStyle/>
                    <a:p>
                      <a:r>
                        <a:rPr lang="it-IT" dirty="0"/>
                        <a:t>-</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2871068726"/>
                  </a:ext>
                </a:extLst>
              </a:tr>
            </a:tbl>
          </a:graphicData>
        </a:graphic>
      </p:graphicFrame>
      <p:graphicFrame>
        <p:nvGraphicFramePr>
          <p:cNvPr id="6" name="Tabella 6">
            <a:extLst>
              <a:ext uri="{FF2B5EF4-FFF2-40B4-BE49-F238E27FC236}">
                <a16:creationId xmlns:a16="http://schemas.microsoft.com/office/drawing/2014/main" id="{3F6CB2CE-B023-46D4-9D50-807DF0099C09}"/>
              </a:ext>
            </a:extLst>
          </p:cNvPr>
          <p:cNvGraphicFramePr>
            <a:graphicFrameLocks noGrp="1"/>
          </p:cNvGraphicFramePr>
          <p:nvPr>
            <p:ph sz="half" idx="2"/>
            <p:extLst>
              <p:ext uri="{D42A27DB-BD31-4B8C-83A1-F6EECF244321}">
                <p14:modId xmlns:p14="http://schemas.microsoft.com/office/powerpoint/2010/main" val="3702003696"/>
              </p:ext>
            </p:extLst>
          </p:nvPr>
        </p:nvGraphicFramePr>
        <p:xfrm>
          <a:off x="226503" y="234892"/>
          <a:ext cx="11669086" cy="419449"/>
        </p:xfrm>
        <a:graphic>
          <a:graphicData uri="http://schemas.openxmlformats.org/drawingml/2006/table">
            <a:tbl>
              <a:tblPr firstRow="1" bandRow="1">
                <a:tableStyleId>{073A0DAA-6AF3-43AB-8588-CEC1D06C72B9}</a:tableStyleId>
              </a:tblPr>
              <a:tblGrid>
                <a:gridCol w="6509857">
                  <a:extLst>
                    <a:ext uri="{9D8B030D-6E8A-4147-A177-3AD203B41FA5}">
                      <a16:colId xmlns:a16="http://schemas.microsoft.com/office/drawing/2014/main" val="2198173171"/>
                    </a:ext>
                  </a:extLst>
                </a:gridCol>
                <a:gridCol w="5159229">
                  <a:extLst>
                    <a:ext uri="{9D8B030D-6E8A-4147-A177-3AD203B41FA5}">
                      <a16:colId xmlns:a16="http://schemas.microsoft.com/office/drawing/2014/main" val="542118202"/>
                    </a:ext>
                  </a:extLst>
                </a:gridCol>
              </a:tblGrid>
              <a:tr h="419449">
                <a:tc>
                  <a:txBody>
                    <a:bodyPr/>
                    <a:lstStyle/>
                    <a:p>
                      <a:pPr algn="ctr"/>
                      <a:r>
                        <a:rPr lang="it-IT" dirty="0"/>
                        <a:t>Client</a:t>
                      </a:r>
                    </a:p>
                  </a:txBody>
                  <a:tcPr/>
                </a:tc>
                <a:tc>
                  <a:txBody>
                    <a:bodyPr/>
                    <a:lstStyle/>
                    <a:p>
                      <a:pPr algn="ctr"/>
                      <a:r>
                        <a:rPr lang="it-IT" dirty="0"/>
                        <a:t>Server</a:t>
                      </a:r>
                    </a:p>
                  </a:txBody>
                  <a:tcPr/>
                </a:tc>
                <a:extLst>
                  <a:ext uri="{0D108BD9-81ED-4DB2-BD59-A6C34878D82A}">
                    <a16:rowId xmlns:a16="http://schemas.microsoft.com/office/drawing/2014/main" val="1372176125"/>
                  </a:ext>
                </a:extLst>
              </a:tr>
            </a:tbl>
          </a:graphicData>
        </a:graphic>
      </p:graphicFrame>
    </p:spTree>
    <p:extLst>
      <p:ext uri="{BB962C8B-B14F-4D97-AF65-F5344CB8AC3E}">
        <p14:creationId xmlns:p14="http://schemas.microsoft.com/office/powerpoint/2010/main" val="2911714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07B3D31F-4ED3-4823-A3E5-A810FDD1E49A}"/>
              </a:ext>
            </a:extLst>
          </p:cNvPr>
          <p:cNvGraphicFramePr>
            <a:graphicFrameLocks noGrp="1"/>
          </p:cNvGraphicFramePr>
          <p:nvPr>
            <p:ph sz="half" idx="1"/>
            <p:extLst>
              <p:ext uri="{D42A27DB-BD31-4B8C-83A1-F6EECF244321}">
                <p14:modId xmlns:p14="http://schemas.microsoft.com/office/powerpoint/2010/main" val="1047318894"/>
              </p:ext>
            </p:extLst>
          </p:nvPr>
        </p:nvGraphicFramePr>
        <p:xfrm>
          <a:off x="366381" y="908392"/>
          <a:ext cx="11459236" cy="5593014"/>
        </p:xfrm>
        <a:graphic>
          <a:graphicData uri="http://schemas.openxmlformats.org/drawingml/2006/table">
            <a:tbl>
              <a:tblPr firstRow="1" bandRow="1">
                <a:tableStyleId>{073A0DAA-6AF3-43AB-8588-CEC1D06C72B9}</a:tableStyleId>
              </a:tblPr>
              <a:tblGrid>
                <a:gridCol w="1831535">
                  <a:extLst>
                    <a:ext uri="{9D8B030D-6E8A-4147-A177-3AD203B41FA5}">
                      <a16:colId xmlns:a16="http://schemas.microsoft.com/office/drawing/2014/main" val="3336243799"/>
                    </a:ext>
                  </a:extLst>
                </a:gridCol>
                <a:gridCol w="2390862">
                  <a:extLst>
                    <a:ext uri="{9D8B030D-6E8A-4147-A177-3AD203B41FA5}">
                      <a16:colId xmlns:a16="http://schemas.microsoft.com/office/drawing/2014/main" val="1093665260"/>
                    </a:ext>
                  </a:extLst>
                </a:gridCol>
                <a:gridCol w="1996580">
                  <a:extLst>
                    <a:ext uri="{9D8B030D-6E8A-4147-A177-3AD203B41FA5}">
                      <a16:colId xmlns:a16="http://schemas.microsoft.com/office/drawing/2014/main" val="2606339598"/>
                    </a:ext>
                  </a:extLst>
                </a:gridCol>
                <a:gridCol w="1524541">
                  <a:extLst>
                    <a:ext uri="{9D8B030D-6E8A-4147-A177-3AD203B41FA5}">
                      <a16:colId xmlns:a16="http://schemas.microsoft.com/office/drawing/2014/main" val="2205308885"/>
                    </a:ext>
                  </a:extLst>
                </a:gridCol>
                <a:gridCol w="2115093">
                  <a:extLst>
                    <a:ext uri="{9D8B030D-6E8A-4147-A177-3AD203B41FA5}">
                      <a16:colId xmlns:a16="http://schemas.microsoft.com/office/drawing/2014/main" val="2840799486"/>
                    </a:ext>
                  </a:extLst>
                </a:gridCol>
                <a:gridCol w="1600625">
                  <a:extLst>
                    <a:ext uri="{9D8B030D-6E8A-4147-A177-3AD203B41FA5}">
                      <a16:colId xmlns:a16="http://schemas.microsoft.com/office/drawing/2014/main" val="810292624"/>
                    </a:ext>
                  </a:extLst>
                </a:gridCol>
              </a:tblGrid>
              <a:tr h="593876">
                <a:tc>
                  <a:txBody>
                    <a:bodyPr/>
                    <a:lstStyle/>
                    <a:p>
                      <a:pPr algn="ctr"/>
                      <a:r>
                        <a:rPr lang="it-IT" dirty="0"/>
                        <a:t>Evento</a:t>
                      </a:r>
                    </a:p>
                  </a:txBody>
                  <a:tcPr/>
                </a:tc>
                <a:tc>
                  <a:txBody>
                    <a:bodyPr/>
                    <a:lstStyle/>
                    <a:p>
                      <a:pPr algn="ctr"/>
                      <a:r>
                        <a:rPr lang="it-IT" dirty="0"/>
                        <a:t>Azione</a:t>
                      </a:r>
                    </a:p>
                  </a:txBody>
                  <a:tcPr/>
                </a:tc>
                <a:tc>
                  <a:txBody>
                    <a:bodyPr/>
                    <a:lstStyle/>
                    <a:p>
                      <a:pPr algn="ctr"/>
                      <a:r>
                        <a:rPr lang="it-IT" dirty="0"/>
                        <a:t>Funzione</a:t>
                      </a:r>
                    </a:p>
                  </a:txBody>
                  <a:tcPr/>
                </a:tc>
                <a:tc>
                  <a:txBody>
                    <a:bodyPr/>
                    <a:lstStyle/>
                    <a:p>
                      <a:pPr algn="ctr"/>
                      <a:r>
                        <a:rPr lang="it-IT" dirty="0"/>
                        <a:t>Evento</a:t>
                      </a:r>
                    </a:p>
                  </a:txBody>
                  <a:tcPr/>
                </a:tc>
                <a:tc>
                  <a:txBody>
                    <a:bodyPr/>
                    <a:lstStyle/>
                    <a:p>
                      <a:pPr algn="ctr"/>
                      <a:r>
                        <a:rPr lang="it-IT" dirty="0"/>
                        <a:t>Azione</a:t>
                      </a:r>
                    </a:p>
                  </a:txBody>
                  <a:tcPr/>
                </a:tc>
                <a:tc>
                  <a:txBody>
                    <a:bodyPr/>
                    <a:lstStyle/>
                    <a:p>
                      <a:pPr algn="ctr"/>
                      <a:r>
                        <a:rPr lang="it-IT" dirty="0"/>
                        <a:t>Controller</a:t>
                      </a:r>
                    </a:p>
                  </a:txBody>
                  <a:tcPr/>
                </a:tc>
                <a:extLst>
                  <a:ext uri="{0D108BD9-81ED-4DB2-BD59-A6C34878D82A}">
                    <a16:rowId xmlns:a16="http://schemas.microsoft.com/office/drawing/2014/main" val="2965890608"/>
                  </a:ext>
                </a:extLst>
              </a:tr>
              <a:tr h="525205">
                <a:tc>
                  <a:txBody>
                    <a:bodyPr/>
                    <a:lstStyle/>
                    <a:p>
                      <a:r>
                        <a:rPr lang="it-IT" dirty="0" err="1"/>
                        <a:t>Cancel</a:t>
                      </a:r>
                      <a:r>
                        <a:rPr lang="it-IT" dirty="0"/>
                        <a:t> </a:t>
                      </a:r>
                      <a:r>
                        <a:rPr lang="it-IT" dirty="0" err="1"/>
                        <a:t>trackForm</a:t>
                      </a:r>
                      <a:endParaRPr lang="it-IT" dirty="0"/>
                    </a:p>
                  </a:txBody>
                  <a:tcPr/>
                </a:tc>
                <a:tc>
                  <a:txBody>
                    <a:bodyPr/>
                    <a:lstStyle/>
                    <a:p>
                      <a:r>
                        <a:rPr lang="it-IT" dirty="0"/>
                        <a:t>Svuota i campi del </a:t>
                      </a:r>
                      <a:r>
                        <a:rPr lang="it-IT" dirty="0" err="1"/>
                        <a:t>form</a:t>
                      </a:r>
                      <a:endParaRPr lang="it-IT" dirty="0"/>
                    </a:p>
                  </a:txBody>
                  <a:tcPr/>
                </a:tc>
                <a:tc>
                  <a:txBody>
                    <a:bodyPr/>
                    <a:lstStyle/>
                    <a:p>
                      <a:r>
                        <a:rPr lang="it-IT" dirty="0" err="1"/>
                        <a:t>Form.reset</a:t>
                      </a:r>
                      <a:r>
                        <a:rPr lang="it-IT" dirty="0"/>
                        <a:t>()</a:t>
                      </a:r>
                    </a:p>
                  </a:txBody>
                  <a:tcPr/>
                </a:tc>
                <a:tc>
                  <a:txBody>
                    <a:bodyPr/>
                    <a:lstStyle/>
                    <a:p>
                      <a:r>
                        <a:rPr lang="it-IT" dirty="0"/>
                        <a:t>-</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1335263338"/>
                  </a:ext>
                </a:extLst>
              </a:tr>
              <a:tr h="8922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t>Submit</a:t>
                      </a:r>
                      <a:r>
                        <a:rPr lang="it-IT" dirty="0"/>
                        <a:t> </a:t>
                      </a:r>
                      <a:r>
                        <a:rPr lang="it-IT" dirty="0" err="1"/>
                        <a:t>trackForm</a:t>
                      </a:r>
                      <a:endParaRPr lang="it-IT" dirty="0"/>
                    </a:p>
                    <a:p>
                      <a:endParaRPr lang="it-IT" dirty="0"/>
                    </a:p>
                  </a:txBody>
                  <a:tcPr/>
                </a:tc>
                <a:tc>
                  <a:txBody>
                    <a:bodyPr/>
                    <a:lstStyle/>
                    <a:p>
                      <a:r>
                        <a:rPr lang="it-IT" dirty="0"/>
                        <a:t>Controllo dati </a:t>
                      </a:r>
                      <a:r>
                        <a:rPr lang="it-IT" dirty="0" err="1"/>
                        <a:t>fieldset</a:t>
                      </a:r>
                      <a:endParaRPr lang="it-IT" dirty="0"/>
                    </a:p>
                  </a:txBody>
                  <a:tcPr/>
                </a:tc>
                <a:tc>
                  <a:txBody>
                    <a:bodyPr/>
                    <a:lstStyle/>
                    <a:p>
                      <a:r>
                        <a:rPr lang="it-IT" dirty="0" err="1"/>
                        <a:t>makeCall</a:t>
                      </a:r>
                      <a:r>
                        <a:rPr lang="it-IT" dirty="0"/>
                        <a:t>()</a:t>
                      </a:r>
                    </a:p>
                  </a:txBody>
                  <a:tcPr/>
                </a:tc>
                <a:tc>
                  <a:txBody>
                    <a:bodyPr/>
                    <a:lstStyle/>
                    <a:p>
                      <a:r>
                        <a:rPr lang="it-IT" dirty="0"/>
                        <a:t>POST</a:t>
                      </a:r>
                    </a:p>
                    <a:p>
                      <a:r>
                        <a:rPr lang="it-IT" dirty="0"/>
                        <a:t>Dati album e brano</a:t>
                      </a:r>
                    </a:p>
                  </a:txBody>
                  <a:tcPr/>
                </a:tc>
                <a:tc>
                  <a:txBody>
                    <a:bodyPr/>
                    <a:lstStyle/>
                    <a:p>
                      <a:r>
                        <a:rPr lang="it-IT" dirty="0"/>
                        <a:t>Upload nuovo album (opzionale);</a:t>
                      </a:r>
                    </a:p>
                    <a:p>
                      <a:r>
                        <a:rPr lang="it-IT" dirty="0"/>
                        <a:t>Upload nuovo brano</a:t>
                      </a:r>
                    </a:p>
                  </a:txBody>
                  <a:tcPr/>
                </a:tc>
                <a:tc>
                  <a:txBody>
                    <a:bodyPr/>
                    <a:lstStyle/>
                    <a:p>
                      <a:r>
                        <a:rPr lang="it-IT" dirty="0" err="1"/>
                        <a:t>UploadTrack</a:t>
                      </a:r>
                      <a:endParaRPr lang="it-IT" dirty="0"/>
                    </a:p>
                  </a:txBody>
                  <a:tcPr/>
                </a:tc>
                <a:extLst>
                  <a:ext uri="{0D108BD9-81ED-4DB2-BD59-A6C34878D82A}">
                    <a16:rowId xmlns:a16="http://schemas.microsoft.com/office/drawing/2014/main" val="4279616713"/>
                  </a:ext>
                </a:extLst>
              </a:tr>
              <a:tr h="771097">
                <a:tc>
                  <a:txBody>
                    <a:bodyPr/>
                    <a:lstStyle/>
                    <a:p>
                      <a:r>
                        <a:rPr lang="it-IT" dirty="0" err="1"/>
                        <a:t>Submit</a:t>
                      </a:r>
                      <a:r>
                        <a:rPr lang="it-IT" dirty="0"/>
                        <a:t> </a:t>
                      </a:r>
                      <a:r>
                        <a:rPr lang="it-IT" dirty="0" err="1"/>
                        <a:t>playlistForm</a:t>
                      </a:r>
                      <a:endParaRPr lang="it-IT" dirty="0"/>
                    </a:p>
                  </a:txBody>
                  <a:tcPr/>
                </a:tc>
                <a:tc>
                  <a:txBody>
                    <a:bodyPr/>
                    <a:lstStyle/>
                    <a:p>
                      <a:r>
                        <a:rPr lang="it-IT" dirty="0"/>
                        <a:t>Controllo input</a:t>
                      </a:r>
                    </a:p>
                  </a:txBody>
                  <a:tcPr/>
                </a:tc>
                <a:tc>
                  <a:txBody>
                    <a:bodyPr/>
                    <a:lstStyle/>
                    <a:p>
                      <a:r>
                        <a:rPr lang="it-IT" dirty="0" err="1"/>
                        <a:t>makeCall</a:t>
                      </a:r>
                      <a:r>
                        <a:rPr lang="it-IT" dirty="0"/>
                        <a:t>()</a:t>
                      </a:r>
                    </a:p>
                  </a:txBody>
                  <a:tcPr/>
                </a:tc>
                <a:tc>
                  <a:txBody>
                    <a:bodyPr/>
                    <a:lstStyle/>
                    <a:p>
                      <a:r>
                        <a:rPr lang="it-IT" dirty="0"/>
                        <a:t>POST</a:t>
                      </a:r>
                    </a:p>
                    <a:p>
                      <a:r>
                        <a:rPr lang="it-IT" dirty="0"/>
                        <a:t>nome PL</a:t>
                      </a:r>
                    </a:p>
                  </a:txBody>
                  <a:tcPr/>
                </a:tc>
                <a:tc>
                  <a:txBody>
                    <a:bodyPr/>
                    <a:lstStyle/>
                    <a:p>
                      <a:r>
                        <a:rPr lang="it-IT" dirty="0"/>
                        <a:t>Crea nuova playlist</a:t>
                      </a:r>
                    </a:p>
                  </a:txBody>
                  <a:tcPr/>
                </a:tc>
                <a:tc>
                  <a:txBody>
                    <a:bodyPr/>
                    <a:lstStyle/>
                    <a:p>
                      <a:r>
                        <a:rPr lang="it-IT" dirty="0" err="1"/>
                        <a:t>CreatePlaylist</a:t>
                      </a:r>
                      <a:endParaRPr lang="it-IT" dirty="0"/>
                    </a:p>
                  </a:txBody>
                  <a:tcPr/>
                </a:tc>
                <a:extLst>
                  <a:ext uri="{0D108BD9-81ED-4DB2-BD59-A6C34878D82A}">
                    <a16:rowId xmlns:a16="http://schemas.microsoft.com/office/drawing/2014/main" val="4179120479"/>
                  </a:ext>
                </a:extLst>
              </a:tr>
              <a:tr h="624548">
                <a:tc>
                  <a:txBody>
                    <a:bodyPr/>
                    <a:lstStyle/>
                    <a:p>
                      <a:r>
                        <a:rPr lang="it-IT" dirty="0" err="1"/>
                        <a:t>Submit</a:t>
                      </a:r>
                      <a:r>
                        <a:rPr lang="it-IT" dirty="0"/>
                        <a:t> </a:t>
                      </a:r>
                      <a:r>
                        <a:rPr lang="it-IT" dirty="0" err="1"/>
                        <a:t>addForm</a:t>
                      </a:r>
                      <a:endParaRPr lang="it-IT" dirty="0"/>
                    </a:p>
                  </a:txBody>
                  <a:tcPr/>
                </a:tc>
                <a:tc>
                  <a:txBody>
                    <a:bodyPr/>
                    <a:lstStyle/>
                    <a:p>
                      <a:r>
                        <a:rPr lang="it-IT" dirty="0"/>
                        <a:t>Controllo input</a:t>
                      </a:r>
                    </a:p>
                  </a:txBody>
                  <a:tcPr/>
                </a:tc>
                <a:tc>
                  <a:txBody>
                    <a:bodyPr/>
                    <a:lstStyle/>
                    <a:p>
                      <a:r>
                        <a:rPr lang="it-IT" dirty="0" err="1"/>
                        <a:t>makeCall</a:t>
                      </a:r>
                      <a:r>
                        <a:rPr lang="it-IT" dirty="0"/>
                        <a:t>()</a:t>
                      </a:r>
                    </a:p>
                  </a:txBody>
                  <a:tcPr/>
                </a:tc>
                <a:tc>
                  <a:txBody>
                    <a:bodyPr/>
                    <a:lstStyle/>
                    <a:p>
                      <a:r>
                        <a:rPr lang="it-IT" dirty="0"/>
                        <a:t>POST</a:t>
                      </a:r>
                    </a:p>
                    <a:p>
                      <a:r>
                        <a:rPr lang="it-IT" dirty="0"/>
                        <a:t>id brano</a:t>
                      </a:r>
                    </a:p>
                  </a:txBody>
                  <a:tcPr/>
                </a:tc>
                <a:tc>
                  <a:txBody>
                    <a:bodyPr/>
                    <a:lstStyle/>
                    <a:p>
                      <a:r>
                        <a:rPr lang="it-IT" dirty="0"/>
                        <a:t>Aggiunge brano alla playlist </a:t>
                      </a:r>
                      <a:r>
                        <a:rPr lang="it-IT" dirty="0" err="1"/>
                        <a:t>correntte</a:t>
                      </a:r>
                      <a:endParaRPr lang="it-IT" dirty="0"/>
                    </a:p>
                  </a:txBody>
                  <a:tcPr/>
                </a:tc>
                <a:tc>
                  <a:txBody>
                    <a:bodyPr/>
                    <a:lstStyle/>
                    <a:p>
                      <a:r>
                        <a:rPr lang="it-IT" dirty="0" err="1"/>
                        <a:t>AddTrackToPL</a:t>
                      </a:r>
                      <a:endParaRPr lang="it-IT" dirty="0"/>
                    </a:p>
                  </a:txBody>
                  <a:tcPr/>
                </a:tc>
                <a:extLst>
                  <a:ext uri="{0D108BD9-81ED-4DB2-BD59-A6C34878D82A}">
                    <a16:rowId xmlns:a16="http://schemas.microsoft.com/office/drawing/2014/main" val="1421336315"/>
                  </a:ext>
                </a:extLst>
              </a:tr>
              <a:tr h="624548">
                <a:tc>
                  <a:txBody>
                    <a:bodyPr/>
                    <a:lstStyle/>
                    <a:p>
                      <a:r>
                        <a:rPr lang="it-IT" dirty="0"/>
                        <a:t>Drag and drop tabella nel modale</a:t>
                      </a:r>
                    </a:p>
                  </a:txBody>
                  <a:tcPr/>
                </a:tc>
                <a:tc>
                  <a:txBody>
                    <a:bodyPr/>
                    <a:lstStyle/>
                    <a:p>
                      <a:r>
                        <a:rPr lang="it-IT" dirty="0"/>
                        <a:t>Sposta un brano cambiandogli ordine</a:t>
                      </a:r>
                    </a:p>
                  </a:txBody>
                  <a:tcPr/>
                </a:tc>
                <a:tc>
                  <a:txBody>
                    <a:bodyPr/>
                    <a:lstStyle/>
                    <a:p>
                      <a:r>
                        <a:rPr lang="it-IT" dirty="0" err="1">
                          <a:solidFill>
                            <a:schemeClr val="tx2"/>
                          </a:solidFill>
                        </a:rPr>
                        <a:t>dragStart</a:t>
                      </a:r>
                      <a:r>
                        <a:rPr lang="it-IT" dirty="0">
                          <a:solidFill>
                            <a:schemeClr val="tx2"/>
                          </a:solidFill>
                        </a:rPr>
                        <a:t>, </a:t>
                      </a:r>
                      <a:r>
                        <a:rPr lang="it-IT" dirty="0" err="1">
                          <a:solidFill>
                            <a:schemeClr val="tx2"/>
                          </a:solidFill>
                        </a:rPr>
                        <a:t>dragOver</a:t>
                      </a:r>
                      <a:r>
                        <a:rPr lang="it-IT" dirty="0">
                          <a:solidFill>
                            <a:schemeClr val="tx2"/>
                          </a:solidFill>
                        </a:rPr>
                        <a:t>, </a:t>
                      </a:r>
                      <a:r>
                        <a:rPr lang="it-IT" dirty="0" err="1">
                          <a:solidFill>
                            <a:schemeClr val="tx2"/>
                          </a:solidFill>
                        </a:rPr>
                        <a:t>dragLeave</a:t>
                      </a:r>
                      <a:endParaRPr lang="it-IT" dirty="0">
                        <a:solidFill>
                          <a:schemeClr val="tx2"/>
                        </a:solidFill>
                      </a:endParaRPr>
                    </a:p>
                  </a:txBody>
                  <a:tcPr/>
                </a:tc>
                <a:tc>
                  <a:txBody>
                    <a:bodyPr/>
                    <a:lstStyle/>
                    <a:p>
                      <a:r>
                        <a:rPr lang="it-IT" dirty="0"/>
                        <a:t>-</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1986100023"/>
                  </a:ext>
                </a:extLst>
              </a:tr>
              <a:tr h="892212">
                <a:tc>
                  <a:txBody>
                    <a:bodyPr/>
                    <a:lstStyle/>
                    <a:p>
                      <a:r>
                        <a:rPr lang="it-IT" dirty="0"/>
                        <a:t>Click Riordino</a:t>
                      </a:r>
                    </a:p>
                  </a:txBody>
                  <a:tcPr/>
                </a:tc>
                <a:tc>
                  <a:txBody>
                    <a:bodyPr/>
                    <a:lstStyle/>
                    <a:p>
                      <a:r>
                        <a:rPr lang="it-IT" dirty="0"/>
                        <a:t>Controlla e prepara input da inviare</a:t>
                      </a:r>
                    </a:p>
                  </a:txBody>
                  <a:tcPr/>
                </a:tc>
                <a:tc>
                  <a:txBody>
                    <a:bodyPr/>
                    <a:lstStyle/>
                    <a:p>
                      <a:r>
                        <a:rPr lang="it-IT" dirty="0" err="1">
                          <a:solidFill>
                            <a:schemeClr val="tx1"/>
                          </a:solidFill>
                        </a:rPr>
                        <a:t>makeCall</a:t>
                      </a:r>
                      <a:r>
                        <a:rPr lang="it-IT" dirty="0">
                          <a:solidFill>
                            <a:schemeClr val="tx1"/>
                          </a:solidFill>
                        </a:rPr>
                        <a:t>()</a:t>
                      </a:r>
                    </a:p>
                  </a:txBody>
                  <a:tcPr/>
                </a:tc>
                <a:tc>
                  <a:txBody>
                    <a:bodyPr/>
                    <a:lstStyle/>
                    <a:p>
                      <a:r>
                        <a:rPr lang="it-IT" dirty="0"/>
                        <a:t>POST</a:t>
                      </a:r>
                    </a:p>
                    <a:p>
                      <a:r>
                        <a:rPr lang="it-IT" dirty="0"/>
                        <a:t>array con gli id brani ordinati</a:t>
                      </a:r>
                    </a:p>
                  </a:txBody>
                  <a:tcPr/>
                </a:tc>
                <a:tc>
                  <a:txBody>
                    <a:bodyPr/>
                    <a:lstStyle/>
                    <a:p>
                      <a:r>
                        <a:rPr lang="it-IT" dirty="0"/>
                        <a:t>Salva l’ordine custom della playlist</a:t>
                      </a:r>
                    </a:p>
                  </a:txBody>
                  <a:tcPr/>
                </a:tc>
                <a:tc>
                  <a:txBody>
                    <a:bodyPr/>
                    <a:lstStyle/>
                    <a:p>
                      <a:r>
                        <a:rPr lang="it-IT" dirty="0" err="1"/>
                        <a:t>ReorderTracks</a:t>
                      </a:r>
                      <a:endParaRPr lang="it-IT" dirty="0"/>
                    </a:p>
                  </a:txBody>
                  <a:tcPr/>
                </a:tc>
                <a:extLst>
                  <a:ext uri="{0D108BD9-81ED-4DB2-BD59-A6C34878D82A}">
                    <a16:rowId xmlns:a16="http://schemas.microsoft.com/office/drawing/2014/main" val="2046789915"/>
                  </a:ext>
                </a:extLst>
              </a:tr>
              <a:tr h="593876">
                <a:tc>
                  <a:txBody>
                    <a:bodyPr/>
                    <a:lstStyle/>
                    <a:p>
                      <a:r>
                        <a:rPr lang="it-IT" dirty="0"/>
                        <a:t>Logout</a:t>
                      </a:r>
                    </a:p>
                  </a:txBody>
                  <a:tcPr/>
                </a:tc>
                <a:tc>
                  <a:txBody>
                    <a:bodyPr/>
                    <a:lstStyle/>
                    <a:p>
                      <a:r>
                        <a:rPr lang="it-IT" dirty="0"/>
                        <a:t>-</a:t>
                      </a:r>
                    </a:p>
                  </a:txBody>
                  <a:tcPr/>
                </a:tc>
                <a:tc>
                  <a:txBody>
                    <a:bodyPr/>
                    <a:lstStyle/>
                    <a:p>
                      <a:r>
                        <a:rPr lang="it-IT" dirty="0"/>
                        <a:t>-</a:t>
                      </a:r>
                    </a:p>
                  </a:txBody>
                  <a:tcPr/>
                </a:tc>
                <a:tc>
                  <a:txBody>
                    <a:bodyPr/>
                    <a:lstStyle/>
                    <a:p>
                      <a:r>
                        <a:rPr lang="it-IT" dirty="0"/>
                        <a:t>GET</a:t>
                      </a:r>
                    </a:p>
                  </a:txBody>
                  <a:tcPr/>
                </a:tc>
                <a:tc>
                  <a:txBody>
                    <a:bodyPr/>
                    <a:lstStyle/>
                    <a:p>
                      <a:r>
                        <a:rPr lang="it-IT" dirty="0"/>
                        <a:t>Termina sessione</a:t>
                      </a:r>
                    </a:p>
                  </a:txBody>
                  <a:tcPr/>
                </a:tc>
                <a:tc>
                  <a:txBody>
                    <a:bodyPr/>
                    <a:lstStyle/>
                    <a:p>
                      <a:r>
                        <a:rPr lang="it-IT" dirty="0"/>
                        <a:t>Logout</a:t>
                      </a:r>
                    </a:p>
                  </a:txBody>
                  <a:tcPr/>
                </a:tc>
                <a:extLst>
                  <a:ext uri="{0D108BD9-81ED-4DB2-BD59-A6C34878D82A}">
                    <a16:rowId xmlns:a16="http://schemas.microsoft.com/office/drawing/2014/main" val="2871068726"/>
                  </a:ext>
                </a:extLst>
              </a:tr>
            </a:tbl>
          </a:graphicData>
        </a:graphic>
      </p:graphicFrame>
      <p:graphicFrame>
        <p:nvGraphicFramePr>
          <p:cNvPr id="6" name="Tabella 6">
            <a:extLst>
              <a:ext uri="{FF2B5EF4-FFF2-40B4-BE49-F238E27FC236}">
                <a16:creationId xmlns:a16="http://schemas.microsoft.com/office/drawing/2014/main" id="{3F6CB2CE-B023-46D4-9D50-807DF0099C09}"/>
              </a:ext>
            </a:extLst>
          </p:cNvPr>
          <p:cNvGraphicFramePr>
            <a:graphicFrameLocks noGrp="1"/>
          </p:cNvGraphicFramePr>
          <p:nvPr>
            <p:ph sz="half" idx="2"/>
            <p:extLst>
              <p:ext uri="{D42A27DB-BD31-4B8C-83A1-F6EECF244321}">
                <p14:modId xmlns:p14="http://schemas.microsoft.com/office/powerpoint/2010/main" val="3058799326"/>
              </p:ext>
            </p:extLst>
          </p:nvPr>
        </p:nvGraphicFramePr>
        <p:xfrm>
          <a:off x="366382" y="367131"/>
          <a:ext cx="11459235" cy="532872"/>
        </p:xfrm>
        <a:graphic>
          <a:graphicData uri="http://schemas.openxmlformats.org/drawingml/2006/table">
            <a:tbl>
              <a:tblPr firstRow="1" bandRow="1">
                <a:tableStyleId>{073A0DAA-6AF3-43AB-8588-CEC1D06C72B9}</a:tableStyleId>
              </a:tblPr>
              <a:tblGrid>
                <a:gridCol w="6216117">
                  <a:extLst>
                    <a:ext uri="{9D8B030D-6E8A-4147-A177-3AD203B41FA5}">
                      <a16:colId xmlns:a16="http://schemas.microsoft.com/office/drawing/2014/main" val="2198173171"/>
                    </a:ext>
                  </a:extLst>
                </a:gridCol>
                <a:gridCol w="5243118">
                  <a:extLst>
                    <a:ext uri="{9D8B030D-6E8A-4147-A177-3AD203B41FA5}">
                      <a16:colId xmlns:a16="http://schemas.microsoft.com/office/drawing/2014/main" val="542118202"/>
                    </a:ext>
                  </a:extLst>
                </a:gridCol>
              </a:tblGrid>
              <a:tr h="532872">
                <a:tc>
                  <a:txBody>
                    <a:bodyPr/>
                    <a:lstStyle/>
                    <a:p>
                      <a:pPr algn="ctr"/>
                      <a:r>
                        <a:rPr lang="it-IT" dirty="0"/>
                        <a:t>Client</a:t>
                      </a:r>
                    </a:p>
                  </a:txBody>
                  <a:tcPr/>
                </a:tc>
                <a:tc>
                  <a:txBody>
                    <a:bodyPr/>
                    <a:lstStyle/>
                    <a:p>
                      <a:pPr algn="ctr"/>
                      <a:r>
                        <a:rPr lang="it-IT" dirty="0"/>
                        <a:t>Server</a:t>
                      </a:r>
                    </a:p>
                  </a:txBody>
                  <a:tcPr/>
                </a:tc>
                <a:extLst>
                  <a:ext uri="{0D108BD9-81ED-4DB2-BD59-A6C34878D82A}">
                    <a16:rowId xmlns:a16="http://schemas.microsoft.com/office/drawing/2014/main" val="1372176125"/>
                  </a:ext>
                </a:extLst>
              </a:tr>
            </a:tbl>
          </a:graphicData>
        </a:graphic>
      </p:graphicFrame>
    </p:spTree>
    <p:extLst>
      <p:ext uri="{BB962C8B-B14F-4D97-AF65-F5344CB8AC3E}">
        <p14:creationId xmlns:p14="http://schemas.microsoft.com/office/powerpoint/2010/main" val="1733637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216C5-1677-4C13-82DF-0147A642A3DF}"/>
              </a:ext>
            </a:extLst>
          </p:cNvPr>
          <p:cNvSpPr>
            <a:spLocks noGrp="1"/>
          </p:cNvSpPr>
          <p:nvPr>
            <p:ph type="title"/>
          </p:nvPr>
        </p:nvSpPr>
        <p:spPr>
          <a:xfrm>
            <a:off x="1295402" y="84510"/>
            <a:ext cx="9601196" cy="1056393"/>
          </a:xfrm>
        </p:spPr>
        <p:txBody>
          <a:bodyPr/>
          <a:lstStyle/>
          <a:p>
            <a:r>
              <a:rPr lang="it-IT" dirty="0"/>
              <a:t>Server side: componenti</a:t>
            </a:r>
          </a:p>
        </p:txBody>
      </p:sp>
      <p:sp>
        <p:nvSpPr>
          <p:cNvPr id="3" name="Segnaposto contenuto 2">
            <a:extLst>
              <a:ext uri="{FF2B5EF4-FFF2-40B4-BE49-F238E27FC236}">
                <a16:creationId xmlns:a16="http://schemas.microsoft.com/office/drawing/2014/main" id="{D4054010-9437-4B1D-9555-9793D5E3E15F}"/>
              </a:ext>
            </a:extLst>
          </p:cNvPr>
          <p:cNvSpPr>
            <a:spLocks noGrp="1"/>
          </p:cNvSpPr>
          <p:nvPr>
            <p:ph sz="half" idx="1"/>
          </p:nvPr>
        </p:nvSpPr>
        <p:spPr>
          <a:xfrm>
            <a:off x="1097112" y="1266121"/>
            <a:ext cx="4718304" cy="5403127"/>
          </a:xfrm>
        </p:spPr>
        <p:txBody>
          <a:bodyPr>
            <a:normAutofit fontScale="70000" lnSpcReduction="20000"/>
          </a:bodyPr>
          <a:lstStyle/>
          <a:p>
            <a:pPr marL="0" indent="0">
              <a:buNone/>
            </a:pPr>
            <a:r>
              <a:rPr lang="it-IT" b="1" dirty="0" err="1"/>
              <a:t>Beans</a:t>
            </a:r>
            <a:r>
              <a:rPr lang="it-IT" b="1" dirty="0"/>
              <a:t>: </a:t>
            </a:r>
          </a:p>
          <a:p>
            <a:r>
              <a:rPr lang="it-IT" dirty="0"/>
              <a:t>User, Playlist, Track, Album, </a:t>
            </a:r>
            <a:r>
              <a:rPr lang="it-IT" dirty="0" err="1"/>
              <a:t>Genre</a:t>
            </a:r>
            <a:r>
              <a:rPr lang="it-IT" dirty="0"/>
              <a:t>, </a:t>
            </a:r>
            <a:r>
              <a:rPr lang="it-IT" dirty="0" err="1"/>
              <a:t>TrackCover</a:t>
            </a:r>
            <a:endParaRPr lang="it-IT" dirty="0"/>
          </a:p>
          <a:p>
            <a:r>
              <a:rPr lang="it-IT" dirty="0" err="1"/>
              <a:t>TrackForm</a:t>
            </a:r>
            <a:r>
              <a:rPr lang="it-IT" dirty="0"/>
              <a:t> (</a:t>
            </a:r>
            <a:r>
              <a:rPr lang="it-IT" dirty="0" err="1"/>
              <a:t>form</a:t>
            </a:r>
            <a:r>
              <a:rPr lang="it-IT" dirty="0"/>
              <a:t> </a:t>
            </a:r>
            <a:r>
              <a:rPr lang="it-IT" dirty="0" err="1"/>
              <a:t>bean</a:t>
            </a:r>
            <a:r>
              <a:rPr lang="it-IT" dirty="0"/>
              <a:t>)</a:t>
            </a:r>
            <a:br>
              <a:rPr lang="it-IT" dirty="0"/>
            </a:br>
            <a:endParaRPr lang="it-IT" dirty="0"/>
          </a:p>
          <a:p>
            <a:pPr marL="0" indent="0">
              <a:buNone/>
            </a:pPr>
            <a:r>
              <a:rPr lang="it-IT" b="1" dirty="0"/>
              <a:t>Controller:</a:t>
            </a:r>
          </a:p>
          <a:p>
            <a:r>
              <a:rPr lang="it-IT" dirty="0"/>
              <a:t>Login</a:t>
            </a:r>
          </a:p>
          <a:p>
            <a:r>
              <a:rPr lang="it-IT" u="sng" dirty="0" err="1"/>
              <a:t>GetPlaylistsData</a:t>
            </a:r>
            <a:endParaRPr lang="it-IT" u="sng" dirty="0"/>
          </a:p>
          <a:p>
            <a:r>
              <a:rPr lang="it-IT" dirty="0" err="1"/>
              <a:t>GetPlaylistTracks</a:t>
            </a:r>
            <a:endParaRPr lang="it-IT" dirty="0"/>
          </a:p>
          <a:p>
            <a:r>
              <a:rPr lang="it-IT" dirty="0" err="1"/>
              <a:t>GetTrackDetails</a:t>
            </a:r>
            <a:endParaRPr lang="it-IT" dirty="0"/>
          </a:p>
          <a:p>
            <a:r>
              <a:rPr lang="it-IT" u="sng" dirty="0" err="1"/>
              <a:t>GetUserAlbums</a:t>
            </a:r>
            <a:endParaRPr lang="it-IT" u="sng" dirty="0"/>
          </a:p>
          <a:p>
            <a:r>
              <a:rPr lang="it-IT" u="sng" dirty="0" err="1"/>
              <a:t>GetUserTracks</a:t>
            </a:r>
            <a:endParaRPr lang="it-IT" u="sng" dirty="0"/>
          </a:p>
          <a:p>
            <a:r>
              <a:rPr lang="it-IT" dirty="0" err="1"/>
              <a:t>CreatePlaylist</a:t>
            </a:r>
            <a:endParaRPr lang="it-IT" dirty="0"/>
          </a:p>
          <a:p>
            <a:r>
              <a:rPr lang="it-IT" dirty="0" err="1"/>
              <a:t>AddTrackToPlaylist</a:t>
            </a:r>
            <a:endParaRPr lang="it-IT" dirty="0"/>
          </a:p>
          <a:p>
            <a:r>
              <a:rPr lang="it-IT" dirty="0" err="1"/>
              <a:t>UploadTrack</a:t>
            </a:r>
            <a:endParaRPr lang="it-IT" dirty="0"/>
          </a:p>
          <a:p>
            <a:r>
              <a:rPr lang="it-IT" u="sng" dirty="0" err="1"/>
              <a:t>ReorderTracks</a:t>
            </a:r>
            <a:endParaRPr lang="it-IT" u="sng" dirty="0"/>
          </a:p>
          <a:p>
            <a:r>
              <a:rPr lang="it-IT" dirty="0"/>
              <a:t>Logout</a:t>
            </a:r>
          </a:p>
        </p:txBody>
      </p:sp>
      <p:sp>
        <p:nvSpPr>
          <p:cNvPr id="4" name="Segnaposto contenuto 3">
            <a:extLst>
              <a:ext uri="{FF2B5EF4-FFF2-40B4-BE49-F238E27FC236}">
                <a16:creationId xmlns:a16="http://schemas.microsoft.com/office/drawing/2014/main" id="{C85F3EFA-0852-48EF-8403-568645B09C1F}"/>
              </a:ext>
            </a:extLst>
          </p:cNvPr>
          <p:cNvSpPr>
            <a:spLocks noGrp="1"/>
          </p:cNvSpPr>
          <p:nvPr>
            <p:ph sz="half" idx="2"/>
          </p:nvPr>
        </p:nvSpPr>
        <p:spPr>
          <a:xfrm>
            <a:off x="6376586" y="1602296"/>
            <a:ext cx="4718304" cy="4681058"/>
          </a:xfrm>
        </p:spPr>
        <p:txBody>
          <a:bodyPr>
            <a:normAutofit fontScale="70000" lnSpcReduction="20000"/>
          </a:bodyPr>
          <a:lstStyle/>
          <a:p>
            <a:pPr marL="0" indent="0">
              <a:buNone/>
            </a:pPr>
            <a:r>
              <a:rPr lang="it-IT" b="1" dirty="0">
                <a:solidFill>
                  <a:schemeClr val="tx1"/>
                </a:solidFill>
              </a:rPr>
              <a:t>DAO:</a:t>
            </a:r>
          </a:p>
          <a:p>
            <a:r>
              <a:rPr lang="it-IT" dirty="0">
                <a:solidFill>
                  <a:schemeClr val="tx1"/>
                </a:solidFill>
              </a:rPr>
              <a:t>User </a:t>
            </a:r>
          </a:p>
          <a:p>
            <a:pPr lvl="1"/>
            <a:r>
              <a:rPr lang="it-IT" dirty="0" err="1">
                <a:solidFill>
                  <a:schemeClr val="tx1"/>
                </a:solidFill>
              </a:rPr>
              <a:t>checkCredentials</a:t>
            </a:r>
            <a:r>
              <a:rPr lang="it-IT" dirty="0">
                <a:solidFill>
                  <a:schemeClr val="tx1"/>
                </a:solidFill>
              </a:rPr>
              <a:t> (user, pass)</a:t>
            </a:r>
          </a:p>
          <a:p>
            <a:r>
              <a:rPr lang="it-IT" dirty="0">
                <a:solidFill>
                  <a:schemeClr val="tx1"/>
                </a:solidFill>
              </a:rPr>
              <a:t>Playlist</a:t>
            </a:r>
          </a:p>
          <a:p>
            <a:pPr lvl="1"/>
            <a:r>
              <a:rPr lang="it-IT" dirty="0">
                <a:solidFill>
                  <a:schemeClr val="tx1"/>
                </a:solidFill>
              </a:rPr>
              <a:t>create(</a:t>
            </a:r>
            <a:r>
              <a:rPr lang="it-IT" dirty="0" err="1">
                <a:solidFill>
                  <a:schemeClr val="tx1"/>
                </a:solidFill>
              </a:rPr>
              <a:t>title</a:t>
            </a:r>
            <a:r>
              <a:rPr lang="it-IT" dirty="0">
                <a:solidFill>
                  <a:schemeClr val="tx1"/>
                </a:solidFill>
              </a:rPr>
              <a:t>, user), </a:t>
            </a:r>
            <a:r>
              <a:rPr lang="it-IT" dirty="0" err="1">
                <a:solidFill>
                  <a:schemeClr val="tx1"/>
                </a:solidFill>
              </a:rPr>
              <a:t>findByUser</a:t>
            </a:r>
            <a:r>
              <a:rPr lang="it-IT" dirty="0">
                <a:solidFill>
                  <a:schemeClr val="tx1"/>
                </a:solidFill>
              </a:rPr>
              <a:t>(user), </a:t>
            </a:r>
            <a:r>
              <a:rPr lang="it-IT" dirty="0" err="1">
                <a:solidFill>
                  <a:schemeClr val="tx1"/>
                </a:solidFill>
              </a:rPr>
              <a:t>findById</a:t>
            </a:r>
            <a:r>
              <a:rPr lang="it-IT" dirty="0">
                <a:solidFill>
                  <a:schemeClr val="tx1"/>
                </a:solidFill>
              </a:rPr>
              <a:t>(id),</a:t>
            </a:r>
            <a:br>
              <a:rPr lang="it-IT" dirty="0">
                <a:solidFill>
                  <a:schemeClr val="tx1"/>
                </a:solidFill>
              </a:rPr>
            </a:br>
            <a:r>
              <a:rPr lang="it-IT" dirty="0" err="1">
                <a:solidFill>
                  <a:schemeClr val="tx1"/>
                </a:solidFill>
              </a:rPr>
              <a:t>reorderPLTracks</a:t>
            </a:r>
            <a:r>
              <a:rPr lang="it-IT" dirty="0">
                <a:solidFill>
                  <a:schemeClr val="tx1"/>
                </a:solidFill>
              </a:rPr>
              <a:t>(</a:t>
            </a:r>
            <a:r>
              <a:rPr lang="it-IT" dirty="0" err="1">
                <a:solidFill>
                  <a:schemeClr val="tx1"/>
                </a:solidFill>
              </a:rPr>
              <a:t>orderedTrackIds</a:t>
            </a:r>
            <a:r>
              <a:rPr lang="it-IT" dirty="0">
                <a:solidFill>
                  <a:schemeClr val="tx1"/>
                </a:solidFill>
              </a:rPr>
              <a:t>[ ], </a:t>
            </a:r>
            <a:r>
              <a:rPr lang="it-IT" dirty="0" err="1">
                <a:solidFill>
                  <a:schemeClr val="tx1"/>
                </a:solidFill>
              </a:rPr>
              <a:t>playlistid</a:t>
            </a:r>
            <a:r>
              <a:rPr lang="it-IT" dirty="0">
                <a:solidFill>
                  <a:schemeClr val="tx1"/>
                </a:solidFill>
              </a:rPr>
              <a:t>)</a:t>
            </a:r>
          </a:p>
          <a:p>
            <a:r>
              <a:rPr lang="it-IT" dirty="0">
                <a:solidFill>
                  <a:schemeClr val="tx1"/>
                </a:solidFill>
              </a:rPr>
              <a:t>Track</a:t>
            </a:r>
          </a:p>
          <a:p>
            <a:pPr lvl="1"/>
            <a:r>
              <a:rPr lang="it-IT" dirty="0">
                <a:solidFill>
                  <a:schemeClr val="tx1"/>
                </a:solidFill>
              </a:rPr>
              <a:t> </a:t>
            </a:r>
            <a:r>
              <a:rPr lang="it-IT" dirty="0" err="1">
                <a:solidFill>
                  <a:schemeClr val="tx1"/>
                </a:solidFill>
              </a:rPr>
              <a:t>findById</a:t>
            </a:r>
            <a:r>
              <a:rPr lang="it-IT" dirty="0">
                <a:solidFill>
                  <a:schemeClr val="tx1"/>
                </a:solidFill>
              </a:rPr>
              <a:t>(id), </a:t>
            </a:r>
            <a:r>
              <a:rPr lang="it-IT" dirty="0" err="1">
                <a:solidFill>
                  <a:schemeClr val="tx1"/>
                </a:solidFill>
              </a:rPr>
              <a:t>addToPlaylist</a:t>
            </a:r>
            <a:r>
              <a:rPr lang="it-IT" dirty="0">
                <a:solidFill>
                  <a:schemeClr val="tx1"/>
                </a:solidFill>
              </a:rPr>
              <a:t>(</a:t>
            </a:r>
            <a:r>
              <a:rPr lang="it-IT" dirty="0" err="1">
                <a:solidFill>
                  <a:schemeClr val="tx1"/>
                </a:solidFill>
              </a:rPr>
              <a:t>trackId</a:t>
            </a:r>
            <a:r>
              <a:rPr lang="it-IT" dirty="0">
                <a:solidFill>
                  <a:schemeClr val="tx1"/>
                </a:solidFill>
              </a:rPr>
              <a:t>, </a:t>
            </a:r>
            <a:r>
              <a:rPr lang="it-IT" dirty="0" err="1">
                <a:solidFill>
                  <a:schemeClr val="tx1"/>
                </a:solidFill>
              </a:rPr>
              <a:t>playlistId</a:t>
            </a:r>
            <a:r>
              <a:rPr lang="it-IT" dirty="0">
                <a:solidFill>
                  <a:schemeClr val="tx1"/>
                </a:solidFill>
              </a:rPr>
              <a:t>),</a:t>
            </a:r>
            <a:br>
              <a:rPr lang="it-IT" dirty="0">
                <a:solidFill>
                  <a:schemeClr val="tx1"/>
                </a:solidFill>
              </a:rPr>
            </a:br>
            <a:r>
              <a:rPr lang="it-IT" dirty="0">
                <a:solidFill>
                  <a:schemeClr val="tx1"/>
                </a:solidFill>
              </a:rPr>
              <a:t> </a:t>
            </a:r>
            <a:r>
              <a:rPr lang="it-IT" dirty="0" err="1">
                <a:solidFill>
                  <a:schemeClr val="tx1"/>
                </a:solidFill>
              </a:rPr>
              <a:t>uploadTrack</a:t>
            </a:r>
            <a:r>
              <a:rPr lang="it-IT" dirty="0">
                <a:solidFill>
                  <a:schemeClr val="tx1"/>
                </a:solidFill>
              </a:rPr>
              <a:t>(</a:t>
            </a:r>
            <a:r>
              <a:rPr lang="it-IT" dirty="0" err="1">
                <a:solidFill>
                  <a:schemeClr val="tx1"/>
                </a:solidFill>
              </a:rPr>
              <a:t>title</a:t>
            </a:r>
            <a:r>
              <a:rPr lang="it-IT" dirty="0">
                <a:solidFill>
                  <a:schemeClr val="tx1"/>
                </a:solidFill>
              </a:rPr>
              <a:t>, </a:t>
            </a:r>
            <a:r>
              <a:rPr lang="it-IT" dirty="0" err="1">
                <a:solidFill>
                  <a:schemeClr val="tx1"/>
                </a:solidFill>
              </a:rPr>
              <a:t>albumId</a:t>
            </a:r>
            <a:r>
              <a:rPr lang="it-IT" dirty="0">
                <a:solidFill>
                  <a:schemeClr val="tx1"/>
                </a:solidFill>
              </a:rPr>
              <a:t>, </a:t>
            </a:r>
            <a:r>
              <a:rPr lang="it-IT" dirty="0" err="1">
                <a:solidFill>
                  <a:schemeClr val="tx1"/>
                </a:solidFill>
              </a:rPr>
              <a:t>genre</a:t>
            </a:r>
            <a:r>
              <a:rPr lang="it-IT" dirty="0">
                <a:solidFill>
                  <a:schemeClr val="tx1"/>
                </a:solidFill>
              </a:rPr>
              <a:t>, file, </a:t>
            </a:r>
            <a:r>
              <a:rPr lang="it-IT" dirty="0" err="1">
                <a:solidFill>
                  <a:schemeClr val="tx1"/>
                </a:solidFill>
              </a:rPr>
              <a:t>userId</a:t>
            </a:r>
            <a:r>
              <a:rPr lang="it-IT" dirty="0">
                <a:solidFill>
                  <a:schemeClr val="tx1"/>
                </a:solidFill>
              </a:rPr>
              <a:t>)</a:t>
            </a:r>
          </a:p>
          <a:p>
            <a:r>
              <a:rPr lang="it-IT" dirty="0">
                <a:solidFill>
                  <a:schemeClr val="tx1"/>
                </a:solidFill>
              </a:rPr>
              <a:t>Album </a:t>
            </a:r>
          </a:p>
          <a:p>
            <a:pPr lvl="1"/>
            <a:r>
              <a:rPr lang="it-IT" dirty="0" err="1">
                <a:solidFill>
                  <a:schemeClr val="tx1"/>
                </a:solidFill>
              </a:rPr>
              <a:t>findById</a:t>
            </a:r>
            <a:r>
              <a:rPr lang="it-IT" dirty="0">
                <a:solidFill>
                  <a:schemeClr val="tx1"/>
                </a:solidFill>
              </a:rPr>
              <a:t>(id), </a:t>
            </a:r>
            <a:r>
              <a:rPr lang="it-IT" dirty="0" err="1">
                <a:solidFill>
                  <a:schemeClr val="tx1"/>
                </a:solidFill>
              </a:rPr>
              <a:t>findByUser</a:t>
            </a:r>
            <a:r>
              <a:rPr lang="it-IT" dirty="0">
                <a:solidFill>
                  <a:schemeClr val="tx1"/>
                </a:solidFill>
              </a:rPr>
              <a:t>(user), </a:t>
            </a:r>
            <a:br>
              <a:rPr lang="it-IT" dirty="0">
                <a:solidFill>
                  <a:schemeClr val="tx1"/>
                </a:solidFill>
              </a:rPr>
            </a:br>
            <a:r>
              <a:rPr lang="it-IT" dirty="0" err="1">
                <a:solidFill>
                  <a:schemeClr val="tx1"/>
                </a:solidFill>
              </a:rPr>
              <a:t>createAlbum</a:t>
            </a:r>
            <a:r>
              <a:rPr lang="it-IT" dirty="0">
                <a:solidFill>
                  <a:schemeClr val="tx1"/>
                </a:solidFill>
              </a:rPr>
              <a:t>(name, </a:t>
            </a:r>
            <a:r>
              <a:rPr lang="it-IT" dirty="0" err="1">
                <a:solidFill>
                  <a:schemeClr val="tx1"/>
                </a:solidFill>
              </a:rPr>
              <a:t>artist</a:t>
            </a:r>
            <a:r>
              <a:rPr lang="it-IT" dirty="0">
                <a:solidFill>
                  <a:schemeClr val="tx1"/>
                </a:solidFill>
              </a:rPr>
              <a:t>, </a:t>
            </a:r>
            <a:r>
              <a:rPr lang="it-IT" dirty="0" err="1">
                <a:solidFill>
                  <a:schemeClr val="tx1"/>
                </a:solidFill>
              </a:rPr>
              <a:t>year</a:t>
            </a:r>
            <a:r>
              <a:rPr lang="it-IT" dirty="0">
                <a:solidFill>
                  <a:schemeClr val="tx1"/>
                </a:solidFill>
              </a:rPr>
              <a:t>, </a:t>
            </a:r>
            <a:r>
              <a:rPr lang="it-IT" dirty="0" err="1">
                <a:solidFill>
                  <a:schemeClr val="tx1"/>
                </a:solidFill>
              </a:rPr>
              <a:t>img</a:t>
            </a:r>
            <a:r>
              <a:rPr lang="it-IT" dirty="0">
                <a:solidFill>
                  <a:schemeClr val="tx1"/>
                </a:solidFill>
              </a:rPr>
              <a:t>, user)</a:t>
            </a:r>
          </a:p>
          <a:p>
            <a:r>
              <a:rPr lang="it-IT" dirty="0" err="1">
                <a:solidFill>
                  <a:schemeClr val="tx1"/>
                </a:solidFill>
              </a:rPr>
              <a:t>Genre</a:t>
            </a:r>
            <a:endParaRPr lang="it-IT" dirty="0">
              <a:solidFill>
                <a:schemeClr val="tx1"/>
              </a:solidFill>
            </a:endParaRPr>
          </a:p>
          <a:p>
            <a:pPr lvl="1"/>
            <a:r>
              <a:rPr lang="it-IT" dirty="0" err="1">
                <a:solidFill>
                  <a:schemeClr val="tx1"/>
                </a:solidFill>
              </a:rPr>
              <a:t>findGenreByName</a:t>
            </a:r>
            <a:r>
              <a:rPr lang="it-IT" dirty="0">
                <a:solidFill>
                  <a:schemeClr val="tx1"/>
                </a:solidFill>
              </a:rPr>
              <a:t>(name)</a:t>
            </a:r>
          </a:p>
          <a:p>
            <a:r>
              <a:rPr lang="it-IT" dirty="0" err="1">
                <a:solidFill>
                  <a:schemeClr val="tx1"/>
                </a:solidFill>
              </a:rPr>
              <a:t>TrackCover</a:t>
            </a:r>
            <a:endParaRPr lang="it-IT" dirty="0">
              <a:solidFill>
                <a:schemeClr val="tx1"/>
              </a:solidFill>
            </a:endParaRPr>
          </a:p>
          <a:p>
            <a:pPr lvl="1"/>
            <a:r>
              <a:rPr lang="it-IT" dirty="0" err="1">
                <a:solidFill>
                  <a:schemeClr val="tx1"/>
                </a:solidFill>
              </a:rPr>
              <a:t>findByPlaylist</a:t>
            </a:r>
            <a:r>
              <a:rPr lang="it-IT" dirty="0">
                <a:solidFill>
                  <a:schemeClr val="tx1"/>
                </a:solidFill>
              </a:rPr>
              <a:t>(</a:t>
            </a:r>
            <a:r>
              <a:rPr lang="it-IT" dirty="0" err="1">
                <a:solidFill>
                  <a:schemeClr val="tx1"/>
                </a:solidFill>
              </a:rPr>
              <a:t>playlistid</a:t>
            </a:r>
            <a:r>
              <a:rPr lang="it-IT" dirty="0">
                <a:solidFill>
                  <a:schemeClr val="tx1"/>
                </a:solidFill>
              </a:rPr>
              <a:t>), </a:t>
            </a:r>
            <a:r>
              <a:rPr lang="it-IT" dirty="0" err="1">
                <a:solidFill>
                  <a:schemeClr val="tx1"/>
                </a:solidFill>
              </a:rPr>
              <a:t>findByUser</a:t>
            </a:r>
            <a:r>
              <a:rPr lang="it-IT" dirty="0">
                <a:solidFill>
                  <a:schemeClr val="tx1"/>
                </a:solidFill>
              </a:rPr>
              <a:t>(user)</a:t>
            </a:r>
          </a:p>
          <a:p>
            <a:endParaRPr lang="it-IT" dirty="0"/>
          </a:p>
        </p:txBody>
      </p:sp>
    </p:spTree>
    <p:extLst>
      <p:ext uri="{BB962C8B-B14F-4D97-AF65-F5344CB8AC3E}">
        <p14:creationId xmlns:p14="http://schemas.microsoft.com/office/powerpoint/2010/main" val="59374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26A0DF-4509-4A63-AB88-5D2A8216EA7E}"/>
              </a:ext>
            </a:extLst>
          </p:cNvPr>
          <p:cNvSpPr>
            <a:spLocks noGrp="1"/>
          </p:cNvSpPr>
          <p:nvPr>
            <p:ph type="title"/>
          </p:nvPr>
        </p:nvSpPr>
        <p:spPr>
          <a:xfrm>
            <a:off x="1295401" y="17398"/>
            <a:ext cx="9601196" cy="1303867"/>
          </a:xfrm>
        </p:spPr>
        <p:txBody>
          <a:bodyPr/>
          <a:lstStyle/>
          <a:p>
            <a:r>
              <a:rPr lang="it-IT" dirty="0">
                <a:solidFill>
                  <a:schemeClr val="tx2"/>
                </a:solidFill>
              </a:rPr>
              <a:t>Client side: componenti della Home</a:t>
            </a:r>
          </a:p>
        </p:txBody>
      </p:sp>
      <p:sp>
        <p:nvSpPr>
          <p:cNvPr id="4" name="Segnaposto contenuto 2">
            <a:extLst>
              <a:ext uri="{FF2B5EF4-FFF2-40B4-BE49-F238E27FC236}">
                <a16:creationId xmlns:a16="http://schemas.microsoft.com/office/drawing/2014/main" id="{EFC57E98-2DF0-4327-A095-8CB9E9EA8CCB}"/>
              </a:ext>
            </a:extLst>
          </p:cNvPr>
          <p:cNvSpPr txBox="1">
            <a:spLocks/>
          </p:cNvSpPr>
          <p:nvPr/>
        </p:nvSpPr>
        <p:spPr>
          <a:xfrm>
            <a:off x="679956" y="1205917"/>
            <a:ext cx="3729859" cy="5545123"/>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t-IT" b="1" dirty="0"/>
              <a:t>Playlists</a:t>
            </a:r>
          </a:p>
          <a:p>
            <a:pPr lvl="1"/>
            <a:r>
              <a:rPr lang="it-IT" dirty="0"/>
              <a:t>reset( )</a:t>
            </a:r>
          </a:p>
          <a:p>
            <a:pPr lvl="1"/>
            <a:r>
              <a:rPr lang="it-IT" dirty="0" err="1"/>
              <a:t>registerEvents</a:t>
            </a:r>
            <a:r>
              <a:rPr lang="it-IT" dirty="0"/>
              <a:t>( )</a:t>
            </a:r>
          </a:p>
          <a:p>
            <a:pPr lvl="2"/>
            <a:r>
              <a:rPr lang="it-IT" dirty="0" err="1"/>
              <a:t>Submit</a:t>
            </a:r>
            <a:r>
              <a:rPr lang="it-IT" dirty="0"/>
              <a:t> crea playlist</a:t>
            </a:r>
          </a:p>
          <a:p>
            <a:pPr lvl="1"/>
            <a:r>
              <a:rPr lang="it-IT" dirty="0"/>
              <a:t>show( )</a:t>
            </a:r>
          </a:p>
          <a:p>
            <a:pPr lvl="1"/>
            <a:r>
              <a:rPr lang="it-IT" dirty="0"/>
              <a:t>update( )</a:t>
            </a:r>
          </a:p>
          <a:p>
            <a:pPr lvl="1"/>
            <a:r>
              <a:rPr lang="it-IT" dirty="0" err="1"/>
              <a:t>autoclick</a:t>
            </a:r>
            <a:r>
              <a:rPr lang="it-IT" dirty="0"/>
              <a:t>( )</a:t>
            </a:r>
          </a:p>
          <a:p>
            <a:pPr lvl="1"/>
            <a:endParaRPr lang="it-IT" dirty="0"/>
          </a:p>
          <a:p>
            <a:r>
              <a:rPr lang="it-IT" b="1" dirty="0" err="1"/>
              <a:t>PlaylistTracks</a:t>
            </a:r>
            <a:endParaRPr lang="it-IT" b="1" dirty="0"/>
          </a:p>
          <a:p>
            <a:pPr lvl="1"/>
            <a:r>
              <a:rPr lang="it-IT" dirty="0"/>
              <a:t>reset( )</a:t>
            </a:r>
          </a:p>
          <a:p>
            <a:pPr lvl="1"/>
            <a:r>
              <a:rPr lang="it-IT" dirty="0" err="1"/>
              <a:t>registerEvents</a:t>
            </a:r>
            <a:r>
              <a:rPr lang="it-IT" dirty="0"/>
              <a:t>( )</a:t>
            </a:r>
          </a:p>
          <a:p>
            <a:pPr lvl="2"/>
            <a:r>
              <a:rPr lang="it-IT" dirty="0" err="1"/>
              <a:t>Submit</a:t>
            </a:r>
            <a:r>
              <a:rPr lang="it-IT" dirty="0"/>
              <a:t> includi brano</a:t>
            </a:r>
          </a:p>
          <a:p>
            <a:pPr lvl="1"/>
            <a:r>
              <a:rPr lang="it-IT" dirty="0"/>
              <a:t>show( )</a:t>
            </a:r>
          </a:p>
          <a:p>
            <a:pPr lvl="1"/>
            <a:r>
              <a:rPr lang="it-IT" dirty="0"/>
              <a:t>update( )</a:t>
            </a:r>
          </a:p>
          <a:p>
            <a:pPr lvl="1"/>
            <a:r>
              <a:rPr lang="it-IT" dirty="0" err="1"/>
              <a:t>autoclick</a:t>
            </a:r>
            <a:r>
              <a:rPr lang="it-IT" dirty="0"/>
              <a:t>( )</a:t>
            </a:r>
          </a:p>
        </p:txBody>
      </p:sp>
      <p:sp>
        <p:nvSpPr>
          <p:cNvPr id="5" name="Segnaposto contenuto 3">
            <a:extLst>
              <a:ext uri="{FF2B5EF4-FFF2-40B4-BE49-F238E27FC236}">
                <a16:creationId xmlns:a16="http://schemas.microsoft.com/office/drawing/2014/main" id="{371978B1-F165-4692-8F80-2F7DF844F3A9}"/>
              </a:ext>
            </a:extLst>
          </p:cNvPr>
          <p:cNvSpPr txBox="1">
            <a:spLocks/>
          </p:cNvSpPr>
          <p:nvPr/>
        </p:nvSpPr>
        <p:spPr>
          <a:xfrm>
            <a:off x="8001797" y="1321265"/>
            <a:ext cx="3784735" cy="5161957"/>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t-IT" b="1" dirty="0" err="1"/>
              <a:t>Modal</a:t>
            </a:r>
            <a:endParaRPr lang="it-IT" b="1" dirty="0"/>
          </a:p>
          <a:p>
            <a:pPr lvl="1"/>
            <a:r>
              <a:rPr lang="it-IT" dirty="0"/>
              <a:t>reset( )</a:t>
            </a:r>
          </a:p>
          <a:p>
            <a:pPr lvl="1"/>
            <a:r>
              <a:rPr lang="it-IT" dirty="0" err="1"/>
              <a:t>registerEvents</a:t>
            </a:r>
            <a:r>
              <a:rPr lang="it-IT" dirty="0"/>
              <a:t>( )</a:t>
            </a:r>
          </a:p>
          <a:p>
            <a:pPr lvl="2"/>
            <a:r>
              <a:rPr lang="it-IT" dirty="0" err="1"/>
              <a:t>Submit</a:t>
            </a:r>
            <a:r>
              <a:rPr lang="it-IT" dirty="0"/>
              <a:t> riordino,</a:t>
            </a:r>
            <a:br>
              <a:rPr lang="it-IT" dirty="0"/>
            </a:br>
            <a:r>
              <a:rPr lang="it-IT" dirty="0"/>
              <a:t>chiusura modale</a:t>
            </a:r>
          </a:p>
          <a:p>
            <a:pPr lvl="1"/>
            <a:r>
              <a:rPr lang="it-IT" dirty="0"/>
              <a:t>show( )</a:t>
            </a:r>
          </a:p>
          <a:p>
            <a:pPr lvl="1"/>
            <a:r>
              <a:rPr lang="it-IT" dirty="0" err="1"/>
              <a:t>submit</a:t>
            </a:r>
            <a:r>
              <a:rPr lang="it-IT" dirty="0"/>
              <a:t>( )</a:t>
            </a:r>
          </a:p>
          <a:p>
            <a:pPr lvl="1"/>
            <a:r>
              <a:rPr lang="it-IT" dirty="0"/>
              <a:t>update( )</a:t>
            </a:r>
          </a:p>
          <a:p>
            <a:pPr marL="457200" lvl="1" indent="0">
              <a:buNone/>
            </a:pPr>
            <a:endParaRPr lang="it-IT" dirty="0"/>
          </a:p>
          <a:p>
            <a:r>
              <a:rPr lang="it-IT" b="1" dirty="0" err="1"/>
              <a:t>PageOrchestrator</a:t>
            </a:r>
            <a:endParaRPr lang="it-IT" b="1" dirty="0"/>
          </a:p>
          <a:p>
            <a:pPr lvl="1"/>
            <a:r>
              <a:rPr lang="it-IT" dirty="0"/>
              <a:t>start( )</a:t>
            </a:r>
          </a:p>
          <a:p>
            <a:pPr lvl="1"/>
            <a:r>
              <a:rPr lang="it-IT" dirty="0" err="1"/>
              <a:t>refresh</a:t>
            </a:r>
            <a:r>
              <a:rPr lang="it-IT" dirty="0"/>
              <a:t>( )</a:t>
            </a:r>
          </a:p>
          <a:p>
            <a:pPr lvl="1"/>
            <a:endParaRPr lang="it-IT" dirty="0"/>
          </a:p>
          <a:p>
            <a:endParaRPr lang="it-IT" dirty="0"/>
          </a:p>
        </p:txBody>
      </p:sp>
      <p:sp>
        <p:nvSpPr>
          <p:cNvPr id="6" name="Segnaposto contenuto 2">
            <a:extLst>
              <a:ext uri="{FF2B5EF4-FFF2-40B4-BE49-F238E27FC236}">
                <a16:creationId xmlns:a16="http://schemas.microsoft.com/office/drawing/2014/main" id="{5CCA199A-7505-4BDC-BD92-6E2C26F066D7}"/>
              </a:ext>
            </a:extLst>
          </p:cNvPr>
          <p:cNvSpPr txBox="1">
            <a:spLocks/>
          </p:cNvSpPr>
          <p:nvPr/>
        </p:nvSpPr>
        <p:spPr>
          <a:xfrm>
            <a:off x="4409815" y="1326507"/>
            <a:ext cx="3501003" cy="5314427"/>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t-IT" b="1" dirty="0" err="1"/>
              <a:t>TrackDetails</a:t>
            </a:r>
            <a:endParaRPr lang="it-IT" b="1" dirty="0"/>
          </a:p>
          <a:p>
            <a:pPr lvl="1"/>
            <a:r>
              <a:rPr lang="it-IT" dirty="0"/>
              <a:t>reset( )</a:t>
            </a:r>
          </a:p>
          <a:p>
            <a:pPr lvl="1"/>
            <a:r>
              <a:rPr lang="it-IT" dirty="0"/>
              <a:t>show( )</a:t>
            </a:r>
          </a:p>
          <a:p>
            <a:pPr lvl="1"/>
            <a:r>
              <a:rPr lang="it-IT" dirty="0"/>
              <a:t>update( )</a:t>
            </a:r>
          </a:p>
          <a:p>
            <a:pPr lvl="1"/>
            <a:endParaRPr lang="it-IT" dirty="0"/>
          </a:p>
          <a:p>
            <a:r>
              <a:rPr lang="it-IT" b="1" dirty="0" err="1"/>
              <a:t>TrackForm</a:t>
            </a:r>
            <a:endParaRPr lang="it-IT" b="1" dirty="0"/>
          </a:p>
          <a:p>
            <a:pPr lvl="1"/>
            <a:r>
              <a:rPr lang="it-IT" dirty="0"/>
              <a:t>reset( )</a:t>
            </a:r>
          </a:p>
          <a:p>
            <a:pPr lvl="1"/>
            <a:r>
              <a:rPr lang="it-IT" dirty="0" err="1"/>
              <a:t>registerEvents</a:t>
            </a:r>
            <a:r>
              <a:rPr lang="it-IT" dirty="0"/>
              <a:t>( )</a:t>
            </a:r>
          </a:p>
          <a:p>
            <a:pPr lvl="2"/>
            <a:r>
              <a:rPr lang="it-IT" dirty="0" err="1"/>
              <a:t>Prev</a:t>
            </a:r>
            <a:r>
              <a:rPr lang="it-IT" dirty="0"/>
              <a:t>/Next, </a:t>
            </a:r>
            <a:r>
              <a:rPr lang="it-IT" dirty="0" err="1"/>
              <a:t>submit</a:t>
            </a:r>
            <a:r>
              <a:rPr lang="it-IT" dirty="0"/>
              <a:t>,</a:t>
            </a:r>
            <a:br>
              <a:rPr lang="it-IT" dirty="0"/>
            </a:br>
            <a:r>
              <a:rPr lang="it-IT" dirty="0" err="1"/>
              <a:t>cancel</a:t>
            </a:r>
            <a:endParaRPr lang="it-IT" dirty="0"/>
          </a:p>
          <a:p>
            <a:pPr lvl="1"/>
            <a:r>
              <a:rPr lang="it-IT" dirty="0"/>
              <a:t>show( )</a:t>
            </a:r>
          </a:p>
          <a:p>
            <a:pPr lvl="2"/>
            <a:r>
              <a:rPr lang="it-IT" dirty="0"/>
              <a:t>Mostra gli album</a:t>
            </a:r>
            <a:br>
              <a:rPr lang="it-IT" dirty="0"/>
            </a:br>
            <a:r>
              <a:rPr lang="it-IT" dirty="0"/>
              <a:t>disponibili</a:t>
            </a:r>
          </a:p>
          <a:p>
            <a:pPr lvl="1"/>
            <a:r>
              <a:rPr lang="it-IT" dirty="0" err="1"/>
              <a:t>changeStep</a:t>
            </a:r>
            <a:r>
              <a:rPr lang="it-IT" dirty="0"/>
              <a:t>( )</a:t>
            </a:r>
          </a:p>
          <a:p>
            <a:pPr lvl="1"/>
            <a:endParaRPr lang="it-IT" dirty="0"/>
          </a:p>
        </p:txBody>
      </p:sp>
    </p:spTree>
    <p:extLst>
      <p:ext uri="{BB962C8B-B14F-4D97-AF65-F5344CB8AC3E}">
        <p14:creationId xmlns:p14="http://schemas.microsoft.com/office/powerpoint/2010/main" val="3428349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1266B-4EF7-412D-ACB4-4B1F2FE0929C}"/>
              </a:ext>
            </a:extLst>
          </p:cNvPr>
          <p:cNvSpPr>
            <a:spLocks noGrp="1"/>
          </p:cNvSpPr>
          <p:nvPr>
            <p:ph type="title"/>
          </p:nvPr>
        </p:nvSpPr>
        <p:spPr>
          <a:xfrm>
            <a:off x="1295401" y="25787"/>
            <a:ext cx="9601196" cy="1303867"/>
          </a:xfrm>
        </p:spPr>
        <p:txBody>
          <a:bodyPr/>
          <a:lstStyle/>
          <a:p>
            <a:r>
              <a:rPr lang="it-IT" dirty="0">
                <a:solidFill>
                  <a:schemeClr val="tx2"/>
                </a:solidFill>
              </a:rPr>
              <a:t>IFML Application design</a:t>
            </a:r>
          </a:p>
        </p:txBody>
      </p:sp>
      <p:pic>
        <p:nvPicPr>
          <p:cNvPr id="17" name="Segnaposto contenuto 16">
            <a:extLst>
              <a:ext uri="{FF2B5EF4-FFF2-40B4-BE49-F238E27FC236}">
                <a16:creationId xmlns:a16="http://schemas.microsoft.com/office/drawing/2014/main" id="{B7725D5C-964E-4ABE-A4DA-81BA1E0A83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69" r="3728" b="10458"/>
          <a:stretch/>
        </p:blipFill>
        <p:spPr>
          <a:xfrm>
            <a:off x="391980" y="1093999"/>
            <a:ext cx="11408039" cy="5764001"/>
          </a:xfrm>
        </p:spPr>
      </p:pic>
    </p:spTree>
    <p:extLst>
      <p:ext uri="{BB962C8B-B14F-4D97-AF65-F5344CB8AC3E}">
        <p14:creationId xmlns:p14="http://schemas.microsoft.com/office/powerpoint/2010/main" val="208003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5ADD96-ED3A-4AFB-A870-ED5A8A025B09}"/>
              </a:ext>
            </a:extLst>
          </p:cNvPr>
          <p:cNvSpPr>
            <a:spLocks noGrp="1"/>
          </p:cNvSpPr>
          <p:nvPr>
            <p:ph type="title"/>
          </p:nvPr>
        </p:nvSpPr>
        <p:spPr>
          <a:xfrm>
            <a:off x="1295401" y="0"/>
            <a:ext cx="9601196" cy="1303867"/>
          </a:xfrm>
        </p:spPr>
        <p:txBody>
          <a:bodyPr/>
          <a:lstStyle/>
          <a:p>
            <a:r>
              <a:rPr lang="it-IT" dirty="0"/>
              <a:t>Evento: Login</a:t>
            </a:r>
          </a:p>
        </p:txBody>
      </p:sp>
      <p:pic>
        <p:nvPicPr>
          <p:cNvPr id="9" name="Segnaposto contenuto 8">
            <a:extLst>
              <a:ext uri="{FF2B5EF4-FFF2-40B4-BE49-F238E27FC236}">
                <a16:creationId xmlns:a16="http://schemas.microsoft.com/office/drawing/2014/main" id="{D30DF524-C997-4770-9D02-090EE2DB0C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553317"/>
            <a:ext cx="8846016" cy="4626521"/>
          </a:xfrm>
        </p:spPr>
      </p:pic>
    </p:spTree>
    <p:extLst>
      <p:ext uri="{BB962C8B-B14F-4D97-AF65-F5344CB8AC3E}">
        <p14:creationId xmlns:p14="http://schemas.microsoft.com/office/powerpoint/2010/main" val="324856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5ED4F-9935-4A0D-B92B-2354D3CB50F2}"/>
              </a:ext>
            </a:extLst>
          </p:cNvPr>
          <p:cNvSpPr>
            <a:spLocks noGrp="1"/>
          </p:cNvSpPr>
          <p:nvPr>
            <p:ph type="title"/>
          </p:nvPr>
        </p:nvSpPr>
        <p:spPr>
          <a:xfrm>
            <a:off x="838200" y="-12380"/>
            <a:ext cx="10515600" cy="1077781"/>
          </a:xfrm>
        </p:spPr>
        <p:txBody>
          <a:bodyPr/>
          <a:lstStyle/>
          <a:p>
            <a:r>
              <a:rPr lang="en-US" dirty="0"/>
              <a:t>Data requirements analysis</a:t>
            </a:r>
            <a:endParaRPr lang="it-IT" dirty="0"/>
          </a:p>
        </p:txBody>
      </p:sp>
      <p:sp>
        <p:nvSpPr>
          <p:cNvPr id="3" name="Segnaposto contenuto 2">
            <a:extLst>
              <a:ext uri="{FF2B5EF4-FFF2-40B4-BE49-F238E27FC236}">
                <a16:creationId xmlns:a16="http://schemas.microsoft.com/office/drawing/2014/main" id="{0FC041FE-3434-4986-AA7E-BBFC2D9DB3E5}"/>
              </a:ext>
            </a:extLst>
          </p:cNvPr>
          <p:cNvSpPr>
            <a:spLocks noGrp="1"/>
          </p:cNvSpPr>
          <p:nvPr>
            <p:ph idx="1"/>
          </p:nvPr>
        </p:nvSpPr>
        <p:spPr>
          <a:xfrm>
            <a:off x="517322" y="1065401"/>
            <a:ext cx="11157356" cy="5624818"/>
          </a:xfrm>
        </p:spPr>
        <p:txBody>
          <a:bodyPr>
            <a:normAutofit/>
          </a:bodyPr>
          <a:lstStyle/>
          <a:p>
            <a:pPr marL="0" indent="0">
              <a:buNone/>
            </a:pPr>
            <a:r>
              <a:rPr lang="it-IT" sz="1700" dirty="0">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personali </a:t>
            </a:r>
            <a:r>
              <a:rPr lang="it-IT" sz="1700" dirty="0">
                <a:effectLst/>
                <a:latin typeface="Calibri" panose="020F0502020204030204" pitchFamily="34" charset="0"/>
                <a:ea typeface="Calibri" panose="020F0502020204030204" pitchFamily="34" charset="0"/>
                <a:cs typeface="Times New Roman" panose="02020603050405020304" pitchFamily="18" charset="0"/>
              </a:rPr>
              <a:t>di ogni utente e non condivisi. Ogni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brano</a:t>
            </a:r>
            <a:r>
              <a:rPr lang="it-IT" sz="1700" dirty="0">
                <a:effectLst/>
                <a:latin typeface="Calibri" panose="020F0502020204030204" pitchFamily="34" charset="0"/>
                <a:ea typeface="Calibri" panose="020F0502020204030204" pitchFamily="34" charset="0"/>
                <a:cs typeface="Times New Roman" panose="02020603050405020304" pitchFamily="18" charset="0"/>
              </a:rPr>
              <a:t> musicale è memorizzato nella base di dati mediante un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a:t>
            </a:r>
            <a:r>
              <a:rPr lang="it-IT" sz="1700" dirty="0">
                <a:effectLst/>
                <a:latin typeface="Calibri" panose="020F0502020204030204" pitchFamily="34" charset="0"/>
                <a:ea typeface="Calibri" panose="020F0502020204030204" pitchFamily="34" charset="0"/>
                <a:cs typeface="Times New Roman" panose="02020603050405020304" pitchFamily="18" charset="0"/>
              </a:rPr>
              <a:t>, l‘</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immagine </a:t>
            </a:r>
            <a:r>
              <a:rPr lang="it-IT" sz="1700" dirty="0">
                <a:effectLst/>
                <a:latin typeface="Calibri" panose="020F0502020204030204" pitchFamily="34" charset="0"/>
                <a:ea typeface="Calibri" panose="020F0502020204030204" pitchFamily="34" charset="0"/>
                <a:cs typeface="Times New Roman" panose="02020603050405020304" pitchFamily="18" charset="0"/>
              </a:rPr>
              <a:t>e il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dell’</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album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da cui il brano è tratto</a:t>
            </a:r>
            <a:r>
              <a:rPr lang="it-IT" sz="1700" dirty="0">
                <a:effectLst/>
                <a:latin typeface="Calibri" panose="020F0502020204030204" pitchFamily="34" charset="0"/>
                <a:ea typeface="Calibri" panose="020F0502020204030204" pitchFamily="34" charset="0"/>
                <a:cs typeface="Times New Roman" panose="02020603050405020304" pitchFamily="18" charset="0"/>
              </a:rPr>
              <a:t>, il nome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dell’interprete </a:t>
            </a:r>
            <a:r>
              <a:rPr lang="it-IT" sz="1700" dirty="0">
                <a:effectLst/>
                <a:latin typeface="Calibri" panose="020F0502020204030204" pitchFamily="34" charset="0"/>
                <a:ea typeface="Calibri" panose="020F0502020204030204" pitchFamily="34" charset="0"/>
                <a:cs typeface="Times New Roman" panose="02020603050405020304" pitchFamily="18" charset="0"/>
              </a:rPr>
              <a:t>(singolo o gruppo) dell’album,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l’anno di pubblicazione </a:t>
            </a:r>
            <a:r>
              <a:rPr lang="it-IT" sz="1700" dirty="0">
                <a:effectLst/>
                <a:latin typeface="Calibri" panose="020F0502020204030204" pitchFamily="34" charset="0"/>
                <a:ea typeface="Calibri" panose="020F0502020204030204" pitchFamily="34" charset="0"/>
                <a:cs typeface="Times New Roman" panose="02020603050405020304" pitchFamily="18" charset="0"/>
              </a:rPr>
              <a:t>dell’album, il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genere </a:t>
            </a:r>
            <a:r>
              <a:rPr lang="it-IT" sz="1700" dirty="0">
                <a:effectLst/>
                <a:latin typeface="Calibri" panose="020F0502020204030204" pitchFamily="34" charset="0"/>
                <a:ea typeface="Calibri" panose="020F0502020204030204" pitchFamily="34" charset="0"/>
                <a:cs typeface="Times New Roman" panose="02020603050405020304" pitchFamily="18" charset="0"/>
              </a:rPr>
              <a:t>musicale (si supponga che i generi siano prefissati) e il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file </a:t>
            </a:r>
            <a:r>
              <a:rPr lang="it-IT" sz="1700" dirty="0">
                <a:effectLst/>
                <a:latin typeface="Calibri" panose="020F0502020204030204" pitchFamily="34" charset="0"/>
                <a:ea typeface="Calibri" panose="020F0502020204030204" pitchFamily="34" charset="0"/>
                <a:cs typeface="Times New Roman" panose="02020603050405020304" pitchFamily="18" charset="0"/>
              </a:rPr>
              <a:t>musicale.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L’utente</a:t>
            </a:r>
            <a:r>
              <a:rPr lang="it-IT" sz="1700" dirty="0">
                <a:effectLst/>
                <a:latin typeface="Calibri" panose="020F0502020204030204" pitchFamily="34" charset="0"/>
                <a:ea typeface="Calibri" panose="020F0502020204030204" pitchFamily="34" charset="0"/>
                <a:cs typeface="Times New Roman" panose="02020603050405020304" pitchFamily="18" charset="0"/>
              </a:rPr>
              <a:t>, previo login, può creare brani mediante il caricamento dei dati relativi e raggrupparli in playlist. Una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playlist </a:t>
            </a:r>
            <a:r>
              <a:rPr lang="it-IT" sz="1700" dirty="0">
                <a:effectLst/>
                <a:latin typeface="Calibri" panose="020F0502020204030204" pitchFamily="34" charset="0"/>
                <a:ea typeface="Calibri" panose="020F0502020204030204" pitchFamily="34" charset="0"/>
                <a:cs typeface="Times New Roman" panose="02020603050405020304" pitchFamily="18" charset="0"/>
              </a:rPr>
              <a:t>è un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insieme di brani </a:t>
            </a:r>
            <a:r>
              <a:rPr lang="it-IT" sz="1700" dirty="0">
                <a:effectLst/>
                <a:latin typeface="Calibri" panose="020F0502020204030204" pitchFamily="34" charset="0"/>
                <a:ea typeface="Calibri" panose="020F0502020204030204" pitchFamily="34" charset="0"/>
                <a:cs typeface="Times New Roman" panose="02020603050405020304" pitchFamily="18" charset="0"/>
              </a:rPr>
              <a:t>scelti tra quelli caricati dallo stesso utente ordinati per data decrescente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dall’anno</a:t>
            </a:r>
            <a:r>
              <a:rPr lang="it-IT" sz="1700" dirty="0">
                <a:effectLst/>
                <a:latin typeface="Calibri" panose="020F0502020204030204" pitchFamily="34" charset="0"/>
                <a:ea typeface="Calibri" panose="020F0502020204030204" pitchFamily="34" charset="0"/>
                <a:cs typeface="Times New Roman" panose="02020603050405020304" pitchFamily="18" charset="0"/>
              </a:rPr>
              <a:t> di pubblicazione dell’album. Una playlist ha un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700" dirty="0">
                <a:effectLst/>
                <a:latin typeface="Calibri" panose="020F0502020204030204" pitchFamily="34" charset="0"/>
                <a:ea typeface="Calibri" panose="020F0502020204030204" pitchFamily="34" charset="0"/>
                <a:cs typeface="Times New Roman" panose="02020603050405020304" pitchFamily="18" charset="0"/>
              </a:rPr>
              <a:t>e una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data </a:t>
            </a:r>
            <a:r>
              <a:rPr lang="it-IT" sz="1700" dirty="0">
                <a:effectLst/>
                <a:latin typeface="Calibri" panose="020F0502020204030204" pitchFamily="34" charset="0"/>
                <a:ea typeface="Calibri" panose="020F0502020204030204" pitchFamily="34" charset="0"/>
                <a:cs typeface="Times New Roman" panose="02020603050405020304" pitchFamily="18" charset="0"/>
              </a:rPr>
              <a:t>di creazione ed è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associata </a:t>
            </a:r>
            <a:r>
              <a:rPr lang="it-IT" sz="1700" dirty="0">
                <a:effectLst/>
                <a:latin typeface="Calibri" panose="020F0502020204030204" pitchFamily="34" charset="0"/>
                <a:ea typeface="Calibri" panose="020F0502020204030204" pitchFamily="34" charset="0"/>
                <a:cs typeface="Times New Roman" panose="02020603050405020304" pitchFamily="18" charset="0"/>
              </a:rPr>
              <a:t>al suo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creatore</a:t>
            </a:r>
            <a:r>
              <a:rPr lang="it-IT" sz="1700" dirty="0">
                <a:effectLst/>
                <a:latin typeface="Calibri" panose="020F0502020204030204" pitchFamily="34" charset="0"/>
                <a:ea typeface="Calibri" panose="020F0502020204030204" pitchFamily="34" charset="0"/>
                <a:cs typeface="Times New Roman" panose="02020603050405020304" pitchFamily="18" charset="0"/>
              </a:rPr>
              <a:t>. A seguito del login,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l’utente </a:t>
            </a:r>
            <a:r>
              <a:rPr lang="it-IT" sz="1700" dirty="0">
                <a:effectLst/>
                <a:latin typeface="Calibri" panose="020F0502020204030204" pitchFamily="34" charset="0"/>
                <a:ea typeface="Calibri" panose="020F0502020204030204" pitchFamily="34" charset="0"/>
                <a:cs typeface="Times New Roman" panose="02020603050405020304" pitchFamily="18" charset="0"/>
              </a:rPr>
              <a:t>accede all’HOME PAGE che presenta l’elenco delle proprie playlist, ordinate per data di creazione decrescente, una </a:t>
            </a:r>
            <a:r>
              <a:rPr lang="it-IT" sz="17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effectLst/>
                <a:latin typeface="Calibri" panose="020F0502020204030204" pitchFamily="34" charset="0"/>
                <a:ea typeface="Calibri" panose="020F0502020204030204" pitchFamily="34" charset="0"/>
                <a:cs typeface="Times New Roman" panose="02020603050405020304" pitchFamily="18" charset="0"/>
              </a:rPr>
              <a:t> per caricare un brano con tutti i dati relativi e una </a:t>
            </a:r>
            <a:r>
              <a:rPr lang="it-IT" sz="17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effectLst/>
                <a:latin typeface="Calibri" panose="020F0502020204030204" pitchFamily="34" charset="0"/>
                <a:ea typeface="Calibri" panose="020F0502020204030204" pitchFamily="34" charset="0"/>
                <a:cs typeface="Times New Roman" panose="02020603050405020304" pitchFamily="18" charset="0"/>
              </a:rPr>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a:t>
            </a:r>
            <a:r>
              <a:rPr lang="it-IT" sz="1700" i="1" dirty="0">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700" dirty="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sz="1700" dirty="0" err="1">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effectLst/>
                <a:latin typeface="Calibri" panose="020F0502020204030204" pitchFamily="34" charset="0"/>
                <a:ea typeface="Calibri" panose="020F0502020204030204" pitchFamily="34" charset="0"/>
                <a:cs typeface="Times New Roman" panose="02020603050405020304" pitchFamily="18" charset="0"/>
              </a:rPr>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a:t>
            </a:r>
          </a:p>
        </p:txBody>
      </p:sp>
      <p:sp>
        <p:nvSpPr>
          <p:cNvPr id="4" name="CasellaDiTesto 3">
            <a:extLst>
              <a:ext uri="{FF2B5EF4-FFF2-40B4-BE49-F238E27FC236}">
                <a16:creationId xmlns:a16="http://schemas.microsoft.com/office/drawing/2014/main" id="{BDA4DCEB-9C90-499E-AA2B-205EEF0A9335}"/>
              </a:ext>
            </a:extLst>
          </p:cNvPr>
          <p:cNvSpPr txBox="1"/>
          <p:nvPr/>
        </p:nvSpPr>
        <p:spPr>
          <a:xfrm>
            <a:off x="7407480" y="6320887"/>
            <a:ext cx="3358035" cy="369332"/>
          </a:xfrm>
          <a:prstGeom prst="rect">
            <a:avLst/>
          </a:prstGeom>
          <a:noFill/>
        </p:spPr>
        <p:txBody>
          <a:bodyPr wrap="none" rtlCol="0">
            <a:spAutoFit/>
          </a:bodyPr>
          <a:lstStyle/>
          <a:p>
            <a:r>
              <a:rPr lang="it-IT" sz="18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Entities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Attributes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Relationships</a:t>
            </a:r>
            <a:endParaRPr lang="it-IT"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96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B95CC-BEFF-49C8-99C9-AF886E92C4E0}"/>
              </a:ext>
            </a:extLst>
          </p:cNvPr>
          <p:cNvSpPr>
            <a:spLocks noGrp="1"/>
          </p:cNvSpPr>
          <p:nvPr>
            <p:ph type="title"/>
          </p:nvPr>
        </p:nvSpPr>
        <p:spPr>
          <a:xfrm>
            <a:off x="1295401" y="0"/>
            <a:ext cx="9601196" cy="1303867"/>
          </a:xfrm>
        </p:spPr>
        <p:txBody>
          <a:bodyPr/>
          <a:lstStyle/>
          <a:p>
            <a:r>
              <a:rPr lang="it-IT" dirty="0"/>
              <a:t>Evento: Accesso alla home page</a:t>
            </a:r>
          </a:p>
        </p:txBody>
      </p:sp>
      <p:pic>
        <p:nvPicPr>
          <p:cNvPr id="9" name="Segnaposto contenuto 8">
            <a:extLst>
              <a:ext uri="{FF2B5EF4-FFF2-40B4-BE49-F238E27FC236}">
                <a16:creationId xmlns:a16="http://schemas.microsoft.com/office/drawing/2014/main" id="{00FD87B8-437C-4EE1-8C1C-1E1E82246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466" y="1122946"/>
            <a:ext cx="11009068" cy="5591908"/>
          </a:xfrm>
        </p:spPr>
      </p:pic>
    </p:spTree>
    <p:extLst>
      <p:ext uri="{BB962C8B-B14F-4D97-AF65-F5344CB8AC3E}">
        <p14:creationId xmlns:p14="http://schemas.microsoft.com/office/powerpoint/2010/main" val="2087764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3918B-E573-4D05-8FE1-7F5F2BA31E70}"/>
              </a:ext>
            </a:extLst>
          </p:cNvPr>
          <p:cNvSpPr>
            <a:spLocks noGrp="1"/>
          </p:cNvSpPr>
          <p:nvPr>
            <p:ph type="title"/>
          </p:nvPr>
        </p:nvSpPr>
        <p:spPr>
          <a:xfrm>
            <a:off x="1295401" y="0"/>
            <a:ext cx="9601196" cy="1001863"/>
          </a:xfrm>
        </p:spPr>
        <p:txBody>
          <a:bodyPr/>
          <a:lstStyle/>
          <a:p>
            <a:r>
              <a:rPr lang="it-IT" dirty="0"/>
              <a:t>Evento: Upload di un brano</a:t>
            </a:r>
          </a:p>
        </p:txBody>
      </p:sp>
      <p:pic>
        <p:nvPicPr>
          <p:cNvPr id="5" name="Segnaposto contenuto 4">
            <a:extLst>
              <a:ext uri="{FF2B5EF4-FFF2-40B4-BE49-F238E27FC236}">
                <a16:creationId xmlns:a16="http://schemas.microsoft.com/office/drawing/2014/main" id="{980398DA-9C3D-4477-8872-0DFE31C70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32" y="1001863"/>
            <a:ext cx="9209334" cy="5759664"/>
          </a:xfrm>
        </p:spPr>
      </p:pic>
    </p:spTree>
    <p:extLst>
      <p:ext uri="{BB962C8B-B14F-4D97-AF65-F5344CB8AC3E}">
        <p14:creationId xmlns:p14="http://schemas.microsoft.com/office/powerpoint/2010/main" val="3615287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1BF27-DE34-4E89-A3FA-EDB34ACE95DC}"/>
              </a:ext>
            </a:extLst>
          </p:cNvPr>
          <p:cNvSpPr>
            <a:spLocks noGrp="1"/>
          </p:cNvSpPr>
          <p:nvPr>
            <p:ph type="title"/>
          </p:nvPr>
        </p:nvSpPr>
        <p:spPr>
          <a:xfrm>
            <a:off x="1295401" y="0"/>
            <a:ext cx="9601196" cy="1303867"/>
          </a:xfrm>
        </p:spPr>
        <p:txBody>
          <a:bodyPr/>
          <a:lstStyle/>
          <a:p>
            <a:r>
              <a:rPr lang="it-IT" dirty="0"/>
              <a:t>Evento: Creazione di una playlist</a:t>
            </a:r>
          </a:p>
        </p:txBody>
      </p:sp>
      <p:pic>
        <p:nvPicPr>
          <p:cNvPr id="17" name="Segnaposto contenuto 16">
            <a:extLst>
              <a:ext uri="{FF2B5EF4-FFF2-40B4-BE49-F238E27FC236}">
                <a16:creationId xmlns:a16="http://schemas.microsoft.com/office/drawing/2014/main" id="{99BA1A32-1E7B-416A-B1AA-AF03739B5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712261"/>
            <a:ext cx="9366748" cy="4107425"/>
          </a:xfrm>
        </p:spPr>
      </p:pic>
    </p:spTree>
    <p:extLst>
      <p:ext uri="{BB962C8B-B14F-4D97-AF65-F5344CB8AC3E}">
        <p14:creationId xmlns:p14="http://schemas.microsoft.com/office/powerpoint/2010/main" val="2921374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9737FE-98B5-4089-B5AC-D47E4B5ECBCD}"/>
              </a:ext>
            </a:extLst>
          </p:cNvPr>
          <p:cNvSpPr>
            <a:spLocks noGrp="1"/>
          </p:cNvSpPr>
          <p:nvPr>
            <p:ph type="title"/>
          </p:nvPr>
        </p:nvSpPr>
        <p:spPr>
          <a:xfrm>
            <a:off x="1295401" y="0"/>
            <a:ext cx="9601196" cy="1303867"/>
          </a:xfrm>
        </p:spPr>
        <p:txBody>
          <a:bodyPr/>
          <a:lstStyle/>
          <a:p>
            <a:r>
              <a:rPr lang="it-IT" dirty="0"/>
              <a:t>Evento: Accesso ai brani di una playlist</a:t>
            </a:r>
          </a:p>
        </p:txBody>
      </p:sp>
      <p:pic>
        <p:nvPicPr>
          <p:cNvPr id="9" name="Immagine 8">
            <a:extLst>
              <a:ext uri="{FF2B5EF4-FFF2-40B4-BE49-F238E27FC236}">
                <a16:creationId xmlns:a16="http://schemas.microsoft.com/office/drawing/2014/main" id="{0B261371-98D1-4791-ACAA-C7488399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85" y="3656986"/>
            <a:ext cx="4275629" cy="2869473"/>
          </a:xfrm>
          <a:prstGeom prst="rect">
            <a:avLst/>
          </a:prstGeom>
        </p:spPr>
      </p:pic>
      <p:pic>
        <p:nvPicPr>
          <p:cNvPr id="15" name="Immagine 14">
            <a:extLst>
              <a:ext uri="{FF2B5EF4-FFF2-40B4-BE49-F238E27FC236}">
                <a16:creationId xmlns:a16="http://schemas.microsoft.com/office/drawing/2014/main" id="{9165550A-FBFC-4813-8D13-0FFED5B2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663" y="1583378"/>
            <a:ext cx="7426020" cy="4708365"/>
          </a:xfrm>
          <a:prstGeom prst="rect">
            <a:avLst/>
          </a:prstGeom>
        </p:spPr>
      </p:pic>
      <p:sp>
        <p:nvSpPr>
          <p:cNvPr id="18" name="CasellaDiTesto 17">
            <a:extLst>
              <a:ext uri="{FF2B5EF4-FFF2-40B4-BE49-F238E27FC236}">
                <a16:creationId xmlns:a16="http://schemas.microsoft.com/office/drawing/2014/main" id="{384E4010-5C7F-45D9-955F-A054FB71C7D6}"/>
              </a:ext>
            </a:extLst>
          </p:cNvPr>
          <p:cNvSpPr txBox="1"/>
          <p:nvPr/>
        </p:nvSpPr>
        <p:spPr>
          <a:xfrm>
            <a:off x="593275" y="1348662"/>
            <a:ext cx="3819331" cy="2308324"/>
          </a:xfrm>
          <a:prstGeom prst="rect">
            <a:avLst/>
          </a:prstGeom>
          <a:noFill/>
        </p:spPr>
        <p:txBody>
          <a:bodyPr wrap="square" rtlCol="0">
            <a:spAutoFit/>
          </a:bodyPr>
          <a:lstStyle/>
          <a:p>
            <a:r>
              <a:rPr lang="it-IT" dirty="0"/>
              <a:t>Il diagramma sotto non è correlato all’evento, ma mostra per completezza l’altra metà del riempimento dei dati di </a:t>
            </a:r>
            <a:r>
              <a:rPr lang="it-IT" dirty="0" err="1"/>
              <a:t>PlaylistTracks</a:t>
            </a:r>
            <a:r>
              <a:rPr lang="it-IT" dirty="0"/>
              <a:t>.</a:t>
            </a:r>
          </a:p>
          <a:p>
            <a:r>
              <a:rPr lang="it-IT" dirty="0"/>
              <a:t>Al reset( ) da </a:t>
            </a:r>
            <a:r>
              <a:rPr lang="it-IT" dirty="0" err="1"/>
              <a:t>PageOrchestrator</a:t>
            </a:r>
            <a:r>
              <a:rPr lang="it-IT" dirty="0"/>
              <a:t>, prepara i brani aggiungibili tramite </a:t>
            </a:r>
            <a:r>
              <a:rPr lang="it-IT" dirty="0" err="1"/>
              <a:t>select</a:t>
            </a:r>
            <a:r>
              <a:rPr lang="it-IT" dirty="0"/>
              <a:t> alla playlist corrente.</a:t>
            </a:r>
          </a:p>
          <a:p>
            <a:endParaRPr lang="it-IT" dirty="0"/>
          </a:p>
        </p:txBody>
      </p:sp>
    </p:spTree>
    <p:extLst>
      <p:ext uri="{BB962C8B-B14F-4D97-AF65-F5344CB8AC3E}">
        <p14:creationId xmlns:p14="http://schemas.microsoft.com/office/powerpoint/2010/main" val="612196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1DF50B-55A4-42DF-A470-23CF9631E883}"/>
              </a:ext>
            </a:extLst>
          </p:cNvPr>
          <p:cNvSpPr>
            <a:spLocks noGrp="1"/>
          </p:cNvSpPr>
          <p:nvPr>
            <p:ph type="title"/>
          </p:nvPr>
        </p:nvSpPr>
        <p:spPr>
          <a:xfrm>
            <a:off x="1295401" y="25787"/>
            <a:ext cx="9601196" cy="1303867"/>
          </a:xfrm>
        </p:spPr>
        <p:txBody>
          <a:bodyPr/>
          <a:lstStyle/>
          <a:p>
            <a:r>
              <a:rPr lang="it-IT" dirty="0"/>
              <a:t>Evento: Aggiunta di un brano a una playlist</a:t>
            </a:r>
          </a:p>
        </p:txBody>
      </p:sp>
      <p:pic>
        <p:nvPicPr>
          <p:cNvPr id="9" name="Segnaposto contenuto 8">
            <a:extLst>
              <a:ext uri="{FF2B5EF4-FFF2-40B4-BE49-F238E27FC236}">
                <a16:creationId xmlns:a16="http://schemas.microsoft.com/office/drawing/2014/main" id="{079946ED-CD68-4E36-BF87-969D1A8BD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374" y="1525617"/>
            <a:ext cx="8098244" cy="5004373"/>
          </a:xfrm>
        </p:spPr>
      </p:pic>
    </p:spTree>
    <p:extLst>
      <p:ext uri="{BB962C8B-B14F-4D97-AF65-F5344CB8AC3E}">
        <p14:creationId xmlns:p14="http://schemas.microsoft.com/office/powerpoint/2010/main" val="4008814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425B56-2860-4BD1-ABAF-CDD5CC44D63D}"/>
              </a:ext>
            </a:extLst>
          </p:cNvPr>
          <p:cNvSpPr>
            <a:spLocks noGrp="1"/>
          </p:cNvSpPr>
          <p:nvPr>
            <p:ph type="title"/>
          </p:nvPr>
        </p:nvSpPr>
        <p:spPr>
          <a:xfrm>
            <a:off x="1295402" y="93796"/>
            <a:ext cx="9601196" cy="1232561"/>
          </a:xfrm>
        </p:spPr>
        <p:txBody>
          <a:bodyPr/>
          <a:lstStyle/>
          <a:p>
            <a:r>
              <a:rPr lang="it-IT" dirty="0"/>
              <a:t>Evento: Accesso ai dettagli di un brano</a:t>
            </a:r>
          </a:p>
        </p:txBody>
      </p:sp>
      <p:pic>
        <p:nvPicPr>
          <p:cNvPr id="5" name="Segnaposto contenuto 4">
            <a:extLst>
              <a:ext uri="{FF2B5EF4-FFF2-40B4-BE49-F238E27FC236}">
                <a16:creationId xmlns:a16="http://schemas.microsoft.com/office/drawing/2014/main" id="{7F9A98C9-56F4-4861-BD1C-03CFD69DF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381" y="1326357"/>
            <a:ext cx="8098183" cy="5141555"/>
          </a:xfrm>
        </p:spPr>
      </p:pic>
    </p:spTree>
    <p:extLst>
      <p:ext uri="{BB962C8B-B14F-4D97-AF65-F5344CB8AC3E}">
        <p14:creationId xmlns:p14="http://schemas.microsoft.com/office/powerpoint/2010/main" val="3050145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DC856-05D7-4401-9166-B4F98D0296A2}"/>
              </a:ext>
            </a:extLst>
          </p:cNvPr>
          <p:cNvSpPr>
            <a:spLocks noGrp="1"/>
          </p:cNvSpPr>
          <p:nvPr>
            <p:ph type="title"/>
          </p:nvPr>
        </p:nvSpPr>
        <p:spPr>
          <a:xfrm>
            <a:off x="1295401" y="17398"/>
            <a:ext cx="9601196" cy="1303867"/>
          </a:xfrm>
        </p:spPr>
        <p:txBody>
          <a:bodyPr>
            <a:normAutofit/>
          </a:bodyPr>
          <a:lstStyle/>
          <a:p>
            <a:r>
              <a:rPr lang="it-IT" dirty="0"/>
              <a:t>Evento: Accesso al modale RIORDINO</a:t>
            </a:r>
          </a:p>
        </p:txBody>
      </p:sp>
      <p:pic>
        <p:nvPicPr>
          <p:cNvPr id="5" name="Segnaposto contenuto 4">
            <a:extLst>
              <a:ext uri="{FF2B5EF4-FFF2-40B4-BE49-F238E27FC236}">
                <a16:creationId xmlns:a16="http://schemas.microsoft.com/office/drawing/2014/main" id="{67076D2A-D9C3-4DB6-8217-3568165A0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787" y="1188738"/>
            <a:ext cx="8428154" cy="4998418"/>
          </a:xfrm>
        </p:spPr>
      </p:pic>
      <p:sp>
        <p:nvSpPr>
          <p:cNvPr id="6" name="CasellaDiTesto 5">
            <a:extLst>
              <a:ext uri="{FF2B5EF4-FFF2-40B4-BE49-F238E27FC236}">
                <a16:creationId xmlns:a16="http://schemas.microsoft.com/office/drawing/2014/main" id="{229B3895-5BE5-4809-ACA2-C2EF96ED1A58}"/>
              </a:ext>
            </a:extLst>
          </p:cNvPr>
          <p:cNvSpPr txBox="1"/>
          <p:nvPr/>
        </p:nvSpPr>
        <p:spPr>
          <a:xfrm>
            <a:off x="1360230" y="6273484"/>
            <a:ext cx="9463744" cy="369332"/>
          </a:xfrm>
          <a:prstGeom prst="rect">
            <a:avLst/>
          </a:prstGeom>
          <a:noFill/>
        </p:spPr>
        <p:txBody>
          <a:bodyPr wrap="square" rtlCol="0">
            <a:spAutoFit/>
          </a:bodyPr>
          <a:lstStyle/>
          <a:p>
            <a:r>
              <a:rPr lang="it-IT" dirty="0"/>
              <a:t>Simile all’accesso normale ai brani, ma senza fetch dei brani aggiungibili, com’è stato nell’analogo UML</a:t>
            </a:r>
          </a:p>
        </p:txBody>
      </p:sp>
    </p:spTree>
    <p:extLst>
      <p:ext uri="{BB962C8B-B14F-4D97-AF65-F5344CB8AC3E}">
        <p14:creationId xmlns:p14="http://schemas.microsoft.com/office/powerpoint/2010/main" val="1980236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2B0F8-189F-420B-9965-9ABA46ABF850}"/>
              </a:ext>
            </a:extLst>
          </p:cNvPr>
          <p:cNvSpPr>
            <a:spLocks noGrp="1"/>
          </p:cNvSpPr>
          <p:nvPr>
            <p:ph type="title"/>
          </p:nvPr>
        </p:nvSpPr>
        <p:spPr>
          <a:xfrm>
            <a:off x="1295401" y="9009"/>
            <a:ext cx="9601196" cy="1303867"/>
          </a:xfrm>
        </p:spPr>
        <p:txBody>
          <a:bodyPr/>
          <a:lstStyle/>
          <a:p>
            <a:r>
              <a:rPr lang="it-IT" dirty="0"/>
              <a:t>Evento: Riordino dei brani in una playlist</a:t>
            </a:r>
          </a:p>
        </p:txBody>
      </p:sp>
      <p:pic>
        <p:nvPicPr>
          <p:cNvPr id="5" name="Segnaposto contenuto 4">
            <a:extLst>
              <a:ext uri="{FF2B5EF4-FFF2-40B4-BE49-F238E27FC236}">
                <a16:creationId xmlns:a16="http://schemas.microsoft.com/office/drawing/2014/main" id="{6065A3DC-43B3-40B4-92A7-C57C6E1D8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14" y="1398966"/>
            <a:ext cx="8289928" cy="4246825"/>
          </a:xfrm>
        </p:spPr>
      </p:pic>
      <p:sp>
        <p:nvSpPr>
          <p:cNvPr id="6" name="CasellaDiTesto 5">
            <a:extLst>
              <a:ext uri="{FF2B5EF4-FFF2-40B4-BE49-F238E27FC236}">
                <a16:creationId xmlns:a16="http://schemas.microsoft.com/office/drawing/2014/main" id="{3E896C06-1F1D-4AB9-9392-BEA236F627A7}"/>
              </a:ext>
            </a:extLst>
          </p:cNvPr>
          <p:cNvSpPr txBox="1"/>
          <p:nvPr/>
        </p:nvSpPr>
        <p:spPr>
          <a:xfrm>
            <a:off x="1155063" y="5880683"/>
            <a:ext cx="9881872" cy="369332"/>
          </a:xfrm>
          <a:prstGeom prst="rect">
            <a:avLst/>
          </a:prstGeom>
          <a:noFill/>
        </p:spPr>
        <p:txBody>
          <a:bodyPr wrap="none" rtlCol="0">
            <a:spAutoFit/>
          </a:bodyPr>
          <a:lstStyle/>
          <a:p>
            <a:r>
              <a:rPr lang="it-IT" dirty="0" err="1"/>
              <a:t>orderedTrackIds</a:t>
            </a:r>
            <a:r>
              <a:rPr lang="it-IT" dirty="0"/>
              <a:t> è l’array JSON contenente gli ID dei brani nel nuovo ordine, che viene </a:t>
            </a:r>
            <a:r>
              <a:rPr lang="it-IT" dirty="0" err="1"/>
              <a:t>parsato</a:t>
            </a:r>
            <a:r>
              <a:rPr lang="it-IT" dirty="0"/>
              <a:t> da GSON</a:t>
            </a:r>
          </a:p>
        </p:txBody>
      </p:sp>
    </p:spTree>
    <p:extLst>
      <p:ext uri="{BB962C8B-B14F-4D97-AF65-F5344CB8AC3E}">
        <p14:creationId xmlns:p14="http://schemas.microsoft.com/office/powerpoint/2010/main" val="870824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37A532-8699-4035-B9D5-11098DF68FB5}"/>
              </a:ext>
            </a:extLst>
          </p:cNvPr>
          <p:cNvSpPr>
            <a:spLocks noGrp="1"/>
          </p:cNvSpPr>
          <p:nvPr>
            <p:ph type="title"/>
          </p:nvPr>
        </p:nvSpPr>
        <p:spPr>
          <a:xfrm>
            <a:off x="1295401" y="189970"/>
            <a:ext cx="9601196" cy="1303867"/>
          </a:xfrm>
        </p:spPr>
        <p:txBody>
          <a:bodyPr/>
          <a:lstStyle/>
          <a:p>
            <a:r>
              <a:rPr lang="it-IT" dirty="0"/>
              <a:t>Evento: Logout</a:t>
            </a:r>
          </a:p>
        </p:txBody>
      </p:sp>
      <p:pic>
        <p:nvPicPr>
          <p:cNvPr id="5" name="Segnaposto contenuto 4">
            <a:extLst>
              <a:ext uri="{FF2B5EF4-FFF2-40B4-BE49-F238E27FC236}">
                <a16:creationId xmlns:a16="http://schemas.microsoft.com/office/drawing/2014/main" id="{75A22CAD-E28E-4245-8C29-A7B48B511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90" y="2129071"/>
            <a:ext cx="8358418" cy="3793557"/>
          </a:xfrm>
        </p:spPr>
      </p:pic>
    </p:spTree>
    <p:extLst>
      <p:ext uri="{BB962C8B-B14F-4D97-AF65-F5344CB8AC3E}">
        <p14:creationId xmlns:p14="http://schemas.microsoft.com/office/powerpoint/2010/main" val="26504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1DFC8-02DE-4A76-BF10-9C2732E1B900}"/>
              </a:ext>
            </a:extLst>
          </p:cNvPr>
          <p:cNvSpPr>
            <a:spLocks noGrp="1"/>
          </p:cNvSpPr>
          <p:nvPr>
            <p:ph type="title"/>
          </p:nvPr>
        </p:nvSpPr>
        <p:spPr>
          <a:xfrm>
            <a:off x="1295401" y="143233"/>
            <a:ext cx="9601196" cy="1303867"/>
          </a:xfrm>
        </p:spPr>
        <p:txBody>
          <a:bodyPr/>
          <a:lstStyle/>
          <a:p>
            <a:r>
              <a:rPr lang="it-IT" dirty="0"/>
              <a:t>Assunzioni aggiuntive sui dati</a:t>
            </a:r>
          </a:p>
        </p:txBody>
      </p:sp>
      <p:sp>
        <p:nvSpPr>
          <p:cNvPr id="3" name="Segnaposto contenuto 2">
            <a:extLst>
              <a:ext uri="{FF2B5EF4-FFF2-40B4-BE49-F238E27FC236}">
                <a16:creationId xmlns:a16="http://schemas.microsoft.com/office/drawing/2014/main" id="{72AF6AE9-31D9-40B2-89EA-86923BAE9D2E}"/>
              </a:ext>
            </a:extLst>
          </p:cNvPr>
          <p:cNvSpPr>
            <a:spLocks noGrp="1"/>
          </p:cNvSpPr>
          <p:nvPr>
            <p:ph idx="1"/>
          </p:nvPr>
        </p:nvSpPr>
        <p:spPr>
          <a:xfrm>
            <a:off x="1295401" y="1643696"/>
            <a:ext cx="9601196" cy="4622879"/>
          </a:xfrm>
        </p:spPr>
        <p:txBody>
          <a:bodyPr>
            <a:normAutofit/>
          </a:bodyPr>
          <a:lstStyle/>
          <a:p>
            <a:r>
              <a:rPr lang="it-IT" dirty="0"/>
              <a:t>Dal momento che i generi dei brani sono prefissati, ad essi è dedicata una entità a parte nel DB. Nel </a:t>
            </a:r>
            <a:r>
              <a:rPr lang="it-IT" dirty="0" err="1"/>
              <a:t>form</a:t>
            </a:r>
            <a:r>
              <a:rPr lang="it-IT" dirty="0"/>
              <a:t> di invio, invece di un text input viene impiegata una </a:t>
            </a:r>
            <a:r>
              <a:rPr lang="it-IT" dirty="0" err="1"/>
              <a:t>select</a:t>
            </a:r>
            <a:r>
              <a:rPr lang="it-IT" dirty="0"/>
              <a:t> tra i generi esistenti.</a:t>
            </a:r>
          </a:p>
          <a:p>
            <a:r>
              <a:rPr lang="it-IT" dirty="0"/>
              <a:t>Per evitare di dover caricare più volte lo stesso album di appartenenza, nello stesso </a:t>
            </a:r>
            <a:r>
              <a:rPr lang="it-IT" dirty="0" err="1"/>
              <a:t>form</a:t>
            </a:r>
            <a:r>
              <a:rPr lang="it-IT" dirty="0"/>
              <a:t> si ha libera scelta di poter selezionare un album già esistente. Pertanto, anche per gli album si ha una entità a parte.</a:t>
            </a:r>
          </a:p>
          <a:p>
            <a:r>
              <a:rPr lang="it-IT" dirty="0"/>
              <a:t>Vincoli sui duplicati:</a:t>
            </a:r>
          </a:p>
          <a:p>
            <a:pPr lvl="1"/>
            <a:r>
              <a:rPr lang="it-IT" dirty="0"/>
              <a:t>Uno stesso utente non può avere due playlist con lo stesso nome;</a:t>
            </a:r>
          </a:p>
          <a:p>
            <a:pPr lvl="1"/>
            <a:r>
              <a:rPr lang="it-IT" dirty="0"/>
              <a:t>Tra gli album caricati </a:t>
            </a:r>
            <a:r>
              <a:rPr lang="it-IT" u="sng" dirty="0"/>
              <a:t>da uno stesso utente</a:t>
            </a:r>
            <a:r>
              <a:rPr lang="it-IT" dirty="0"/>
              <a:t>, un interprete non può avere due album con lo stesso nome;</a:t>
            </a:r>
          </a:p>
          <a:p>
            <a:pPr lvl="1"/>
            <a:r>
              <a:rPr lang="it-IT" dirty="0"/>
              <a:t>In una playlist, non può esserci lo stesso brano due volte</a:t>
            </a:r>
          </a:p>
        </p:txBody>
      </p:sp>
    </p:spTree>
    <p:extLst>
      <p:ext uri="{BB962C8B-B14F-4D97-AF65-F5344CB8AC3E}">
        <p14:creationId xmlns:p14="http://schemas.microsoft.com/office/powerpoint/2010/main" val="206024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BA6B-4A9A-49F6-B03D-5850A094C6A2}"/>
              </a:ext>
            </a:extLst>
          </p:cNvPr>
          <p:cNvSpPr>
            <a:spLocks noGrp="1"/>
          </p:cNvSpPr>
          <p:nvPr>
            <p:ph type="title"/>
          </p:nvPr>
        </p:nvSpPr>
        <p:spPr>
          <a:xfrm>
            <a:off x="1295402" y="209726"/>
            <a:ext cx="9601196" cy="1115735"/>
          </a:xfrm>
        </p:spPr>
        <p:txBody>
          <a:bodyPr/>
          <a:lstStyle/>
          <a:p>
            <a:r>
              <a:rPr lang="it-IT" dirty="0"/>
              <a:t>Database ER schema</a:t>
            </a:r>
          </a:p>
        </p:txBody>
      </p:sp>
      <p:pic>
        <p:nvPicPr>
          <p:cNvPr id="13" name="Segnaposto contenuto 12">
            <a:extLst>
              <a:ext uri="{FF2B5EF4-FFF2-40B4-BE49-F238E27FC236}">
                <a16:creationId xmlns:a16="http://schemas.microsoft.com/office/drawing/2014/main" id="{641CF78E-5342-4C6E-9207-8F32496E2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68" y="1325461"/>
            <a:ext cx="11285232" cy="5294633"/>
          </a:xfrm>
        </p:spPr>
      </p:pic>
    </p:spTree>
    <p:extLst>
      <p:ext uri="{BB962C8B-B14F-4D97-AF65-F5344CB8AC3E}">
        <p14:creationId xmlns:p14="http://schemas.microsoft.com/office/powerpoint/2010/main" val="9692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5B82F-32E1-42E6-BE6E-3D5246AEC67E}"/>
              </a:ext>
            </a:extLst>
          </p:cNvPr>
          <p:cNvSpPr>
            <a:spLocks noGrp="1"/>
          </p:cNvSpPr>
          <p:nvPr>
            <p:ph type="title"/>
          </p:nvPr>
        </p:nvSpPr>
        <p:spPr>
          <a:xfrm>
            <a:off x="1295401" y="67732"/>
            <a:ext cx="9601196" cy="1303867"/>
          </a:xfrm>
        </p:spPr>
        <p:txBody>
          <a:bodyPr/>
          <a:lstStyle/>
          <a:p>
            <a:r>
              <a:rPr lang="it-IT" dirty="0"/>
              <a:t>Database SQL schema</a:t>
            </a:r>
          </a:p>
        </p:txBody>
      </p:sp>
      <p:sp>
        <p:nvSpPr>
          <p:cNvPr id="4" name="CasellaDiTesto 3">
            <a:extLst>
              <a:ext uri="{FF2B5EF4-FFF2-40B4-BE49-F238E27FC236}">
                <a16:creationId xmlns:a16="http://schemas.microsoft.com/office/drawing/2014/main" id="{B5B4E094-8DDF-4822-A979-4DBDCF088C82}"/>
              </a:ext>
            </a:extLst>
          </p:cNvPr>
          <p:cNvSpPr txBox="1"/>
          <p:nvPr/>
        </p:nvSpPr>
        <p:spPr>
          <a:xfrm>
            <a:off x="498448" y="1251691"/>
            <a:ext cx="4696350" cy="2031325"/>
          </a:xfrm>
          <a:prstGeom prst="rect">
            <a:avLst/>
          </a:prstGeom>
          <a:noFill/>
        </p:spPr>
        <p:txBody>
          <a:bodyPr wrap="none" rtlCol="0">
            <a:spAutoFit/>
          </a:bodyPr>
          <a:lstStyle/>
          <a:p>
            <a:r>
              <a:rPr lang="it-IT" dirty="0"/>
              <a:t>CREATE TABLE `user` (</a:t>
            </a:r>
          </a:p>
          <a:p>
            <a:r>
              <a:rPr lang="it-IT" dirty="0"/>
              <a:t>  `id` </a:t>
            </a:r>
            <a:r>
              <a:rPr lang="it-IT" dirty="0" err="1"/>
              <a:t>int</a:t>
            </a:r>
            <a:r>
              <a:rPr lang="it-IT" dirty="0"/>
              <a:t> AUTO_INCREMENT PRIMARY KEY,</a:t>
            </a:r>
          </a:p>
          <a:p>
            <a:r>
              <a:rPr lang="it-IT" dirty="0"/>
              <a:t>  `username` </a:t>
            </a:r>
            <a:r>
              <a:rPr lang="it-IT" dirty="0" err="1"/>
              <a:t>varchar</a:t>
            </a:r>
            <a:r>
              <a:rPr lang="it-IT" dirty="0"/>
              <a:t>(45) NOT NULL,</a:t>
            </a:r>
          </a:p>
          <a:p>
            <a:r>
              <a:rPr lang="it-IT" dirty="0"/>
              <a:t>  `password` </a:t>
            </a:r>
            <a:r>
              <a:rPr lang="it-IT" dirty="0" err="1"/>
              <a:t>varchar</a:t>
            </a:r>
            <a:r>
              <a:rPr lang="it-IT" dirty="0"/>
              <a:t>(45) NOT NULL,</a:t>
            </a:r>
          </a:p>
          <a:p>
            <a:r>
              <a:rPr lang="it-IT" dirty="0"/>
              <a:t>  `name` </a:t>
            </a:r>
            <a:r>
              <a:rPr lang="it-IT" dirty="0" err="1"/>
              <a:t>varchar</a:t>
            </a:r>
            <a:r>
              <a:rPr lang="it-IT" dirty="0"/>
              <a:t>(45) NOT NULL,</a:t>
            </a:r>
          </a:p>
          <a:p>
            <a:r>
              <a:rPr lang="it-IT" dirty="0"/>
              <a:t>  `</a:t>
            </a:r>
            <a:r>
              <a:rPr lang="it-IT" dirty="0" err="1"/>
              <a:t>surname</a:t>
            </a:r>
            <a:r>
              <a:rPr lang="it-IT" dirty="0"/>
              <a:t>` </a:t>
            </a:r>
            <a:r>
              <a:rPr lang="it-IT" dirty="0" err="1"/>
              <a:t>varchar</a:t>
            </a:r>
            <a:r>
              <a:rPr lang="it-IT" dirty="0"/>
              <a:t>(45) NOT NULL</a:t>
            </a:r>
          </a:p>
          <a:p>
            <a:r>
              <a:rPr lang="it-IT" dirty="0"/>
              <a:t>);</a:t>
            </a:r>
          </a:p>
        </p:txBody>
      </p:sp>
      <p:sp>
        <p:nvSpPr>
          <p:cNvPr id="6" name="CasellaDiTesto 5">
            <a:extLst>
              <a:ext uri="{FF2B5EF4-FFF2-40B4-BE49-F238E27FC236}">
                <a16:creationId xmlns:a16="http://schemas.microsoft.com/office/drawing/2014/main" id="{473993F8-0A4A-45C1-9619-6388882CA666}"/>
              </a:ext>
            </a:extLst>
          </p:cNvPr>
          <p:cNvSpPr txBox="1"/>
          <p:nvPr/>
        </p:nvSpPr>
        <p:spPr>
          <a:xfrm>
            <a:off x="5486950" y="3551464"/>
            <a:ext cx="6349302" cy="3139321"/>
          </a:xfrm>
          <a:prstGeom prst="rect">
            <a:avLst/>
          </a:prstGeom>
          <a:noFill/>
        </p:spPr>
        <p:txBody>
          <a:bodyPr wrap="none" rtlCol="0">
            <a:spAutoFit/>
          </a:bodyPr>
          <a:lstStyle/>
          <a:p>
            <a:r>
              <a:rPr lang="en-US" dirty="0"/>
              <a:t>CREATE TABLE `track` (</a:t>
            </a:r>
          </a:p>
          <a:p>
            <a:r>
              <a:rPr lang="en-US" dirty="0"/>
              <a:t>    `id` int AUTO_INCREMENT PRIMARY KEY,</a:t>
            </a:r>
          </a:p>
          <a:p>
            <a:r>
              <a:rPr lang="en-US" dirty="0"/>
              <a:t>    `</a:t>
            </a:r>
            <a:r>
              <a:rPr lang="en-US" dirty="0" err="1"/>
              <a:t>userid</a:t>
            </a:r>
            <a:r>
              <a:rPr lang="en-US" dirty="0"/>
              <a:t>` int NOT NULL REFERENCES `user`(`id`)</a:t>
            </a:r>
          </a:p>
          <a:p>
            <a:r>
              <a:rPr lang="en-US" dirty="0"/>
              <a:t>	on delete cascade on update cascade,</a:t>
            </a:r>
          </a:p>
          <a:p>
            <a:r>
              <a:rPr lang="en-US" dirty="0"/>
              <a:t>    `title` varchar(45) NOT NULL,</a:t>
            </a:r>
          </a:p>
          <a:p>
            <a:r>
              <a:rPr lang="en-US" dirty="0"/>
              <a:t>    `</a:t>
            </a:r>
            <a:r>
              <a:rPr lang="en-US" dirty="0" err="1"/>
              <a:t>albumid</a:t>
            </a:r>
            <a:r>
              <a:rPr lang="en-US" dirty="0"/>
              <a:t>` int NOT NULL REFERENCES `album`(`id`)</a:t>
            </a:r>
          </a:p>
          <a:p>
            <a:r>
              <a:rPr lang="en-US" dirty="0"/>
              <a:t>	on delete cascade on update cascade,</a:t>
            </a:r>
          </a:p>
          <a:p>
            <a:r>
              <a:rPr lang="en-US" dirty="0"/>
              <a:t>    `genre` varchar(45) NOT NULL REFERENCES `genre`(`name`)</a:t>
            </a:r>
          </a:p>
          <a:p>
            <a:r>
              <a:rPr lang="en-US" dirty="0"/>
              <a:t>	on delete cascade on update cascade,</a:t>
            </a:r>
          </a:p>
          <a:p>
            <a:r>
              <a:rPr lang="en-US" dirty="0"/>
              <a:t>    `audio` </a:t>
            </a:r>
            <a:r>
              <a:rPr lang="en-US" dirty="0" err="1"/>
              <a:t>longblob</a:t>
            </a:r>
            <a:r>
              <a:rPr lang="en-US" dirty="0"/>
              <a:t> NOT NULL</a:t>
            </a:r>
          </a:p>
          <a:p>
            <a:r>
              <a:rPr lang="en-US" dirty="0"/>
              <a:t>);</a:t>
            </a:r>
            <a:endParaRPr lang="it-IT" dirty="0"/>
          </a:p>
        </p:txBody>
      </p:sp>
      <p:sp>
        <p:nvSpPr>
          <p:cNvPr id="9" name="CasellaDiTesto 8">
            <a:extLst>
              <a:ext uri="{FF2B5EF4-FFF2-40B4-BE49-F238E27FC236}">
                <a16:creationId xmlns:a16="http://schemas.microsoft.com/office/drawing/2014/main" id="{E3FD29EF-A524-4C42-98D8-FC890F7A7B62}"/>
              </a:ext>
            </a:extLst>
          </p:cNvPr>
          <p:cNvSpPr txBox="1"/>
          <p:nvPr/>
        </p:nvSpPr>
        <p:spPr>
          <a:xfrm>
            <a:off x="5549691" y="1173146"/>
            <a:ext cx="6223820" cy="2308324"/>
          </a:xfrm>
          <a:prstGeom prst="rect">
            <a:avLst/>
          </a:prstGeom>
          <a:noFill/>
        </p:spPr>
        <p:txBody>
          <a:bodyPr wrap="none" rtlCol="0">
            <a:spAutoFit/>
          </a:bodyPr>
          <a:lstStyle/>
          <a:p>
            <a:r>
              <a:rPr lang="it-IT" dirty="0"/>
              <a:t>CREATE TABLE `playlist` (</a:t>
            </a:r>
          </a:p>
          <a:p>
            <a:r>
              <a:rPr lang="it-IT" dirty="0"/>
              <a:t>    `id` </a:t>
            </a:r>
            <a:r>
              <a:rPr lang="it-IT" dirty="0" err="1"/>
              <a:t>int</a:t>
            </a:r>
            <a:r>
              <a:rPr lang="it-IT" dirty="0"/>
              <a:t> AUTO_INCREMENT PRIMARY KEY,</a:t>
            </a:r>
          </a:p>
          <a:p>
            <a:r>
              <a:rPr lang="it-IT" dirty="0"/>
              <a:t>    `userid` </a:t>
            </a:r>
            <a:r>
              <a:rPr lang="it-IT" dirty="0" err="1"/>
              <a:t>int</a:t>
            </a:r>
            <a:r>
              <a:rPr lang="it-IT" dirty="0"/>
              <a:t> NOT NULL REFERENCES `user`(`id`)</a:t>
            </a:r>
          </a:p>
          <a:p>
            <a:r>
              <a:rPr lang="it-IT" dirty="0"/>
              <a:t>	on delete </a:t>
            </a:r>
            <a:r>
              <a:rPr lang="it-IT" dirty="0" err="1"/>
              <a:t>cascade</a:t>
            </a:r>
            <a:r>
              <a:rPr lang="it-IT" dirty="0"/>
              <a:t> on update </a:t>
            </a:r>
            <a:r>
              <a:rPr lang="it-IT" dirty="0" err="1"/>
              <a:t>cascade</a:t>
            </a:r>
            <a:r>
              <a:rPr lang="it-IT" dirty="0"/>
              <a:t>,</a:t>
            </a:r>
          </a:p>
          <a:p>
            <a:r>
              <a:rPr lang="it-IT" dirty="0"/>
              <a:t>    `name` </a:t>
            </a:r>
            <a:r>
              <a:rPr lang="it-IT" dirty="0" err="1"/>
              <a:t>varchar</a:t>
            </a:r>
            <a:r>
              <a:rPr lang="it-IT" dirty="0"/>
              <a:t>(45)  NOT NULL,</a:t>
            </a:r>
          </a:p>
          <a:p>
            <a:r>
              <a:rPr lang="it-IT" dirty="0"/>
              <a:t>    `date` </a:t>
            </a:r>
            <a:r>
              <a:rPr lang="it-IT" dirty="0" err="1"/>
              <a:t>datetime</a:t>
            </a:r>
            <a:r>
              <a:rPr lang="it-IT" dirty="0"/>
              <a:t> NOT NULL default CURRENT_TIMESTAMP,</a:t>
            </a:r>
          </a:p>
          <a:p>
            <a:r>
              <a:rPr lang="it-IT" dirty="0"/>
              <a:t>    UNIQUE (`id`, `userid`)</a:t>
            </a:r>
          </a:p>
          <a:p>
            <a:r>
              <a:rPr lang="it-IT" dirty="0"/>
              <a:t>);</a:t>
            </a:r>
          </a:p>
        </p:txBody>
      </p:sp>
      <p:sp>
        <p:nvSpPr>
          <p:cNvPr id="10" name="CasellaDiTesto 9">
            <a:extLst>
              <a:ext uri="{FF2B5EF4-FFF2-40B4-BE49-F238E27FC236}">
                <a16:creationId xmlns:a16="http://schemas.microsoft.com/office/drawing/2014/main" id="{02E2EB06-97F5-4844-A392-9C5CD4DFE069}"/>
              </a:ext>
            </a:extLst>
          </p:cNvPr>
          <p:cNvSpPr txBox="1"/>
          <p:nvPr/>
        </p:nvSpPr>
        <p:spPr>
          <a:xfrm>
            <a:off x="253605" y="3689963"/>
            <a:ext cx="5186035" cy="2862322"/>
          </a:xfrm>
          <a:prstGeom prst="rect">
            <a:avLst/>
          </a:prstGeom>
          <a:noFill/>
        </p:spPr>
        <p:txBody>
          <a:bodyPr wrap="none" rtlCol="0">
            <a:spAutoFit/>
          </a:bodyPr>
          <a:lstStyle/>
          <a:p>
            <a:r>
              <a:rPr lang="en-US" dirty="0"/>
              <a:t>CREATE TABLE `album` (</a:t>
            </a:r>
          </a:p>
          <a:p>
            <a:r>
              <a:rPr lang="en-US" dirty="0"/>
              <a:t>    `id` int AUTO_INCREMENT PRIMARY KEY,</a:t>
            </a:r>
          </a:p>
          <a:p>
            <a:r>
              <a:rPr lang="en-US" dirty="0"/>
              <a:t>    `</a:t>
            </a:r>
            <a:r>
              <a:rPr lang="en-US" dirty="0" err="1"/>
              <a:t>userid</a:t>
            </a:r>
            <a:r>
              <a:rPr lang="en-US" dirty="0"/>
              <a:t>` int NOT NULL REFERENCES `user`(`id`)</a:t>
            </a:r>
          </a:p>
          <a:p>
            <a:r>
              <a:rPr lang="en-US" dirty="0"/>
              <a:t>	on delete cascade on update cascade,</a:t>
            </a:r>
          </a:p>
          <a:p>
            <a:r>
              <a:rPr lang="en-US" dirty="0"/>
              <a:t>    `name` varchar(45)  NOT NULL,</a:t>
            </a:r>
          </a:p>
          <a:p>
            <a:r>
              <a:rPr lang="en-US" dirty="0"/>
              <a:t>    `artist` varchar(45) NOT NULL,</a:t>
            </a:r>
          </a:p>
          <a:p>
            <a:r>
              <a:rPr lang="en-US" dirty="0"/>
              <a:t>    `image` </a:t>
            </a:r>
            <a:r>
              <a:rPr lang="en-US" dirty="0" err="1"/>
              <a:t>longblob</a:t>
            </a:r>
            <a:r>
              <a:rPr lang="en-US" dirty="0"/>
              <a:t> NOT NULL,</a:t>
            </a:r>
          </a:p>
          <a:p>
            <a:r>
              <a:rPr lang="en-US" dirty="0"/>
              <a:t>    `year` </a:t>
            </a:r>
            <a:r>
              <a:rPr lang="en-US" dirty="0" err="1"/>
              <a:t>smallint</a:t>
            </a:r>
            <a:r>
              <a:rPr lang="en-US" dirty="0"/>
              <a:t> NOT NULL,</a:t>
            </a:r>
          </a:p>
          <a:p>
            <a:r>
              <a:rPr lang="en-US" dirty="0"/>
              <a:t>    UNIQUE (`name`, `artist`, `</a:t>
            </a:r>
            <a:r>
              <a:rPr lang="en-US" dirty="0" err="1"/>
              <a:t>userid</a:t>
            </a:r>
            <a:r>
              <a:rPr lang="en-US" dirty="0"/>
              <a:t> `)</a:t>
            </a:r>
          </a:p>
          <a:p>
            <a:r>
              <a:rPr lang="en-US" dirty="0"/>
              <a:t>);</a:t>
            </a:r>
            <a:endParaRPr lang="it-IT" dirty="0"/>
          </a:p>
        </p:txBody>
      </p:sp>
    </p:spTree>
    <p:extLst>
      <p:ext uri="{BB962C8B-B14F-4D97-AF65-F5344CB8AC3E}">
        <p14:creationId xmlns:p14="http://schemas.microsoft.com/office/powerpoint/2010/main" val="196969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FF6E85-FB71-48F3-8A47-9A553B0C1271}"/>
              </a:ext>
            </a:extLst>
          </p:cNvPr>
          <p:cNvSpPr>
            <a:spLocks noGrp="1"/>
          </p:cNvSpPr>
          <p:nvPr>
            <p:ph type="title"/>
          </p:nvPr>
        </p:nvSpPr>
        <p:spPr>
          <a:xfrm>
            <a:off x="1295401" y="227123"/>
            <a:ext cx="9601196" cy="1303867"/>
          </a:xfrm>
        </p:spPr>
        <p:txBody>
          <a:bodyPr/>
          <a:lstStyle/>
          <a:p>
            <a:r>
              <a:rPr lang="it-IT" dirty="0"/>
              <a:t>Database SQL schema</a:t>
            </a:r>
          </a:p>
        </p:txBody>
      </p:sp>
      <p:sp>
        <p:nvSpPr>
          <p:cNvPr id="4" name="CasellaDiTesto 3">
            <a:extLst>
              <a:ext uri="{FF2B5EF4-FFF2-40B4-BE49-F238E27FC236}">
                <a16:creationId xmlns:a16="http://schemas.microsoft.com/office/drawing/2014/main" id="{16FF2A1A-BD3A-46BC-979A-90B5F51DCE54}"/>
              </a:ext>
            </a:extLst>
          </p:cNvPr>
          <p:cNvSpPr txBox="1"/>
          <p:nvPr/>
        </p:nvSpPr>
        <p:spPr>
          <a:xfrm>
            <a:off x="595619" y="2413337"/>
            <a:ext cx="5904565" cy="2031325"/>
          </a:xfrm>
          <a:prstGeom prst="rect">
            <a:avLst/>
          </a:prstGeom>
          <a:noFill/>
        </p:spPr>
        <p:txBody>
          <a:bodyPr wrap="none" rtlCol="0">
            <a:spAutoFit/>
          </a:bodyPr>
          <a:lstStyle/>
          <a:p>
            <a:r>
              <a:rPr lang="it-IT" dirty="0"/>
              <a:t>CREATE TABLE `</a:t>
            </a:r>
            <a:r>
              <a:rPr lang="it-IT" dirty="0" err="1"/>
              <a:t>playlist_containment</a:t>
            </a:r>
            <a:r>
              <a:rPr lang="it-IT" dirty="0"/>
              <a:t>` (</a:t>
            </a:r>
          </a:p>
          <a:p>
            <a:r>
              <a:rPr lang="it-IT" dirty="0"/>
              <a:t>	`</a:t>
            </a:r>
            <a:r>
              <a:rPr lang="it-IT" dirty="0" err="1"/>
              <a:t>playlistid</a:t>
            </a:r>
            <a:r>
              <a:rPr lang="it-IT" dirty="0"/>
              <a:t>` </a:t>
            </a:r>
            <a:r>
              <a:rPr lang="it-IT" dirty="0" err="1"/>
              <a:t>int</a:t>
            </a:r>
            <a:r>
              <a:rPr lang="it-IT" dirty="0"/>
              <a:t> NOT NULL REFERENCES `playlist`(`id`)</a:t>
            </a:r>
          </a:p>
          <a:p>
            <a:r>
              <a:rPr lang="it-IT" dirty="0"/>
              <a:t>		on delete </a:t>
            </a:r>
            <a:r>
              <a:rPr lang="it-IT" dirty="0" err="1"/>
              <a:t>cascade</a:t>
            </a:r>
            <a:r>
              <a:rPr lang="it-IT" dirty="0"/>
              <a:t> on update </a:t>
            </a:r>
            <a:r>
              <a:rPr lang="it-IT" dirty="0" err="1"/>
              <a:t>cascade</a:t>
            </a:r>
            <a:r>
              <a:rPr lang="it-IT" dirty="0"/>
              <a:t>,</a:t>
            </a:r>
          </a:p>
          <a:p>
            <a:r>
              <a:rPr lang="it-IT" dirty="0"/>
              <a:t>    	`</a:t>
            </a:r>
            <a:r>
              <a:rPr lang="it-IT" dirty="0" err="1"/>
              <a:t>trackid</a:t>
            </a:r>
            <a:r>
              <a:rPr lang="it-IT" dirty="0"/>
              <a:t>` </a:t>
            </a:r>
            <a:r>
              <a:rPr lang="it-IT" dirty="0" err="1"/>
              <a:t>int</a:t>
            </a:r>
            <a:r>
              <a:rPr lang="it-IT" dirty="0"/>
              <a:t> NOT NULL REFERENCES `track`(`id`)</a:t>
            </a:r>
          </a:p>
          <a:p>
            <a:r>
              <a:rPr lang="it-IT" dirty="0"/>
              <a:t>		on delete </a:t>
            </a:r>
            <a:r>
              <a:rPr lang="it-IT" dirty="0" err="1"/>
              <a:t>cascade</a:t>
            </a:r>
            <a:r>
              <a:rPr lang="it-IT" dirty="0"/>
              <a:t> on update </a:t>
            </a:r>
            <a:r>
              <a:rPr lang="it-IT" dirty="0" err="1"/>
              <a:t>cascade</a:t>
            </a:r>
            <a:r>
              <a:rPr lang="it-IT" dirty="0"/>
              <a:t>,</a:t>
            </a:r>
          </a:p>
          <a:p>
            <a:r>
              <a:rPr lang="it-IT" dirty="0"/>
              <a:t>	PRIMARY KEY (`</a:t>
            </a:r>
            <a:r>
              <a:rPr lang="it-IT" dirty="0" err="1"/>
              <a:t>playlistid</a:t>
            </a:r>
            <a:r>
              <a:rPr lang="it-IT" dirty="0"/>
              <a:t>`, `</a:t>
            </a:r>
            <a:r>
              <a:rPr lang="it-IT" dirty="0" err="1"/>
              <a:t>trackid</a:t>
            </a:r>
            <a:r>
              <a:rPr lang="it-IT" dirty="0"/>
              <a:t>`)</a:t>
            </a:r>
          </a:p>
          <a:p>
            <a:r>
              <a:rPr lang="it-IT" dirty="0"/>
              <a:t>);</a:t>
            </a:r>
          </a:p>
        </p:txBody>
      </p:sp>
      <p:sp>
        <p:nvSpPr>
          <p:cNvPr id="6" name="CasellaDiTesto 5">
            <a:extLst>
              <a:ext uri="{FF2B5EF4-FFF2-40B4-BE49-F238E27FC236}">
                <a16:creationId xmlns:a16="http://schemas.microsoft.com/office/drawing/2014/main" id="{7646820F-CE8C-4040-B848-877CCF172E9A}"/>
              </a:ext>
            </a:extLst>
          </p:cNvPr>
          <p:cNvSpPr txBox="1"/>
          <p:nvPr/>
        </p:nvSpPr>
        <p:spPr>
          <a:xfrm>
            <a:off x="7304407" y="2413337"/>
            <a:ext cx="3705181" cy="923330"/>
          </a:xfrm>
          <a:prstGeom prst="rect">
            <a:avLst/>
          </a:prstGeom>
          <a:noFill/>
        </p:spPr>
        <p:txBody>
          <a:bodyPr wrap="none" rtlCol="0">
            <a:spAutoFit/>
          </a:bodyPr>
          <a:lstStyle/>
          <a:p>
            <a:r>
              <a:rPr lang="en-US" dirty="0"/>
              <a:t>CREATE TABLE `genre` (</a:t>
            </a:r>
          </a:p>
          <a:p>
            <a:r>
              <a:rPr lang="en-US" dirty="0"/>
              <a:t>    `name` varchar(45) PRIMARY KEY</a:t>
            </a:r>
          </a:p>
          <a:p>
            <a:r>
              <a:rPr lang="en-US" dirty="0"/>
              <a:t>);</a:t>
            </a:r>
            <a:endParaRPr lang="it-IT" dirty="0"/>
          </a:p>
        </p:txBody>
      </p:sp>
    </p:spTree>
    <p:extLst>
      <p:ext uri="{BB962C8B-B14F-4D97-AF65-F5344CB8AC3E}">
        <p14:creationId xmlns:p14="http://schemas.microsoft.com/office/powerpoint/2010/main" val="1365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D40B8-3253-4ACB-9555-ABC67F39B272}"/>
              </a:ext>
            </a:extLst>
          </p:cNvPr>
          <p:cNvSpPr>
            <a:spLocks noGrp="1"/>
          </p:cNvSpPr>
          <p:nvPr>
            <p:ph type="title"/>
          </p:nvPr>
        </p:nvSpPr>
        <p:spPr>
          <a:xfrm>
            <a:off x="838199" y="-12708"/>
            <a:ext cx="10515600" cy="1021111"/>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B51F05D0-6078-4352-ACAD-7208995FAAA4}"/>
              </a:ext>
            </a:extLst>
          </p:cNvPr>
          <p:cNvSpPr>
            <a:spLocks noGrp="1"/>
          </p:cNvSpPr>
          <p:nvPr>
            <p:ph idx="1"/>
          </p:nvPr>
        </p:nvSpPr>
        <p:spPr>
          <a:xfrm>
            <a:off x="545861" y="1050240"/>
            <a:ext cx="11106447" cy="5352176"/>
          </a:xfrm>
        </p:spPr>
        <p:txBody>
          <a:bodyPr>
            <a:noAutofit/>
          </a:bodyPr>
          <a:lstStyle/>
          <a:p>
            <a:pPr marL="0" indent="0">
              <a:buNone/>
            </a:pP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personali di ogni utente e non condivisi. Ogni brano musicale è memorizzato nella base di dati mediante un titolo,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login</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accede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all’HOME PAGE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presenta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l’elenco delle proprie playlist</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ordinate per data di creazione decrescente, una </a:t>
            </a:r>
            <a:r>
              <a:rPr lang="it-IT" sz="17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caricare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 tutti i </a:t>
            </a:r>
            <a:r>
              <a:rPr lang="it-IT" sz="1700" dirty="0">
                <a:effectLst/>
                <a:latin typeface="Calibri" panose="020F0502020204030204" pitchFamily="34" charset="0"/>
                <a:ea typeface="Calibri" panose="020F0502020204030204" pitchFamily="34" charset="0"/>
                <a:cs typeface="Times New Roman" panose="02020603050405020304" pitchFamily="18" charset="0"/>
              </a:rPr>
              <a:t>dati relativi e una </a:t>
            </a:r>
            <a:r>
              <a:rPr lang="it-IT" sz="17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per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creare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una nuova playlist </a:t>
            </a:r>
            <a:r>
              <a:rPr lang="it-IT" sz="1700" dirty="0">
                <a:effectLst/>
                <a:latin typeface="Calibri" panose="020F0502020204030204" pitchFamily="34" charset="0"/>
                <a:ea typeface="Calibri" panose="020F0502020204030204" pitchFamily="34" charset="0"/>
                <a:cs typeface="Times New Roman" panose="02020603050405020304" pitchFamily="18" charset="0"/>
              </a:rPr>
              <a:t>inizialmente vuota. Quando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clicca su una playlist</a:t>
            </a:r>
            <a:r>
              <a:rPr lang="it-IT" sz="1700" dirty="0">
                <a:effectLst/>
                <a:latin typeface="Calibri" panose="020F0502020204030204" pitchFamily="34" charset="0"/>
                <a:ea typeface="Calibri" panose="020F0502020204030204" pitchFamily="34" charset="0"/>
                <a:cs typeface="Times New Roman" panose="02020603050405020304" pitchFamily="18" charset="0"/>
              </a:rPr>
              <a:t> nell’HOME PAGE, appare la pagina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PLAYLIST PAGE </a:t>
            </a:r>
            <a:r>
              <a:rPr lang="it-IT" sz="1700" dirty="0">
                <a:effectLst/>
                <a:latin typeface="Calibri" panose="020F0502020204030204" pitchFamily="34" charset="0"/>
                <a:ea typeface="Calibri" panose="020F0502020204030204" pitchFamily="34" charset="0"/>
                <a:cs typeface="Times New Roman" panose="02020603050405020304" pitchFamily="18" charset="0"/>
              </a:rPr>
              <a:t>che contiene inizialmente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una tabella </a:t>
            </a:r>
            <a:r>
              <a:rPr lang="it-IT" sz="1700" dirty="0">
                <a:effectLst/>
                <a:latin typeface="Calibri" panose="020F0502020204030204" pitchFamily="34" charset="0"/>
                <a:ea typeface="Calibri" panose="020F0502020204030204" pitchFamily="34" charset="0"/>
                <a:cs typeface="Times New Roman" panose="02020603050405020304" pitchFamily="18" charset="0"/>
              </a:rPr>
              <a:t>di una riga e cinque colonne. Ogni cella contiene il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700" dirty="0">
                <a:effectLst/>
                <a:latin typeface="Calibri" panose="020F0502020204030204" pitchFamily="34" charset="0"/>
                <a:ea typeface="Calibri" panose="020F0502020204030204" pitchFamily="34" charset="0"/>
                <a:cs typeface="Times New Roman" panose="02020603050405020304" pitchFamily="18" charset="0"/>
              </a:rPr>
              <a:t>di un brano e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l’immagine </a:t>
            </a:r>
            <a:r>
              <a:rPr lang="it-IT" sz="1700" dirty="0">
                <a:effectLst/>
                <a:latin typeface="Calibri" panose="020F0502020204030204" pitchFamily="34" charset="0"/>
                <a:ea typeface="Calibri" panose="020F0502020204030204" pitchFamily="34" charset="0"/>
                <a:cs typeface="Times New Roman" panose="02020603050405020304" pitchFamily="18" charset="0"/>
              </a:rPr>
              <a:t>dell’album da cui proviene. Se la playlist è inizialmente vuota compare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 messaggio</a:t>
            </a:r>
            <a:r>
              <a:rPr lang="it-IT" sz="1700" dirty="0">
                <a:effectLst/>
                <a:latin typeface="Calibri" panose="020F0502020204030204" pitchFamily="34" charset="0"/>
                <a:ea typeface="Calibri" panose="020F0502020204030204" pitchFamily="34" charset="0"/>
                <a:cs typeface="Times New Roman" panose="02020603050405020304" pitchFamily="18" charset="0"/>
              </a:rPr>
              <a:t>: “</a:t>
            </a:r>
            <a:r>
              <a:rPr lang="it-IT" sz="1700" i="1" dirty="0">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700" dirty="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SUCCESSIVI</a:t>
            </a:r>
            <a:r>
              <a:rPr lang="it-IT" sz="1700" dirty="0">
                <a:effectLst/>
                <a:latin typeface="Calibri" panose="020F0502020204030204" pitchFamily="34" charset="0"/>
                <a:ea typeface="Calibri" panose="020F0502020204030204" pitchFamily="34" charset="0"/>
                <a:cs typeface="Times New Roman" panose="02020603050405020304" pitchFamily="18" charset="0"/>
              </a:rPr>
              <a:t>, che permette di vedere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 gruppo successivo</a:t>
            </a:r>
            <a:r>
              <a:rPr lang="it-IT" sz="1700" dirty="0">
                <a:effectLst/>
                <a:latin typeface="Calibri" panose="020F0502020204030204" pitchFamily="34" charset="0"/>
                <a:ea typeface="Calibri" panose="020F0502020204030204" pitchFamily="34" charset="0"/>
                <a:cs typeface="Times New Roman" panose="02020603050405020304" pitchFamily="18" charset="0"/>
              </a:rPr>
              <a:t>. Se la pagina PLAYLIST mostra l’ultimo gruppo e ne esistono altri precedenti nell’ordinamento, compare a sinistra della riga il bottone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PRECEDENTI</a:t>
            </a:r>
            <a:r>
              <a:rPr lang="it-IT" sz="1700" dirty="0">
                <a:effectLst/>
                <a:latin typeface="Calibri" panose="020F0502020204030204" pitchFamily="34" charset="0"/>
                <a:ea typeface="Calibri" panose="020F0502020204030204" pitchFamily="34" charset="0"/>
                <a:cs typeface="Times New Roman" panose="02020603050405020304" pitchFamily="18" charset="0"/>
              </a:rPr>
              <a:t>, che permette di vedere i </a:t>
            </a:r>
            <a:r>
              <a:rPr lang="it-IT"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cinque brani precedenti</a:t>
            </a:r>
            <a:r>
              <a:rPr lang="it-IT" sz="1700" dirty="0">
                <a:effectLst/>
                <a:latin typeface="Calibri" panose="020F0502020204030204" pitchFamily="34" charset="0"/>
                <a:ea typeface="Calibri" panose="020F0502020204030204" pitchFamily="34" charset="0"/>
                <a:cs typeface="Times New Roman" panose="02020603050405020304" pitchFamily="18" charset="0"/>
              </a:rPr>
              <a:t>. Se la pagina PLAYLIST mostra un blocco e esistono sia precedenti sia successivi, compare a destra della riga il bottone SUCCESSIVI e a sinistra il bottone PRECEDENTI. La pagina PLAYLIST contiene anche una </a:t>
            </a:r>
            <a:r>
              <a:rPr lang="it-IT" sz="17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dirty="0">
                <a:effectLst/>
                <a:latin typeface="Calibri" panose="020F0502020204030204" pitchFamily="34" charset="0"/>
                <a:ea typeface="Calibri" panose="020F0502020204030204" pitchFamily="34" charset="0"/>
                <a:cs typeface="Times New Roman" panose="02020603050405020304" pitchFamily="18" charset="0"/>
              </a:rPr>
              <a:t>che consente di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selezionare e aggiungere </a:t>
            </a:r>
            <a:r>
              <a:rPr lang="it-IT" sz="1700"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alla playlist </a:t>
            </a:r>
            <a:r>
              <a:rPr lang="it-IT" sz="1700" dirty="0">
                <a:effectLst/>
                <a:latin typeface="Calibri" panose="020F0502020204030204" pitchFamily="34" charset="0"/>
                <a:ea typeface="Calibri" panose="020F0502020204030204" pitchFamily="34" charset="0"/>
                <a:cs typeface="Times New Roman" panose="02020603050405020304" pitchFamily="18" charset="0"/>
              </a:rPr>
              <a:t>corrente. A seguito dell’aggiunta di un brano alla playlist corrente, l’applicazione visualizza nuovamente la pagina a partire dal primo blocco della playlist. Quando </a:t>
            </a:r>
            <a:r>
              <a:rPr lang="it-IT" sz="17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seleziona</a:t>
            </a:r>
            <a:r>
              <a:rPr lang="it-IT" sz="1700" dirty="0">
                <a:effectLst/>
                <a:latin typeface="Calibri" panose="020F0502020204030204" pitchFamily="34" charset="0"/>
                <a:ea typeface="Calibri" panose="020F0502020204030204" pitchFamily="34" charset="0"/>
                <a:cs typeface="Times New Roman" panose="02020603050405020304" pitchFamily="18" charset="0"/>
              </a:rPr>
              <a:t> il titolo di un brano, la pagina </a:t>
            </a:r>
            <a:r>
              <a:rPr lang="it-IT"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PLAYER </a:t>
            </a:r>
            <a:r>
              <a:rPr lang="it-IT" sz="1700" dirty="0">
                <a:effectLst/>
                <a:latin typeface="Calibri" panose="020F0502020204030204" pitchFamily="34" charset="0"/>
                <a:ea typeface="Calibri" panose="020F0502020204030204" pitchFamily="34" charset="0"/>
                <a:cs typeface="Times New Roman" panose="02020603050405020304" pitchFamily="18" charset="0"/>
              </a:rPr>
              <a:t>mostra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tutti i dati</a:t>
            </a:r>
            <a:r>
              <a:rPr lang="it-IT" sz="1700" dirty="0">
                <a:effectLst/>
                <a:latin typeface="Calibri" panose="020F0502020204030204" pitchFamily="34" charset="0"/>
                <a:ea typeface="Calibri" panose="020F0502020204030204" pitchFamily="34" charset="0"/>
                <a:cs typeface="Times New Roman" panose="02020603050405020304" pitchFamily="18" charset="0"/>
              </a:rPr>
              <a:t> del brano scelto e il </a:t>
            </a:r>
            <a:r>
              <a:rPr lang="it-IT" sz="17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player audio </a:t>
            </a:r>
            <a:r>
              <a:rPr lang="it-IT" sz="1700" dirty="0">
                <a:effectLst/>
                <a:latin typeface="Calibri" panose="020F0502020204030204" pitchFamily="34" charset="0"/>
                <a:ea typeface="Calibri" panose="020F0502020204030204" pitchFamily="34" charset="0"/>
                <a:cs typeface="Times New Roman" panose="02020603050405020304" pitchFamily="18" charset="0"/>
              </a:rPr>
              <a:t>per la riproduzione del brano.</a:t>
            </a:r>
          </a:p>
        </p:txBody>
      </p:sp>
      <p:sp>
        <p:nvSpPr>
          <p:cNvPr id="4" name="CasellaDiTesto 3">
            <a:extLst>
              <a:ext uri="{FF2B5EF4-FFF2-40B4-BE49-F238E27FC236}">
                <a16:creationId xmlns:a16="http://schemas.microsoft.com/office/drawing/2014/main" id="{B75E2D68-000F-450B-B6FC-C54827C2EC8E}"/>
              </a:ext>
            </a:extLst>
          </p:cNvPr>
          <p:cNvSpPr txBox="1"/>
          <p:nvPr/>
        </p:nvSpPr>
        <p:spPr>
          <a:xfrm>
            <a:off x="6800728" y="6402416"/>
            <a:ext cx="3632213" cy="369332"/>
          </a:xfrm>
          <a:prstGeom prst="rect">
            <a:avLst/>
          </a:prstGeom>
          <a:noFill/>
        </p:spPr>
        <p:txBody>
          <a:bodyPr wrap="none" rtlCol="0">
            <a:spAutoFit/>
          </a:bodyPr>
          <a:lstStyle/>
          <a:p>
            <a:r>
              <a:rPr lang="it-IT" sz="18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Events</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dirty="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4153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710</TotalTime>
  <Words>4812</Words>
  <Application>Microsoft Office PowerPoint</Application>
  <PresentationFormat>Widescreen</PresentationFormat>
  <Paragraphs>430</Paragraphs>
  <Slides>48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48</vt:i4>
      </vt:variant>
    </vt:vector>
  </HeadingPairs>
  <TitlesOfParts>
    <vt:vector size="52" baseType="lpstr">
      <vt:lpstr>Arial</vt:lpstr>
      <vt:lpstr>Calibri</vt:lpstr>
      <vt:lpstr>Garamond</vt:lpstr>
      <vt:lpstr>Organico</vt:lpstr>
      <vt:lpstr>Tecnologie Informatiche per il Web</vt:lpstr>
      <vt:lpstr>Progetto numero 2: playlist musicale</vt:lpstr>
      <vt:lpstr>Consegna</vt:lpstr>
      <vt:lpstr>Data requirements analysis</vt:lpstr>
      <vt:lpstr>Assunzioni aggiuntive sui dati</vt:lpstr>
      <vt:lpstr>Database ER schema</vt:lpstr>
      <vt:lpstr>Database SQL schema</vt:lpstr>
      <vt:lpstr>Database SQL schema</vt:lpstr>
      <vt:lpstr>Application requirements analysis</vt:lpstr>
      <vt:lpstr>Completamento delle specifiche</vt:lpstr>
      <vt:lpstr>Assunzioni aggiuntive sui componenti</vt:lpstr>
      <vt:lpstr>Componenti</vt:lpstr>
      <vt:lpstr>IFML Application Design</vt:lpstr>
      <vt:lpstr>Evento: Login</vt:lpstr>
      <vt:lpstr>Evento: Primo accesso alla Home page</vt:lpstr>
      <vt:lpstr>Evento: Creazione di una playlist</vt:lpstr>
      <vt:lpstr>Evento: Caricamento brano (con FormBean)</vt:lpstr>
      <vt:lpstr>Osservazioni sulle POST</vt:lpstr>
      <vt:lpstr>Evento, redirect alla Home</vt:lpstr>
      <vt:lpstr>Evento: Accesso alla pagina Playlist</vt:lpstr>
      <vt:lpstr>Evento: Aggiunta di un brano a una playlist</vt:lpstr>
      <vt:lpstr>Evento: Accesso alla pagina Player</vt:lpstr>
      <vt:lpstr>Evento: Logout</vt:lpstr>
      <vt:lpstr>Progetto numero 2: playlist musicale</vt:lpstr>
      <vt:lpstr>Consegna aggiuntiva</vt:lpstr>
      <vt:lpstr>Modifiche al Database schema (ER)</vt:lpstr>
      <vt:lpstr>Modifiche al Database schema (SQL)</vt:lpstr>
      <vt:lpstr>Application requirements analysis: versione RIA</vt:lpstr>
      <vt:lpstr>Application requirements analysis: Consegna aggiuntiva RIA</vt:lpstr>
      <vt:lpstr>Completamento delle specifiche</vt:lpstr>
      <vt:lpstr>Assunzioni aggiuntive sui componenti</vt:lpstr>
      <vt:lpstr>Sommario componenti (HOME)</vt:lpstr>
      <vt:lpstr>Sommario eventi e azioni</vt:lpstr>
      <vt:lpstr>Mappa di eventi e azioni + controller/handler (1)</vt:lpstr>
      <vt:lpstr>Presentazione standard di PowerPoint</vt:lpstr>
      <vt:lpstr>Server side: componenti</vt:lpstr>
      <vt:lpstr>Client side: componenti della Home</vt:lpstr>
      <vt:lpstr>IFML Application design</vt:lpstr>
      <vt:lpstr>Evento: Login</vt:lpstr>
      <vt:lpstr>Evento: Accesso alla home page</vt:lpstr>
      <vt:lpstr>Evento: Upload di un brano</vt:lpstr>
      <vt:lpstr>Evento: Creazione di una playlist</vt:lpstr>
      <vt:lpstr>Evento: Accesso ai brani di una playlist</vt:lpstr>
      <vt:lpstr>Evento: Aggiunta di un brano a una playlist</vt:lpstr>
      <vt:lpstr>Evento: Accesso ai dettagli di un brano</vt:lpstr>
      <vt:lpstr>Evento: Accesso al modale RIORDINO</vt:lpstr>
      <vt:lpstr>Evento: Riordino dei brani in una playlist</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Alessandro Atanassov</dc:creator>
  <cp:lastModifiedBy>Alessandro Atanassov</cp:lastModifiedBy>
  <cp:revision>94</cp:revision>
  <dcterms:created xsi:type="dcterms:W3CDTF">2021-06-17T08:58:33Z</dcterms:created>
  <dcterms:modified xsi:type="dcterms:W3CDTF">2021-07-03T21:32:23Z</dcterms:modified>
</cp:coreProperties>
</file>