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embeddedFontLs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382F4B7-789E-437F-BB57-4A1B80919DCF}">
  <a:tblStyle styleId="{1382F4B7-789E-437F-BB57-4A1B80919D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HelveticaNeue-bold.fntdata"/><Relationship Id="rId10" Type="http://schemas.openxmlformats.org/officeDocument/2006/relationships/slide" Target="slides/slide5.xml"/><Relationship Id="rId54" Type="http://schemas.openxmlformats.org/officeDocument/2006/relationships/font" Target="fonts/HelveticaNeue-regular.fntdata"/><Relationship Id="rId13" Type="http://schemas.openxmlformats.org/officeDocument/2006/relationships/slide" Target="slides/slide8.xml"/><Relationship Id="rId57" Type="http://schemas.openxmlformats.org/officeDocument/2006/relationships/font" Target="fonts/HelveticaNeue-boldItalic.fntdata"/><Relationship Id="rId12" Type="http://schemas.openxmlformats.org/officeDocument/2006/relationships/slide" Target="slides/slide7.xml"/><Relationship Id="rId56"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 name="Google Shape;5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6" name="Google Shape;12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4ed9769a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554ed9769a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33" name="Google Shape;133;g554ed9769a_0_7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54ed9769a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554ed9769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41" name="Google Shape;141;g554ed9769a_0_78: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54ed9769a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554ed9769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49" name="Google Shape;149;g554ed9769a_0_9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54ed9769a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554ed9769a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57" name="Google Shape;157;g554ed9769a_0_97: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54ed9769a_0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554ed9769a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65" name="Google Shape;165;g554ed9769a_0_10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54ed9769a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2" name="Google Shape;172;g554ed9769a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54ed9769a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554ed9769a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79" name="Google Shape;179;g554ed9769a_0_12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54ed9769a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554ed9769a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87" name="Google Shape;187;g554ed9769a_0_128: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54ed9769a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554ed9769a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95" name="Google Shape;195;g554ed9769a_0_13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54ed9769a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554ed9769a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03" name="Google Shape;203;g554ed9769a_0_14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54ed9769a_0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554ed9769a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11" name="Google Shape;211;g554ed9769a_0_15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54ed9769a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g554ed9769a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19" name="Google Shape;219;g554ed9769a_0_16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54ed9769a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554ed9769a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27" name="Google Shape;227;g554ed9769a_0_17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54ed9769a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554ed9769a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35" name="Google Shape;235;g554ed9769a_0_177: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54ed9769a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554ed9769a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43" name="Google Shape;243;g554ed9769a_0_18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54ed9769a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0" name="Google Shape;250;g554ed9769a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54ed9769a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554ed9769a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57" name="Google Shape;257;g554ed9769a_0_19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56712cf4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556712cf4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65" name="Google Shape;265;g556712cf42_0_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556712cf42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556712cf4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75" name="Google Shape;275;g556712cf42_0_1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71" name="Google Shape;71;p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56712cf4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556712cf4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83" name="Google Shape;283;g556712cf42_0_1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56712cf42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556712cf4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1" name="Google Shape;291;g556712cf42_0_3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56712cf42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556712cf4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299" name="Google Shape;299;g556712cf42_0_41: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56712cf42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556712cf4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07" name="Google Shape;307;g556712cf42_0_48: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56712cf42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556712cf42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15" name="Google Shape;315;g556712cf42_0_5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556712cf4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556712cf42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23" name="Google Shape;323;g556712cf42_0_6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56712cf42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556712cf4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1" name="Google Shape;331;g556712cf42_0_6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56712cf42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556712cf4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39" name="Google Shape;339;g556712cf42_0_7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56712cf42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g556712cf4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47" name="Google Shape;347;g556712cf42_0_8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56712cf42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556712cf4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55" name="Google Shape;355;g556712cf42_0_9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54ed9769a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g554ed9769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79" name="Google Shape;79;g554ed9769a_0_2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54ed9769a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3" name="Google Shape;363;g554ed9769a_0_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56712cf42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556712cf42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0" name="Google Shape;370;g556712cf42_0_11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556712cf42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556712cf42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78" name="Google Shape;378;g556712cf42_0_122: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6712cf42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556712cf42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86" name="Google Shape;386;g556712cf42_0_129: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556712cf42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556712cf4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394" name="Google Shape;394;g556712cf42_0_13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556712cf42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556712cf42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02" name="Google Shape;402;g556712cf42_0_14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556712cf42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9" name="Google Shape;409;g556712cf42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556712cf42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556712cf42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416" name="Google Shape;416;g556712cf42_1_5: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56712cf42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3" name="Google Shape;423;g556712cf42_0_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54ed9769a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554ed9769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87" name="Google Shape;87;g554ed9769a_0_36: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4ed9769a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554ed9769a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95" name="Google Shape;95;g554ed9769a_0_43: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54ed9769a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g554ed9769a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03" name="Google Shape;103;g554ed9769a_0_50: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54ed9769a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554ed9769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11" name="Google Shape;111;g554ed9769a_0_57: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54ed9769a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554ed9769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Arial"/>
              <a:ea typeface="Arial"/>
              <a:cs typeface="Arial"/>
              <a:sym typeface="Arial"/>
            </a:endParaRPr>
          </a:p>
        </p:txBody>
      </p:sp>
      <p:sp>
        <p:nvSpPr>
          <p:cNvPr id="119" name="Google Shape;119;g554ed9769a_0_64:notes"/>
          <p:cNvSpPr txBox="1"/>
          <p:nvPr>
            <p:ph idx="12" type="sldNum"/>
          </p:nvPr>
        </p:nvSpPr>
        <p:spPr>
          <a:xfrm>
            <a:off x="3884612"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3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35516" y="-60889"/>
            <a:ext cx="9251780" cy="6943310"/>
          </a:xfrm>
          <a:prstGeom prst="rect">
            <a:avLst/>
          </a:prstGeom>
          <a:noFill/>
          <a:ln>
            <a:noFill/>
          </a:ln>
        </p:spPr>
      </p:pic>
      <p:sp>
        <p:nvSpPr>
          <p:cNvPr id="17" name="Google Shape;17;p2"/>
          <p:cNvSpPr txBox="1"/>
          <p:nvPr>
            <p:ph type="ctrTitle"/>
          </p:nvPr>
        </p:nvSpPr>
        <p:spPr>
          <a:xfrm>
            <a:off x="1844064" y="1770593"/>
            <a:ext cx="4794523" cy="2747473"/>
          </a:xfrm>
          <a:prstGeom prst="rect">
            <a:avLst/>
          </a:prstGeom>
          <a:noFill/>
          <a:ln>
            <a:noFill/>
          </a:ln>
        </p:spPr>
        <p:txBody>
          <a:bodyPr anchorCtr="0" anchor="ctr" bIns="91425" lIns="91425" spcFirstLastPara="1" rIns="91425" wrap="square" tIns="91425"/>
          <a:lstStyle>
            <a:lvl1pPr lvl="0" marR="0" algn="r">
              <a:lnSpc>
                <a:spcPct val="100000"/>
              </a:lnSpc>
              <a:spcBef>
                <a:spcPts val="0"/>
              </a:spcBef>
              <a:spcAft>
                <a:spcPts val="0"/>
              </a:spcAft>
              <a:buClr>
                <a:srgbClr val="1089DA"/>
              </a:buClr>
              <a:buSzPts val="4800"/>
              <a:buFont typeface="Impact"/>
              <a:buNone/>
              <a:defRPr b="0" i="0" sz="4800" u="none" cap="none" strike="noStrike">
                <a:solidFill>
                  <a:srgbClr val="1089DA"/>
                </a:solidFill>
                <a:latin typeface="Impact"/>
                <a:ea typeface="Impact"/>
                <a:cs typeface="Impact"/>
                <a:sym typeface="Impact"/>
              </a:defRPr>
            </a:lvl1pPr>
            <a:lvl2pPr lvl="1" marR="0" algn="l">
              <a:lnSpc>
                <a:spcPct val="100000"/>
              </a:lnSpc>
              <a:spcBef>
                <a:spcPts val="0"/>
              </a:spcBef>
              <a:spcAft>
                <a:spcPts val="0"/>
              </a:spcAft>
              <a:buSzPts val="1400"/>
              <a:buNone/>
              <a:defRPr sz="1800"/>
            </a:lvl2pPr>
            <a:lvl3pPr lvl="2" marR="0" algn="l">
              <a:lnSpc>
                <a:spcPct val="100000"/>
              </a:lnSpc>
              <a:spcBef>
                <a:spcPts val="0"/>
              </a:spcBef>
              <a:spcAft>
                <a:spcPts val="0"/>
              </a:spcAft>
              <a:buSzPts val="1400"/>
              <a:buNone/>
              <a:defRPr sz="1800"/>
            </a:lvl3pPr>
            <a:lvl4pPr lvl="3" marR="0" algn="l">
              <a:lnSpc>
                <a:spcPct val="100000"/>
              </a:lnSpc>
              <a:spcBef>
                <a:spcPts val="0"/>
              </a:spcBef>
              <a:spcAft>
                <a:spcPts val="0"/>
              </a:spcAft>
              <a:buSzPts val="1400"/>
              <a:buNone/>
              <a:defRPr sz="1800"/>
            </a:lvl4pPr>
            <a:lvl5pPr lvl="4" marR="0" algn="l">
              <a:lnSpc>
                <a:spcPct val="100000"/>
              </a:lnSpc>
              <a:spcBef>
                <a:spcPts val="0"/>
              </a:spcBef>
              <a:spcAft>
                <a:spcPts val="0"/>
              </a:spcAft>
              <a:buSzPts val="1400"/>
              <a:buNone/>
              <a:defRPr sz="1800"/>
            </a:lvl5pPr>
            <a:lvl6pPr lvl="5" marR="0" algn="l">
              <a:lnSpc>
                <a:spcPct val="100000"/>
              </a:lnSpc>
              <a:spcBef>
                <a:spcPts val="0"/>
              </a:spcBef>
              <a:spcAft>
                <a:spcPts val="0"/>
              </a:spcAft>
              <a:buSzPts val="1400"/>
              <a:buNone/>
              <a:defRPr sz="1800"/>
            </a:lvl6pPr>
            <a:lvl7pPr lvl="6" marR="0" algn="l">
              <a:lnSpc>
                <a:spcPct val="100000"/>
              </a:lnSpc>
              <a:spcBef>
                <a:spcPts val="0"/>
              </a:spcBef>
              <a:spcAft>
                <a:spcPts val="0"/>
              </a:spcAft>
              <a:buSzPts val="1400"/>
              <a:buNone/>
              <a:defRPr sz="1800"/>
            </a:lvl7pPr>
            <a:lvl8pPr lvl="7" marR="0" algn="l">
              <a:lnSpc>
                <a:spcPct val="100000"/>
              </a:lnSpc>
              <a:spcBef>
                <a:spcPts val="0"/>
              </a:spcBef>
              <a:spcAft>
                <a:spcPts val="0"/>
              </a:spcAft>
              <a:buSzPts val="1400"/>
              <a:buNone/>
              <a:defRPr sz="1800"/>
            </a:lvl8pPr>
            <a:lvl9pPr lvl="8" marR="0" algn="l">
              <a:lnSpc>
                <a:spcPct val="100000"/>
              </a:lnSpc>
              <a:spcBef>
                <a:spcPts val="0"/>
              </a:spcBef>
              <a:spcAft>
                <a:spcPts val="0"/>
              </a:spcAft>
              <a:buSzPts val="1400"/>
              <a:buNone/>
              <a:defRPr sz="1800"/>
            </a:lvl9pPr>
          </a:lstStyle>
          <a:p/>
        </p:txBody>
      </p:sp>
      <p:sp>
        <p:nvSpPr>
          <p:cNvPr id="18" name="Google Shape;18;p2"/>
          <p:cNvSpPr txBox="1"/>
          <p:nvPr>
            <p:ph idx="1" type="subTitle"/>
          </p:nvPr>
        </p:nvSpPr>
        <p:spPr>
          <a:xfrm>
            <a:off x="1844064" y="4884398"/>
            <a:ext cx="4794523" cy="961988"/>
          </a:xfrm>
          <a:prstGeom prst="rect">
            <a:avLst/>
          </a:prstGeom>
          <a:noFill/>
          <a:ln>
            <a:noFill/>
          </a:ln>
        </p:spPr>
        <p:txBody>
          <a:bodyPr anchorCtr="0" anchor="t" bIns="91425" lIns="91425" spcFirstLastPara="1" rIns="91425" wrap="square" tIns="91425"/>
          <a:lstStyle>
            <a:lvl1pPr lvl="0" marR="0" algn="r">
              <a:lnSpc>
                <a:spcPct val="120000"/>
              </a:lnSpc>
              <a:spcBef>
                <a:spcPts val="320"/>
              </a:spcBef>
              <a:spcAft>
                <a:spcPts val="0"/>
              </a:spcAft>
              <a:buClr>
                <a:srgbClr val="50B0D1"/>
              </a:buClr>
              <a:buSzPts val="2000"/>
              <a:buFont typeface="Noto Sans Symbols"/>
              <a:buNone/>
              <a:defRPr b="0" i="0" sz="2000" u="none" cap="none" strike="noStrike">
                <a:solidFill>
                  <a:srgbClr val="313131"/>
                </a:solidFill>
                <a:latin typeface="Calibri"/>
                <a:ea typeface="Calibri"/>
                <a:cs typeface="Calibri"/>
                <a:sym typeface="Calibri"/>
              </a:defRPr>
            </a:lvl1pPr>
            <a:lvl2pPr lvl="1"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2pPr>
            <a:lvl3pPr lvl="2"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3pPr>
            <a:lvl4pPr lvl="3"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4pPr>
            <a:lvl5pPr lvl="4" marR="0" algn="ctr">
              <a:lnSpc>
                <a:spcPct val="120000"/>
              </a:lnSpc>
              <a:spcBef>
                <a:spcPts val="480"/>
              </a:spcBef>
              <a:spcAft>
                <a:spcPts val="0"/>
              </a:spcAft>
              <a:buClr>
                <a:srgbClr val="50B0D1"/>
              </a:buClr>
              <a:buSzPts val="2000"/>
              <a:buFont typeface="Merriweather Sans"/>
              <a:buNone/>
              <a:defRPr b="0" i="0" sz="2000" u="none" cap="none" strike="noStrike">
                <a:solidFill>
                  <a:srgbClr val="313131"/>
                </a:solidFill>
                <a:latin typeface="Calibri"/>
                <a:ea typeface="Calibri"/>
                <a:cs typeface="Calibri"/>
                <a:sym typeface="Calibri"/>
              </a:defRPr>
            </a:lvl5pPr>
            <a:lvl6pPr lvl="5"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6pPr>
            <a:lvl7pPr lvl="6"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7pPr>
            <a:lvl8pPr lvl="7"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8pPr>
            <a:lvl9pPr lvl="8" marR="0" algn="ctr">
              <a:lnSpc>
                <a:spcPct val="120000"/>
              </a:lnSpc>
              <a:spcBef>
                <a:spcPts val="400"/>
              </a:spcBef>
              <a:spcAft>
                <a:spcPts val="0"/>
              </a:spcAft>
              <a:buClr>
                <a:srgbClr val="888888"/>
              </a:buClr>
              <a:buSzPts val="2000"/>
              <a:buFont typeface="Arial"/>
              <a:buNone/>
              <a:defRPr b="0" i="0" sz="2000" u="none" cap="none" strike="noStrike">
                <a:solidFill>
                  <a:srgbClr val="313131"/>
                </a:solidFill>
                <a:latin typeface="Calibri"/>
                <a:ea typeface="Calibri"/>
                <a:cs typeface="Calibri"/>
                <a:sym typeface="Calibri"/>
              </a:defRPr>
            </a:lvl9pPr>
          </a:lstStyle>
          <a:p/>
        </p:txBody>
      </p:sp>
      <p:pic>
        <p:nvPicPr>
          <p:cNvPr descr="Data_Science_Logos_final_horizontal_blacktext.png" id="19" name="Google Shape;19;p2"/>
          <p:cNvPicPr preferRelativeResize="0"/>
          <p:nvPr/>
        </p:nvPicPr>
        <p:blipFill rotWithShape="1">
          <a:blip r:embed="rId3">
            <a:alphaModFix/>
          </a:blip>
          <a:srcRect b="0" l="0" r="0" t="0"/>
          <a:stretch/>
        </p:blipFill>
        <p:spPr>
          <a:xfrm>
            <a:off x="4325519" y="1122366"/>
            <a:ext cx="2313068" cy="495196"/>
          </a:xfrm>
          <a:prstGeom prst="rect">
            <a:avLst/>
          </a:prstGeom>
          <a:noFill/>
          <a:ln>
            <a:noFill/>
          </a:ln>
        </p:spPr>
      </p:pic>
      <p:pic>
        <p:nvPicPr>
          <p:cNvPr id="20" name="Google Shape;20;p2"/>
          <p:cNvPicPr preferRelativeResize="0"/>
          <p:nvPr/>
        </p:nvPicPr>
        <p:blipFill rotWithShape="1">
          <a:blip r:embed="rId4">
            <a:alphaModFix/>
          </a:blip>
          <a:srcRect b="0" l="0" r="0" t="0"/>
          <a:stretch/>
        </p:blipFill>
        <p:spPr>
          <a:xfrm>
            <a:off x="3133386" y="4697476"/>
            <a:ext cx="3505200" cy="25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xercise">
  <p:cSld name="Exercise">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0" y="10750"/>
            <a:ext cx="9171300" cy="6858000"/>
          </a:xfrm>
          <a:prstGeom prst="rect">
            <a:avLst/>
          </a:prstGeom>
          <a:noFill/>
          <a:ln>
            <a:noFill/>
          </a:ln>
        </p:spPr>
      </p:pic>
      <p:sp>
        <p:nvSpPr>
          <p:cNvPr id="23" name="Google Shape;23;p3"/>
          <p:cNvSpPr/>
          <p:nvPr/>
        </p:nvSpPr>
        <p:spPr>
          <a:xfrm>
            <a:off x="400050" y="329575"/>
            <a:ext cx="8325000" cy="5950500"/>
          </a:xfrm>
          <a:prstGeom prst="round2DiagRect">
            <a:avLst>
              <a:gd fmla="val 16667" name="adj1"/>
              <a:gd fmla="val 0" name="adj2"/>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txBox="1"/>
          <p:nvPr>
            <p:ph idx="12" type="sldNum"/>
          </p:nvPr>
        </p:nvSpPr>
        <p:spPr>
          <a:xfrm>
            <a:off x="6578857" y="6420489"/>
            <a:ext cx="2133599" cy="365099"/>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5" name="Google Shape;25;p3"/>
          <p:cNvPicPr preferRelativeResize="0"/>
          <p:nvPr/>
        </p:nvPicPr>
        <p:blipFill rotWithShape="1">
          <a:blip r:embed="rId3">
            <a:alphaModFix/>
          </a:blip>
          <a:srcRect b="0" l="0" r="0" t="0"/>
          <a:stretch/>
        </p:blipFill>
        <p:spPr>
          <a:xfrm>
            <a:off x="457200" y="6442592"/>
            <a:ext cx="1492799" cy="3218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1">
  <p:cSld name="Contents 1">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0" y="6356350"/>
            <a:ext cx="9171300" cy="512400"/>
          </a:xfrm>
          <a:prstGeom prst="rect">
            <a:avLst/>
          </a:prstGeom>
          <a:noFill/>
          <a:ln>
            <a:noFill/>
          </a:ln>
        </p:spPr>
      </p:pic>
      <p:sp>
        <p:nvSpPr>
          <p:cNvPr id="28" name="Google Shape;28;p4"/>
          <p:cNvSpPr txBox="1"/>
          <p:nvPr>
            <p:ph type="title"/>
          </p:nvPr>
        </p:nvSpPr>
        <p:spPr>
          <a:xfrm>
            <a:off x="457200" y="436939"/>
            <a:ext cx="8229600" cy="7431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50B0D1"/>
              </a:buClr>
              <a:buSzPts val="2400"/>
              <a:buFont typeface="Calibri"/>
              <a:buNone/>
              <a:defRPr b="1" i="0" sz="2400" u="none" cap="none" strike="noStrike">
                <a:solidFill>
                  <a:srgbClr val="50B0D1"/>
                </a:solidFill>
                <a:latin typeface="Calibri"/>
                <a:ea typeface="Calibri"/>
                <a:cs typeface="Calibri"/>
                <a:sym typeface="Calibri"/>
              </a:defRPr>
            </a:lvl1pPr>
            <a:lvl2pPr lvl="1" marR="0" algn="l">
              <a:lnSpc>
                <a:spcPct val="100000"/>
              </a:lnSpc>
              <a:spcBef>
                <a:spcPts val="0"/>
              </a:spcBef>
              <a:spcAft>
                <a:spcPts val="0"/>
              </a:spcAft>
              <a:buSzPts val="1400"/>
              <a:buNone/>
              <a:defRPr sz="1800"/>
            </a:lvl2pPr>
            <a:lvl3pPr lvl="2" marR="0" algn="l">
              <a:lnSpc>
                <a:spcPct val="100000"/>
              </a:lnSpc>
              <a:spcBef>
                <a:spcPts val="0"/>
              </a:spcBef>
              <a:spcAft>
                <a:spcPts val="0"/>
              </a:spcAft>
              <a:buSzPts val="1400"/>
              <a:buNone/>
              <a:defRPr sz="1800"/>
            </a:lvl3pPr>
            <a:lvl4pPr lvl="3" marR="0" algn="l">
              <a:lnSpc>
                <a:spcPct val="100000"/>
              </a:lnSpc>
              <a:spcBef>
                <a:spcPts val="0"/>
              </a:spcBef>
              <a:spcAft>
                <a:spcPts val="0"/>
              </a:spcAft>
              <a:buSzPts val="1400"/>
              <a:buNone/>
              <a:defRPr sz="1800"/>
            </a:lvl4pPr>
            <a:lvl5pPr lvl="4" marR="0" algn="l">
              <a:lnSpc>
                <a:spcPct val="100000"/>
              </a:lnSpc>
              <a:spcBef>
                <a:spcPts val="0"/>
              </a:spcBef>
              <a:spcAft>
                <a:spcPts val="0"/>
              </a:spcAft>
              <a:buSzPts val="1400"/>
              <a:buNone/>
              <a:defRPr sz="1800"/>
            </a:lvl5pPr>
            <a:lvl6pPr lvl="5" marR="0" algn="l">
              <a:lnSpc>
                <a:spcPct val="100000"/>
              </a:lnSpc>
              <a:spcBef>
                <a:spcPts val="0"/>
              </a:spcBef>
              <a:spcAft>
                <a:spcPts val="0"/>
              </a:spcAft>
              <a:buSzPts val="1400"/>
              <a:buNone/>
              <a:defRPr sz="1800"/>
            </a:lvl6pPr>
            <a:lvl7pPr lvl="6" marR="0" algn="l">
              <a:lnSpc>
                <a:spcPct val="100000"/>
              </a:lnSpc>
              <a:spcBef>
                <a:spcPts val="0"/>
              </a:spcBef>
              <a:spcAft>
                <a:spcPts val="0"/>
              </a:spcAft>
              <a:buSzPts val="1400"/>
              <a:buNone/>
              <a:defRPr sz="1800"/>
            </a:lvl7pPr>
            <a:lvl8pPr lvl="7" marR="0" algn="l">
              <a:lnSpc>
                <a:spcPct val="100000"/>
              </a:lnSpc>
              <a:spcBef>
                <a:spcPts val="0"/>
              </a:spcBef>
              <a:spcAft>
                <a:spcPts val="0"/>
              </a:spcAft>
              <a:buSzPts val="1400"/>
              <a:buNone/>
              <a:defRPr sz="1800"/>
            </a:lvl8pPr>
            <a:lvl9pPr lvl="8" marR="0" algn="l">
              <a:lnSpc>
                <a:spcPct val="100000"/>
              </a:lnSpc>
              <a:spcBef>
                <a:spcPts val="0"/>
              </a:spcBef>
              <a:spcAft>
                <a:spcPts val="0"/>
              </a:spcAft>
              <a:buSzPts val="1400"/>
              <a:buNone/>
              <a:defRPr sz="1800"/>
            </a:lvl9pPr>
          </a:lstStyle>
          <a:p/>
        </p:txBody>
      </p:sp>
      <p:sp>
        <p:nvSpPr>
          <p:cNvPr id="29" name="Google Shape;29;p4"/>
          <p:cNvSpPr txBox="1"/>
          <p:nvPr>
            <p:ph idx="1" type="body"/>
          </p:nvPr>
        </p:nvSpPr>
        <p:spPr>
          <a:xfrm>
            <a:off x="457200" y="1273400"/>
            <a:ext cx="4094099" cy="4624199"/>
          </a:xfrm>
          <a:prstGeom prst="rect">
            <a:avLst/>
          </a:prstGeom>
          <a:noFill/>
          <a:ln>
            <a:noFill/>
          </a:ln>
        </p:spPr>
        <p:txBody>
          <a:bodyPr anchorCtr="0" anchor="t" bIns="91425" lIns="91425" spcFirstLastPara="1" rIns="91425" wrap="square" tIns="91425"/>
          <a:lstStyle>
            <a:lvl1pPr indent="-355600" lvl="0" marL="4572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
        <p:nvSpPr>
          <p:cNvPr id="30" name="Google Shape;30;p4"/>
          <p:cNvSpPr txBox="1"/>
          <p:nvPr>
            <p:ph idx="12" type="sldNum"/>
          </p:nvPr>
        </p:nvSpPr>
        <p:spPr>
          <a:xfrm>
            <a:off x="6578857" y="6420489"/>
            <a:ext cx="2133599" cy="36509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id="31" name="Google Shape;31;p4"/>
          <p:cNvPicPr preferRelativeResize="0"/>
          <p:nvPr/>
        </p:nvPicPr>
        <p:blipFill rotWithShape="1">
          <a:blip r:embed="rId3">
            <a:alphaModFix/>
          </a:blip>
          <a:srcRect b="0" l="0" r="0" t="0"/>
          <a:stretch/>
        </p:blipFill>
        <p:spPr>
          <a:xfrm>
            <a:off x="457200" y="6442592"/>
            <a:ext cx="1492799" cy="321899"/>
          </a:xfrm>
          <a:prstGeom prst="rect">
            <a:avLst/>
          </a:prstGeom>
          <a:noFill/>
          <a:ln>
            <a:noFill/>
          </a:ln>
        </p:spPr>
      </p:pic>
      <p:pic>
        <p:nvPicPr>
          <p:cNvPr id="32" name="Google Shape;32;p4"/>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
        <p:nvSpPr>
          <p:cNvPr id="33" name="Google Shape;33;p4"/>
          <p:cNvSpPr txBox="1"/>
          <p:nvPr>
            <p:ph idx="2" type="body"/>
          </p:nvPr>
        </p:nvSpPr>
        <p:spPr>
          <a:xfrm>
            <a:off x="4618350" y="1273400"/>
            <a:ext cx="4094099" cy="4624199"/>
          </a:xfrm>
          <a:prstGeom prst="rect">
            <a:avLst/>
          </a:prstGeom>
          <a:noFill/>
          <a:ln>
            <a:noFill/>
          </a:ln>
        </p:spPr>
        <p:txBody>
          <a:bodyPr anchorCtr="0" anchor="t" bIns="91425" lIns="91425" spcFirstLastPara="1" rIns="91425" wrap="square" tIns="91425"/>
          <a:lstStyle>
            <a:lvl1pPr indent="-355600" lvl="0" marL="4572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algn="l">
              <a:lnSpc>
                <a:spcPct val="120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s" type="obj">
  <p:cSld name="OBJECT">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b="0" l="0" r="0" t="0"/>
          <a:stretch/>
        </p:blipFill>
        <p:spPr>
          <a:xfrm>
            <a:off x="0" y="6356350"/>
            <a:ext cx="9171310" cy="512416"/>
          </a:xfrm>
          <a:prstGeom prst="rect">
            <a:avLst/>
          </a:prstGeom>
          <a:noFill/>
          <a:ln>
            <a:noFill/>
          </a:ln>
        </p:spPr>
      </p:pic>
      <p:sp>
        <p:nvSpPr>
          <p:cNvPr id="36" name="Google Shape;36;p5"/>
          <p:cNvSpPr txBox="1"/>
          <p:nvPr>
            <p:ph type="title"/>
          </p:nvPr>
        </p:nvSpPr>
        <p:spPr>
          <a:xfrm>
            <a:off x="457200" y="436939"/>
            <a:ext cx="8229600" cy="743206"/>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50B0D1"/>
              </a:buClr>
              <a:buSzPts val="2400"/>
              <a:buFont typeface="Calibri"/>
              <a:buNone/>
              <a:defRPr b="1" i="0" sz="2400" u="none" cap="none" strike="noStrike">
                <a:solidFill>
                  <a:srgbClr val="50B0D1"/>
                </a:solidFill>
                <a:latin typeface="Calibri"/>
                <a:ea typeface="Calibri"/>
                <a:cs typeface="Calibri"/>
                <a:sym typeface="Calibri"/>
              </a:defRPr>
            </a:lvl1pPr>
            <a:lvl2pPr lvl="1" marR="0" algn="l">
              <a:lnSpc>
                <a:spcPct val="100000"/>
              </a:lnSpc>
              <a:spcBef>
                <a:spcPts val="0"/>
              </a:spcBef>
              <a:spcAft>
                <a:spcPts val="0"/>
              </a:spcAft>
              <a:buSzPts val="1400"/>
              <a:buNone/>
              <a:defRPr sz="1800"/>
            </a:lvl2pPr>
            <a:lvl3pPr lvl="2" marR="0" algn="l">
              <a:lnSpc>
                <a:spcPct val="100000"/>
              </a:lnSpc>
              <a:spcBef>
                <a:spcPts val="0"/>
              </a:spcBef>
              <a:spcAft>
                <a:spcPts val="0"/>
              </a:spcAft>
              <a:buSzPts val="1400"/>
              <a:buNone/>
              <a:defRPr sz="1800"/>
            </a:lvl3pPr>
            <a:lvl4pPr lvl="3" marR="0" algn="l">
              <a:lnSpc>
                <a:spcPct val="100000"/>
              </a:lnSpc>
              <a:spcBef>
                <a:spcPts val="0"/>
              </a:spcBef>
              <a:spcAft>
                <a:spcPts val="0"/>
              </a:spcAft>
              <a:buSzPts val="1400"/>
              <a:buNone/>
              <a:defRPr sz="1800"/>
            </a:lvl4pPr>
            <a:lvl5pPr lvl="4" marR="0" algn="l">
              <a:lnSpc>
                <a:spcPct val="100000"/>
              </a:lnSpc>
              <a:spcBef>
                <a:spcPts val="0"/>
              </a:spcBef>
              <a:spcAft>
                <a:spcPts val="0"/>
              </a:spcAft>
              <a:buSzPts val="1400"/>
              <a:buNone/>
              <a:defRPr sz="1800"/>
            </a:lvl5pPr>
            <a:lvl6pPr lvl="5" marR="0" algn="l">
              <a:lnSpc>
                <a:spcPct val="100000"/>
              </a:lnSpc>
              <a:spcBef>
                <a:spcPts val="0"/>
              </a:spcBef>
              <a:spcAft>
                <a:spcPts val="0"/>
              </a:spcAft>
              <a:buSzPts val="1400"/>
              <a:buNone/>
              <a:defRPr sz="1800"/>
            </a:lvl6pPr>
            <a:lvl7pPr lvl="6" marR="0" algn="l">
              <a:lnSpc>
                <a:spcPct val="100000"/>
              </a:lnSpc>
              <a:spcBef>
                <a:spcPts val="0"/>
              </a:spcBef>
              <a:spcAft>
                <a:spcPts val="0"/>
              </a:spcAft>
              <a:buSzPts val="1400"/>
              <a:buNone/>
              <a:defRPr sz="1800"/>
            </a:lvl7pPr>
            <a:lvl8pPr lvl="7" marR="0" algn="l">
              <a:lnSpc>
                <a:spcPct val="100000"/>
              </a:lnSpc>
              <a:spcBef>
                <a:spcPts val="0"/>
              </a:spcBef>
              <a:spcAft>
                <a:spcPts val="0"/>
              </a:spcAft>
              <a:buSzPts val="1400"/>
              <a:buNone/>
              <a:defRPr sz="1800"/>
            </a:lvl8pPr>
            <a:lvl9pPr lvl="8" marR="0" algn="l">
              <a:lnSpc>
                <a:spcPct val="100000"/>
              </a:lnSpc>
              <a:spcBef>
                <a:spcPts val="0"/>
              </a:spcBef>
              <a:spcAft>
                <a:spcPts val="0"/>
              </a:spcAft>
              <a:buSzPts val="1400"/>
              <a:buNone/>
              <a:defRPr sz="1800"/>
            </a:lvl9pPr>
          </a:lstStyle>
          <a:p/>
        </p:txBody>
      </p:sp>
      <p:sp>
        <p:nvSpPr>
          <p:cNvPr id="37" name="Google Shape;37;p5"/>
          <p:cNvSpPr txBox="1"/>
          <p:nvPr>
            <p:ph idx="1" type="body"/>
          </p:nvPr>
        </p:nvSpPr>
        <p:spPr>
          <a:xfrm>
            <a:off x="457200" y="1273401"/>
            <a:ext cx="8229600" cy="4624199"/>
          </a:xfrm>
          <a:prstGeom prst="rect">
            <a:avLst/>
          </a:prstGeom>
          <a:noFill/>
          <a:ln>
            <a:noFill/>
          </a:ln>
        </p:spPr>
        <p:txBody>
          <a:bodyPr anchorCtr="0" anchor="t" bIns="91425" lIns="91425" spcFirstLastPara="1" rIns="91425" wrap="square" tIns="91425"/>
          <a:lstStyle>
            <a:lvl1pPr indent="-355600" lvl="0" marL="457200" marR="0" algn="l">
              <a:lnSpc>
                <a:spcPct val="115000"/>
              </a:lnSpc>
              <a:spcBef>
                <a:spcPts val="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algn="l">
              <a:lnSpc>
                <a:spcPct val="115000"/>
              </a:lnSpc>
              <a:spcBef>
                <a:spcPts val="100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algn="l">
              <a:lnSpc>
                <a:spcPct val="115000"/>
              </a:lnSpc>
              <a:spcBef>
                <a:spcPts val="100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algn="l">
              <a:lnSpc>
                <a:spcPct val="115000"/>
              </a:lnSpc>
              <a:spcBef>
                <a:spcPts val="100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algn="l">
              <a:lnSpc>
                <a:spcPct val="120000"/>
              </a:lnSpc>
              <a:spcBef>
                <a:spcPts val="10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algn="l">
              <a:lnSpc>
                <a:spcPct val="120000"/>
              </a:lnSpc>
              <a:spcBef>
                <a:spcPts val="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
        <p:nvSpPr>
          <p:cNvPr id="38" name="Google Shape;38;p5"/>
          <p:cNvSpPr txBox="1"/>
          <p:nvPr>
            <p:ph idx="12" type="sldNum"/>
          </p:nvPr>
        </p:nvSpPr>
        <p:spPr>
          <a:xfrm>
            <a:off x="6578857" y="6420489"/>
            <a:ext cx="21335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chemeClr val="lt1"/>
              </a:buClr>
              <a:buSzPts val="4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5"/>
          <p:cNvPicPr preferRelativeResize="0"/>
          <p:nvPr/>
        </p:nvPicPr>
        <p:blipFill rotWithShape="1">
          <a:blip r:embed="rId3">
            <a:alphaModFix/>
          </a:blip>
          <a:srcRect b="0" l="0" r="0" t="0"/>
          <a:stretch/>
        </p:blipFill>
        <p:spPr>
          <a:xfrm>
            <a:off x="457200" y="6442592"/>
            <a:ext cx="1492679" cy="321775"/>
          </a:xfrm>
          <a:prstGeom prst="rect">
            <a:avLst/>
          </a:prstGeom>
          <a:noFill/>
          <a:ln>
            <a:noFill/>
          </a:ln>
        </p:spPr>
      </p:pic>
      <p:pic>
        <p:nvPicPr>
          <p:cNvPr id="40" name="Google Shape;40;p5"/>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ontents">
  <p:cSld name="1_Contents">
    <p:spTree>
      <p:nvGrpSpPr>
        <p:cNvPr id="41" name="Shape 41"/>
        <p:cNvGrpSpPr/>
        <p:nvPr/>
      </p:nvGrpSpPr>
      <p:grpSpPr>
        <a:xfrm>
          <a:off x="0" y="0"/>
          <a:ext cx="0" cy="0"/>
          <a:chOff x="0" y="0"/>
          <a:chExt cx="0" cy="0"/>
        </a:xfrm>
      </p:grpSpPr>
      <p:pic>
        <p:nvPicPr>
          <p:cNvPr id="42" name="Google Shape;42;p6"/>
          <p:cNvPicPr preferRelativeResize="0"/>
          <p:nvPr/>
        </p:nvPicPr>
        <p:blipFill rotWithShape="1">
          <a:blip r:embed="rId2">
            <a:alphaModFix/>
          </a:blip>
          <a:srcRect b="0" l="0" r="0" t="0"/>
          <a:stretch/>
        </p:blipFill>
        <p:spPr>
          <a:xfrm>
            <a:off x="0" y="6356350"/>
            <a:ext cx="9171310" cy="512416"/>
          </a:xfrm>
          <a:prstGeom prst="rect">
            <a:avLst/>
          </a:prstGeom>
          <a:noFill/>
          <a:ln>
            <a:noFill/>
          </a:ln>
        </p:spPr>
      </p:pic>
      <p:sp>
        <p:nvSpPr>
          <p:cNvPr id="43" name="Google Shape;43;p6"/>
          <p:cNvSpPr txBox="1"/>
          <p:nvPr>
            <p:ph idx="12" type="sldNum"/>
          </p:nvPr>
        </p:nvSpPr>
        <p:spPr>
          <a:xfrm>
            <a:off x="6578857" y="6420489"/>
            <a:ext cx="2133599"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4" name="Google Shape;44;p6"/>
          <p:cNvPicPr preferRelativeResize="0"/>
          <p:nvPr/>
        </p:nvPicPr>
        <p:blipFill rotWithShape="1">
          <a:blip r:embed="rId3">
            <a:alphaModFix/>
          </a:blip>
          <a:srcRect b="0" l="0" r="0" t="0"/>
          <a:stretch/>
        </p:blipFill>
        <p:spPr>
          <a:xfrm>
            <a:off x="457200" y="6442592"/>
            <a:ext cx="1492679" cy="321775"/>
          </a:xfrm>
          <a:prstGeom prst="rect">
            <a:avLst/>
          </a:prstGeom>
          <a:noFill/>
          <a:ln>
            <a:noFill/>
          </a:ln>
        </p:spPr>
      </p:pic>
      <p:pic>
        <p:nvPicPr>
          <p:cNvPr id="45" name="Google Shape;45;p6"/>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Contents">
  <p:cSld name="3_Contents">
    <p:spTree>
      <p:nvGrpSpPr>
        <p:cNvPr id="46"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b="0" l="0" r="0" t="0"/>
          <a:stretch/>
        </p:blipFill>
        <p:spPr>
          <a:xfrm>
            <a:off x="0" y="6356350"/>
            <a:ext cx="9171310" cy="512416"/>
          </a:xfrm>
          <a:prstGeom prst="rect">
            <a:avLst/>
          </a:prstGeom>
          <a:noFill/>
          <a:ln>
            <a:noFill/>
          </a:ln>
        </p:spPr>
      </p:pic>
      <p:sp>
        <p:nvSpPr>
          <p:cNvPr id="48" name="Google Shape;48;p7"/>
          <p:cNvSpPr txBox="1"/>
          <p:nvPr>
            <p:ph idx="12" type="sldNum"/>
          </p:nvPr>
        </p:nvSpPr>
        <p:spPr>
          <a:xfrm>
            <a:off x="6578857" y="6420489"/>
            <a:ext cx="2133599"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49" name="Google Shape;49;p7"/>
          <p:cNvPicPr preferRelativeResize="0"/>
          <p:nvPr/>
        </p:nvPicPr>
        <p:blipFill rotWithShape="1">
          <a:blip r:embed="rId3">
            <a:alphaModFix/>
          </a:blip>
          <a:srcRect b="0" l="0" r="0" t="0"/>
          <a:stretch/>
        </p:blipFill>
        <p:spPr>
          <a:xfrm>
            <a:off x="457200" y="6442592"/>
            <a:ext cx="1492679" cy="321775"/>
          </a:xfrm>
          <a:prstGeom prst="rect">
            <a:avLst/>
          </a:prstGeom>
          <a:noFill/>
          <a:ln>
            <a:noFill/>
          </a:ln>
        </p:spPr>
      </p:pic>
      <p:pic>
        <p:nvPicPr>
          <p:cNvPr id="50" name="Google Shape;50;p7"/>
          <p:cNvPicPr preferRelativeResize="0"/>
          <p:nvPr/>
        </p:nvPicPr>
        <p:blipFill rotWithShape="1">
          <a:blip r:embed="rId4">
            <a:alphaModFix/>
          </a:blip>
          <a:srcRect b="0" l="0" r="0" t="0"/>
          <a:stretch/>
        </p:blipFill>
        <p:spPr>
          <a:xfrm>
            <a:off x="461847" y="1185813"/>
            <a:ext cx="8229600" cy="182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8"/>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1089DA"/>
              </a:buClr>
              <a:buSzPts val="2400"/>
              <a:buFont typeface="Calibri"/>
              <a:buNone/>
              <a:defRPr b="0" i="0" sz="2400" u="none" cap="none" strike="noStrike">
                <a:solidFill>
                  <a:srgbClr val="1089DA"/>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371600"/>
            <a:ext cx="8229600" cy="4659900"/>
          </a:xfrm>
          <a:prstGeom prst="rect">
            <a:avLst/>
          </a:prstGeom>
          <a:noFill/>
          <a:ln>
            <a:noFill/>
          </a:ln>
        </p:spPr>
        <p:txBody>
          <a:bodyPr anchorCtr="0" anchor="t" bIns="91425" lIns="91425" spcFirstLastPara="1" rIns="91425" wrap="square" tIns="91425"/>
          <a:lstStyle>
            <a:lvl1pPr indent="-355600" lvl="0" marL="457200" marR="0" rtl="0" algn="l">
              <a:lnSpc>
                <a:spcPct val="120000"/>
              </a:lnSpc>
              <a:spcBef>
                <a:spcPts val="48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1pPr>
            <a:lvl2pPr indent="-355600" lvl="1" marL="914400" marR="0" rtl="0" algn="l">
              <a:lnSpc>
                <a:spcPct val="120000"/>
              </a:lnSpc>
              <a:spcBef>
                <a:spcPts val="48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2pPr>
            <a:lvl3pPr indent="-355600" lvl="2" marL="1371600" marR="0" rtl="0" algn="l">
              <a:lnSpc>
                <a:spcPct val="120000"/>
              </a:lnSpc>
              <a:spcBef>
                <a:spcPts val="480"/>
              </a:spcBef>
              <a:spcAft>
                <a:spcPts val="0"/>
              </a:spcAft>
              <a:buClr>
                <a:srgbClr val="50B0D1"/>
              </a:buClr>
              <a:buSzPts val="2000"/>
              <a:buFont typeface="Calibri"/>
              <a:buChar char="■"/>
              <a:defRPr b="0" i="0" sz="2000" u="none" cap="none" strike="noStrike">
                <a:solidFill>
                  <a:srgbClr val="313131"/>
                </a:solidFill>
                <a:latin typeface="Calibri"/>
                <a:ea typeface="Calibri"/>
                <a:cs typeface="Calibri"/>
                <a:sym typeface="Calibri"/>
              </a:defRPr>
            </a:lvl3pPr>
            <a:lvl4pPr indent="-355600" lvl="3" marL="1828800" marR="0" rtl="0" algn="l">
              <a:lnSpc>
                <a:spcPct val="120000"/>
              </a:lnSpc>
              <a:spcBef>
                <a:spcPts val="48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4pPr>
            <a:lvl5pPr indent="-355600" lvl="4" marL="2286000" marR="0" rtl="0" algn="l">
              <a:lnSpc>
                <a:spcPct val="120000"/>
              </a:lnSpc>
              <a:spcBef>
                <a:spcPts val="48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5pPr>
            <a:lvl6pPr indent="-355600" lvl="5" marL="27432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6pPr>
            <a:lvl7pPr indent="-355600" lvl="6" marL="32004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7pPr>
            <a:lvl8pPr indent="-355600" lvl="7" marL="36576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8pPr>
            <a:lvl9pPr indent="-355600" lvl="8" marL="4114800" marR="0" rtl="0" algn="l">
              <a:lnSpc>
                <a:spcPct val="120000"/>
              </a:lnSpc>
              <a:spcBef>
                <a:spcPts val="400"/>
              </a:spcBef>
              <a:spcAft>
                <a:spcPts val="0"/>
              </a:spcAft>
              <a:buClr>
                <a:srgbClr val="313131"/>
              </a:buClr>
              <a:buSzPts val="2000"/>
              <a:buFont typeface="Calibri"/>
              <a:buChar char="◆"/>
              <a:defRPr b="0" i="0" sz="2000" u="none" cap="none" strike="noStrike">
                <a:solidFill>
                  <a:srgbClr val="31313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599" cy="365125"/>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6553200" y="6356350"/>
            <a:ext cx="21335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FFFFFF"/>
              </a:buClr>
              <a:buSzPts val="400"/>
              <a:buFont typeface="Helvetica Neue"/>
              <a:buNone/>
              <a:defRPr b="1" i="0" sz="1600" u="none" cap="none" strike="noStrike">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alex-baransky.shinyapps.io/yts_tool/" TargetMode="External"/><Relationship Id="rId4" Type="http://schemas.openxmlformats.org/officeDocument/2006/relationships/hyperlink" Target="https://alex-baransky.shinyapps.io/my_movie_critic/"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r-project.org/" TargetMode="External"/><Relationship Id="rId4" Type="http://schemas.openxmlformats.org/officeDocument/2006/relationships/hyperlink" Target="https://journal.r-project.org/index.html" TargetMode="External"/><Relationship Id="rId10" Type="http://schemas.openxmlformats.org/officeDocument/2006/relationships/hyperlink" Target="https://www.youtube.com/playlist?list=PLcgz5kNZFCkzSyBG3H-rUaPHoBXgijHfC" TargetMode="External"/><Relationship Id="rId9" Type="http://schemas.openxmlformats.org/officeDocument/2006/relationships/hyperlink" Target="https://www.youtube.com/watch?v=iffR3fWv4xw&amp;list=PLOU2XLYxmsIK9qQfztXeybpHvru-TrqAP" TargetMode="External"/><Relationship Id="rId5" Type="http://schemas.openxmlformats.org/officeDocument/2006/relationships/hyperlink" Target="https://www.r-bloggers.com/" TargetMode="External"/><Relationship Id="rId6" Type="http://schemas.openxmlformats.org/officeDocument/2006/relationships/hyperlink" Target="https://www.statmethods.net/" TargetMode="External"/><Relationship Id="rId7" Type="http://schemas.openxmlformats.org/officeDocument/2006/relationships/hyperlink" Target="https://www.rdocumentation.org/" TargetMode="External"/><Relationship Id="rId8" Type="http://schemas.openxmlformats.org/officeDocument/2006/relationships/hyperlink" Target="https://stackoverflow.com/questions/tagged/r"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9"/>
          <p:cNvSpPr txBox="1"/>
          <p:nvPr>
            <p:ph type="ctrTitle"/>
          </p:nvPr>
        </p:nvSpPr>
        <p:spPr>
          <a:xfrm>
            <a:off x="1844025" y="2947950"/>
            <a:ext cx="4794600" cy="962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1089DA"/>
              </a:buClr>
              <a:buSzPts val="4800"/>
              <a:buFont typeface="Impact"/>
              <a:buNone/>
            </a:pPr>
            <a:r>
              <a:rPr lang="en-US"/>
              <a:t>Introduction to R</a:t>
            </a:r>
            <a:endParaRPr/>
          </a:p>
        </p:txBody>
      </p:sp>
      <p:sp>
        <p:nvSpPr>
          <p:cNvPr id="60" name="Google Shape;60;p9"/>
          <p:cNvSpPr txBox="1"/>
          <p:nvPr>
            <p:ph idx="1" type="subTitle"/>
          </p:nvPr>
        </p:nvSpPr>
        <p:spPr>
          <a:xfrm>
            <a:off x="1844025" y="4767850"/>
            <a:ext cx="4794600" cy="10953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US"/>
              <a:t>Alex Baransky</a:t>
            </a:r>
            <a:endParaRPr/>
          </a:p>
          <a:p>
            <a:pPr indent="0" lvl="0" marL="0" rtl="0" algn="r">
              <a:lnSpc>
                <a:spcPct val="100000"/>
              </a:lnSpc>
              <a:spcBef>
                <a:spcPts val="0"/>
              </a:spcBef>
              <a:spcAft>
                <a:spcPts val="0"/>
              </a:spcAft>
              <a:buClr>
                <a:schemeClr val="dk1"/>
              </a:buClr>
              <a:buSzPts val="1100"/>
              <a:buFont typeface="Arial"/>
              <a:buNone/>
            </a:pPr>
            <a:r>
              <a:rPr lang="en-US"/>
              <a:t>alex.baransky@nycdatascience.com</a:t>
            </a:r>
            <a:endParaRPr/>
          </a:p>
          <a:p>
            <a:pPr indent="0" lvl="0" marL="0" marR="0" rtl="0" algn="r">
              <a:lnSpc>
                <a:spcPct val="120000"/>
              </a:lnSpc>
              <a:spcBef>
                <a:spcPts val="0"/>
              </a:spcBef>
              <a:spcAft>
                <a:spcPts val="0"/>
              </a:spcAft>
              <a:buClr>
                <a:srgbClr val="50B0D1"/>
              </a:buClr>
              <a:buSzPts val="2000"/>
              <a:buFont typeface="Noto Sans Symbols"/>
              <a:buNone/>
            </a:pPr>
            <a:r>
              <a:rPr lang="en-US"/>
              <a:t>NYC Data Science Academy</a:t>
            </a:r>
            <a:endParaRPr b="0" i="0" sz="2000" u="none" cap="none" strike="noStrike">
              <a:solidFill>
                <a:srgbClr val="313131"/>
              </a:solidFill>
              <a:latin typeface="Calibri"/>
              <a:ea typeface="Calibri"/>
              <a:cs typeface="Calibri"/>
              <a:sym typeface="Calibri"/>
            </a:endParaRPr>
          </a:p>
        </p:txBody>
      </p:sp>
      <p:sp>
        <p:nvSpPr>
          <p:cNvPr id="61" name="Google Shape;61;p9"/>
          <p:cNvSpPr txBox="1"/>
          <p:nvPr/>
        </p:nvSpPr>
        <p:spPr>
          <a:xfrm>
            <a:off x="2709050" y="3805750"/>
            <a:ext cx="4028400" cy="9621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t/>
            </a:r>
            <a:endParaRPr sz="2000">
              <a:solidFill>
                <a:srgbClr val="31313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nvSpPr>
        <p:spPr>
          <a:xfrm>
            <a:off x="1941000" y="2608800"/>
            <a:ext cx="5262000" cy="1640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Primitive Data Types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129" name="Google Shape;129;p1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a:t>
            </a:r>
            <a:endParaRPr sz="3000"/>
          </a:p>
        </p:txBody>
      </p:sp>
      <p:sp>
        <p:nvSpPr>
          <p:cNvPr id="136" name="Google Shape;136;p1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37" name="Google Shape;137;p19"/>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 following are the primitive data types in R. We will go over the first three today:</a:t>
            </a:r>
            <a:endParaRPr sz="28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numeric</a:t>
            </a:r>
            <a:r>
              <a:rPr lang="en-US" sz="2400">
                <a:latin typeface="Calibri"/>
                <a:ea typeface="Calibri"/>
                <a:cs typeface="Calibri"/>
                <a:sym typeface="Calibri"/>
              </a:rPr>
              <a:t>: The data type for real numbers. A number is assumed by R to be type “numeric” even if it is an integer.</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character</a:t>
            </a:r>
            <a:r>
              <a:rPr lang="en-US" sz="2400">
                <a:latin typeface="Calibri"/>
                <a:ea typeface="Calibri"/>
                <a:cs typeface="Calibri"/>
                <a:sym typeface="Calibri"/>
              </a:rPr>
              <a:t>: The data type for strings.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logical</a:t>
            </a:r>
            <a:r>
              <a:rPr lang="en-US" sz="2400">
                <a:latin typeface="Calibri"/>
                <a:ea typeface="Calibri"/>
                <a:cs typeface="Calibri"/>
                <a:sym typeface="Calibri"/>
              </a:rPr>
              <a:t>: Values TRUE and FALSE.</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factor</a:t>
            </a:r>
            <a:r>
              <a:rPr lang="en-US" sz="2400">
                <a:latin typeface="Calibri"/>
                <a:ea typeface="Calibri"/>
                <a:cs typeface="Calibri"/>
                <a:sym typeface="Calibri"/>
              </a:rPr>
              <a:t>: Categorical variables that can be either numeric or string variables. These represent groups.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integer</a:t>
            </a:r>
            <a:r>
              <a:rPr lang="en-US" sz="2400">
                <a:latin typeface="Calibri"/>
                <a:ea typeface="Calibri"/>
                <a:cs typeface="Calibri"/>
                <a:sym typeface="Calibri"/>
              </a:rPr>
              <a:t>: There is an integer type - e.g. 7L is the integer 7 while 7 is the real number 7.0. It’s usage is rare.</a:t>
            </a:r>
            <a:endParaRPr sz="24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 Numeric</a:t>
            </a:r>
            <a:endParaRPr sz="3000"/>
          </a:p>
        </p:txBody>
      </p:sp>
      <p:sp>
        <p:nvSpPr>
          <p:cNvPr id="144" name="Google Shape;144;p2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45" name="Google Shape;145;p20"/>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000000"/>
              </a:buClr>
              <a:buSzPts val="2800"/>
              <a:buFont typeface="Calibri"/>
              <a:buChar char="●"/>
            </a:pPr>
            <a:r>
              <a:rPr lang="en-US" sz="2800">
                <a:latin typeface="Calibri"/>
                <a:ea typeface="Calibri"/>
                <a:cs typeface="Calibri"/>
                <a:sym typeface="Calibri"/>
              </a:rPr>
              <a:t>All numbers are given the numeric data type by default. The data type of an object can be seen by using the “class()” function</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R has the usual arithmetic operators</a:t>
            </a:r>
            <a:endParaRPr sz="2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 Character</a:t>
            </a:r>
            <a:endParaRPr sz="3000"/>
          </a:p>
        </p:txBody>
      </p:sp>
      <p:sp>
        <p:nvSpPr>
          <p:cNvPr id="152" name="Google Shape;152;p2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53" name="Google Shape;153;p21"/>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000000"/>
              </a:buClr>
              <a:buSzPts val="2800"/>
              <a:buFont typeface="Calibri"/>
              <a:buChar char="●"/>
            </a:pPr>
            <a:r>
              <a:rPr lang="en-US" sz="2800">
                <a:latin typeface="Calibri"/>
                <a:ea typeface="Calibri"/>
                <a:cs typeface="Calibri"/>
                <a:sym typeface="Calibri"/>
              </a:rPr>
              <a:t>A character object is a string</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Strings are enclosed in quotation marks (single or double)</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If a number is contained in quotation marks, it is considered a character</a:t>
            </a:r>
            <a:endParaRPr sz="2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Primitive Data Types: Logical</a:t>
            </a:r>
            <a:endParaRPr sz="3000"/>
          </a:p>
        </p:txBody>
      </p:sp>
      <p:sp>
        <p:nvSpPr>
          <p:cNvPr id="160" name="Google Shape;160;p2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61" name="Google Shape;161;p22"/>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Logical values are TRUE and FALSE (which can also be written as T and F)</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Note that case matters here</a:t>
            </a:r>
            <a:endParaRPr sz="2800">
              <a:latin typeface="Calibri"/>
              <a:ea typeface="Calibri"/>
              <a:cs typeface="Calibri"/>
              <a:sym typeface="Calibri"/>
            </a:endParaRPr>
          </a:p>
          <a:p>
            <a:pPr indent="-406400" lvl="0" marL="457200" marR="0" rtl="0" algn="l">
              <a:lnSpc>
                <a:spcPct val="100000"/>
              </a:lnSpc>
              <a:spcBef>
                <a:spcPts val="0"/>
              </a:spcBef>
              <a:spcAft>
                <a:spcPts val="0"/>
              </a:spcAft>
              <a:buSzPts val="2800"/>
              <a:buFont typeface="Calibri"/>
              <a:buChar char="●"/>
            </a:pPr>
            <a:r>
              <a:rPr lang="en-US" sz="2800">
                <a:latin typeface="Calibri"/>
                <a:ea typeface="Calibri"/>
                <a:cs typeface="Calibri"/>
                <a:sym typeface="Calibri"/>
              </a:rPr>
              <a:t>Comparison operators return logical values</a:t>
            </a:r>
            <a:endParaRPr sz="2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Type Conversions</a:t>
            </a:r>
            <a:endParaRPr sz="3000"/>
          </a:p>
        </p:txBody>
      </p:sp>
      <p:sp>
        <p:nvSpPr>
          <p:cNvPr id="168" name="Google Shape;168;p2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69" name="Google Shape;169;p23"/>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Values can sometimes be converted into different types when it is needed</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There are a number of conversion operators - all with names of the form as.</a:t>
            </a:r>
            <a:r>
              <a:rPr i="1" lang="en-US" sz="2800">
                <a:latin typeface="Calibri"/>
                <a:ea typeface="Calibri"/>
                <a:cs typeface="Calibri"/>
                <a:sym typeface="Calibri"/>
              </a:rPr>
              <a:t>type</a:t>
            </a:r>
            <a:r>
              <a:rPr lang="en-US" sz="2800">
                <a:latin typeface="Calibri"/>
                <a:ea typeface="Calibri"/>
                <a:cs typeface="Calibri"/>
                <a:sym typeface="Calibri"/>
              </a:rPr>
              <a:t>()</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Type conversions do not change the type of the value, but instead produce a new value with the new type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Variables don’t have types, values have types Variables can hold values of different types</a:t>
            </a:r>
            <a:endParaRPr sz="2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nvSpPr>
        <p:spPr>
          <a:xfrm>
            <a:off x="1941000" y="2623050"/>
            <a:ext cx="5262000" cy="1611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Composite Data Types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175" name="Google Shape;175;p2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Composite Data Objects</a:t>
            </a:r>
            <a:endParaRPr sz="3000"/>
          </a:p>
        </p:txBody>
      </p:sp>
      <p:sp>
        <p:nvSpPr>
          <p:cNvPr id="182" name="Google Shape;182;p2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83" name="Google Shape;183;p25"/>
          <p:cNvSpPr txBox="1"/>
          <p:nvPr/>
        </p:nvSpPr>
        <p:spPr>
          <a:xfrm>
            <a:off x="199475" y="1428050"/>
            <a:ext cx="8691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Data objects can be collected inside larger, composite data objects. There are several composite types:</a:t>
            </a:r>
            <a:endParaRPr sz="28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Vector</a:t>
            </a:r>
            <a:r>
              <a:rPr lang="en-US" sz="2400">
                <a:latin typeface="Calibri"/>
                <a:ea typeface="Calibri"/>
                <a:cs typeface="Calibri"/>
                <a:sym typeface="Calibri"/>
              </a:rPr>
              <a:t>: Sequence of primitive data objects of the same type.</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Matrix</a:t>
            </a:r>
            <a:r>
              <a:rPr lang="en-US" sz="2400">
                <a:latin typeface="Calibri"/>
                <a:ea typeface="Calibri"/>
                <a:cs typeface="Calibri"/>
                <a:sym typeface="Calibri"/>
              </a:rPr>
              <a:t>: Two-dimensional collection of primitive data objects, like the mathematical notion of matrix.</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Array</a:t>
            </a:r>
            <a:r>
              <a:rPr lang="en-US" sz="2400">
                <a:latin typeface="Calibri"/>
                <a:ea typeface="Calibri"/>
                <a:cs typeface="Calibri"/>
                <a:sym typeface="Calibri"/>
              </a:rPr>
              <a:t>: Multi-dimensional collection of primitive data objects.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List</a:t>
            </a:r>
            <a:r>
              <a:rPr lang="en-US" sz="2400">
                <a:latin typeface="Calibri"/>
                <a:ea typeface="Calibri"/>
                <a:cs typeface="Calibri"/>
                <a:sym typeface="Calibri"/>
              </a:rPr>
              <a:t>: Collection of named values, possibly of different types.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b="1" lang="en-US" sz="2400">
                <a:latin typeface="Calibri"/>
                <a:ea typeface="Calibri"/>
                <a:cs typeface="Calibri"/>
                <a:sym typeface="Calibri"/>
              </a:rPr>
              <a:t>Dataframe</a:t>
            </a:r>
            <a:r>
              <a:rPr lang="en-US" sz="2400">
                <a:latin typeface="Calibri"/>
                <a:ea typeface="Calibri"/>
                <a:cs typeface="Calibri"/>
                <a:sym typeface="Calibri"/>
              </a:rPr>
              <a:t>: Matrix with labelled columns and rows. Like a spreadsheet, or a table in a relational database.</a:t>
            </a: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Vectors</a:t>
            </a:r>
            <a:endParaRPr sz="3000"/>
          </a:p>
        </p:txBody>
      </p:sp>
      <p:sp>
        <p:nvSpPr>
          <p:cNvPr id="190" name="Google Shape;190;p2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91" name="Google Shape;191;p26"/>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 vector is a sequence of primitive data values of the </a:t>
            </a:r>
            <a:r>
              <a:rPr b="1" lang="en-US" sz="2800">
                <a:latin typeface="Calibri"/>
                <a:ea typeface="Calibri"/>
                <a:cs typeface="Calibri"/>
                <a:sym typeface="Calibri"/>
              </a:rPr>
              <a:t>same type</a:t>
            </a:r>
            <a:endParaRPr b="1"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 R, a vector is an “atomic” object - the smallest object you can create. In fact, when you enter a primitive value (like a 1 or “a”), it is considered a vector of length 1</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 vector can be created from scalars with the function </a:t>
            </a:r>
            <a:r>
              <a:rPr b="1" lang="en-US" sz="2800">
                <a:latin typeface="Calibri"/>
                <a:ea typeface="Calibri"/>
                <a:cs typeface="Calibri"/>
                <a:sym typeface="Calibri"/>
              </a:rPr>
              <a:t>c()</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Vectors can have any primitive type, but must consist of only one type (homogenous)</a:t>
            </a:r>
            <a:endParaRPr sz="2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Creating </a:t>
            </a:r>
            <a:r>
              <a:rPr lang="en-US" sz="3000"/>
              <a:t>Vectors</a:t>
            </a:r>
            <a:endParaRPr sz="3000"/>
          </a:p>
        </p:txBody>
      </p:sp>
      <p:sp>
        <p:nvSpPr>
          <p:cNvPr id="198" name="Google Shape;198;p2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99" name="Google Shape;199;p27"/>
          <p:cNvSpPr txBox="1"/>
          <p:nvPr/>
        </p:nvSpPr>
        <p:spPr>
          <a:xfrm>
            <a:off x="457200" y="1397000"/>
            <a:ext cx="8615400" cy="49467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c() is said to “flatten” its arguments to create one vector. Vectors cannot contain sub-vectors.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There are other functions used to create vectors such as:</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seq(1,10): Creates vector from 1 to 10</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rnorm(10): 10 random numbers from normal dist</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runif(10): 10 random numbers from uniform dist</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sample(vector, size, replace): choose size number of elements from a vector with or w/o replacement</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rep(0, 10): Creates a vector of 10 zeros, the first and second arguments can also be vectors!</a:t>
            </a:r>
            <a:endParaRPr sz="2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0"/>
          <p:cNvSpPr txBox="1"/>
          <p:nvPr/>
        </p:nvSpPr>
        <p:spPr>
          <a:xfrm>
            <a:off x="3469944" y="3020545"/>
            <a:ext cx="2204100" cy="81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089DA"/>
              </a:buClr>
              <a:buSzPts val="4800"/>
              <a:buFont typeface="Impact"/>
              <a:buNone/>
            </a:pPr>
            <a:r>
              <a:rPr lang="en-US" sz="4800">
                <a:solidFill>
                  <a:srgbClr val="1089DA"/>
                </a:solidFill>
                <a:latin typeface="Impact"/>
                <a:ea typeface="Impact"/>
                <a:cs typeface="Impact"/>
                <a:sym typeface="Impact"/>
              </a:rPr>
              <a:t>Why R?</a:t>
            </a:r>
            <a:endParaRPr b="0" i="0" sz="4800" u="none" cap="none" strike="noStrike">
              <a:solidFill>
                <a:srgbClr val="1089DA"/>
              </a:solidFill>
              <a:latin typeface="Impact"/>
              <a:ea typeface="Impact"/>
              <a:cs typeface="Impact"/>
              <a:sym typeface="Impact"/>
            </a:endParaRPr>
          </a:p>
        </p:txBody>
      </p:sp>
      <p:sp>
        <p:nvSpPr>
          <p:cNvPr id="67" name="Google Shape;67;p1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Slicing</a:t>
            </a:r>
            <a:endParaRPr sz="3000"/>
          </a:p>
        </p:txBody>
      </p:sp>
      <p:sp>
        <p:nvSpPr>
          <p:cNvPr id="206" name="Google Shape;206;p2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07" name="Google Shape;207;p28"/>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solidFill>
                  <a:schemeClr val="dk1"/>
                </a:solidFill>
                <a:latin typeface="Calibri"/>
                <a:ea typeface="Calibri"/>
                <a:cs typeface="Calibri"/>
                <a:sym typeface="Calibri"/>
              </a:rPr>
              <a:t>You can obtain a subvector (a “slice”) by passing the </a:t>
            </a:r>
            <a:r>
              <a:rPr lang="en-US" sz="2800">
                <a:solidFill>
                  <a:schemeClr val="dk1"/>
                </a:solidFill>
                <a:latin typeface="Calibri"/>
                <a:ea typeface="Calibri"/>
                <a:cs typeface="Calibri"/>
                <a:sym typeface="Calibri"/>
              </a:rPr>
              <a:t>corresponding index or indices in square brackets</a:t>
            </a:r>
            <a:endParaRPr sz="2800">
              <a:solidFill>
                <a:schemeClr val="dk1"/>
              </a:solidFill>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solidFill>
                  <a:schemeClr val="dk1"/>
                </a:solidFill>
                <a:latin typeface="Calibri"/>
                <a:ea typeface="Calibri"/>
                <a:cs typeface="Calibri"/>
                <a:sym typeface="Calibri"/>
              </a:rPr>
              <a:t>R uses an indexing system that </a:t>
            </a:r>
            <a:r>
              <a:rPr b="1" lang="en-US" sz="2800">
                <a:solidFill>
                  <a:schemeClr val="dk1"/>
                </a:solidFill>
                <a:latin typeface="Calibri"/>
                <a:ea typeface="Calibri"/>
                <a:cs typeface="Calibri"/>
                <a:sym typeface="Calibri"/>
              </a:rPr>
              <a:t>starts at 1</a:t>
            </a:r>
            <a:r>
              <a:rPr lang="en-US" sz="2800">
                <a:solidFill>
                  <a:schemeClr val="dk1"/>
                </a:solidFill>
                <a:latin typeface="Calibri"/>
                <a:ea typeface="Calibri"/>
                <a:cs typeface="Calibri"/>
                <a:sym typeface="Calibri"/>
              </a:rPr>
              <a:t> (many other languages start at 0)</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also get a slice by passing a </a:t>
            </a:r>
            <a:r>
              <a:rPr b="1" lang="en-US" sz="2800">
                <a:solidFill>
                  <a:schemeClr val="dk1"/>
                </a:solidFill>
                <a:latin typeface="Calibri"/>
                <a:ea typeface="Calibri"/>
                <a:cs typeface="Calibri"/>
                <a:sym typeface="Calibri"/>
              </a:rPr>
              <a:t>vector of indices </a:t>
            </a:r>
            <a:r>
              <a:rPr lang="en-US" sz="2800">
                <a:solidFill>
                  <a:schemeClr val="dk1"/>
                </a:solidFill>
                <a:latin typeface="Calibri"/>
                <a:ea typeface="Calibri"/>
                <a:cs typeface="Calibri"/>
                <a:sym typeface="Calibri"/>
              </a:rPr>
              <a:t>into the square brackets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also works for functions that return a vector</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If you pass a vector of logical values that is the </a:t>
            </a:r>
            <a:r>
              <a:rPr b="1" lang="en-US" sz="2800">
                <a:solidFill>
                  <a:schemeClr val="dk1"/>
                </a:solidFill>
                <a:latin typeface="Calibri"/>
                <a:ea typeface="Calibri"/>
                <a:cs typeface="Calibri"/>
                <a:sym typeface="Calibri"/>
              </a:rPr>
              <a:t>same length as the original vector</a:t>
            </a:r>
            <a:r>
              <a:rPr lang="en-US" sz="2800">
                <a:solidFill>
                  <a:schemeClr val="dk1"/>
                </a:solidFill>
                <a:latin typeface="Calibri"/>
                <a:ea typeface="Calibri"/>
                <a:cs typeface="Calibri"/>
                <a:sym typeface="Calibri"/>
              </a:rPr>
              <a:t> you can turn indices on or off with TRUE and FALSE</a:t>
            </a:r>
            <a:endParaRPr sz="2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Modification</a:t>
            </a:r>
            <a:endParaRPr sz="3000"/>
          </a:p>
        </p:txBody>
      </p:sp>
      <p:sp>
        <p:nvSpPr>
          <p:cNvPr id="214" name="Google Shape;214;p2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15" name="Google Shape;215;p29"/>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modify a vector, use the same index syntax to access the element you want to change and then assign it a new value</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also modify a set of elements by using slicing on the left-hand side of the assignment</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Named Vector Elements	</a:t>
            </a:r>
            <a:endParaRPr sz="3000"/>
          </a:p>
        </p:txBody>
      </p:sp>
      <p:sp>
        <p:nvSpPr>
          <p:cNvPr id="222" name="Google Shape;222;p3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23" name="Google Shape;223;p30"/>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specify names for the elements of the vector by assigning a vector of labels to names(vector)</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allows us to index using the label instead of the normal integer index</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Computation</a:t>
            </a:r>
            <a:r>
              <a:rPr lang="en-US" sz="3000"/>
              <a:t>	</a:t>
            </a:r>
            <a:endParaRPr sz="3000"/>
          </a:p>
        </p:txBody>
      </p:sp>
      <p:sp>
        <p:nvSpPr>
          <p:cNvPr id="230" name="Google Shape;230;p3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31" name="Google Shape;231;p31"/>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Arithmetic operations apply to numeric vectors elementwise</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the length of the vectors is different, R repeats the shorter vector to match the length of the longer vector</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Logical operations work in the same way</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allows us to select slices using complex conditions to filter vectors!</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Vector Computation	</a:t>
            </a:r>
            <a:endParaRPr sz="3000"/>
          </a:p>
        </p:txBody>
      </p:sp>
      <p:sp>
        <p:nvSpPr>
          <p:cNvPr id="238" name="Google Shape;238;p3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39" name="Google Shape;239;p32"/>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Some functions apply to vectors </a:t>
            </a:r>
            <a:r>
              <a:rPr lang="en-US" sz="2800">
                <a:solidFill>
                  <a:schemeClr val="dk1"/>
                </a:solidFill>
                <a:latin typeface="Calibri"/>
                <a:ea typeface="Calibri"/>
                <a:cs typeface="Calibri"/>
                <a:sym typeface="Calibri"/>
              </a:rPr>
              <a:t>element-wise,</a:t>
            </a:r>
            <a:r>
              <a:rPr lang="en-US" sz="2800">
                <a:solidFill>
                  <a:schemeClr val="dk1"/>
                </a:solidFill>
                <a:latin typeface="Calibri"/>
                <a:ea typeface="Calibri"/>
                <a:cs typeface="Calibri"/>
                <a:sym typeface="Calibri"/>
              </a:rPr>
              <a:t> like exp()</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Some functions do not, like class()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Aggregating functions do not apply element-wise:</a:t>
            </a:r>
            <a:endParaRPr sz="28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mean()</a:t>
            </a:r>
            <a:r>
              <a:rPr lang="en-US" sz="2200">
                <a:solidFill>
                  <a:schemeClr val="dk1"/>
                </a:solidFill>
                <a:latin typeface="Calibri"/>
                <a:ea typeface="Calibri"/>
                <a:cs typeface="Calibri"/>
                <a:sym typeface="Calibri"/>
              </a:rPr>
              <a:t>: compute the mean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max()</a:t>
            </a:r>
            <a:r>
              <a:rPr lang="en-US" sz="2200">
                <a:solidFill>
                  <a:schemeClr val="dk1"/>
                </a:solidFill>
                <a:latin typeface="Calibri"/>
                <a:ea typeface="Calibri"/>
                <a:cs typeface="Calibri"/>
                <a:sym typeface="Calibri"/>
              </a:rPr>
              <a:t>: find the maximum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min()</a:t>
            </a:r>
            <a:r>
              <a:rPr lang="en-US" sz="2200">
                <a:solidFill>
                  <a:schemeClr val="dk1"/>
                </a:solidFill>
                <a:latin typeface="Calibri"/>
                <a:ea typeface="Calibri"/>
                <a:cs typeface="Calibri"/>
                <a:sym typeface="Calibri"/>
              </a:rPr>
              <a:t>: find the maximum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sd()</a:t>
            </a:r>
            <a:r>
              <a:rPr lang="en-US" sz="2200">
                <a:solidFill>
                  <a:schemeClr val="dk1"/>
                </a:solidFill>
                <a:latin typeface="Calibri"/>
                <a:ea typeface="Calibri"/>
                <a:cs typeface="Calibri"/>
                <a:sym typeface="Calibri"/>
              </a:rPr>
              <a:t>: find the standard deviation of the elements in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length()</a:t>
            </a:r>
            <a:r>
              <a:rPr lang="en-US" sz="2200">
                <a:solidFill>
                  <a:schemeClr val="dk1"/>
                </a:solidFill>
                <a:latin typeface="Calibri"/>
                <a:ea typeface="Calibri"/>
                <a:cs typeface="Calibri"/>
                <a:sym typeface="Calibri"/>
              </a:rPr>
              <a:t>: find the length of a vector</a:t>
            </a:r>
            <a:endParaRPr sz="2200">
              <a:solidFill>
                <a:schemeClr val="dk1"/>
              </a:solidFill>
              <a:latin typeface="Calibri"/>
              <a:ea typeface="Calibri"/>
              <a:cs typeface="Calibri"/>
              <a:sym typeface="Calibri"/>
            </a:endParaRPr>
          </a:p>
          <a:p>
            <a:pPr indent="-368300" lvl="1" marL="914400" rtl="0" algn="l">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summary()</a:t>
            </a:r>
            <a:r>
              <a:rPr lang="en-US" sz="2200">
                <a:solidFill>
                  <a:schemeClr val="dk1"/>
                </a:solidFill>
                <a:latin typeface="Calibri"/>
                <a:ea typeface="Calibri"/>
                <a:cs typeface="Calibri"/>
                <a:sym typeface="Calibri"/>
              </a:rPr>
              <a:t>: list the mean and quantiles of the element in a numeric vector</a:t>
            </a:r>
            <a:endParaRPr sz="2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Missing and Null Values</a:t>
            </a:r>
            <a:endParaRPr sz="3000"/>
          </a:p>
        </p:txBody>
      </p:sp>
      <p:sp>
        <p:nvSpPr>
          <p:cNvPr id="246" name="Google Shape;246;p3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47" name="Google Shape;247;p33"/>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When doing data analysis, you will often encounter data loss situations. Missing data in R is generally expressed as NA.</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calculate any statistics for data that contain NAs, you might get an NA without setting the na.rm argument to TRUE. This will ignore NAs when calculating the statistic.</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nvSpPr>
        <p:spPr>
          <a:xfrm>
            <a:off x="1941000" y="2931600"/>
            <a:ext cx="5262000" cy="99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Data Frames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253" name="Google Shape;253;p3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a:t>
            </a:r>
            <a:endParaRPr sz="3000"/>
          </a:p>
        </p:txBody>
      </p:sp>
      <p:sp>
        <p:nvSpPr>
          <p:cNvPr id="260" name="Google Shape;260;p3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61" name="Google Shape;261;p35"/>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frames are rectangular data </a:t>
            </a:r>
            <a:r>
              <a:rPr lang="en-US" sz="2800">
                <a:solidFill>
                  <a:schemeClr val="dk1"/>
                </a:solidFill>
                <a:latin typeface="Calibri"/>
                <a:ea typeface="Calibri"/>
                <a:cs typeface="Calibri"/>
                <a:sym typeface="Calibri"/>
              </a:rPr>
              <a:t>structures, similar to database tables or spreadsheets. They have columns that can hold different data types and the rows and columns are labeled.</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frames are used heavily in R. Because they match up so well with standard data layouts, many functions have been defined to do data processing and statistical computations on data frames.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Other languages, like Python (Pandas), have adopted R’s data frame structure.</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a:t>
            </a:r>
            <a:endParaRPr sz="3000"/>
          </a:p>
        </p:txBody>
      </p:sp>
      <p:sp>
        <p:nvSpPr>
          <p:cNvPr id="268" name="Google Shape;268;p3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69" name="Google Shape;269;p36"/>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data frame is a spreadsheet-like data structure in which the data type of different columns can be different. For example:</a:t>
            </a:r>
            <a:endParaRPr sz="2800">
              <a:solidFill>
                <a:schemeClr val="dk1"/>
              </a:solidFill>
              <a:latin typeface="Calibri"/>
              <a:ea typeface="Calibri"/>
              <a:cs typeface="Calibri"/>
              <a:sym typeface="Calibri"/>
            </a:endParaRPr>
          </a:p>
        </p:txBody>
      </p:sp>
      <p:graphicFrame>
        <p:nvGraphicFramePr>
          <p:cNvPr id="270" name="Google Shape;270;p36"/>
          <p:cNvGraphicFramePr/>
          <p:nvPr/>
        </p:nvGraphicFramePr>
        <p:xfrm>
          <a:off x="457200" y="3133725"/>
          <a:ext cx="3000000" cy="3000000"/>
        </p:xfrm>
        <a:graphic>
          <a:graphicData uri="http://schemas.openxmlformats.org/drawingml/2006/table">
            <a:tbl>
              <a:tblPr>
                <a:noFill/>
                <a:tableStyleId>{1382F4B7-789E-437F-BB57-4A1B80919DCF}</a:tableStyleId>
              </a:tblPr>
              <a:tblGrid>
                <a:gridCol w="572300"/>
                <a:gridCol w="1343825"/>
                <a:gridCol w="1343825"/>
              </a:tblGrid>
              <a:tr h="531025">
                <a:tc>
                  <a:txBody>
                    <a:bodyPr>
                      <a:noAutofit/>
                    </a:bodyPr>
                    <a:lstStyle/>
                    <a:p>
                      <a:pPr indent="0" lvl="0" marL="0" rtl="0" algn="ctr">
                        <a:spcBef>
                          <a:spcPts val="0"/>
                        </a:spcBef>
                        <a:spcAft>
                          <a:spcPts val="0"/>
                        </a:spcAft>
                        <a:buNone/>
                      </a:pPr>
                      <a:r>
                        <a:t/>
                      </a:r>
                      <a:endParaRPr/>
                    </a:p>
                  </a:txBody>
                  <a:tcPr marT="91425" marB="91425" marR="91425" marL="91425"/>
                </a:tc>
                <a:tc>
                  <a:txBody>
                    <a:bodyPr>
                      <a:noAutofit/>
                    </a:bodyPr>
                    <a:lstStyle/>
                    <a:p>
                      <a:pPr indent="0" lvl="0" marL="0" rtl="0" algn="ctr">
                        <a:spcBef>
                          <a:spcPts val="0"/>
                        </a:spcBef>
                        <a:spcAft>
                          <a:spcPts val="0"/>
                        </a:spcAft>
                        <a:buNone/>
                      </a:pPr>
                      <a:r>
                        <a:rPr b="1" lang="en-US"/>
                        <a:t>city</a:t>
                      </a:r>
                      <a:endParaRPr b="1"/>
                    </a:p>
                  </a:txBody>
                  <a:tcPr marT="91425" marB="91425" marR="91425" marL="91425"/>
                </a:tc>
                <a:tc>
                  <a:txBody>
                    <a:bodyPr>
                      <a:noAutofit/>
                    </a:bodyPr>
                    <a:lstStyle/>
                    <a:p>
                      <a:pPr indent="0" lvl="0" marL="0" rtl="0" algn="ctr">
                        <a:spcBef>
                          <a:spcPts val="0"/>
                        </a:spcBef>
                        <a:spcAft>
                          <a:spcPts val="0"/>
                        </a:spcAft>
                        <a:buNone/>
                      </a:pPr>
                      <a:r>
                        <a:rPr b="1" lang="en-US"/>
                        <a:t>temp</a:t>
                      </a:r>
                      <a:endParaRPr b="1"/>
                    </a:p>
                  </a:txBody>
                  <a:tcPr marT="91425" marB="91425" marR="91425" marL="91425"/>
                </a:tc>
              </a:tr>
              <a:tr h="531025">
                <a:tc>
                  <a:txBody>
                    <a:bodyPr>
                      <a:noAutofit/>
                    </a:bodyPr>
                    <a:lstStyle/>
                    <a:p>
                      <a:pPr indent="0" lvl="0" marL="0" rtl="0" algn="r">
                        <a:spcBef>
                          <a:spcPts val="0"/>
                        </a:spcBef>
                        <a:spcAft>
                          <a:spcPts val="0"/>
                        </a:spcAft>
                        <a:buNone/>
                      </a:pPr>
                      <a:r>
                        <a:rPr lang="en-US"/>
                        <a:t>1</a:t>
                      </a:r>
                      <a:endParaRPr/>
                    </a:p>
                  </a:txBody>
                  <a:tcPr marT="91425" marB="91425" marR="91425" marL="91425"/>
                </a:tc>
                <a:tc>
                  <a:txBody>
                    <a:bodyPr>
                      <a:noAutofit/>
                    </a:bodyPr>
                    <a:lstStyle/>
                    <a:p>
                      <a:pPr indent="0" lvl="0" marL="0" rtl="0" algn="ctr">
                        <a:spcBef>
                          <a:spcPts val="0"/>
                        </a:spcBef>
                        <a:spcAft>
                          <a:spcPts val="0"/>
                        </a:spcAft>
                        <a:buNone/>
                      </a:pPr>
                      <a:r>
                        <a:rPr lang="en-US"/>
                        <a:t>Seattle</a:t>
                      </a:r>
                      <a:endParaRPr/>
                    </a:p>
                  </a:txBody>
                  <a:tcPr marT="91425" marB="91425" marR="91425" marL="91425"/>
                </a:tc>
                <a:tc>
                  <a:txBody>
                    <a:bodyPr>
                      <a:noAutofit/>
                    </a:bodyPr>
                    <a:lstStyle/>
                    <a:p>
                      <a:pPr indent="0" lvl="0" marL="0" rtl="0" algn="ctr">
                        <a:spcBef>
                          <a:spcPts val="0"/>
                        </a:spcBef>
                        <a:spcAft>
                          <a:spcPts val="0"/>
                        </a:spcAft>
                        <a:buNone/>
                      </a:pPr>
                      <a:r>
                        <a:rPr lang="en-US"/>
                        <a:t>78</a:t>
                      </a:r>
                      <a:endParaRPr/>
                    </a:p>
                  </a:txBody>
                  <a:tcPr marT="91425" marB="91425" marR="91425" marL="91425"/>
                </a:tc>
              </a:tr>
              <a:tr h="531025">
                <a:tc>
                  <a:txBody>
                    <a:bodyPr>
                      <a:noAutofit/>
                    </a:bodyPr>
                    <a:lstStyle/>
                    <a:p>
                      <a:pPr indent="0" lvl="0" marL="0" rtl="0" algn="r">
                        <a:spcBef>
                          <a:spcPts val="0"/>
                        </a:spcBef>
                        <a:spcAft>
                          <a:spcPts val="0"/>
                        </a:spcAft>
                        <a:buNone/>
                      </a:pPr>
                      <a:r>
                        <a:rPr lang="en-US"/>
                        <a:t>2</a:t>
                      </a:r>
                      <a:endParaRPr/>
                    </a:p>
                  </a:txBody>
                  <a:tcPr marT="91425" marB="91425" marR="91425" marL="91425"/>
                </a:tc>
                <a:tc>
                  <a:txBody>
                    <a:bodyPr>
                      <a:noAutofit/>
                    </a:bodyPr>
                    <a:lstStyle/>
                    <a:p>
                      <a:pPr indent="0" lvl="0" marL="0" rtl="0" algn="ctr">
                        <a:spcBef>
                          <a:spcPts val="0"/>
                        </a:spcBef>
                        <a:spcAft>
                          <a:spcPts val="0"/>
                        </a:spcAft>
                        <a:buNone/>
                      </a:pPr>
                      <a:r>
                        <a:rPr lang="en-US"/>
                        <a:t>Chicago</a:t>
                      </a:r>
                      <a:endParaRPr/>
                    </a:p>
                  </a:txBody>
                  <a:tcPr marT="91425" marB="91425" marR="91425" marL="91425"/>
                </a:tc>
                <a:tc>
                  <a:txBody>
                    <a:bodyPr>
                      <a:noAutofit/>
                    </a:bodyPr>
                    <a:lstStyle/>
                    <a:p>
                      <a:pPr indent="0" lvl="0" marL="0" rtl="0" algn="ctr">
                        <a:spcBef>
                          <a:spcPts val="0"/>
                        </a:spcBef>
                        <a:spcAft>
                          <a:spcPts val="0"/>
                        </a:spcAft>
                        <a:buNone/>
                      </a:pPr>
                      <a:r>
                        <a:rPr lang="en-US"/>
                        <a:t>74</a:t>
                      </a:r>
                      <a:endParaRPr/>
                    </a:p>
                  </a:txBody>
                  <a:tcPr marT="91425" marB="91425" marR="91425" marL="91425"/>
                </a:tc>
              </a:tr>
              <a:tr h="531025">
                <a:tc>
                  <a:txBody>
                    <a:bodyPr>
                      <a:noAutofit/>
                    </a:bodyPr>
                    <a:lstStyle/>
                    <a:p>
                      <a:pPr indent="0" lvl="0" marL="0" rtl="0" algn="r">
                        <a:spcBef>
                          <a:spcPts val="0"/>
                        </a:spcBef>
                        <a:spcAft>
                          <a:spcPts val="0"/>
                        </a:spcAft>
                        <a:buNone/>
                      </a:pPr>
                      <a:r>
                        <a:rPr lang="en-US"/>
                        <a:t>3</a:t>
                      </a:r>
                      <a:endParaRPr/>
                    </a:p>
                  </a:txBody>
                  <a:tcPr marT="91425" marB="91425" marR="91425" marL="91425"/>
                </a:tc>
                <a:tc>
                  <a:txBody>
                    <a:bodyPr>
                      <a:noAutofit/>
                    </a:bodyPr>
                    <a:lstStyle/>
                    <a:p>
                      <a:pPr indent="0" lvl="0" marL="0" rtl="0" algn="ctr">
                        <a:spcBef>
                          <a:spcPts val="0"/>
                        </a:spcBef>
                        <a:spcAft>
                          <a:spcPts val="0"/>
                        </a:spcAft>
                        <a:buNone/>
                      </a:pPr>
                      <a:r>
                        <a:rPr lang="en-US"/>
                        <a:t>Boston</a:t>
                      </a:r>
                      <a:endParaRPr/>
                    </a:p>
                  </a:txBody>
                  <a:tcPr marT="91425" marB="91425" marR="91425" marL="91425"/>
                </a:tc>
                <a:tc>
                  <a:txBody>
                    <a:bodyPr>
                      <a:noAutofit/>
                    </a:bodyPr>
                    <a:lstStyle/>
                    <a:p>
                      <a:pPr indent="0" lvl="0" marL="0" rtl="0" algn="ctr">
                        <a:spcBef>
                          <a:spcPts val="0"/>
                        </a:spcBef>
                        <a:spcAft>
                          <a:spcPts val="0"/>
                        </a:spcAft>
                        <a:buNone/>
                      </a:pPr>
                      <a:r>
                        <a:rPr lang="en-US"/>
                        <a:t>50</a:t>
                      </a:r>
                      <a:endParaRPr/>
                    </a:p>
                  </a:txBody>
                  <a:tcPr marT="91425" marB="91425" marR="91425" marL="91425"/>
                </a:tc>
              </a:tr>
              <a:tr h="531025">
                <a:tc>
                  <a:txBody>
                    <a:bodyPr>
                      <a:noAutofit/>
                    </a:bodyPr>
                    <a:lstStyle/>
                    <a:p>
                      <a:pPr indent="0" lvl="0" marL="0" rtl="0" algn="r">
                        <a:spcBef>
                          <a:spcPts val="0"/>
                        </a:spcBef>
                        <a:spcAft>
                          <a:spcPts val="0"/>
                        </a:spcAft>
                        <a:buNone/>
                      </a:pPr>
                      <a:r>
                        <a:rPr lang="en-US"/>
                        <a:t>4</a:t>
                      </a:r>
                      <a:endParaRPr/>
                    </a:p>
                  </a:txBody>
                  <a:tcPr marT="91425" marB="91425" marR="91425" marL="91425"/>
                </a:tc>
                <a:tc>
                  <a:txBody>
                    <a:bodyPr>
                      <a:noAutofit/>
                    </a:bodyPr>
                    <a:lstStyle/>
                    <a:p>
                      <a:pPr indent="0" lvl="0" marL="0" rtl="0" algn="ctr">
                        <a:spcBef>
                          <a:spcPts val="0"/>
                        </a:spcBef>
                        <a:spcAft>
                          <a:spcPts val="0"/>
                        </a:spcAft>
                        <a:buNone/>
                      </a:pPr>
                      <a:r>
                        <a:rPr lang="en-US"/>
                        <a:t>Houston</a:t>
                      </a:r>
                      <a:endParaRPr/>
                    </a:p>
                  </a:txBody>
                  <a:tcPr marT="91425" marB="91425" marR="91425" marL="91425"/>
                </a:tc>
                <a:tc>
                  <a:txBody>
                    <a:bodyPr>
                      <a:noAutofit/>
                    </a:bodyPr>
                    <a:lstStyle/>
                    <a:p>
                      <a:pPr indent="0" lvl="0" marL="0" rtl="0" algn="ctr">
                        <a:spcBef>
                          <a:spcPts val="0"/>
                        </a:spcBef>
                        <a:spcAft>
                          <a:spcPts val="0"/>
                        </a:spcAft>
                        <a:buNone/>
                      </a:pPr>
                      <a:r>
                        <a:rPr lang="en-US"/>
                        <a:t>104</a:t>
                      </a:r>
                      <a:endParaRPr/>
                    </a:p>
                  </a:txBody>
                  <a:tcPr marT="91425" marB="91425" marR="91425" marL="91425"/>
                </a:tc>
              </a:tr>
            </a:tbl>
          </a:graphicData>
        </a:graphic>
      </p:graphicFrame>
      <p:sp>
        <p:nvSpPr>
          <p:cNvPr id="271" name="Google Shape;271;p36"/>
          <p:cNvSpPr txBox="1"/>
          <p:nvPr/>
        </p:nvSpPr>
        <p:spPr>
          <a:xfrm>
            <a:off x="4171800" y="3057588"/>
            <a:ext cx="4515000" cy="2655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Both columns and rows are labeled. Columns nearly always have descriptive names; rows often use the “default” labels, which are just sequential numbers or indices (as in this example).</a:t>
            </a:r>
            <a:endParaRPr sz="24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Creating Data Frames</a:t>
            </a:r>
            <a:endParaRPr sz="3000"/>
          </a:p>
        </p:txBody>
      </p:sp>
      <p:sp>
        <p:nvSpPr>
          <p:cNvPr id="278" name="Google Shape;278;p3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79" name="Google Shape;279;p37"/>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create a data frame as in the previous slide, note that it basically consists of two vectors placed side by side. Let’s define those vectors in the code.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data.frame()</a:t>
            </a:r>
            <a:r>
              <a:rPr lang="en-US" sz="2800">
                <a:solidFill>
                  <a:schemeClr val="dk1"/>
                </a:solidFill>
                <a:latin typeface="Calibri"/>
                <a:ea typeface="Calibri"/>
                <a:cs typeface="Calibri"/>
                <a:sym typeface="Calibri"/>
              </a:rPr>
              <a:t> combines vectors into data frames as separate columns. They must be of the same length, but can be of different types.</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Why R?</a:t>
            </a:r>
            <a:endParaRPr b="1" i="0" sz="3000" u="none" cap="none" strike="noStrike">
              <a:solidFill>
                <a:srgbClr val="50B0D1"/>
              </a:solidFill>
              <a:latin typeface="Calibri"/>
              <a:ea typeface="Calibri"/>
              <a:cs typeface="Calibri"/>
              <a:sym typeface="Calibri"/>
            </a:endParaRPr>
          </a:p>
        </p:txBody>
      </p:sp>
      <p:sp>
        <p:nvSpPr>
          <p:cNvPr id="74" name="Google Shape;74;p1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75" name="Google Shape;75;p11"/>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R has been gaining importance and popularity. Why?</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Open source and free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Powerful and increasingly scalable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On the cutting edge for data management, modeling, graphics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Lightweight and multiplatform</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Used extensively in academia</a:t>
            </a:r>
            <a:endParaRPr sz="28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Creating Data Frames</a:t>
            </a:r>
            <a:endParaRPr sz="3000"/>
          </a:p>
        </p:txBody>
      </p:sp>
      <p:sp>
        <p:nvSpPr>
          <p:cNvPr id="286" name="Google Shape;286;p3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87" name="Google Shape;287;p38"/>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get a vector of the column or row names by calling the function colnames(df) or rownames(df) where df is the data frame.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also change the column or row names by assigning an </a:t>
            </a:r>
            <a:r>
              <a:rPr b="1" lang="en-US" sz="2800">
                <a:solidFill>
                  <a:schemeClr val="dk1"/>
                </a:solidFill>
                <a:latin typeface="Calibri"/>
                <a:ea typeface="Calibri"/>
                <a:cs typeface="Calibri"/>
                <a:sym typeface="Calibri"/>
              </a:rPr>
              <a:t>appropriately sized vector </a:t>
            </a:r>
            <a:r>
              <a:rPr lang="en-US" sz="2800">
                <a:solidFill>
                  <a:schemeClr val="dk1"/>
                </a:solidFill>
                <a:latin typeface="Calibri"/>
                <a:ea typeface="Calibri"/>
                <a:cs typeface="Calibri"/>
                <a:sym typeface="Calibri"/>
              </a:rPr>
              <a:t>to the function call of colnames(df) or rownames(df).</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 Subscripting and Slicing</a:t>
            </a:r>
            <a:endParaRPr sz="3000"/>
          </a:p>
        </p:txBody>
      </p:sp>
      <p:sp>
        <p:nvSpPr>
          <p:cNvPr id="294" name="Google Shape;294;p3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295" name="Google Shape;295;p39"/>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Data frames are subscripted and sliced much like vectors, except now we must specify two dimensions. This can be thought of like coordinates: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df[2,4]</a:t>
            </a:r>
            <a:r>
              <a:rPr lang="en-US" sz="2800">
                <a:solidFill>
                  <a:schemeClr val="dk1"/>
                </a:solidFill>
                <a:latin typeface="Calibri"/>
                <a:ea typeface="Calibri"/>
                <a:cs typeface="Calibri"/>
                <a:sym typeface="Calibri"/>
              </a:rPr>
              <a:t> will give us the value in the second row of the fourth column.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df[1:3, 3]</a:t>
            </a:r>
            <a:r>
              <a:rPr lang="en-US" sz="2800">
                <a:solidFill>
                  <a:schemeClr val="dk1"/>
                </a:solidFill>
                <a:latin typeface="Calibri"/>
                <a:ea typeface="Calibri"/>
                <a:cs typeface="Calibri"/>
                <a:sym typeface="Calibri"/>
              </a:rPr>
              <a:t> will give us rows one through three of the third column.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df[, 2]</a:t>
            </a:r>
            <a:r>
              <a:rPr lang="en-US" sz="2800">
                <a:solidFill>
                  <a:schemeClr val="dk1"/>
                </a:solidFill>
                <a:latin typeface="Calibri"/>
                <a:ea typeface="Calibri"/>
                <a:cs typeface="Calibri"/>
                <a:sym typeface="Calibri"/>
              </a:rPr>
              <a:t> leaving a place blank means to return that entire dimension. This indicates to return all rows for the second column. Note that this does not retain the data frame structure.</a:t>
            </a:r>
            <a:endParaRPr sz="2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 Selecting and Slicing</a:t>
            </a:r>
            <a:endParaRPr sz="3000"/>
          </a:p>
        </p:txBody>
      </p:sp>
      <p:sp>
        <p:nvSpPr>
          <p:cNvPr id="302" name="Google Shape;302;p4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03" name="Google Shape;303;p40"/>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can select columns in two ways: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df[ ,’column_name’]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df$column_name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column selected is then considered a vector. More precisely, in this scenario it is a vector of </a:t>
            </a:r>
            <a:r>
              <a:rPr i="1" lang="en-US" sz="2800">
                <a:solidFill>
                  <a:schemeClr val="dk1"/>
                </a:solidFill>
                <a:latin typeface="Calibri"/>
                <a:ea typeface="Calibri"/>
                <a:cs typeface="Calibri"/>
                <a:sym typeface="Calibri"/>
              </a:rPr>
              <a:t>factors</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Factors look like strings, but behind the scenes they are really numeric representations of strings. Think of it like putting numbers on a paint-by-number instead of writing out the name of the color in every nook and cranny.</a:t>
            </a:r>
            <a:endParaRPr sz="2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Data Frames: Selecting and Slicing</a:t>
            </a:r>
            <a:endParaRPr sz="3000"/>
          </a:p>
        </p:txBody>
      </p:sp>
      <p:sp>
        <p:nvSpPr>
          <p:cNvPr id="310" name="Google Shape;310;p4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11" name="Google Shape;311;p41"/>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As with vectors, data frames can be sliced by vectors of logical values. If we find the average </a:t>
            </a:r>
            <a:r>
              <a:rPr lang="en-US" sz="2800">
                <a:solidFill>
                  <a:schemeClr val="dk1"/>
                </a:solidFill>
                <a:latin typeface="Calibri"/>
                <a:ea typeface="Calibri"/>
                <a:cs typeface="Calibri"/>
                <a:sym typeface="Calibri"/>
              </a:rPr>
              <a:t>temperature</a:t>
            </a:r>
            <a:r>
              <a:rPr lang="en-US" sz="2800">
                <a:solidFill>
                  <a:schemeClr val="dk1"/>
                </a:solidFill>
                <a:latin typeface="Calibri"/>
                <a:ea typeface="Calibri"/>
                <a:cs typeface="Calibri"/>
                <a:sym typeface="Calibri"/>
              </a:rPr>
              <a:t> among all cities...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ave = mean(citydf$temp)</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select the cities with above average temperatures.</a:t>
            </a:r>
            <a:endParaRPr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Functions on Data Frames</a:t>
            </a:r>
            <a:endParaRPr sz="3000"/>
          </a:p>
        </p:txBody>
      </p:sp>
      <p:sp>
        <p:nvSpPr>
          <p:cNvPr id="318" name="Google Shape;318;p4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19" name="Google Shape;319;p42"/>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dim()</a:t>
            </a:r>
            <a:r>
              <a:rPr lang="en-US" sz="2800">
                <a:solidFill>
                  <a:schemeClr val="dk1"/>
                </a:solidFill>
                <a:latin typeface="Calibri"/>
                <a:ea typeface="Calibri"/>
                <a:cs typeface="Calibri"/>
                <a:sym typeface="Calibri"/>
              </a:rPr>
              <a:t> gives the dimensions of the data frame (good way to quickly see how many rows and columns in your dataset).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view the first n rows of a data frame , use the function </a:t>
            </a:r>
            <a:r>
              <a:rPr b="1" lang="en-US" sz="2800">
                <a:solidFill>
                  <a:schemeClr val="dk1"/>
                </a:solidFill>
                <a:latin typeface="Calibri"/>
                <a:ea typeface="Calibri"/>
                <a:cs typeface="Calibri"/>
                <a:sym typeface="Calibri"/>
              </a:rPr>
              <a:t>head(df, n)</a:t>
            </a:r>
            <a:r>
              <a:rPr lang="en-US" sz="2800">
                <a:solidFill>
                  <a:schemeClr val="dk1"/>
                </a:solidFill>
                <a:latin typeface="Calibri"/>
                <a:ea typeface="Calibri"/>
                <a:cs typeface="Calibri"/>
                <a:sym typeface="Calibri"/>
              </a:rPr>
              <a:t>. Without specifying the argument n, it defaults to 6 rows.</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Similarly</a:t>
            </a: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tail(df, n)</a:t>
            </a:r>
            <a:r>
              <a:rPr lang="en-US" sz="2800">
                <a:solidFill>
                  <a:schemeClr val="dk1"/>
                </a:solidFill>
                <a:latin typeface="Calibri"/>
                <a:ea typeface="Calibri"/>
                <a:cs typeface="Calibri"/>
                <a:sym typeface="Calibri"/>
              </a:rPr>
              <a:t> will give you the last n rows of the data frame.</a:t>
            </a:r>
            <a:endParaRPr sz="2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Functions on Data Frames</a:t>
            </a:r>
            <a:endParaRPr sz="3000"/>
          </a:p>
        </p:txBody>
      </p:sp>
      <p:sp>
        <p:nvSpPr>
          <p:cNvPr id="326" name="Google Shape;326;p4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27" name="Google Shape;327;p43"/>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str()</a:t>
            </a:r>
            <a:r>
              <a:rPr lang="en-US" sz="2800">
                <a:solidFill>
                  <a:schemeClr val="dk1"/>
                </a:solidFill>
                <a:latin typeface="Calibri"/>
                <a:ea typeface="Calibri"/>
                <a:cs typeface="Calibri"/>
                <a:sym typeface="Calibri"/>
              </a:rPr>
              <a:t>, which stands for “structure,” compactly displays the internal structure of an R object.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summary()</a:t>
            </a:r>
            <a:r>
              <a:rPr lang="en-US" sz="2800">
                <a:solidFill>
                  <a:schemeClr val="dk1"/>
                </a:solidFill>
                <a:latin typeface="Calibri"/>
                <a:ea typeface="Calibri"/>
                <a:cs typeface="Calibri"/>
                <a:sym typeface="Calibri"/>
              </a:rPr>
              <a:t> gives column-wise summary statistics. We see that the summary function treats categorical features and numerical features in different ways.</a:t>
            </a:r>
            <a:endParaRPr sz="2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Sorting Data Frames</a:t>
            </a:r>
            <a:endParaRPr sz="3000"/>
          </a:p>
        </p:txBody>
      </p:sp>
      <p:sp>
        <p:nvSpPr>
          <p:cNvPr id="334" name="Google Shape;334;p4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35" name="Google Shape;335;p44"/>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function </a:t>
            </a:r>
            <a:r>
              <a:rPr b="1" lang="en-US" sz="2800">
                <a:solidFill>
                  <a:schemeClr val="dk1"/>
                </a:solidFill>
                <a:latin typeface="Calibri"/>
                <a:ea typeface="Calibri"/>
                <a:cs typeface="Calibri"/>
                <a:sym typeface="Calibri"/>
              </a:rPr>
              <a:t>order()</a:t>
            </a:r>
            <a:r>
              <a:rPr lang="en-US" sz="2800">
                <a:solidFill>
                  <a:schemeClr val="dk1"/>
                </a:solidFill>
                <a:latin typeface="Calibri"/>
                <a:ea typeface="Calibri"/>
                <a:cs typeface="Calibri"/>
                <a:sym typeface="Calibri"/>
              </a:rPr>
              <a:t> gives the correct order of the elements of a vector.</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vector returned by the order() function represents the row indices with their value in increasing order. If we pass this vector of indices to a subscripting operation, we can return the data frame with rows in increasing order.</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order the data frame with value in decreasing order, we can specify the “decreasing” argument to be TRUE.</a:t>
            </a:r>
            <a:endParaRPr sz="2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Exporting Data Frames to Files</a:t>
            </a:r>
            <a:endParaRPr sz="3000"/>
          </a:p>
        </p:txBody>
      </p:sp>
      <p:sp>
        <p:nvSpPr>
          <p:cNvPr id="342" name="Google Shape;342;p4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43" name="Google Shape;343;p45"/>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data frame can be exported to a .txt file or a .csv file with the </a:t>
            </a:r>
            <a:r>
              <a:rPr b="1" lang="en-US" sz="2800">
                <a:solidFill>
                  <a:schemeClr val="dk1"/>
                </a:solidFill>
                <a:latin typeface="Calibri"/>
                <a:ea typeface="Calibri"/>
                <a:cs typeface="Calibri"/>
                <a:sym typeface="Calibri"/>
              </a:rPr>
              <a:t>write.table() </a:t>
            </a:r>
            <a:r>
              <a:rPr lang="en-US" sz="2800">
                <a:solidFill>
                  <a:schemeClr val="dk1"/>
                </a:solidFill>
                <a:latin typeface="Calibri"/>
                <a:ea typeface="Calibri"/>
                <a:cs typeface="Calibri"/>
                <a:sym typeface="Calibri"/>
              </a:rPr>
              <a:t>function. We need to specify the data frame, the file name, and the field separator string. By default, the indices of the data frame will be the first column of the table written to the file. If this is not correct, set the argument </a:t>
            </a:r>
            <a:r>
              <a:rPr b="1" lang="en-US" sz="2800">
                <a:solidFill>
                  <a:schemeClr val="dk1"/>
                </a:solidFill>
                <a:latin typeface="Calibri"/>
                <a:ea typeface="Calibri"/>
                <a:cs typeface="Calibri"/>
                <a:sym typeface="Calibri"/>
              </a:rPr>
              <a:t>row.names = FALSE</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write.csv()</a:t>
            </a:r>
            <a:r>
              <a:rPr lang="en-US" sz="2800">
                <a:solidFill>
                  <a:schemeClr val="dk1"/>
                </a:solidFill>
                <a:latin typeface="Calibri"/>
                <a:ea typeface="Calibri"/>
                <a:cs typeface="Calibri"/>
                <a:sym typeface="Calibri"/>
              </a:rPr>
              <a:t> can be used to export data frames as well. This is just write.table() with the field separator set to comma.</a:t>
            </a:r>
            <a:endParaRPr sz="2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Importing Data Frames from Files</a:t>
            </a:r>
            <a:endParaRPr sz="3000"/>
          </a:p>
        </p:txBody>
      </p:sp>
      <p:sp>
        <p:nvSpPr>
          <p:cNvPr id="350" name="Google Shape;350;p4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51" name="Google Shape;351;p46"/>
          <p:cNvSpPr txBox="1"/>
          <p:nvPr/>
        </p:nvSpPr>
        <p:spPr>
          <a:xfrm>
            <a:off x="457200" y="1397000"/>
            <a:ext cx="8229600" cy="4818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also import a .csv or .txt file and open it as a data frame in our workspace by using the </a:t>
            </a:r>
            <a:r>
              <a:rPr b="1" lang="en-US" sz="2800">
                <a:solidFill>
                  <a:schemeClr val="dk1"/>
                </a:solidFill>
                <a:latin typeface="Calibri"/>
                <a:ea typeface="Calibri"/>
                <a:cs typeface="Calibri"/>
                <a:sym typeface="Calibri"/>
              </a:rPr>
              <a:t>read.csv()</a:t>
            </a:r>
            <a:r>
              <a:rPr lang="en-US" sz="2800">
                <a:solidFill>
                  <a:schemeClr val="dk1"/>
                </a:solidFill>
                <a:latin typeface="Calibri"/>
                <a:ea typeface="Calibri"/>
                <a:cs typeface="Calibri"/>
                <a:sym typeface="Calibri"/>
              </a:rPr>
              <a:t> function.</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Again, we can use </a:t>
            </a:r>
            <a:r>
              <a:rPr b="1" lang="en-US" sz="2800">
                <a:solidFill>
                  <a:schemeClr val="dk1"/>
                </a:solidFill>
                <a:latin typeface="Calibri"/>
                <a:ea typeface="Calibri"/>
                <a:cs typeface="Calibri"/>
                <a:sym typeface="Calibri"/>
              </a:rPr>
              <a:t>read.table()</a:t>
            </a:r>
            <a:r>
              <a:rPr lang="en-US" sz="2800">
                <a:solidFill>
                  <a:schemeClr val="dk1"/>
                </a:solidFill>
                <a:latin typeface="Calibri"/>
                <a:ea typeface="Calibri"/>
                <a:cs typeface="Calibri"/>
                <a:sym typeface="Calibri"/>
              </a:rPr>
              <a:t>, but we have to specify that the separator is ‘,’ and the .csv file has a header (the column names).</a:t>
            </a:r>
            <a:endParaRPr sz="2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Importing Data Frames from Files</a:t>
            </a:r>
            <a:endParaRPr sz="3000"/>
          </a:p>
        </p:txBody>
      </p:sp>
      <p:sp>
        <p:nvSpPr>
          <p:cNvPr id="358" name="Google Shape;358;p4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59" name="Google Shape;359;p47"/>
          <p:cNvSpPr txBox="1"/>
          <p:nvPr/>
        </p:nvSpPr>
        <p:spPr>
          <a:xfrm>
            <a:off x="457200" y="1397000"/>
            <a:ext cx="8229600" cy="989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Packages </a:t>
            </a:r>
            <a:r>
              <a:rPr i="1" lang="en-US" sz="2800">
                <a:solidFill>
                  <a:schemeClr val="dk1"/>
                </a:solidFill>
                <a:latin typeface="Calibri"/>
                <a:ea typeface="Calibri"/>
                <a:cs typeface="Calibri"/>
                <a:sym typeface="Calibri"/>
              </a:rPr>
              <a:t>xlsx </a:t>
            </a:r>
            <a:r>
              <a:rPr lang="en-US" sz="2800">
                <a:solidFill>
                  <a:schemeClr val="dk1"/>
                </a:solidFill>
                <a:latin typeface="Calibri"/>
                <a:ea typeface="Calibri"/>
                <a:cs typeface="Calibri"/>
                <a:sym typeface="Calibri"/>
              </a:rPr>
              <a:t>and </a:t>
            </a:r>
            <a:r>
              <a:rPr i="1" lang="en-US" sz="2800">
                <a:solidFill>
                  <a:schemeClr val="dk1"/>
                </a:solidFill>
                <a:latin typeface="Calibri"/>
                <a:ea typeface="Calibri"/>
                <a:cs typeface="Calibri"/>
                <a:sym typeface="Calibri"/>
              </a:rPr>
              <a:t>foreign </a:t>
            </a:r>
            <a:r>
              <a:rPr lang="en-US" sz="2800">
                <a:solidFill>
                  <a:schemeClr val="dk1"/>
                </a:solidFill>
                <a:latin typeface="Calibri"/>
                <a:ea typeface="Calibri"/>
                <a:cs typeface="Calibri"/>
                <a:sym typeface="Calibri"/>
              </a:rPr>
              <a:t>contain functions to import data of several formats</a:t>
            </a:r>
            <a:endParaRPr sz="2800">
              <a:solidFill>
                <a:schemeClr val="dk1"/>
              </a:solidFill>
              <a:latin typeface="Calibri"/>
              <a:ea typeface="Calibri"/>
              <a:cs typeface="Calibri"/>
              <a:sym typeface="Calibri"/>
            </a:endParaRPr>
          </a:p>
        </p:txBody>
      </p:sp>
      <p:sp>
        <p:nvSpPr>
          <p:cNvPr id="360" name="Google Shape;360;p47"/>
          <p:cNvSpPr txBox="1"/>
          <p:nvPr/>
        </p:nvSpPr>
        <p:spPr>
          <a:xfrm>
            <a:off x="903000" y="2462300"/>
            <a:ext cx="7338000" cy="3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 install.packages("xlsx")</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library(xlsx)</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excel_data = read.xlsx("fileName.xlsx", sheetIndex=1)</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install.packages("foreign")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library(foreign)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stata_data = read.dta("file_name.dta")</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spss_data = read.spss("file_name.sav")</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sas_data = read.xport("file_name.xpt")</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Extensibility</a:t>
            </a:r>
            <a:endParaRPr sz="3000"/>
          </a:p>
        </p:txBody>
      </p:sp>
      <p:sp>
        <p:nvSpPr>
          <p:cNvPr id="82" name="Google Shape;82;p1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83" name="Google Shape;83;p12"/>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can connect to databases (e.g. Oracle, MySQL)</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can call C, C++, Fortran code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can be deployed in interactive applications on the web (Shiny)</a:t>
            </a:r>
            <a:endParaRPr sz="28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8"/>
          <p:cNvSpPr txBox="1"/>
          <p:nvPr/>
        </p:nvSpPr>
        <p:spPr>
          <a:xfrm>
            <a:off x="1941000" y="2558850"/>
            <a:ext cx="5262000" cy="1740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Functional Programming</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366" name="Google Shape;366;p48"/>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Functional Programming: The apply Family</a:t>
            </a:r>
            <a:endParaRPr sz="3000"/>
          </a:p>
        </p:txBody>
      </p:sp>
      <p:sp>
        <p:nvSpPr>
          <p:cNvPr id="373" name="Google Shape;373;p49"/>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74" name="Google Shape;374;p49"/>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Functional programming is a style of programming that avoids traditional programming using loops (“imperative programming”). It is often used with data frames in R.</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Conventionally, a data frame is arranged so that each row represents an observation (e.g., an individual person) and each column represents a variable (e.g., height, weight, gender, etc.). A question we may ask:</a:t>
            </a:r>
            <a:endParaRPr sz="2200">
              <a:solidFill>
                <a:schemeClr val="dk1"/>
              </a:solidFill>
              <a:latin typeface="Calibri"/>
              <a:ea typeface="Calibri"/>
              <a:cs typeface="Calibri"/>
              <a:sym typeface="Calibri"/>
            </a:endParaRPr>
          </a:p>
          <a:p>
            <a:pPr indent="-368300" lvl="1" marL="9144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What is the means and the standard deviation of the height and weight variables?</a:t>
            </a:r>
            <a:endParaRPr sz="2200">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“apply” family of functions in R helps us to answer this question easily without using loops or control statements.</a:t>
            </a:r>
            <a:endParaRPr sz="22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Our Toy Data</a:t>
            </a:r>
            <a:endParaRPr sz="3000"/>
          </a:p>
        </p:txBody>
      </p:sp>
      <p:sp>
        <p:nvSpPr>
          <p:cNvPr id="381" name="Google Shape;381;p50"/>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82" name="Google Shape;382;p50"/>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Fisher/Anderson iris data is a famous data set that records various measurements on 150 iris flowers. There are 3 species of flower: </a:t>
            </a:r>
            <a:r>
              <a:rPr i="1" lang="en-US" sz="2800">
                <a:solidFill>
                  <a:schemeClr val="dk1"/>
                </a:solidFill>
                <a:latin typeface="Calibri"/>
                <a:ea typeface="Calibri"/>
                <a:cs typeface="Calibri"/>
                <a:sym typeface="Calibri"/>
              </a:rPr>
              <a:t>setosa</a:t>
            </a: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versicolor</a:t>
            </a:r>
            <a:r>
              <a:rPr lang="en-US" sz="2800">
                <a:solidFill>
                  <a:schemeClr val="dk1"/>
                </a:solidFill>
                <a:latin typeface="Calibri"/>
                <a:ea typeface="Calibri"/>
                <a:cs typeface="Calibri"/>
                <a:sym typeface="Calibri"/>
              </a:rPr>
              <a:t>, and </a:t>
            </a:r>
            <a:r>
              <a:rPr i="1" lang="en-US" sz="2800">
                <a:solidFill>
                  <a:schemeClr val="dk1"/>
                </a:solidFill>
                <a:latin typeface="Calibri"/>
                <a:ea typeface="Calibri"/>
                <a:cs typeface="Calibri"/>
                <a:sym typeface="Calibri"/>
              </a:rPr>
              <a:t>virginica</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dataset is built into R as a sample data frame. We use the </a:t>
            </a:r>
            <a:r>
              <a:rPr b="1" lang="en-US" sz="2800">
                <a:solidFill>
                  <a:schemeClr val="dk1"/>
                </a:solidFill>
                <a:latin typeface="Calibri"/>
                <a:ea typeface="Calibri"/>
                <a:cs typeface="Calibri"/>
                <a:sym typeface="Calibri"/>
              </a:rPr>
              <a:t>data()</a:t>
            </a:r>
            <a:r>
              <a:rPr lang="en-US" sz="2800">
                <a:solidFill>
                  <a:schemeClr val="dk1"/>
                </a:solidFill>
                <a:latin typeface="Calibri"/>
                <a:ea typeface="Calibri"/>
                <a:cs typeface="Calibri"/>
                <a:sym typeface="Calibri"/>
              </a:rPr>
              <a:t> function to load built-in datasets. They will then </a:t>
            </a:r>
            <a:r>
              <a:rPr lang="en-US" sz="2800">
                <a:solidFill>
                  <a:schemeClr val="dk1"/>
                </a:solidFill>
                <a:latin typeface="Calibri"/>
                <a:ea typeface="Calibri"/>
                <a:cs typeface="Calibri"/>
                <a:sym typeface="Calibri"/>
              </a:rPr>
              <a:t>appear</a:t>
            </a:r>
            <a:r>
              <a:rPr lang="en-US" sz="2800">
                <a:solidFill>
                  <a:schemeClr val="dk1"/>
                </a:solidFill>
                <a:latin typeface="Calibri"/>
                <a:ea typeface="Calibri"/>
                <a:cs typeface="Calibri"/>
                <a:sym typeface="Calibri"/>
              </a:rPr>
              <a:t> in your workspace for use.</a:t>
            </a:r>
            <a:endParaRPr sz="2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1"/>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sapply</a:t>
            </a:r>
            <a:endParaRPr sz="3000"/>
          </a:p>
        </p:txBody>
      </p:sp>
      <p:sp>
        <p:nvSpPr>
          <p:cNvPr id="389" name="Google Shape;389;p51"/>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90" name="Google Shape;390;p51"/>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If you want to implement a function </a:t>
            </a:r>
            <a:r>
              <a:rPr i="1" lang="en-US" sz="2800">
                <a:solidFill>
                  <a:schemeClr val="dk1"/>
                </a:solidFill>
                <a:latin typeface="Calibri"/>
                <a:ea typeface="Calibri"/>
                <a:cs typeface="Calibri"/>
                <a:sym typeface="Calibri"/>
              </a:rPr>
              <a:t>f</a:t>
            </a:r>
            <a:r>
              <a:rPr lang="en-US" sz="2800">
                <a:solidFill>
                  <a:schemeClr val="dk1"/>
                </a:solidFill>
                <a:latin typeface="Calibri"/>
                <a:ea typeface="Calibri"/>
                <a:cs typeface="Calibri"/>
                <a:sym typeface="Calibri"/>
              </a:rPr>
              <a:t> on each element of a vector </a:t>
            </a:r>
            <a:r>
              <a:rPr i="1" lang="en-US" sz="2800">
                <a:solidFill>
                  <a:schemeClr val="dk1"/>
                </a:solidFill>
                <a:latin typeface="Calibri"/>
                <a:ea typeface="Calibri"/>
                <a:cs typeface="Calibri"/>
                <a:sym typeface="Calibri"/>
              </a:rPr>
              <a:t>v</a:t>
            </a:r>
            <a:r>
              <a:rPr lang="en-US" sz="2800">
                <a:solidFill>
                  <a:schemeClr val="dk1"/>
                </a:solidFill>
                <a:latin typeface="Calibri"/>
                <a:ea typeface="Calibri"/>
                <a:cs typeface="Calibri"/>
                <a:sym typeface="Calibri"/>
              </a:rPr>
              <a:t>, write:</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sapply(</a:t>
            </a:r>
            <a:r>
              <a:rPr i="1" lang="en-US" sz="2800">
                <a:solidFill>
                  <a:schemeClr val="dk1"/>
                </a:solidFill>
                <a:latin typeface="Calibri"/>
                <a:ea typeface="Calibri"/>
                <a:cs typeface="Calibri"/>
                <a:sym typeface="Calibri"/>
              </a:rPr>
              <a:t>v</a:t>
            </a:r>
            <a:r>
              <a:rPr lang="en-US" sz="2800">
                <a:solidFill>
                  <a:schemeClr val="dk1"/>
                </a:solidFill>
                <a:latin typeface="Calibri"/>
                <a:ea typeface="Calibri"/>
                <a:cs typeface="Calibri"/>
                <a:sym typeface="Calibri"/>
              </a:rPr>
              <a:t>, </a:t>
            </a:r>
            <a:r>
              <a:rPr i="1" lang="en-US" sz="2800">
                <a:solidFill>
                  <a:schemeClr val="dk1"/>
                </a:solidFill>
                <a:latin typeface="Calibri"/>
                <a:ea typeface="Calibri"/>
                <a:cs typeface="Calibri"/>
                <a:sym typeface="Calibri"/>
              </a:rPr>
              <a:t>f</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example, to take the </a:t>
            </a:r>
            <a:r>
              <a:rPr lang="en-US" sz="2800">
                <a:solidFill>
                  <a:schemeClr val="dk1"/>
                </a:solidFill>
                <a:latin typeface="Calibri"/>
                <a:ea typeface="Calibri"/>
                <a:cs typeface="Calibri"/>
                <a:sym typeface="Calibri"/>
              </a:rPr>
              <a:t>square</a:t>
            </a:r>
            <a:r>
              <a:rPr lang="en-US" sz="2800">
                <a:solidFill>
                  <a:schemeClr val="dk1"/>
                </a:solidFill>
                <a:latin typeface="Calibri"/>
                <a:ea typeface="Calibri"/>
                <a:cs typeface="Calibri"/>
                <a:sym typeface="Calibri"/>
              </a:rPr>
              <a:t> root of each element in a vector:</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v = 1:4</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sapply(v, sqrt)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can also use sapply to implement a function on the columns of a data frame</a:t>
            </a:r>
            <a:endParaRPr sz="2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sapply</a:t>
            </a:r>
            <a:endParaRPr sz="3000"/>
          </a:p>
        </p:txBody>
      </p:sp>
      <p:sp>
        <p:nvSpPr>
          <p:cNvPr id="397" name="Google Shape;397;p52"/>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398" name="Google Shape;398;p52"/>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Because a data frame is really a collection of vectors (the columns), we can use sapply. The result is a vector with named elements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sapply(iris[ ,1:4], mean)</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leave out column five here because it contains the species names. It wouldn’t be appropriate to apply the mean function to a vector of strings.</a:t>
            </a:r>
            <a:endParaRPr sz="2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Applying Functions on Data</a:t>
            </a:r>
            <a:endParaRPr sz="3000"/>
          </a:p>
        </p:txBody>
      </p:sp>
      <p:sp>
        <p:nvSpPr>
          <p:cNvPr id="405" name="Google Shape;405;p5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406" name="Google Shape;406;p53"/>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 reason this kind of syntax is referred to as </a:t>
            </a:r>
            <a:r>
              <a:rPr i="1" lang="en-US" sz="2800">
                <a:solidFill>
                  <a:schemeClr val="dk1"/>
                </a:solidFill>
                <a:latin typeface="Calibri"/>
                <a:ea typeface="Calibri"/>
                <a:cs typeface="Calibri"/>
                <a:sym typeface="Calibri"/>
              </a:rPr>
              <a:t>functional programming</a:t>
            </a:r>
            <a:r>
              <a:rPr lang="en-US" sz="2800">
                <a:solidFill>
                  <a:schemeClr val="dk1"/>
                </a:solidFill>
                <a:latin typeface="Calibri"/>
                <a:ea typeface="Calibri"/>
                <a:cs typeface="Calibri"/>
                <a:sym typeface="Calibri"/>
              </a:rPr>
              <a:t> is that a function (e.g. mean, sd, sqrt, etc.) is taken as an argument in another function (in this case sapply()).</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This concept of functions taking other functions as arguments can be difficult to digest, but it helps us write much more robust and scalable code.</a:t>
            </a:r>
            <a:endParaRPr sz="2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4"/>
          <p:cNvSpPr txBox="1"/>
          <p:nvPr/>
        </p:nvSpPr>
        <p:spPr>
          <a:xfrm>
            <a:off x="1941000" y="2931600"/>
            <a:ext cx="5262000" cy="2018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Visualizations</a:t>
            </a:r>
            <a:endParaRPr sz="4800">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5400"/>
              <a:buFont typeface="Impact"/>
              <a:buNone/>
            </a:pPr>
            <a:r>
              <a:t/>
            </a:r>
            <a:endParaRPr sz="24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rPr lang="en-US" sz="2400" u="sng">
                <a:solidFill>
                  <a:schemeClr val="hlink"/>
                </a:solidFill>
                <a:latin typeface="Impact"/>
                <a:ea typeface="Impact"/>
                <a:cs typeface="Impact"/>
                <a:sym typeface="Impact"/>
                <a:hlinkClick r:id="rId3"/>
              </a:rPr>
              <a:t>Shiny App 1</a:t>
            </a:r>
            <a:endParaRPr sz="24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rPr lang="en-US" sz="2400" u="sng">
                <a:solidFill>
                  <a:schemeClr val="hlink"/>
                </a:solidFill>
                <a:latin typeface="Impact"/>
                <a:ea typeface="Impact"/>
                <a:cs typeface="Impact"/>
                <a:sym typeface="Impact"/>
                <a:hlinkClick r:id="rId4"/>
              </a:rPr>
              <a:t>Shiny App 2</a:t>
            </a:r>
            <a:endParaRPr sz="24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t/>
            </a:r>
            <a:endParaRPr sz="2400">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412" name="Google Shape;412;p5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Learning R: Online Resources</a:t>
            </a:r>
            <a:endParaRPr sz="3000"/>
          </a:p>
        </p:txBody>
      </p:sp>
      <p:sp>
        <p:nvSpPr>
          <p:cNvPr id="419" name="Google Shape;419;p5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420" name="Google Shape;420;p55"/>
          <p:cNvSpPr txBox="1"/>
          <p:nvPr/>
        </p:nvSpPr>
        <p:spPr>
          <a:xfrm>
            <a:off x="457200" y="1397000"/>
            <a:ext cx="8229600" cy="467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3"/>
              </a:rPr>
              <a:t>R Project homepage</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4"/>
              </a:rPr>
              <a:t>The R Journal</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5"/>
              </a:rPr>
              <a:t>R-bloggers: A collection of 500+ blogs on R</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6"/>
              </a:rPr>
              <a:t>Quick-R: Straightforward resource on essential R functions</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7"/>
              </a:rPr>
              <a:t>R documentation: Online help</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8"/>
              </a:rPr>
              <a:t>StackOverflow: Q&amp;A posts on R</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9"/>
              </a:rPr>
              <a:t>Google Developers' Intro to R</a:t>
            </a:r>
            <a:endParaRPr sz="2800">
              <a:solidFill>
                <a:srgbClr val="1089DA"/>
              </a:solidFill>
              <a:latin typeface="Calibri"/>
              <a:ea typeface="Calibri"/>
              <a:cs typeface="Calibri"/>
              <a:sym typeface="Calibri"/>
            </a:endParaRPr>
          </a:p>
          <a:p>
            <a:pPr indent="-406400" lvl="0" marL="457200" marR="0" rtl="0" algn="l">
              <a:lnSpc>
                <a:spcPct val="100000"/>
              </a:lnSpc>
              <a:spcBef>
                <a:spcPts val="0"/>
              </a:spcBef>
              <a:spcAft>
                <a:spcPts val="0"/>
              </a:spcAft>
              <a:buClr>
                <a:srgbClr val="1089DA"/>
              </a:buClr>
              <a:buSzPts val="2800"/>
              <a:buFont typeface="Calibri"/>
              <a:buChar char="●"/>
            </a:pPr>
            <a:r>
              <a:rPr lang="en-US" sz="2800" u="sng">
                <a:solidFill>
                  <a:srgbClr val="1089DA"/>
                </a:solidFill>
                <a:latin typeface="Calibri"/>
                <a:ea typeface="Calibri"/>
                <a:cs typeface="Calibri"/>
                <a:sym typeface="Calibri"/>
                <a:hlinkClick r:id="rId10"/>
              </a:rPr>
              <a:t>Twotorials: 2 minute tutorials on R</a:t>
            </a:r>
            <a:endParaRPr sz="2800">
              <a:solidFill>
                <a:srgbClr val="1089DA"/>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6"/>
          <p:cNvSpPr txBox="1"/>
          <p:nvPr/>
        </p:nvSpPr>
        <p:spPr>
          <a:xfrm>
            <a:off x="1941000" y="2604300"/>
            <a:ext cx="5262000" cy="1649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Thank you!</a:t>
            </a:r>
            <a:endParaRPr sz="4800">
              <a:solidFill>
                <a:srgbClr val="1089DA"/>
              </a:solidFill>
              <a:latin typeface="Impact"/>
              <a:ea typeface="Impact"/>
              <a:cs typeface="Impact"/>
              <a:sym typeface="Impact"/>
            </a:endParaRPr>
          </a:p>
          <a:p>
            <a:pPr indent="0" lvl="0" marL="0" marR="0" rtl="0" algn="ctr">
              <a:lnSpc>
                <a:spcPct val="100000"/>
              </a:lnSpc>
              <a:spcBef>
                <a:spcPts val="0"/>
              </a:spcBef>
              <a:spcAft>
                <a:spcPts val="0"/>
              </a:spcAft>
              <a:buClr>
                <a:srgbClr val="1089DA"/>
              </a:buClr>
              <a:buSzPts val="5400"/>
              <a:buFont typeface="Impact"/>
              <a:buNone/>
            </a:pPr>
            <a:r>
              <a:rPr lang="en-US" sz="4800">
                <a:solidFill>
                  <a:srgbClr val="1089DA"/>
                </a:solidFill>
                <a:latin typeface="Impact"/>
                <a:ea typeface="Impact"/>
                <a:cs typeface="Impact"/>
                <a:sym typeface="Impact"/>
              </a:rPr>
              <a:t>Questions?</a:t>
            </a:r>
            <a:endParaRPr b="0" i="0" sz="4800" u="none" cap="none" strike="noStrike">
              <a:solidFill>
                <a:srgbClr val="1089DA"/>
              </a:solidFill>
              <a:latin typeface="Impact"/>
              <a:ea typeface="Impact"/>
              <a:cs typeface="Impact"/>
              <a:sym typeface="Impact"/>
            </a:endParaRPr>
          </a:p>
          <a:p>
            <a:pPr indent="0" lvl="0" marL="0" marR="0" rtl="0" algn="l">
              <a:lnSpc>
                <a:spcPct val="100000"/>
              </a:lnSpc>
              <a:spcBef>
                <a:spcPts val="0"/>
              </a:spcBef>
              <a:spcAft>
                <a:spcPts val="0"/>
              </a:spcAft>
              <a:buClr>
                <a:srgbClr val="1089DA"/>
              </a:buClr>
              <a:buSzPts val="4800"/>
              <a:buFont typeface="Impact"/>
              <a:buNone/>
            </a:pPr>
            <a:r>
              <a:t/>
            </a:r>
            <a:endParaRPr b="0" i="0" sz="4800" u="none" cap="none" strike="noStrike">
              <a:solidFill>
                <a:srgbClr val="1089DA"/>
              </a:solidFill>
              <a:latin typeface="Impact"/>
              <a:ea typeface="Impact"/>
              <a:cs typeface="Impact"/>
              <a:sym typeface="Impact"/>
            </a:endParaRPr>
          </a:p>
        </p:txBody>
      </p:sp>
      <p:sp>
        <p:nvSpPr>
          <p:cNvPr id="426" name="Google Shape;426;p5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Performance Issues</a:t>
            </a:r>
            <a:endParaRPr sz="3000"/>
          </a:p>
        </p:txBody>
      </p:sp>
      <p:sp>
        <p:nvSpPr>
          <p:cNvPr id="90" name="Google Shape;90;p13"/>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91" name="Google Shape;91;p13"/>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Interpreted language so it is slower (one solution is integrating C/C++/Fortran)</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All data is read into memory (use cloud computing)</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is single threaded, limiting speed and efficiency (implement parallel computing)</a:t>
            </a:r>
            <a:endParaRPr sz="2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RStudio</a:t>
            </a:r>
            <a:endParaRPr sz="3000"/>
          </a:p>
        </p:txBody>
      </p:sp>
      <p:sp>
        <p:nvSpPr>
          <p:cNvPr id="98" name="Google Shape;98;p14"/>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99" name="Google Shape;99;p14"/>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RStudio is a popular Integrated Development Environment (IDE) for R</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Packages are like additional toolkits for R. RStudio allows the user to easily download and store packages for future use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install.packages(“ggplot2”) will install the ggplot2 package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library(ggplot2) will load the ggplot2 package</a:t>
            </a:r>
            <a:endParaRPr sz="2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Basic R Language Elements</a:t>
            </a:r>
            <a:endParaRPr sz="3000"/>
          </a:p>
        </p:txBody>
      </p:sp>
      <p:sp>
        <p:nvSpPr>
          <p:cNvPr id="106" name="Google Shape;106;p15"/>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07" name="Google Shape;107;p15"/>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R has the same features as most programming languages (e.g. loops, conditionals, etc.)</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Unlike most languages, the operations on data types are so powerful that you can do a lot without knowing a lot of programming</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Variables</a:t>
            </a:r>
            <a:endParaRPr sz="3000"/>
          </a:p>
        </p:txBody>
      </p:sp>
      <p:sp>
        <p:nvSpPr>
          <p:cNvPr id="114" name="Google Shape;114;p16"/>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15" name="Google Shape;115;p16"/>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A variable is used to store a value (character, integer, etc.). You can use a variable anywhere you can use a value and it will be as if you used the value itself.</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In R, you can use either a “=” sign or an arrow “&lt;-” to assign a value to a variable</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Variable names can consists of:</a:t>
            </a:r>
            <a:endParaRPr sz="28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Letters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Numbers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Periods</a:t>
            </a:r>
            <a:endParaRPr sz="2400">
              <a:latin typeface="Calibri"/>
              <a:ea typeface="Calibri"/>
              <a:cs typeface="Calibri"/>
              <a:sym typeface="Calibri"/>
            </a:endParaRPr>
          </a:p>
          <a:p>
            <a:pPr indent="-381000" lvl="1" marL="914400" rtl="0" algn="l">
              <a:spcBef>
                <a:spcPts val="0"/>
              </a:spcBef>
              <a:spcAft>
                <a:spcPts val="0"/>
              </a:spcAft>
              <a:buSzPts val="2400"/>
              <a:buFont typeface="Calibri"/>
              <a:buChar char="○"/>
            </a:pPr>
            <a:r>
              <a:rPr lang="en-US" sz="2400">
                <a:latin typeface="Calibri"/>
                <a:ea typeface="Calibri"/>
                <a:cs typeface="Calibri"/>
                <a:sym typeface="Calibri"/>
              </a:rPr>
              <a:t>Underscore</a:t>
            </a:r>
            <a:endParaRPr sz="24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Note: person.age is a valid variable name in R!</a:t>
            </a:r>
            <a:endParaRPr sz="2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457200" y="530300"/>
            <a:ext cx="8229600" cy="52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50B0D1"/>
              </a:buClr>
              <a:buSzPts val="3200"/>
              <a:buFont typeface="Calibri"/>
              <a:buNone/>
            </a:pPr>
            <a:r>
              <a:rPr lang="en-US" sz="3000"/>
              <a:t>Function Calls</a:t>
            </a:r>
            <a:endParaRPr sz="3000"/>
          </a:p>
        </p:txBody>
      </p:sp>
      <p:sp>
        <p:nvSpPr>
          <p:cNvPr id="122" name="Google Shape;122;p17"/>
          <p:cNvSpPr txBox="1"/>
          <p:nvPr>
            <p:ph idx="12" type="sldNum"/>
          </p:nvPr>
        </p:nvSpPr>
        <p:spPr>
          <a:xfrm>
            <a:off x="6578857" y="6420489"/>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
              <a:buFont typeface="Helvetica Neue"/>
              <a:buNone/>
            </a:pPr>
            <a:fld id="{00000000-1234-1234-1234-123412341234}" type="slidenum">
              <a:rPr lang="en-US"/>
              <a:t>‹#›</a:t>
            </a:fld>
            <a:endParaRPr/>
          </a:p>
        </p:txBody>
      </p:sp>
      <p:sp>
        <p:nvSpPr>
          <p:cNvPr id="123" name="Google Shape;123;p17"/>
          <p:cNvSpPr txBox="1"/>
          <p:nvPr/>
        </p:nvSpPr>
        <p:spPr>
          <a:xfrm>
            <a:off x="457200" y="1397000"/>
            <a:ext cx="8229600" cy="46182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There are functions included in base R that help with routine tasks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Functions take arguments which are place in parentheses next to the function name, separated by commas</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When you call a function, RStudio prints the result</a:t>
            </a:r>
            <a:endParaRPr sz="2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