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6" r:id="rId2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9C4BC-CBE1-0338-1E06-589844AF87F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E05AD-9096-3330-2A15-D6667CC8D33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BF119-6CE2-ED69-25A9-8EB749FB4D5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8771E-03FB-619B-B164-197D0E763A2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1D4BAD-0E96-436F-A6BC-CC6454EBE550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77447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E647A-3502-A43B-3998-D24C8FFC2C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868A6-3A2A-F516-3FA8-D27DCAD2182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14D132B-F3EF-71C4-3B9D-C91AC233966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DE37-EAF8-981B-2B2C-6113B60B178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3DD37-093D-1678-7062-3AA52A0B8D0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C045-7413-7CC3-BD5D-209B45CE88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D6461D18-5AC5-4E18-B52A-D9BCE73BB4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C94D495-E8E9-A69E-620F-EAD7B0EA965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4BD5114-7807-4BAE-884A-A7F7639C4A4F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757EF70-743A-20C3-3582-0314BCDE6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7D49882-0055-6947-B667-882395A9BC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0BFC95D-8822-7B24-EAF9-ADC2F550C38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2C8968-DCFC-415E-9E0B-13D4C94B4B70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763CC02-D9BF-AE50-0705-FC8DB026E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EFE938E-2C5C-9D39-BAF7-7AEB83C6EB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856DD17-8FB7-4624-D1D9-14344D1A7B50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54EC36-79F8-4D67-8977-6BF518682C75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DCD26D3-3042-FB29-6E56-3C1F864F70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FA2E892-B7C6-9268-3F15-F11FB68C4F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9CAD3F6-1B06-B48E-3049-BF74FFA22421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EAF31F-554A-4B17-8F94-12B1F4B81396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4DAC217-5CDE-8AAD-B806-EC7A06672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DBC1E48-7EB9-5575-F5FD-7DDC427EC6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9E5BF6D-53CF-65A7-9D78-A09976FF9CF1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A33A87-1BD6-4504-A2DF-84ECD28D4119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2314039-9E9E-CF4C-456B-49ABE3074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8185B3D-373C-9712-A03B-D90993FE40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2820A4E-CAE7-4BD8-2BAD-83B762DC9B50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F79AB2-C10B-4907-BDBF-3A5D59A3D1F3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274967-6C9C-AAB5-8DF8-A0487D68A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C40ED87-B346-518D-2408-3F96AD504B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B057B4A-9DEC-CA36-FB3F-01C79D0E3586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04E97B-A5F3-4D53-903A-5C196DD8AAF1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033D2FE-E8B2-AC33-D739-CD289FB5B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899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D56CCDEE-1AF0-72D5-57CC-0B8145F723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2902188-E481-C4C5-AAAC-F74B83806C6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A8FBD1-168A-4535-8912-D426F819FD6A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FCF2F26-1D00-92D8-644E-9E590E289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57B0C2A-F770-0625-6907-71657AFC3C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F950050-228F-D296-253B-1E3BB14CFE16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7E86A3-ADEE-41B3-89CB-D216C875082B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60D9294-977B-4985-6B7B-ECE3A208C8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4C664EB-8EFB-311A-2A09-32C9221A98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2F750EE-A69F-9907-1A8A-224FD3C9FE11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2E8812-FE62-4779-8625-136927362BED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B599225-B946-25A9-F4F8-4FC5AD89F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09FA621-3DA5-3A99-C9EE-3E7A064F02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A9EBC05-1D8B-1A9A-780B-5ABA4EF90DC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B7957D-A44A-4BFF-91C3-8A30405C2AE8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B306104-4C4F-C1F5-0576-BF7FBF492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D0FF78A-FE06-89B6-589C-6151125217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AA754BE-CA25-64CD-42BA-0E09EE34279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3787E7-90F8-48E5-8006-C63F928BC28F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B02172F-4C96-7DBC-EF0B-D1EEDC974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C604CDD-F248-5875-7DAE-1645E23863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2C83283-60B2-8E2E-92AF-3DAB969F036C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076E2E-82C9-46AF-90E6-F787FE81E135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46201FD-8DBF-4BD5-B634-ED9FC40BC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A2D5815-77C6-7129-223D-7EE50B23C8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781D7F3-C946-472E-2D59-A995CAF58873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4B2C2E-9F7A-47E8-AB05-940A46BC4E63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ACB086C6-6AF7-B8C3-561A-88744DD65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328D7EB2-DE74-30BB-27BD-E4A85AB06C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5C051C4-79C3-189A-419C-2DF2284BD4AA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6FA690-2EB9-4181-B0B5-DE6D2519AEEC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E6A3D64-D1B8-F7A3-DAA7-5CFB931AB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F4B8809-26C0-8F5E-DE81-C940F42BC8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BCC698A-D6BD-1424-9414-EE07C2C6DC9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2A27D5-1A3A-4DAD-94AD-1FA554A6AA95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53D5921-7803-E90B-6126-5957EB681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4805F40-D563-0C67-F7DE-4AC2EA90A7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4473ABF-E93E-6AF8-5082-5575059082B1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409167-3768-4A76-BC0E-184438247831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95C8E2B-8BEF-9E5F-3CB9-B6BDBA9F1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769C955-985D-F72D-B37F-2FE45FB623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2C355EC-FA9D-9715-AEB7-8450D53A511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B896BF-1759-4E38-865F-B60EA6A70BE4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5B6A6C6-C658-5354-4225-BDBFAA8A9C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BC615351-202A-B919-C831-0B985DD8EF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49A6B63-E2B6-D638-F4D3-B226A4C42136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BC87FA-A507-4CDF-B7F9-49802C714D3E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59C938D2-8AC6-9DE0-E32D-9505A00EA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D944FD8-408F-E292-AAAA-273BF96F2F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6F22-C718-7C6D-9148-81510FE98CC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D9146-0F3C-0DDB-6255-06E2C5C363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2AB7-B6AF-D5DF-ADB4-38E51401F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E61A-DE62-6AA6-747F-835F2D1CE1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017AB-E39F-2B24-7184-2ACD97D84B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8B691B-322D-460C-9CCD-4BAC50EBC7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A6AF-7FDB-2385-37A3-888AEA5E68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BB4A9-2C84-9A3D-50B7-092D6514FE7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BC1FE-5B4D-4671-EABF-22B32CF304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47DBA-5E91-F8DF-F3E2-891C338B9D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7C4A-3CE8-57BB-5086-49AEB8946C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1272AE-91F7-4A39-9256-422126196D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865CA-FFD5-0747-35D5-D595252592F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0A075-F813-C15E-0D0F-21425A7D9B7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5BA1-0223-DC51-3C79-9792580D57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FA14-F165-C288-0060-F02FBBAC17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4872-C66E-2DB1-F2FE-A3D0973BA0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937A34-77E8-41D4-9174-D86BFC0156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782D-8B15-C68F-DC91-71E26B337F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58B8-9EEF-813D-83B7-ED8B1C9BA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B8EC-5C2C-6DCD-2E2D-2DD470BBC2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574C-A505-17FC-67C6-239B304D1E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9EC8-53F6-BAFF-3902-A004BDC5B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403B90-81A8-4B85-A128-CEB390AB99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55D1-8657-1DD2-B1BA-F0FE64F4A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2215-466A-A766-52A1-FF8C63B246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66A1-C542-1B0E-9E64-9E56A31FF9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18ED-BE16-AB0F-3ACF-529D040A69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6D37-4956-6F60-92EB-AB2654C30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9775E5-CC73-4CE6-83B7-68F7C64E9D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47EF-61CC-9100-0444-5B50257403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FFD3-DD42-20C5-436A-D5C2D4AC24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D2DDC-3B5A-7A1F-70B6-0594C23B63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41535-DF78-BE3A-C3DB-CFC16C19D0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D17D-5801-B547-4AB1-2B99EBCAAB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A4CE3-39B0-7F58-F666-D054CAEF33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6E4C61-C5C5-472C-B027-5DD5F4B06F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01B6-0339-40CE-EEC2-4C141F2C1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0A8E-060D-7A80-2988-A715FDC1B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BD475-53EB-AA96-FCAC-6040FA1AB35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24978-E0B7-8B35-DB6C-D1FCBBBF721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467E9-22B9-6239-FDF3-A34CC72240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C4EFF-F450-91B6-4C4D-3A0BEE06E8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67DE3-CD14-F10C-8F7A-88ECD3AA87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C0F12-38A8-BCE2-C311-12CC2DD8AE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FE8437-2AD6-4F79-9830-DA69095FC7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1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FA2C-3CD2-2121-1977-96ACC6F315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71288-88B6-3049-0F5A-F874436ECA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8A629-9E91-F21C-4091-3C94810C0B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65D09-BD3A-3750-2511-122B09F3B2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3FC3A0-6523-448A-B8FC-EDEDB8D105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249CA-F33A-D0D6-6296-289C2D844A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4681D-DE98-0FA9-CF70-894878F56B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B2825-54C0-CF15-0EFC-0A4FED7869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9D3437-4572-4093-AAB9-8E0DDF8F47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92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10C7-FACD-13D7-5542-B43AA18211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666E-3022-1ECC-37C5-C968F74FFF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7D409-C867-1DC7-8041-169E28D1AF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290A-ED6A-80B7-446E-598B69D199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09EAD-214B-7026-BBC0-98E0643EEF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166B6-5DF8-9D18-6A4F-B689CCC6B8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4FF44D-FD7B-47F4-ADFB-1DB0E48490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3281-0034-F487-1BE5-420BC0C46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EB709-B9F3-FF3B-567C-5F8551DD0DC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EA19F-5B6A-FD8D-9D27-4CF27CD3AF9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D77A0-CECC-0DAF-840B-90682CADB3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06FDC-9432-39F5-1F77-FDC758B5BF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883C0-211F-6DC3-6EED-8222F724FC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EB3559-B7D5-46EA-9F76-922C23F618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6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80836-1EEC-43DC-E33C-B974B31B1E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B035D-D59D-1F71-72EE-808905630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71EE-CA5B-A3D8-3196-62B257AF8B6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BE07-5647-46CD-F97D-2AD41763EF4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95CD-AB88-0498-4E81-055F07CBF0C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A3F96214-5422-4F29-94DF-65AACE131C4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Arial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icrosoft YaHei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2VrnkXd9QR8" TargetMode="External"/><Relationship Id="rId5" Type="http://schemas.openxmlformats.org/officeDocument/2006/relationships/hyperlink" Target="https://www.youtube.com/watch?v=yHf36x6YKeI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F7cQN5pmbs" TargetMode="External"/><Relationship Id="rId2" Type="http://schemas.openxmlformats.org/officeDocument/2006/relationships/hyperlink" Target="https://www.csl.cornell.edu/~zhiruz/pdfs/heterocl-fpga2019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ornell-zhang/heteroc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87B8-AB3F-CB34-D628-06B7BA345B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HeteroCL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865A0-9E76-7033-2CE1-88C899EC6D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8" y="1769043"/>
            <a:ext cx="9071643" cy="4791055"/>
          </a:xfrm>
        </p:spPr>
        <p:txBody>
          <a:bodyPr>
            <a:spAutoFit/>
          </a:bodyPr>
          <a:lstStyle/>
          <a:p>
            <a:pPr marL="457200" lvl="0" indent="-457200" algn="l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An open-source, Python-based programming language designed for heterogeneous architecture</a:t>
            </a:r>
          </a:p>
          <a:p>
            <a:pPr marL="457200" lvl="0" indent="-457200" algn="l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Intended to lower the high level of specialized knowledge needed to use these systems</a:t>
            </a:r>
          </a:p>
          <a:p>
            <a:pPr marL="457200" lvl="0" indent="-457200" algn="l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Existing High-Level Synthesis (HLS) tools to accomplish this are not structured like normal programming languages and require detailed knowledge of the hardware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62FE-CF17-AC90-530F-6735CFD3A8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Computation Customization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6D799E7-5B71-9F96-6434-2268999550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371600"/>
            <a:ext cx="5205962" cy="35121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80696D64-630F-5146-D9D8-E8079F495C5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0482" y="5730124"/>
            <a:ext cx="3604317" cy="14021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CB6C76B9-56DD-9C61-DDDB-5812D0859C6F}"/>
              </a:ext>
            </a:extLst>
          </p:cNvPr>
          <p:cNvSpPr/>
          <p:nvPr/>
        </p:nvSpPr>
        <p:spPr>
          <a:xfrm>
            <a:off x="1828800" y="4937760"/>
            <a:ext cx="0" cy="640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11625-4CDC-350B-680E-1B47FB072F34}"/>
              </a:ext>
            </a:extLst>
          </p:cNvPr>
          <p:cNvSpPr txBox="1"/>
          <p:nvPr/>
        </p:nvSpPr>
        <p:spPr>
          <a:xfrm>
            <a:off x="2169359" y="5048283"/>
            <a:ext cx="1488240" cy="34667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To HLS code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CF0EA041-F98B-8436-BF68-9B718B770A7D}"/>
              </a:ext>
            </a:extLst>
          </p:cNvPr>
          <p:cNvSpPr/>
          <p:nvPr/>
        </p:nvSpPr>
        <p:spPr>
          <a:xfrm flipH="1">
            <a:off x="4804559" y="2377440"/>
            <a:ext cx="3657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92C06-6B17-9844-6B7C-36F51F96C592}"/>
              </a:ext>
            </a:extLst>
          </p:cNvPr>
          <p:cNvSpPr txBox="1"/>
          <p:nvPr/>
        </p:nvSpPr>
        <p:spPr>
          <a:xfrm>
            <a:off x="5211001" y="2166478"/>
            <a:ext cx="4909678" cy="85931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Define an axis that operates on a subset of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Indices from 0 to the batch size. Define the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inner product operation to operate on that axis.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47D9310-86E0-C9E4-2116-BB9FD11BEBB1}"/>
              </a:ext>
            </a:extLst>
          </p:cNvPr>
          <p:cNvSpPr/>
          <p:nvPr/>
        </p:nvSpPr>
        <p:spPr>
          <a:xfrm flipH="1">
            <a:off x="4003919" y="3458160"/>
            <a:ext cx="65952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52CDE-A8A0-642A-A04E-B7EA9133AD9C}"/>
              </a:ext>
            </a:extLst>
          </p:cNvPr>
          <p:cNvSpPr txBox="1"/>
          <p:nvPr/>
        </p:nvSpPr>
        <p:spPr>
          <a:xfrm>
            <a:off x="4721760" y="3239280"/>
            <a:ext cx="5365443" cy="34667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Create a scheduler object to execute our operation.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89C9853E-8F94-2E32-1A23-0AB57ADBF8FF}"/>
              </a:ext>
            </a:extLst>
          </p:cNvPr>
          <p:cNvSpPr/>
          <p:nvPr/>
        </p:nvSpPr>
        <p:spPr>
          <a:xfrm flipH="1">
            <a:off x="4297680" y="3840480"/>
            <a:ext cx="3657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79180-FA16-5A5D-63EE-E650632BDB7A}"/>
              </a:ext>
            </a:extLst>
          </p:cNvPr>
          <p:cNvSpPr txBox="1"/>
          <p:nvPr/>
        </p:nvSpPr>
        <p:spPr>
          <a:xfrm>
            <a:off x="4663440" y="3549600"/>
            <a:ext cx="4894563" cy="6030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Split inner product operation by i (0-batch size)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and number of parallel 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5BA65-5276-7B8E-5DF8-CF149CED4A33}"/>
              </a:ext>
            </a:extLst>
          </p:cNvPr>
          <p:cNvSpPr txBox="1"/>
          <p:nvPr/>
        </p:nvSpPr>
        <p:spPr>
          <a:xfrm>
            <a:off x="4679999" y="4097883"/>
            <a:ext cx="2917795" cy="34667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Pipeline each iteration on i.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B1AD5-F04A-C416-5801-B47F508594B8}"/>
              </a:ext>
            </a:extLst>
          </p:cNvPr>
          <p:cNvSpPr txBox="1"/>
          <p:nvPr/>
        </p:nvSpPr>
        <p:spPr>
          <a:xfrm>
            <a:off x="4682880" y="4392000"/>
            <a:ext cx="2829601" cy="34667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Unroll innermost loop on j.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2BEC7253-C967-D646-600F-3A37AF15FDC9}"/>
              </a:ext>
            </a:extLst>
          </p:cNvPr>
          <p:cNvSpPr/>
          <p:nvPr/>
        </p:nvSpPr>
        <p:spPr>
          <a:xfrm flipH="1">
            <a:off x="3291840" y="4206240"/>
            <a:ext cx="1388159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3C60B303-CEEB-1C93-F1D4-9409076208AF}"/>
              </a:ext>
            </a:extLst>
          </p:cNvPr>
          <p:cNvSpPr/>
          <p:nvPr/>
        </p:nvSpPr>
        <p:spPr>
          <a:xfrm flipH="1">
            <a:off x="3017520" y="4536000"/>
            <a:ext cx="16653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7A71-513D-2E2B-F082-CCE74A95B9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Data Type Customization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E3048B02-3379-03C6-8791-028368478D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59" y="4092479"/>
            <a:ext cx="8772122" cy="29620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8F77D-EAF7-C606-0B57-AE5484D9AE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5" y="1769400"/>
            <a:ext cx="9071643" cy="498924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We transfer our 64-bit float input buffer, </a:t>
            </a:r>
            <a:r>
              <a:rPr lang="en-US" dirty="0" err="1"/>
              <a:t>vec_A</a:t>
            </a:r>
            <a:r>
              <a:rPr lang="en-US" dirty="0"/>
              <a:t>, into local memory as </a:t>
            </a:r>
            <a:r>
              <a:rPr lang="en-US" dirty="0" err="1"/>
              <a:t>local_A</a:t>
            </a:r>
            <a:endParaRPr lang="en-US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We can then change the quantization scheme, in this example we try both 32 and 8 bit floats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3138-405C-DE72-C8E4-9BB9D9FAFF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Memory Customization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A808B1D-CEE1-7588-F3B6-9B6CC563D50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38480" y="4309558"/>
            <a:ext cx="5705279" cy="10854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CBF57005-DE31-827E-4797-10D0B7A477D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71600" y="5979599"/>
            <a:ext cx="6943322" cy="8568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1A4938B9-700B-3992-AB7E-1CAC646FF5C5}"/>
              </a:ext>
            </a:extLst>
          </p:cNvPr>
          <p:cNvSpPr/>
          <p:nvPr/>
        </p:nvSpPr>
        <p:spPr>
          <a:xfrm>
            <a:off x="4297680" y="5486400"/>
            <a:ext cx="0" cy="365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635557-1688-C7AC-C30E-5852396856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721" y="1769757"/>
            <a:ext cx="9071643" cy="498924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Memory customization is essential for efficient memory sharing between PEs.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In this case, we use the schedule object to operate on the buffer to apply the partition by the number of parallel PEs.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54CC-9960-3AAD-4BA4-0C221FB9F3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Putting It All Together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265CB4A8-2DC4-BDA0-C9E6-94A3564EF1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9516" y="1463040"/>
            <a:ext cx="4091043" cy="57236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B7447740-C61E-D1B1-581E-0F9F643BDC87}"/>
              </a:ext>
            </a:extLst>
          </p:cNvPr>
          <p:cNvSpPr/>
          <p:nvPr/>
        </p:nvSpPr>
        <p:spPr>
          <a:xfrm flipH="1">
            <a:off x="2468880" y="3108960"/>
            <a:ext cx="256032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68761-1B20-C2B8-47EE-D58E62975772}"/>
              </a:ext>
            </a:extLst>
          </p:cNvPr>
          <p:cNvSpPr txBox="1"/>
          <p:nvPr/>
        </p:nvSpPr>
        <p:spPr>
          <a:xfrm>
            <a:off x="5212080" y="2834640"/>
            <a:ext cx="3484796" cy="6030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Iterates along possible bit-widths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and number of parallel PEs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7762FE99-07E3-72EA-1EE7-DFEBDC59761C}"/>
              </a:ext>
            </a:extLst>
          </p:cNvPr>
          <p:cNvSpPr/>
          <p:nvPr/>
        </p:nvSpPr>
        <p:spPr>
          <a:xfrm flipH="1">
            <a:off x="4023360" y="2103120"/>
            <a:ext cx="9144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4314A-C54A-0424-5FC4-9F12119F3027}"/>
              </a:ext>
            </a:extLst>
          </p:cNvPr>
          <p:cNvSpPr txBox="1"/>
          <p:nvPr/>
        </p:nvSpPr>
        <p:spPr>
          <a:xfrm>
            <a:off x="5212080" y="1737360"/>
            <a:ext cx="3856683" cy="6030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Algorithm implementation, note no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optimization details are present here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A31316FE-CC72-F5B3-C17B-DCDE95E1E05A}"/>
              </a:ext>
            </a:extLst>
          </p:cNvPr>
          <p:cNvSpPr/>
          <p:nvPr/>
        </p:nvSpPr>
        <p:spPr>
          <a:xfrm flipH="1">
            <a:off x="4572000" y="4754880"/>
            <a:ext cx="54864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F2554-7BDE-B632-1936-142D0931D508}"/>
              </a:ext>
            </a:extLst>
          </p:cNvPr>
          <p:cNvSpPr txBox="1"/>
          <p:nvPr/>
        </p:nvSpPr>
        <p:spPr>
          <a:xfrm>
            <a:off x="5212080" y="4591083"/>
            <a:ext cx="3704042" cy="34667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From data type customization slide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2B69697-0C13-10A5-AB9E-F6DF32FBB9A6}"/>
              </a:ext>
            </a:extLst>
          </p:cNvPr>
          <p:cNvSpPr/>
          <p:nvPr/>
        </p:nvSpPr>
        <p:spPr>
          <a:xfrm flipH="1">
            <a:off x="4572356" y="5439244"/>
            <a:ext cx="54864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F0ECD-E4F1-C572-D1BF-B1F894EE7C03}"/>
              </a:ext>
            </a:extLst>
          </p:cNvPr>
          <p:cNvSpPr txBox="1"/>
          <p:nvPr/>
        </p:nvSpPr>
        <p:spPr>
          <a:xfrm>
            <a:off x="5212436" y="5275438"/>
            <a:ext cx="4010402" cy="34667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From computation customization slide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EC013EBD-C5CB-B41D-3B53-9E055109232E}"/>
              </a:ext>
            </a:extLst>
          </p:cNvPr>
          <p:cNvSpPr/>
          <p:nvPr/>
        </p:nvSpPr>
        <p:spPr>
          <a:xfrm flipH="1">
            <a:off x="4572356" y="6051599"/>
            <a:ext cx="54864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FF24A-C559-B11C-7B40-06B13A839AF5}"/>
              </a:ext>
            </a:extLst>
          </p:cNvPr>
          <p:cNvSpPr txBox="1"/>
          <p:nvPr/>
        </p:nvSpPr>
        <p:spPr>
          <a:xfrm>
            <a:off x="5212436" y="5887803"/>
            <a:ext cx="3589916" cy="34667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From memory customization slide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0314AC3-1FFE-27B1-6276-03A38D6FC5E0}"/>
              </a:ext>
            </a:extLst>
          </p:cNvPr>
          <p:cNvSpPr/>
          <p:nvPr/>
        </p:nvSpPr>
        <p:spPr>
          <a:xfrm flipH="1">
            <a:off x="4572356" y="6843963"/>
            <a:ext cx="54864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77C2-7085-A5E9-F860-6B309C0CDC89}"/>
              </a:ext>
            </a:extLst>
          </p:cNvPr>
          <p:cNvSpPr txBox="1"/>
          <p:nvPr/>
        </p:nvSpPr>
        <p:spPr>
          <a:xfrm>
            <a:off x="5212436" y="6680158"/>
            <a:ext cx="4225323" cy="6030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Searches all optimization options for the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best “Quality of Results” metrics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E790-735A-8815-25F2-3052F5B03F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Spatial Architecture Techniques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2C11942-7A23-816C-9F51-F869C14DBA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5840" y="6043681"/>
            <a:ext cx="3108960" cy="13075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F2988245-F3D7-486C-7D18-6623EDD7958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01199" y="6115315"/>
            <a:ext cx="3833274" cy="1292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6F4C3-0ECC-021F-AB26-F1D4C9F07E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5" y="1655096"/>
            <a:ext cx="9071643" cy="498924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There are several techniques that take advantage of the grid-based nature of a FPGA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Coercing normal HLS code to take advantage of these patterns is cumbersome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HeteroCL</a:t>
            </a:r>
            <a:r>
              <a:rPr lang="en-US" dirty="0"/>
              <a:t> its just a simple function call!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 err="1"/>
              <a:t>HeteroCL</a:t>
            </a:r>
            <a:r>
              <a:rPr lang="en-US" dirty="0"/>
              <a:t> supports </a:t>
            </a:r>
            <a:r>
              <a:rPr lang="en-US" dirty="0">
                <a:hlinkClick r:id="rId5"/>
              </a:rPr>
              <a:t>stencils</a:t>
            </a:r>
            <a:r>
              <a:rPr lang="en-US" dirty="0"/>
              <a:t> (reading a fixed pattern from a 2-D array) and </a:t>
            </a:r>
            <a:r>
              <a:rPr lang="en-US" dirty="0">
                <a:hlinkClick r:id="rId6"/>
              </a:rPr>
              <a:t>systolic arrays</a:t>
            </a:r>
            <a:r>
              <a:rPr lang="en-US" dirty="0"/>
              <a:t> (where nodes read data from adjacent nodes)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1808-5D17-7CC6-2A61-D05006C480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Performance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7DAFFBD7-C753-B916-0976-90E5C29E43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2560320"/>
            <a:ext cx="3749039" cy="9781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1253FBB9-7E0E-DE8C-200B-E7B316432E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60320" y="4023360"/>
            <a:ext cx="3127677" cy="10317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A995274-9126-244A-08DD-8F91F65528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039563" y="5430603"/>
            <a:ext cx="4647236" cy="18845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64A1DA-FF0E-0CFC-C5C7-45A1D40EB0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5" y="1769400"/>
            <a:ext cx="9071643" cy="4989240"/>
          </a:xfrm>
        </p:spPr>
        <p:txBody>
          <a:bodyPr/>
          <a:lstStyle/>
          <a:p>
            <a:pPr lvl="0"/>
            <a:r>
              <a:rPr lang="en-US"/>
              <a:t>(Speedup with FPGA + HeteroCL over CPU)</a:t>
            </a:r>
          </a:p>
          <a:p>
            <a:pPr lvl="0"/>
            <a:r>
              <a:rPr lang="en-US"/>
              <a:t>General benchmarks: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Stencil: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Systolic arrays: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CE0B-F866-B605-6727-CAD9125FFC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Benefits of HeteroCL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5CEB-B3F1-BB5E-2A00-79B9870EE2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411083"/>
            <a:ext cx="9071643" cy="498924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Allows for high performance using heterogeneous architecture with readable code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Separation of optimizations and the algorithm allows for better portability, maintainability, and exploration of the design space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Well-known design patterns that take advantage of FPGA architecture are built in to </a:t>
            </a:r>
            <a:r>
              <a:rPr lang="en-US" sz="2800" dirty="0" err="1"/>
              <a:t>HeteroCL</a:t>
            </a:r>
            <a:r>
              <a:rPr lang="en-US" sz="2800" dirty="0"/>
              <a:t>, no specialized knowledge is needed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Combines both imperative and declarative programming, allowing programmers to leverage advantages of either/both in their applications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79B9-E99E-6379-A149-43D2DF625F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Limitations of HeteroCL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9277-DDF6-1DB4-3F69-792130F13E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563477"/>
            <a:ext cx="9071643" cy="498924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Current implementation focuses on CPU + FPGA platforms, does not include GPU optimization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err="1"/>
              <a:t>HeteroCL</a:t>
            </a:r>
            <a:r>
              <a:rPr lang="en-US" sz="2800" dirty="0"/>
              <a:t> may lack more complex domain-specific structures that are highlighted in existing DSLs 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Speedup is not guaranteed by using just one </a:t>
            </a:r>
            <a:r>
              <a:rPr lang="en-US" sz="2800" dirty="0" err="1"/>
              <a:t>HeteroCL</a:t>
            </a:r>
            <a:r>
              <a:rPr lang="en-US" sz="2800" dirty="0"/>
              <a:t> customization; multiple customizations may need to be implemented to see improvement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Primarily a proof-of-concept; would need more validation/reliability testing before using in large scale implementations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C524-25AD-1D58-FB0A-0503AE93E6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1EA04-A997-BBFF-03ED-B0E843E5FC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HeteroCL</a:t>
            </a:r>
            <a:r>
              <a:rPr lang="en-US" sz="2800" dirty="0"/>
              <a:t> framework is released as an open-source tool; infrastructure and docs/examples are publicly available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Opportunities to introduce new primitives, support data streaming to further optimize FPGA programming and application-specific interfaces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Integrate more spatial architecture templates, autotuning capabilities, and accurate </a:t>
            </a:r>
            <a:r>
              <a:rPr lang="en-US" sz="2800" dirty="0" err="1"/>
              <a:t>QoR</a:t>
            </a:r>
            <a:r>
              <a:rPr lang="en-US" sz="2800" dirty="0"/>
              <a:t> (quality of results) using ML techniques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48C8-DD83-42E0-89D9-076B0389AD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8528-FE06-7BD2-B33B-4CB31F86A1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Separating Out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2A15-B2FB-511D-49CD-E471B9CF56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Existing tools “entangle” algorithms and hardware-specific optimizations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This not only effects readability and ease of maintenance, but also hinders portability to new hardware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Does not allow the programmer to describe relationships between different optimizations, such as the amount of available buffer space and degree of parallelization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147B-893A-6E59-56C7-E8F9CEE68CBC}"/>
              </a:ext>
            </a:extLst>
          </p:cNvPr>
          <p:cNvSpPr txBox="1">
            <a:spLocks/>
          </p:cNvSpPr>
          <p:nvPr/>
        </p:nvSpPr>
        <p:spPr>
          <a:xfrm>
            <a:off x="503997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812E-D420-31C3-AF45-7AAAF26962E4}"/>
              </a:ext>
            </a:extLst>
          </p:cNvPr>
          <p:cNvSpPr txBox="1">
            <a:spLocks/>
          </p:cNvSpPr>
          <p:nvPr/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1415"/>
              </a:spcAft>
              <a:buNone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The Paper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Lai, Yi-Hsiang, et al.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HeteroCL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 multi-paradigm programming infrastructure for software-defined reconfigurable computing."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Proceedings of the 2019 ACM/SIGDA International Symposium on Field-Programmable Gate Arrays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2019.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SAMPL YouTube Talk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Lai, Yi-Hsiang. </a:t>
            </a:r>
            <a:r>
              <a:rPr lang="en-US" sz="20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Decoupling Algorithm from Hardware Customizations for Software-Defined Reconfigurable Computing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SAMPL, 3 Dec. 2021, https://www.youtube.com/watch?v=6F7cQN5pmbs. Accessed 4 Aug. 2022.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GitHub page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Heterocl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Multi-Paradigm Programming Infrastructure for Software-Defined Heterogeneous Computing.” </a:t>
            </a:r>
            <a:r>
              <a:rPr lang="en-US" sz="20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https://github.com/cornell-zhang/heterocl. </a:t>
            </a:r>
          </a:p>
          <a:p>
            <a:pPr marL="457200" lvl="1" indent="0">
              <a:buNone/>
            </a:pPr>
            <a:endParaRPr lang="en-US" sz="2000" dirty="0">
              <a:effectLst/>
            </a:endParaRPr>
          </a:p>
          <a:p>
            <a:pPr marL="457200" lvl="1" indent="0">
              <a:buNone/>
            </a:pP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718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6DEF-5002-03FA-127E-C442E69D6B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DSLs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533A-9192-B924-4618-F1E4CF9581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“Domain Specific Languages” or DSLs are being created to make optimization for specific fields easier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For example, Halide is a language for optimizing image and big data processing and TVM is a language for machine learning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 err="1"/>
              <a:t>HeteroCL</a:t>
            </a:r>
            <a:r>
              <a:rPr lang="en-US" dirty="0"/>
              <a:t> is based on TVM and Halide with the goal of being a DSL for heterogeneous architectures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A22F-09E8-4481-AAD2-BBDB88BA92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Compilation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7B646-66BB-7058-1017-86D34E2452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 err="1"/>
              <a:t>HeteroCL</a:t>
            </a:r>
            <a:r>
              <a:rPr lang="en-US" dirty="0"/>
              <a:t> code (syntax based on TVM) is compiled into an extended version Halide code (or another target language)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This code can then be targeted to a FPGA with a HLS compiler or a CPU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6227FE6-9055-F41C-A422-776183540B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24799" y="4422239"/>
            <a:ext cx="5672516" cy="310896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0EE1-7C5E-45EF-91A7-BE543AE78C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TVM vs HeteroCL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FD0CB-3AC9-BA29-3102-EB68B49C90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563477"/>
            <a:ext cx="9071643" cy="5308201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TVM:</a:t>
            </a:r>
          </a:p>
          <a:p>
            <a:pPr marL="11430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18"/>
                <a:ea typeface="Microsoft YaHei" pitchFamily="2"/>
                <a:cs typeface="Arial" pitchFamily="2"/>
              </a:rPr>
              <a:t>Compiles an execution graph that allows for a high level of parallelism</a:t>
            </a:r>
          </a:p>
          <a:p>
            <a:pPr marL="11430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18"/>
                <a:ea typeface="Microsoft YaHei" pitchFamily="2"/>
                <a:cs typeface="Arial" pitchFamily="2"/>
              </a:rPr>
              <a:t>Decouples algorithm from execution timing, you tell the language what you need done, and it creates an execution schedule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 err="1"/>
              <a:t>HeteroCL</a:t>
            </a:r>
            <a:r>
              <a:rPr lang="en-US" dirty="0"/>
              <a:t> adds:</a:t>
            </a:r>
          </a:p>
          <a:p>
            <a:pPr marL="1143000" lvl="1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18"/>
                <a:ea typeface="Microsoft YaHei" pitchFamily="2"/>
                <a:cs typeface="Arial" pitchFamily="2"/>
              </a:rPr>
              <a:t>Hardware optimization along 3 axes:</a:t>
            </a:r>
          </a:p>
          <a:p>
            <a:pPr marL="1600200" lvl="2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18"/>
                <a:ea typeface="Microsoft YaHei" pitchFamily="2"/>
                <a:cs typeface="Arial" pitchFamily="2"/>
              </a:rPr>
              <a:t>Computation</a:t>
            </a:r>
          </a:p>
          <a:p>
            <a:pPr marL="1600200" lvl="2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18"/>
                <a:ea typeface="Microsoft YaHei" pitchFamily="2"/>
                <a:cs typeface="Arial" pitchFamily="2"/>
              </a:rPr>
              <a:t>Data type</a:t>
            </a:r>
          </a:p>
          <a:p>
            <a:pPr marL="1600200" lvl="2" indent="-457200"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18"/>
                <a:ea typeface="Microsoft YaHei" pitchFamily="2"/>
                <a:cs typeface="Arial" pitchFamily="2"/>
              </a:rPr>
              <a:t>Memory layout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26F2-F4C7-195E-5314-DDFED25D6B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Example: The Dot Product!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A1E94-0AEF-3155-E490-604DE6D281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Normal dot product: Iterate along vectors A and B, multiply the elements at each index and sum them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Optimization: Pack elements of the vectors into a single buffer of size BATCH, then compute them all with one Single Instruction Multiple Data (SIMD) instruction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EC025C1-3133-7A97-A777-F3A6461ACC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0" y="5355841"/>
            <a:ext cx="4266718" cy="20476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AABC-5952-794F-5EC3-4D9EBA1275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Go Even Farther Beyond!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CB331-A2B4-2532-AEF3-91EDC3E73C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We can use HLS for more detailed optimization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When packing the vectors, reduce the number of bits on the input data, trading off accuracy for less memory accesses (lines 4 and 7)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Partition packed vector into separate memory banks so they can be operated on in parallel (lines 5 and 6)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37C6BD7-D02D-6B22-6813-1B4AC76168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97680" y="5072063"/>
            <a:ext cx="3366791" cy="248794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F3D-408A-2220-7A7A-316D577F3E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Go Even More Farther Beyond!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BF550-A4D7-D981-F7AF-F5CE7FB36D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Separate the loop into blocks based on the batch size and the number of parallel executions (lines 10-13) and let them all run at once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Each parallel execution “thread” is called a Processing Element (PE)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2450AAD-81EC-9EFC-30ED-A47A553C0C2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0080" y="4865759"/>
            <a:ext cx="3562083" cy="26323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017C3475-3924-D162-A46B-9CF81A3EF66B}"/>
              </a:ext>
            </a:extLst>
          </p:cNvPr>
          <p:cNvSpPr/>
          <p:nvPr/>
        </p:nvSpPr>
        <p:spPr>
          <a:xfrm>
            <a:off x="4572000" y="6035040"/>
            <a:ext cx="109728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C9F27499-9D35-2DF6-CAE1-87932D9E5A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51884" y="4865760"/>
            <a:ext cx="3740755" cy="229499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93BF-FB6E-7CCA-8FBA-0C03F4ADF4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HeteroCL's Optimizations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FC359-600F-B201-2E6F-75840E7C7C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We used all 3 of </a:t>
            </a:r>
            <a:r>
              <a:rPr lang="en-US" dirty="0" err="1"/>
              <a:t>HeteroCL's</a:t>
            </a:r>
            <a:r>
              <a:rPr lang="en-US" dirty="0"/>
              <a:t> axes of optimization in this example: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CA83BE1-5A14-C9B6-0FB9-C065C8A5CF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800" y="3200400"/>
            <a:ext cx="3703320" cy="284976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9631B30-FA09-D34E-AF84-29DE12B8DF89}"/>
              </a:ext>
            </a:extLst>
          </p:cNvPr>
          <p:cNvSpPr/>
          <p:nvPr/>
        </p:nvSpPr>
        <p:spPr>
          <a:xfrm flipH="1">
            <a:off x="3291840" y="5029200"/>
            <a:ext cx="13716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14695447-B4CB-0ADF-D00B-C4ED8CF47BD5}"/>
              </a:ext>
            </a:extLst>
          </p:cNvPr>
          <p:cNvSpPr/>
          <p:nvPr/>
        </p:nvSpPr>
        <p:spPr>
          <a:xfrm flipH="1">
            <a:off x="4206240" y="4023360"/>
            <a:ext cx="4572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ABDD502-39AA-8690-8DD5-3BEF64A9DD45}"/>
              </a:ext>
            </a:extLst>
          </p:cNvPr>
          <p:cNvSpPr/>
          <p:nvPr/>
        </p:nvSpPr>
        <p:spPr>
          <a:xfrm flipH="1">
            <a:off x="2651760" y="3291840"/>
            <a:ext cx="201168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4892-5DE6-F110-7CCB-05FF45A3E7D1}"/>
              </a:ext>
            </a:extLst>
          </p:cNvPr>
          <p:cNvSpPr txBox="1"/>
          <p:nvPr/>
        </p:nvSpPr>
        <p:spPr>
          <a:xfrm>
            <a:off x="4757037" y="3108960"/>
            <a:ext cx="4173477" cy="6030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Data type customization: using less bits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to save of memory accesses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E75C6-75B8-9F37-157C-E40FA298E085}"/>
              </a:ext>
            </a:extLst>
          </p:cNvPr>
          <p:cNvSpPr txBox="1"/>
          <p:nvPr/>
        </p:nvSpPr>
        <p:spPr>
          <a:xfrm>
            <a:off x="4757037" y="3877558"/>
            <a:ext cx="4752722" cy="60300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Memory layout customization: using separate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data banks for each parallel 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A2D64-963A-6551-8DC2-D203EEFAC6E6}"/>
              </a:ext>
            </a:extLst>
          </p:cNvPr>
          <p:cNvSpPr txBox="1"/>
          <p:nvPr/>
        </p:nvSpPr>
        <p:spPr>
          <a:xfrm>
            <a:off x="4742636" y="4830116"/>
            <a:ext cx="4438799" cy="13719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Computation customization: separate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operations into blocks and run on parallel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PEs. Also, we unroll the inner loop to save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on having to iterate j and check the loop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icrosoft YaHei" pitchFamily="2"/>
                <a:cs typeface="Arial" pitchFamily="2"/>
              </a:rPr>
              <a:t>condition.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1095</Words>
  <Application>Microsoft Office PowerPoint</Application>
  <PresentationFormat>Widescreen</PresentationFormat>
  <Paragraphs>128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StarSymbol</vt:lpstr>
      <vt:lpstr>Arial</vt:lpstr>
      <vt:lpstr>Calibri</vt:lpstr>
      <vt:lpstr>Times New Roman</vt:lpstr>
      <vt:lpstr>Default</vt:lpstr>
      <vt:lpstr>HeteroCL</vt:lpstr>
      <vt:lpstr>Separating Out Optimization</vt:lpstr>
      <vt:lpstr>DSLs</vt:lpstr>
      <vt:lpstr>Compilation</vt:lpstr>
      <vt:lpstr>TVM vs HeteroCL</vt:lpstr>
      <vt:lpstr>Example: The Dot Product!</vt:lpstr>
      <vt:lpstr>Go Even Farther Beyond!</vt:lpstr>
      <vt:lpstr>Go Even More Farther Beyond!</vt:lpstr>
      <vt:lpstr>HeteroCL's Optimizations</vt:lpstr>
      <vt:lpstr>Computation Customization</vt:lpstr>
      <vt:lpstr>Data Type Customization</vt:lpstr>
      <vt:lpstr>Memory Customization</vt:lpstr>
      <vt:lpstr>Putting It All Together</vt:lpstr>
      <vt:lpstr>Spatial Architecture Techniques</vt:lpstr>
      <vt:lpstr>Performance</vt:lpstr>
      <vt:lpstr>Benefits of HeteroCL</vt:lpstr>
      <vt:lpstr>Limitations of HeteroCL</vt:lpstr>
      <vt:lpstr>What’s Next?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HeteroCL</dc:title>
  <dc:creator>Sam Weismuller</dc:creator>
  <cp:lastModifiedBy>Samuel P Weismuller</cp:lastModifiedBy>
  <cp:revision>51</cp:revision>
  <dcterms:created xsi:type="dcterms:W3CDTF">2022-08-01T22:15:47Z</dcterms:created>
  <dcterms:modified xsi:type="dcterms:W3CDTF">2022-08-05T05:47:51Z</dcterms:modified>
</cp:coreProperties>
</file>