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6"/>
  </p:notesMasterIdLst>
  <p:handoutMasterIdLst>
    <p:handoutMasterId r:id="rId87"/>
  </p:handoutMasterIdLst>
  <p:sldIdLst>
    <p:sldId id="256" r:id="rId2"/>
    <p:sldId id="937" r:id="rId3"/>
    <p:sldId id="1383" r:id="rId4"/>
    <p:sldId id="1029" r:id="rId5"/>
    <p:sldId id="1281" r:id="rId6"/>
    <p:sldId id="1392" r:id="rId7"/>
    <p:sldId id="1408" r:id="rId8"/>
    <p:sldId id="1385" r:id="rId9"/>
    <p:sldId id="1387" r:id="rId10"/>
    <p:sldId id="1292" r:id="rId11"/>
    <p:sldId id="1416" r:id="rId12"/>
    <p:sldId id="1417" r:id="rId13"/>
    <p:sldId id="1390" r:id="rId14"/>
    <p:sldId id="1418" r:id="rId15"/>
    <p:sldId id="1419" r:id="rId16"/>
    <p:sldId id="1396" r:id="rId17"/>
    <p:sldId id="1397" r:id="rId18"/>
    <p:sldId id="1398" r:id="rId19"/>
    <p:sldId id="1420" r:id="rId20"/>
    <p:sldId id="1421" r:id="rId21"/>
    <p:sldId id="1010" r:id="rId22"/>
    <p:sldId id="1406" r:id="rId23"/>
    <p:sldId id="1381" r:id="rId24"/>
    <p:sldId id="1503" r:id="rId25"/>
    <p:sldId id="1198" r:id="rId26"/>
    <p:sldId id="1203" r:id="rId27"/>
    <p:sldId id="1287" r:id="rId28"/>
    <p:sldId id="1200" r:id="rId29"/>
    <p:sldId id="1399" r:id="rId30"/>
    <p:sldId id="1302" r:id="rId31"/>
    <p:sldId id="1303" r:id="rId32"/>
    <p:sldId id="1304" r:id="rId33"/>
    <p:sldId id="1295" r:id="rId34"/>
    <p:sldId id="1296" r:id="rId35"/>
    <p:sldId id="1400" r:id="rId36"/>
    <p:sldId id="1298" r:id="rId37"/>
    <p:sldId id="1299" r:id="rId38"/>
    <p:sldId id="1300" r:id="rId39"/>
    <p:sldId id="1301" r:id="rId40"/>
    <p:sldId id="1504" r:id="rId41"/>
    <p:sldId id="1305" r:id="rId42"/>
    <p:sldId id="1401" r:id="rId43"/>
    <p:sldId id="1208" r:id="rId44"/>
    <p:sldId id="1434" r:id="rId45"/>
    <p:sldId id="1439" r:id="rId46"/>
    <p:sldId id="1441" r:id="rId47"/>
    <p:sldId id="1505" r:id="rId48"/>
    <p:sldId id="1442" r:id="rId49"/>
    <p:sldId id="1443" r:id="rId50"/>
    <p:sldId id="1506" r:id="rId51"/>
    <p:sldId id="1403" r:id="rId52"/>
    <p:sldId id="1435" r:id="rId53"/>
    <p:sldId id="1444" r:id="rId54"/>
    <p:sldId id="1202" r:id="rId55"/>
    <p:sldId id="1402" r:id="rId56"/>
    <p:sldId id="1445" r:id="rId57"/>
    <p:sldId id="1424" r:id="rId58"/>
    <p:sldId id="1446" r:id="rId59"/>
    <p:sldId id="1447" r:id="rId60"/>
    <p:sldId id="1448" r:id="rId61"/>
    <p:sldId id="1449" r:id="rId62"/>
    <p:sldId id="1450" r:id="rId63"/>
    <p:sldId id="1451" r:id="rId64"/>
    <p:sldId id="1452" r:id="rId65"/>
    <p:sldId id="1453" r:id="rId66"/>
    <p:sldId id="1426" r:id="rId67"/>
    <p:sldId id="1429" r:id="rId68"/>
    <p:sldId id="1430" r:id="rId69"/>
    <p:sldId id="1454" r:id="rId70"/>
    <p:sldId id="1455" r:id="rId71"/>
    <p:sldId id="1456" r:id="rId72"/>
    <p:sldId id="1457" r:id="rId73"/>
    <p:sldId id="859" r:id="rId74"/>
    <p:sldId id="1458" r:id="rId75"/>
    <p:sldId id="1475" r:id="rId76"/>
    <p:sldId id="1476" r:id="rId77"/>
    <p:sldId id="1477" r:id="rId78"/>
    <p:sldId id="1478" r:id="rId79"/>
    <p:sldId id="1479" r:id="rId80"/>
    <p:sldId id="1480" r:id="rId81"/>
    <p:sldId id="1481" r:id="rId82"/>
    <p:sldId id="1482" r:id="rId83"/>
    <p:sldId id="1483" r:id="rId84"/>
    <p:sldId id="150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0D68050-95F4-034E-9239-70AA3D89D753}">
          <p14:sldIdLst>
            <p14:sldId id="256"/>
            <p14:sldId id="937"/>
            <p14:sldId id="1383"/>
            <p14:sldId id="1029"/>
            <p14:sldId id="1281"/>
            <p14:sldId id="1392"/>
          </p14:sldIdLst>
        </p14:section>
        <p14:section name="SIMD" id="{9D2394AE-80F3-7B47-8025-3834B9BAE45C}">
          <p14:sldIdLst>
            <p14:sldId id="1408"/>
            <p14:sldId id="1385"/>
            <p14:sldId id="1387"/>
            <p14:sldId id="1292"/>
            <p14:sldId id="1416"/>
            <p14:sldId id="1417"/>
            <p14:sldId id="1390"/>
            <p14:sldId id="1418"/>
            <p14:sldId id="1419"/>
            <p14:sldId id="1396"/>
            <p14:sldId id="1397"/>
            <p14:sldId id="1398"/>
            <p14:sldId id="1420"/>
            <p14:sldId id="1421"/>
          </p14:sldIdLst>
        </p14:section>
        <p14:section name="Optimization Quick Reference List" id="{522925FD-F8EF-5944-A278-ED0A3DA2C8E8}">
          <p14:sldIdLst>
            <p14:sldId id="1010"/>
            <p14:sldId id="1406"/>
          </p14:sldIdLst>
        </p14:section>
        <p14:section name="Parallel Programming, CUDA" id="{1A650472-7ED6-1A49-AC38-745D1D722EB9}">
          <p14:sldIdLst>
            <p14:sldId id="1381"/>
            <p14:sldId id="1503"/>
            <p14:sldId id="1198"/>
            <p14:sldId id="1203"/>
            <p14:sldId id="1287"/>
            <p14:sldId id="1200"/>
            <p14:sldId id="1399"/>
            <p14:sldId id="1302"/>
            <p14:sldId id="1303"/>
            <p14:sldId id="1304"/>
            <p14:sldId id="1295"/>
            <p14:sldId id="1296"/>
            <p14:sldId id="1400"/>
            <p14:sldId id="1298"/>
            <p14:sldId id="1299"/>
            <p14:sldId id="1300"/>
            <p14:sldId id="1301"/>
            <p14:sldId id="1504"/>
            <p14:sldId id="1305"/>
            <p14:sldId id="1401"/>
            <p14:sldId id="1208"/>
            <p14:sldId id="1434"/>
            <p14:sldId id="1439"/>
            <p14:sldId id="1441"/>
            <p14:sldId id="1505"/>
            <p14:sldId id="1442"/>
            <p14:sldId id="1443"/>
            <p14:sldId id="1506"/>
            <p14:sldId id="1403"/>
          </p14:sldIdLst>
        </p14:section>
        <p14:section name="Memory in CUDA/GPU" id="{CCC8BA0C-F7F7-E94F-88D2-FCF2A7ED0736}">
          <p14:sldIdLst>
            <p14:sldId id="1435"/>
            <p14:sldId id="1444"/>
            <p14:sldId id="1202"/>
            <p14:sldId id="1402"/>
            <p14:sldId id="1445"/>
          </p14:sldIdLst>
        </p14:section>
        <p14:section name="Memory &amp; Data Locality" id="{62E901F8-29B9-2A41-ABBE-155481F48D54}">
          <p14:sldIdLst>
            <p14:sldId id="1424"/>
            <p14:sldId id="1446"/>
            <p14:sldId id="1447"/>
            <p14:sldId id="1448"/>
            <p14:sldId id="1449"/>
            <p14:sldId id="1450"/>
            <p14:sldId id="1451"/>
            <p14:sldId id="1452"/>
            <p14:sldId id="1453"/>
          </p14:sldIdLst>
        </p14:section>
        <p14:section name="Locality: Tiling/Blocking" id="{91ED6777-E67D-8C4B-BAA4-F1689DA8F67F}">
          <p14:sldIdLst>
            <p14:sldId id="1426"/>
            <p14:sldId id="1429"/>
            <p14:sldId id="1430"/>
            <p14:sldId id="1454"/>
            <p14:sldId id="1455"/>
            <p14:sldId id="1456"/>
            <p14:sldId id="1457"/>
            <p14:sldId id="859"/>
            <p14:sldId id="1458"/>
          </p14:sldIdLst>
        </p14:section>
        <p14:section name="Warps Details" id="{774BB887-5B50-4940-846A-E055BC36E3FB}">
          <p14:sldIdLst>
            <p14:sldId id="1475"/>
            <p14:sldId id="1476"/>
            <p14:sldId id="1477"/>
            <p14:sldId id="1478"/>
            <p14:sldId id="1479"/>
            <p14:sldId id="1480"/>
            <p14:sldId id="1481"/>
            <p14:sldId id="1482"/>
            <p14:sldId id="1483"/>
          </p14:sldIdLst>
        </p14:section>
        <p14:section name="Outro" id="{C3687529-881E-9B42-B967-9DFE5298EAA3}">
          <p14:sldIdLst>
            <p14:sldId id="15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84161" autoAdjust="0"/>
  </p:normalViewPr>
  <p:slideViewPr>
    <p:cSldViewPr snapToGrid="0">
      <p:cViewPr>
        <p:scale>
          <a:sx n="160" d="100"/>
          <a:sy n="160" d="100"/>
        </p:scale>
        <p:origin x="472" y="-216"/>
      </p:cViewPr>
      <p:guideLst>
        <p:guide orient="horz" pos="2160"/>
        <p:guide pos="3840"/>
      </p:guideLst>
    </p:cSldViewPr>
  </p:slideViewPr>
  <p:notesTextViewPr>
    <p:cViewPr>
      <p:scale>
        <a:sx n="1" d="1"/>
        <a:sy n="1" d="1"/>
      </p:scale>
      <p:origin x="0" y="0"/>
    </p:cViewPr>
  </p:notesTextViewPr>
  <p:sorterViewPr>
    <p:cViewPr>
      <p:scale>
        <a:sx n="66" d="100"/>
        <a:sy n="66" d="100"/>
      </p:scale>
      <p:origin x="0" y="-19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771C73-53D0-4069-848A-2A2DC1099B97}" type="doc">
      <dgm:prSet loTypeId="urn:microsoft.com/office/officeart/2005/8/layout/orgChart1" loCatId="hierarchy" qsTypeId="urn:microsoft.com/office/officeart/2005/8/quickstyle/simple1" qsCatId="simple" csTypeId="urn:microsoft.com/office/officeart/2005/8/colors/accent1_2" csCatId="accent1"/>
      <dgm:spPr/>
    </dgm:pt>
    <dgm:pt modelId="{31C51F95-51D4-49F2-AB1E-58939226DB4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Palatino"/>
            </a:rPr>
            <a:t>Can host access it?</a:t>
          </a:r>
        </a:p>
      </dgm:t>
    </dgm:pt>
    <dgm:pt modelId="{107E387D-AC61-4B9A-95A5-D228516668E8}" type="parTrans" cxnId="{81DDDE2E-6E31-40DB-950E-844338F998AE}">
      <dgm:prSet/>
      <dgm:spPr/>
      <dgm:t>
        <a:bodyPr/>
        <a:lstStyle/>
        <a:p>
          <a:endParaRPr lang="en-US">
            <a:solidFill>
              <a:schemeClr val="bg1"/>
            </a:solidFill>
          </a:endParaRPr>
        </a:p>
      </dgm:t>
    </dgm:pt>
    <dgm:pt modelId="{0E6268C8-2AD4-4779-8958-8A0265719817}" type="sibTrans" cxnId="{81DDDE2E-6E31-40DB-950E-844338F998AE}">
      <dgm:prSet/>
      <dgm:spPr/>
      <dgm:t>
        <a:bodyPr/>
        <a:lstStyle/>
        <a:p>
          <a:endParaRPr lang="en-US">
            <a:solidFill>
              <a:schemeClr val="bg1"/>
            </a:solidFill>
          </a:endParaRPr>
        </a:p>
      </dgm:t>
    </dgm:pt>
    <dgm:pt modelId="{3AB94E53-05E8-477B-861F-59BD01F23F0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Palatino"/>
            </a:rPr>
            <a:t>Outside of </a:t>
          </a:r>
          <a:br>
            <a:rPr kumimoji="0" lang="en-US" sz="2000" b="0" i="0" u="none" strike="noStrike" cap="none" normalizeH="0" baseline="0" dirty="0">
              <a:ln>
                <a:noFill/>
              </a:ln>
              <a:solidFill>
                <a:schemeClr val="bg1"/>
              </a:solidFill>
              <a:effectLst/>
              <a:latin typeface="Palatino"/>
            </a:rPr>
          </a:br>
          <a:r>
            <a:rPr kumimoji="0" lang="en-US" sz="2000" b="0" i="0" u="none" strike="noStrike" cap="none" normalizeH="0" baseline="0" dirty="0">
              <a:ln>
                <a:noFill/>
              </a:ln>
              <a:solidFill>
                <a:schemeClr val="bg1"/>
              </a:solidFill>
              <a:effectLst/>
              <a:latin typeface="Palatino"/>
            </a:rPr>
            <a:t>any Function</a:t>
          </a:r>
        </a:p>
      </dgm:t>
    </dgm:pt>
    <dgm:pt modelId="{8798DF68-D78F-467A-B166-A2F413373FF9}" type="parTrans" cxnId="{E7E67A30-DB02-4A54-AC3A-A9EAFE06B15A}">
      <dgm:prSet/>
      <dgm:spPr/>
      <dgm:t>
        <a:bodyPr/>
        <a:lstStyle/>
        <a:p>
          <a:endParaRPr lang="en-US">
            <a:solidFill>
              <a:schemeClr val="bg1"/>
            </a:solidFill>
          </a:endParaRPr>
        </a:p>
      </dgm:t>
    </dgm:pt>
    <dgm:pt modelId="{E021ED87-2D9C-478A-8B4A-7C2B4AE6FD29}" type="sibTrans" cxnId="{E7E67A30-DB02-4A54-AC3A-A9EAFE06B15A}">
      <dgm:prSet/>
      <dgm:spPr/>
      <dgm:t>
        <a:bodyPr/>
        <a:lstStyle/>
        <a:p>
          <a:endParaRPr lang="en-US">
            <a:solidFill>
              <a:schemeClr val="bg1"/>
            </a:solidFill>
          </a:endParaRPr>
        </a:p>
      </dgm:t>
    </dgm:pt>
    <dgm:pt modelId="{C4B0BFA7-63D5-4A89-B585-B11C579688D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Palatino"/>
            </a:rPr>
            <a:t>In the kernel</a:t>
          </a:r>
        </a:p>
      </dgm:t>
    </dgm:pt>
    <dgm:pt modelId="{367053F0-985C-4DE3-835D-8011562B46E6}" type="parTrans" cxnId="{A112A6A6-F087-44CA-9E56-161C401B3665}">
      <dgm:prSet/>
      <dgm:spPr/>
      <dgm:t>
        <a:bodyPr/>
        <a:lstStyle/>
        <a:p>
          <a:endParaRPr lang="en-US">
            <a:solidFill>
              <a:schemeClr val="bg1"/>
            </a:solidFill>
          </a:endParaRPr>
        </a:p>
      </dgm:t>
    </dgm:pt>
    <dgm:pt modelId="{1B368275-04AC-4318-AB38-AF7E50379253}" type="sibTrans" cxnId="{A112A6A6-F087-44CA-9E56-161C401B3665}">
      <dgm:prSet/>
      <dgm:spPr/>
      <dgm:t>
        <a:bodyPr/>
        <a:lstStyle/>
        <a:p>
          <a:endParaRPr lang="en-US">
            <a:solidFill>
              <a:schemeClr val="bg1"/>
            </a:solidFill>
          </a:endParaRPr>
        </a:p>
      </dgm:t>
    </dgm:pt>
    <dgm:pt modelId="{167433F7-5CB7-479B-BCE5-EE2B72090C8D}" type="pres">
      <dgm:prSet presAssocID="{DA771C73-53D0-4069-848A-2A2DC1099B97}" presName="hierChild1" presStyleCnt="0">
        <dgm:presLayoutVars>
          <dgm:orgChart val="1"/>
          <dgm:chPref val="1"/>
          <dgm:dir/>
          <dgm:animOne val="branch"/>
          <dgm:animLvl val="lvl"/>
          <dgm:resizeHandles/>
        </dgm:presLayoutVars>
      </dgm:prSet>
      <dgm:spPr/>
    </dgm:pt>
    <dgm:pt modelId="{5C66D472-3E0E-4324-BC80-830D17F56D29}" type="pres">
      <dgm:prSet presAssocID="{31C51F95-51D4-49F2-AB1E-58939226DB42}" presName="hierRoot1" presStyleCnt="0">
        <dgm:presLayoutVars>
          <dgm:hierBranch/>
        </dgm:presLayoutVars>
      </dgm:prSet>
      <dgm:spPr/>
    </dgm:pt>
    <dgm:pt modelId="{42525C06-DCE4-47F0-A6EA-FD59B1BD0021}" type="pres">
      <dgm:prSet presAssocID="{31C51F95-51D4-49F2-AB1E-58939226DB42}" presName="rootComposite1" presStyleCnt="0"/>
      <dgm:spPr/>
    </dgm:pt>
    <dgm:pt modelId="{21A79F09-5B65-412D-BCD1-15DA5A158EFB}" type="pres">
      <dgm:prSet presAssocID="{31C51F95-51D4-49F2-AB1E-58939226DB42}" presName="rootText1" presStyleLbl="node0" presStyleIdx="0" presStyleCnt="1">
        <dgm:presLayoutVars>
          <dgm:chPref val="3"/>
        </dgm:presLayoutVars>
      </dgm:prSet>
      <dgm:spPr/>
    </dgm:pt>
    <dgm:pt modelId="{AB741200-48F0-4B03-A959-CBBF41A1B5BB}" type="pres">
      <dgm:prSet presAssocID="{31C51F95-51D4-49F2-AB1E-58939226DB42}" presName="rootConnector1" presStyleLbl="node1" presStyleIdx="0" presStyleCnt="0"/>
      <dgm:spPr/>
    </dgm:pt>
    <dgm:pt modelId="{614E56CC-D677-4CEC-B729-7531BFD8DB43}" type="pres">
      <dgm:prSet presAssocID="{31C51F95-51D4-49F2-AB1E-58939226DB42}" presName="hierChild2" presStyleCnt="0"/>
      <dgm:spPr/>
    </dgm:pt>
    <dgm:pt modelId="{46A06E1E-E0A4-4912-B26A-823EE1066D36}" type="pres">
      <dgm:prSet presAssocID="{8798DF68-D78F-467A-B166-A2F413373FF9}" presName="Name35" presStyleLbl="parChTrans1D2" presStyleIdx="0" presStyleCnt="2"/>
      <dgm:spPr/>
    </dgm:pt>
    <dgm:pt modelId="{957F3073-C619-4047-A752-C418499549F5}" type="pres">
      <dgm:prSet presAssocID="{3AB94E53-05E8-477B-861F-59BD01F23F02}" presName="hierRoot2" presStyleCnt="0">
        <dgm:presLayoutVars>
          <dgm:hierBranch/>
        </dgm:presLayoutVars>
      </dgm:prSet>
      <dgm:spPr/>
    </dgm:pt>
    <dgm:pt modelId="{DF57536E-EE4E-48E2-8421-F3C2211E5B54}" type="pres">
      <dgm:prSet presAssocID="{3AB94E53-05E8-477B-861F-59BD01F23F02}" presName="rootComposite" presStyleCnt="0"/>
      <dgm:spPr/>
    </dgm:pt>
    <dgm:pt modelId="{17B2981F-67B7-4B2C-9534-E7790086E223}" type="pres">
      <dgm:prSet presAssocID="{3AB94E53-05E8-477B-861F-59BD01F23F02}" presName="rootText" presStyleLbl="node2" presStyleIdx="0" presStyleCnt="2">
        <dgm:presLayoutVars>
          <dgm:chPref val="3"/>
        </dgm:presLayoutVars>
      </dgm:prSet>
      <dgm:spPr/>
    </dgm:pt>
    <dgm:pt modelId="{B418A5DC-8422-4960-A924-ECF98F0E4961}" type="pres">
      <dgm:prSet presAssocID="{3AB94E53-05E8-477B-861F-59BD01F23F02}" presName="rootConnector" presStyleLbl="node2" presStyleIdx="0" presStyleCnt="2"/>
      <dgm:spPr/>
    </dgm:pt>
    <dgm:pt modelId="{F3D2DD03-DFB9-4DF6-A030-49C1FB6831D6}" type="pres">
      <dgm:prSet presAssocID="{3AB94E53-05E8-477B-861F-59BD01F23F02}" presName="hierChild4" presStyleCnt="0"/>
      <dgm:spPr/>
    </dgm:pt>
    <dgm:pt modelId="{E8BB4140-7A21-4CC0-821D-8C61447CA58E}" type="pres">
      <dgm:prSet presAssocID="{3AB94E53-05E8-477B-861F-59BD01F23F02}" presName="hierChild5" presStyleCnt="0"/>
      <dgm:spPr/>
    </dgm:pt>
    <dgm:pt modelId="{4EA3E305-9AD3-4D37-98C4-1FA77999FCD8}" type="pres">
      <dgm:prSet presAssocID="{367053F0-985C-4DE3-835D-8011562B46E6}" presName="Name35" presStyleLbl="parChTrans1D2" presStyleIdx="1" presStyleCnt="2"/>
      <dgm:spPr/>
    </dgm:pt>
    <dgm:pt modelId="{FDA46551-9B77-432F-8118-0BE32D48017F}" type="pres">
      <dgm:prSet presAssocID="{C4B0BFA7-63D5-4A89-B585-B11C579688D6}" presName="hierRoot2" presStyleCnt="0">
        <dgm:presLayoutVars>
          <dgm:hierBranch/>
        </dgm:presLayoutVars>
      </dgm:prSet>
      <dgm:spPr/>
    </dgm:pt>
    <dgm:pt modelId="{FBE63B66-E80F-4BD1-AF59-100C4B1472C3}" type="pres">
      <dgm:prSet presAssocID="{C4B0BFA7-63D5-4A89-B585-B11C579688D6}" presName="rootComposite" presStyleCnt="0"/>
      <dgm:spPr/>
    </dgm:pt>
    <dgm:pt modelId="{2037220D-1368-4A77-8983-56DC93F0A3A3}" type="pres">
      <dgm:prSet presAssocID="{C4B0BFA7-63D5-4A89-B585-B11C579688D6}" presName="rootText" presStyleLbl="node2" presStyleIdx="1" presStyleCnt="2">
        <dgm:presLayoutVars>
          <dgm:chPref val="3"/>
        </dgm:presLayoutVars>
      </dgm:prSet>
      <dgm:spPr/>
    </dgm:pt>
    <dgm:pt modelId="{C33E1BFD-43FA-4FED-B8B2-364820D0B1AE}" type="pres">
      <dgm:prSet presAssocID="{C4B0BFA7-63D5-4A89-B585-B11C579688D6}" presName="rootConnector" presStyleLbl="node2" presStyleIdx="1" presStyleCnt="2"/>
      <dgm:spPr/>
    </dgm:pt>
    <dgm:pt modelId="{26FB0F94-B086-4216-BE10-0E9814B162B8}" type="pres">
      <dgm:prSet presAssocID="{C4B0BFA7-63D5-4A89-B585-B11C579688D6}" presName="hierChild4" presStyleCnt="0"/>
      <dgm:spPr/>
    </dgm:pt>
    <dgm:pt modelId="{CEAEE006-B956-4C01-9BD8-2588A7BF50C8}" type="pres">
      <dgm:prSet presAssocID="{C4B0BFA7-63D5-4A89-B585-B11C579688D6}" presName="hierChild5" presStyleCnt="0"/>
      <dgm:spPr/>
    </dgm:pt>
    <dgm:pt modelId="{2B99B459-E5FD-43EB-979E-C64689F70AE8}" type="pres">
      <dgm:prSet presAssocID="{31C51F95-51D4-49F2-AB1E-58939226DB42}" presName="hierChild3" presStyleCnt="0"/>
      <dgm:spPr/>
    </dgm:pt>
  </dgm:ptLst>
  <dgm:cxnLst>
    <dgm:cxn modelId="{84112214-4FB4-4D07-B071-B200E7556F85}" type="presOf" srcId="{C4B0BFA7-63D5-4A89-B585-B11C579688D6}" destId="{C33E1BFD-43FA-4FED-B8B2-364820D0B1AE}" srcOrd="1" destOrd="0" presId="urn:microsoft.com/office/officeart/2005/8/layout/orgChart1"/>
    <dgm:cxn modelId="{0DDABC14-58FB-4A4F-866F-291812A68D53}" type="presOf" srcId="{8798DF68-D78F-467A-B166-A2F413373FF9}" destId="{46A06E1E-E0A4-4912-B26A-823EE1066D36}" srcOrd="0" destOrd="0" presId="urn:microsoft.com/office/officeart/2005/8/layout/orgChart1"/>
    <dgm:cxn modelId="{81DDDE2E-6E31-40DB-950E-844338F998AE}" srcId="{DA771C73-53D0-4069-848A-2A2DC1099B97}" destId="{31C51F95-51D4-49F2-AB1E-58939226DB42}" srcOrd="0" destOrd="0" parTransId="{107E387D-AC61-4B9A-95A5-D228516668E8}" sibTransId="{0E6268C8-2AD4-4779-8958-8A0265719817}"/>
    <dgm:cxn modelId="{E7E67A30-DB02-4A54-AC3A-A9EAFE06B15A}" srcId="{31C51F95-51D4-49F2-AB1E-58939226DB42}" destId="{3AB94E53-05E8-477B-861F-59BD01F23F02}" srcOrd="0" destOrd="0" parTransId="{8798DF68-D78F-467A-B166-A2F413373FF9}" sibTransId="{E021ED87-2D9C-478A-8B4A-7C2B4AE6FD29}"/>
    <dgm:cxn modelId="{706CE43F-A90D-45D9-A982-700A882912FC}" type="presOf" srcId="{367053F0-985C-4DE3-835D-8011562B46E6}" destId="{4EA3E305-9AD3-4D37-98C4-1FA77999FCD8}" srcOrd="0" destOrd="0" presId="urn:microsoft.com/office/officeart/2005/8/layout/orgChart1"/>
    <dgm:cxn modelId="{45D7CF67-CB31-431C-9396-F81201575296}" type="presOf" srcId="{C4B0BFA7-63D5-4A89-B585-B11C579688D6}" destId="{2037220D-1368-4A77-8983-56DC93F0A3A3}" srcOrd="0" destOrd="0" presId="urn:microsoft.com/office/officeart/2005/8/layout/orgChart1"/>
    <dgm:cxn modelId="{AE6A6696-D26A-4A69-8E88-ADFAE177B7A2}" type="presOf" srcId="{3AB94E53-05E8-477B-861F-59BD01F23F02}" destId="{17B2981F-67B7-4B2C-9534-E7790086E223}" srcOrd="0" destOrd="0" presId="urn:microsoft.com/office/officeart/2005/8/layout/orgChart1"/>
    <dgm:cxn modelId="{77C6669D-753A-458E-A80E-0A87C7EA03C8}" type="presOf" srcId="{DA771C73-53D0-4069-848A-2A2DC1099B97}" destId="{167433F7-5CB7-479B-BCE5-EE2B72090C8D}" srcOrd="0" destOrd="0" presId="urn:microsoft.com/office/officeart/2005/8/layout/orgChart1"/>
    <dgm:cxn modelId="{A112A6A6-F087-44CA-9E56-161C401B3665}" srcId="{31C51F95-51D4-49F2-AB1E-58939226DB42}" destId="{C4B0BFA7-63D5-4A89-B585-B11C579688D6}" srcOrd="1" destOrd="0" parTransId="{367053F0-985C-4DE3-835D-8011562B46E6}" sibTransId="{1B368275-04AC-4318-AB38-AF7E50379253}"/>
    <dgm:cxn modelId="{898B3EBC-5C66-4317-8A97-769E57946551}" type="presOf" srcId="{31C51F95-51D4-49F2-AB1E-58939226DB42}" destId="{AB741200-48F0-4B03-A959-CBBF41A1B5BB}" srcOrd="1" destOrd="0" presId="urn:microsoft.com/office/officeart/2005/8/layout/orgChart1"/>
    <dgm:cxn modelId="{091E4EBC-589D-4F22-A984-6465FEDB78CA}" type="presOf" srcId="{3AB94E53-05E8-477B-861F-59BD01F23F02}" destId="{B418A5DC-8422-4960-A924-ECF98F0E4961}" srcOrd="1" destOrd="0" presId="urn:microsoft.com/office/officeart/2005/8/layout/orgChart1"/>
    <dgm:cxn modelId="{CD04ECE9-4F4F-4E98-831D-5C5AEC56A9AC}" type="presOf" srcId="{31C51F95-51D4-49F2-AB1E-58939226DB42}" destId="{21A79F09-5B65-412D-BCD1-15DA5A158EFB}" srcOrd="0" destOrd="0" presId="urn:microsoft.com/office/officeart/2005/8/layout/orgChart1"/>
    <dgm:cxn modelId="{884D9470-5F65-456D-A7A3-42EA004D3DF1}" type="presParOf" srcId="{167433F7-5CB7-479B-BCE5-EE2B72090C8D}" destId="{5C66D472-3E0E-4324-BC80-830D17F56D29}" srcOrd="0" destOrd="0" presId="urn:microsoft.com/office/officeart/2005/8/layout/orgChart1"/>
    <dgm:cxn modelId="{793F17C3-86F1-4117-B6E7-95F782954A32}" type="presParOf" srcId="{5C66D472-3E0E-4324-BC80-830D17F56D29}" destId="{42525C06-DCE4-47F0-A6EA-FD59B1BD0021}" srcOrd="0" destOrd="0" presId="urn:microsoft.com/office/officeart/2005/8/layout/orgChart1"/>
    <dgm:cxn modelId="{EB2AF8ED-0135-495D-BE81-140D02AB6148}" type="presParOf" srcId="{42525C06-DCE4-47F0-A6EA-FD59B1BD0021}" destId="{21A79F09-5B65-412D-BCD1-15DA5A158EFB}" srcOrd="0" destOrd="0" presId="urn:microsoft.com/office/officeart/2005/8/layout/orgChart1"/>
    <dgm:cxn modelId="{3F7A1371-BAF9-4586-84CB-426308184217}" type="presParOf" srcId="{42525C06-DCE4-47F0-A6EA-FD59B1BD0021}" destId="{AB741200-48F0-4B03-A959-CBBF41A1B5BB}" srcOrd="1" destOrd="0" presId="urn:microsoft.com/office/officeart/2005/8/layout/orgChart1"/>
    <dgm:cxn modelId="{857B9967-4363-4FDD-BF6D-B426E500FC9A}" type="presParOf" srcId="{5C66D472-3E0E-4324-BC80-830D17F56D29}" destId="{614E56CC-D677-4CEC-B729-7531BFD8DB43}" srcOrd="1" destOrd="0" presId="urn:microsoft.com/office/officeart/2005/8/layout/orgChart1"/>
    <dgm:cxn modelId="{7E07E318-611D-4DC9-A00D-83FCDE27DE85}" type="presParOf" srcId="{614E56CC-D677-4CEC-B729-7531BFD8DB43}" destId="{46A06E1E-E0A4-4912-B26A-823EE1066D36}" srcOrd="0" destOrd="0" presId="urn:microsoft.com/office/officeart/2005/8/layout/orgChart1"/>
    <dgm:cxn modelId="{624826AE-4261-4D6D-AF14-77CD55DF67A3}" type="presParOf" srcId="{614E56CC-D677-4CEC-B729-7531BFD8DB43}" destId="{957F3073-C619-4047-A752-C418499549F5}" srcOrd="1" destOrd="0" presId="urn:microsoft.com/office/officeart/2005/8/layout/orgChart1"/>
    <dgm:cxn modelId="{E23E4137-697C-41F7-AEC2-DC1D65DE884D}" type="presParOf" srcId="{957F3073-C619-4047-A752-C418499549F5}" destId="{DF57536E-EE4E-48E2-8421-F3C2211E5B54}" srcOrd="0" destOrd="0" presId="urn:microsoft.com/office/officeart/2005/8/layout/orgChart1"/>
    <dgm:cxn modelId="{A5B28C99-1ACE-4A0B-A675-01CA9E4F8E49}" type="presParOf" srcId="{DF57536E-EE4E-48E2-8421-F3C2211E5B54}" destId="{17B2981F-67B7-4B2C-9534-E7790086E223}" srcOrd="0" destOrd="0" presId="urn:microsoft.com/office/officeart/2005/8/layout/orgChart1"/>
    <dgm:cxn modelId="{CAE707D3-2A16-4945-B033-670C2BBA74C9}" type="presParOf" srcId="{DF57536E-EE4E-48E2-8421-F3C2211E5B54}" destId="{B418A5DC-8422-4960-A924-ECF98F0E4961}" srcOrd="1" destOrd="0" presId="urn:microsoft.com/office/officeart/2005/8/layout/orgChart1"/>
    <dgm:cxn modelId="{53E8B3C8-97CD-4251-8CF5-F2D183E0ADC8}" type="presParOf" srcId="{957F3073-C619-4047-A752-C418499549F5}" destId="{F3D2DD03-DFB9-4DF6-A030-49C1FB6831D6}" srcOrd="1" destOrd="0" presId="urn:microsoft.com/office/officeart/2005/8/layout/orgChart1"/>
    <dgm:cxn modelId="{72FB955A-3F57-4BF0-BC8E-C4C1C3337BB3}" type="presParOf" srcId="{957F3073-C619-4047-A752-C418499549F5}" destId="{E8BB4140-7A21-4CC0-821D-8C61447CA58E}" srcOrd="2" destOrd="0" presId="urn:microsoft.com/office/officeart/2005/8/layout/orgChart1"/>
    <dgm:cxn modelId="{1353A276-A643-4597-B4E3-DC26C0A72AF9}" type="presParOf" srcId="{614E56CC-D677-4CEC-B729-7531BFD8DB43}" destId="{4EA3E305-9AD3-4D37-98C4-1FA77999FCD8}" srcOrd="2" destOrd="0" presId="urn:microsoft.com/office/officeart/2005/8/layout/orgChart1"/>
    <dgm:cxn modelId="{23F2404B-3CFC-4760-B38C-988FBCE337B9}" type="presParOf" srcId="{614E56CC-D677-4CEC-B729-7531BFD8DB43}" destId="{FDA46551-9B77-432F-8118-0BE32D48017F}" srcOrd="3" destOrd="0" presId="urn:microsoft.com/office/officeart/2005/8/layout/orgChart1"/>
    <dgm:cxn modelId="{47C42A71-BB37-4E3D-B281-304E801AD459}" type="presParOf" srcId="{FDA46551-9B77-432F-8118-0BE32D48017F}" destId="{FBE63B66-E80F-4BD1-AF59-100C4B1472C3}" srcOrd="0" destOrd="0" presId="urn:microsoft.com/office/officeart/2005/8/layout/orgChart1"/>
    <dgm:cxn modelId="{BFFA0CD1-5F6B-413B-BC31-083CE9F878A7}" type="presParOf" srcId="{FBE63B66-E80F-4BD1-AF59-100C4B1472C3}" destId="{2037220D-1368-4A77-8983-56DC93F0A3A3}" srcOrd="0" destOrd="0" presId="urn:microsoft.com/office/officeart/2005/8/layout/orgChart1"/>
    <dgm:cxn modelId="{6E3D8751-69B7-465B-B72B-2DAA6FDAB5E7}" type="presParOf" srcId="{FBE63B66-E80F-4BD1-AF59-100C4B1472C3}" destId="{C33E1BFD-43FA-4FED-B8B2-364820D0B1AE}" srcOrd="1" destOrd="0" presId="urn:microsoft.com/office/officeart/2005/8/layout/orgChart1"/>
    <dgm:cxn modelId="{DB9A8A7C-9C1C-4481-A887-CCB3FE2BADAC}" type="presParOf" srcId="{FDA46551-9B77-432F-8118-0BE32D48017F}" destId="{26FB0F94-B086-4216-BE10-0E9814B162B8}" srcOrd="1" destOrd="0" presId="urn:microsoft.com/office/officeart/2005/8/layout/orgChart1"/>
    <dgm:cxn modelId="{8E242E1E-74B0-4526-8BE0-7404F062FC8D}" type="presParOf" srcId="{FDA46551-9B77-432F-8118-0BE32D48017F}" destId="{CEAEE006-B956-4C01-9BD8-2588A7BF50C8}" srcOrd="2" destOrd="0" presId="urn:microsoft.com/office/officeart/2005/8/layout/orgChart1"/>
    <dgm:cxn modelId="{DE50D1D8-C10D-4AA6-A7DE-3DD6B7329450}" type="presParOf" srcId="{5C66D472-3E0E-4324-BC80-830D17F56D29}" destId="{2B99B459-E5FD-43EB-979E-C64689F70AE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3E305-9AD3-4D37-98C4-1FA77999FCD8}">
      <dsp:nvSpPr>
        <dsp:cNvPr id="0" name=""/>
        <dsp:cNvSpPr/>
      </dsp:nvSpPr>
      <dsp:spPr>
        <a:xfrm>
          <a:off x="2971799" y="1102289"/>
          <a:ext cx="1332213" cy="462421"/>
        </a:xfrm>
        <a:custGeom>
          <a:avLst/>
          <a:gdLst/>
          <a:ahLst/>
          <a:cxnLst/>
          <a:rect l="0" t="0" r="0" b="0"/>
          <a:pathLst>
            <a:path>
              <a:moveTo>
                <a:pt x="0" y="0"/>
              </a:moveTo>
              <a:lnTo>
                <a:pt x="0" y="231210"/>
              </a:lnTo>
              <a:lnTo>
                <a:pt x="1332213" y="231210"/>
              </a:lnTo>
              <a:lnTo>
                <a:pt x="1332213" y="4624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06E1E-E0A4-4912-B26A-823EE1066D36}">
      <dsp:nvSpPr>
        <dsp:cNvPr id="0" name=""/>
        <dsp:cNvSpPr/>
      </dsp:nvSpPr>
      <dsp:spPr>
        <a:xfrm>
          <a:off x="1639586" y="1102289"/>
          <a:ext cx="1332213" cy="462421"/>
        </a:xfrm>
        <a:custGeom>
          <a:avLst/>
          <a:gdLst/>
          <a:ahLst/>
          <a:cxnLst/>
          <a:rect l="0" t="0" r="0" b="0"/>
          <a:pathLst>
            <a:path>
              <a:moveTo>
                <a:pt x="1332213" y="0"/>
              </a:moveTo>
              <a:lnTo>
                <a:pt x="1332213" y="231210"/>
              </a:lnTo>
              <a:lnTo>
                <a:pt x="0" y="231210"/>
              </a:lnTo>
              <a:lnTo>
                <a:pt x="0" y="4624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A79F09-5B65-412D-BCD1-15DA5A158EFB}">
      <dsp:nvSpPr>
        <dsp:cNvPr id="0" name=""/>
        <dsp:cNvSpPr/>
      </dsp:nvSpPr>
      <dsp:spPr>
        <a:xfrm>
          <a:off x="1870797" y="1286"/>
          <a:ext cx="2202005" cy="11010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bg1"/>
              </a:solidFill>
              <a:effectLst/>
              <a:latin typeface="Palatino"/>
            </a:rPr>
            <a:t>Can host access it?</a:t>
          </a:r>
        </a:p>
      </dsp:txBody>
      <dsp:txXfrm>
        <a:off x="1870797" y="1286"/>
        <a:ext cx="2202005" cy="1101002"/>
      </dsp:txXfrm>
    </dsp:sp>
    <dsp:sp modelId="{17B2981F-67B7-4B2C-9534-E7790086E223}">
      <dsp:nvSpPr>
        <dsp:cNvPr id="0" name=""/>
        <dsp:cNvSpPr/>
      </dsp:nvSpPr>
      <dsp:spPr>
        <a:xfrm>
          <a:off x="538584" y="1564710"/>
          <a:ext cx="2202005" cy="11010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bg1"/>
              </a:solidFill>
              <a:effectLst/>
              <a:latin typeface="Palatino"/>
            </a:rPr>
            <a:t>Outside of </a:t>
          </a:r>
          <a:br>
            <a:rPr kumimoji="0" lang="en-US" sz="2000" b="0" i="0" u="none" strike="noStrike" kern="1200" cap="none" normalizeH="0" baseline="0" dirty="0">
              <a:ln>
                <a:noFill/>
              </a:ln>
              <a:solidFill>
                <a:schemeClr val="bg1"/>
              </a:solidFill>
              <a:effectLst/>
              <a:latin typeface="Palatino"/>
            </a:rPr>
          </a:br>
          <a:r>
            <a:rPr kumimoji="0" lang="en-US" sz="2000" b="0" i="0" u="none" strike="noStrike" kern="1200" cap="none" normalizeH="0" baseline="0" dirty="0">
              <a:ln>
                <a:noFill/>
              </a:ln>
              <a:solidFill>
                <a:schemeClr val="bg1"/>
              </a:solidFill>
              <a:effectLst/>
              <a:latin typeface="Palatino"/>
            </a:rPr>
            <a:t>any Function</a:t>
          </a:r>
        </a:p>
      </dsp:txBody>
      <dsp:txXfrm>
        <a:off x="538584" y="1564710"/>
        <a:ext cx="2202005" cy="1101002"/>
      </dsp:txXfrm>
    </dsp:sp>
    <dsp:sp modelId="{2037220D-1368-4A77-8983-56DC93F0A3A3}">
      <dsp:nvSpPr>
        <dsp:cNvPr id="0" name=""/>
        <dsp:cNvSpPr/>
      </dsp:nvSpPr>
      <dsp:spPr>
        <a:xfrm>
          <a:off x="3203010" y="1564710"/>
          <a:ext cx="2202005" cy="110100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kern="1200" cap="none" normalizeH="0" baseline="0" dirty="0">
              <a:ln>
                <a:noFill/>
              </a:ln>
              <a:solidFill>
                <a:schemeClr val="bg1"/>
              </a:solidFill>
              <a:effectLst/>
              <a:latin typeface="Palatino"/>
            </a:rPr>
            <a:t>In the kernel</a:t>
          </a:r>
        </a:p>
      </dsp:txBody>
      <dsp:txXfrm>
        <a:off x="3203010" y="1564710"/>
        <a:ext cx="2202005" cy="110100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B715DA-121A-3447-99A9-58759D320269}" type="datetimeFigureOut">
              <a:rPr lang="en-US" smtClean="0"/>
              <a:pPr/>
              <a:t>8/6/22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B9533C-F5A8-C343-83A4-9C9B4F28880B}" type="slidenum">
              <a:rPr lang="en-US" smtClean="0"/>
              <a:pPr/>
              <a:t>‹#›</a:t>
            </a:fld>
            <a:endParaRPr lang="en-US"/>
          </a:p>
        </p:txBody>
      </p:sp>
    </p:spTree>
    <p:extLst>
      <p:ext uri="{BB962C8B-B14F-4D97-AF65-F5344CB8AC3E}">
        <p14:creationId xmlns:p14="http://schemas.microsoft.com/office/powerpoint/2010/main" val="591977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9481B-4382-4A6A-8CD1-032B8C7D5B63}" type="datetimeFigureOut">
              <a:rPr lang="en-US" smtClean="0"/>
              <a:pPr/>
              <a:t>8/6/22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61E51-F578-4AA7-8F26-1698E0F0EC79}" type="slidenum">
              <a:rPr lang="en-US" smtClean="0"/>
              <a:pPr/>
              <a:t>‹#›</a:t>
            </a:fld>
            <a:endParaRPr lang="en-US"/>
          </a:p>
        </p:txBody>
      </p:sp>
    </p:spTree>
    <p:extLst>
      <p:ext uri="{BB962C8B-B14F-4D97-AF65-F5344CB8AC3E}">
        <p14:creationId xmlns:p14="http://schemas.microsoft.com/office/powerpoint/2010/main" val="229737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32</a:t>
            </a:fld>
            <a:endParaRPr lang="en-US"/>
          </a:p>
        </p:txBody>
      </p:sp>
    </p:spTree>
    <p:extLst>
      <p:ext uri="{BB962C8B-B14F-4D97-AF65-F5344CB8AC3E}">
        <p14:creationId xmlns:p14="http://schemas.microsoft.com/office/powerpoint/2010/main" val="1999822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  Each</a:t>
            </a:r>
            <a:r>
              <a:rPr lang="en-US" baseline="0" dirty="0"/>
              <a:t> of N threads that execute </a:t>
            </a:r>
            <a:r>
              <a:rPr lang="en-US" baseline="0" dirty="0" err="1"/>
              <a:t>VecAdd</a:t>
            </a:r>
            <a:r>
              <a:rPr lang="en-US" baseline="0" dirty="0"/>
              <a:t> performs one pair-wise addition</a:t>
            </a:r>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43</a:t>
            </a:fld>
            <a:endParaRPr lang="en-US"/>
          </a:p>
        </p:txBody>
      </p:sp>
    </p:spTree>
    <p:extLst>
      <p:ext uri="{BB962C8B-B14F-4D97-AF65-F5344CB8AC3E}">
        <p14:creationId xmlns:p14="http://schemas.microsoft.com/office/powerpoint/2010/main" val="146542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161E51-F578-4AA7-8F26-1698E0F0EC79}" type="slidenum">
              <a:rPr lang="en-US" smtClean="0"/>
              <a:pPr/>
              <a:t>44</a:t>
            </a:fld>
            <a:endParaRPr lang="en-US"/>
          </a:p>
        </p:txBody>
      </p:sp>
    </p:spTree>
    <p:extLst>
      <p:ext uri="{BB962C8B-B14F-4D97-AF65-F5344CB8AC3E}">
        <p14:creationId xmlns:p14="http://schemas.microsoft.com/office/powerpoint/2010/main" val="1972578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i="0" dirty="0">
                <a:effectLst/>
              </a:rPr>
              <a:t>Thread = single thread.</a:t>
            </a:r>
            <a:endParaRPr lang="en-US" dirty="0">
              <a:effectLst/>
            </a:endParaRPr>
          </a:p>
          <a:p>
            <a:pPr rtl="0"/>
            <a:r>
              <a:rPr lang="en-US" b="0" i="0" dirty="0">
                <a:effectLst/>
              </a:rPr>
              <a:t>Warp = set of threads (32) where all threads work in a lockstep (SIMD) fashion</a:t>
            </a:r>
            <a:endParaRPr lang="en-US" dirty="0">
              <a:effectLst/>
            </a:endParaRPr>
          </a:p>
          <a:p>
            <a:pPr rtl="0"/>
            <a:r>
              <a:rPr lang="en-US" b="0" i="0" dirty="0">
                <a:effectLst/>
              </a:rPr>
              <a:t>Block = </a:t>
            </a:r>
            <a:r>
              <a:rPr lang="en-US" b="0" i="0" dirty="0" err="1">
                <a:effectLst/>
              </a:rPr>
              <a:t>Threadblock</a:t>
            </a:r>
            <a:r>
              <a:rPr lang="en-US" b="0" i="0" dirty="0">
                <a:effectLst/>
              </a:rPr>
              <a:t> = CTA = a set of warps</a:t>
            </a:r>
            <a:endParaRPr lang="en-US" dirty="0">
              <a:effectLst/>
            </a:endParaRPr>
          </a:p>
          <a:p>
            <a:pPr rtl="0"/>
            <a:r>
              <a:rPr lang="en-US" b="0" i="0" dirty="0">
                <a:effectLst/>
              </a:rPr>
              <a:t>Grid = set of </a:t>
            </a:r>
            <a:r>
              <a:rPr lang="en-US" b="0" i="0" dirty="0" err="1">
                <a:effectLst/>
              </a:rPr>
              <a:t>threadsblock</a:t>
            </a:r>
            <a:r>
              <a:rPr lang="en-US" b="0" i="0" dirty="0">
                <a:effectLst/>
              </a:rPr>
              <a:t> launched in one kernel</a:t>
            </a:r>
            <a:endParaRPr lang="en-US" dirty="0">
              <a:effectLst/>
            </a:endParaRPr>
          </a:p>
          <a:p>
            <a:pPr rtl="0"/>
            <a:r>
              <a:rPr lang="en-US" b="0" i="0" dirty="0">
                <a:effectLst/>
              </a:rPr>
              <a:t>Kernel = you can think of a kernel as a large parallel loop, where each thread executes one iteration</a:t>
            </a:r>
            <a:endParaRPr lang="en-US" dirty="0">
              <a:effectLst/>
            </a:endParaRPr>
          </a:p>
          <a:p>
            <a:pPr rtl="0"/>
            <a:r>
              <a:rPr lang="en-US" b="0" i="0" dirty="0">
                <a:effectLst/>
              </a:rPr>
              <a:t>All the above are software abstractions. The real hardware contains multiple cores. These cores are split across multiple SMs (streaming multiprocessors). </a:t>
            </a:r>
            <a:r>
              <a:rPr lang="en-US" b="0" i="0" dirty="0" err="1">
                <a:effectLst/>
              </a:rPr>
              <a:t>Threadblocks</a:t>
            </a:r>
            <a:r>
              <a:rPr lang="en-US" b="0" i="0" dirty="0">
                <a:effectLst/>
              </a:rPr>
              <a:t> execute on the SMs.</a:t>
            </a:r>
            <a:endParaRPr lang="en-US" dirty="0">
              <a:effectLst/>
            </a:endParaRPr>
          </a:p>
          <a:p>
            <a:endParaRPr lang="en-US" dirty="0"/>
          </a:p>
          <a:p>
            <a:r>
              <a:rPr lang="en-US" dirty="0"/>
              <a:t>https://</a:t>
            </a:r>
            <a:r>
              <a:rPr lang="en-US" dirty="0" err="1"/>
              <a:t>www.quora.com</a:t>
            </a:r>
            <a:r>
              <a:rPr lang="en-US" dirty="0"/>
              <a:t>/What-is-the-definition-of-Thread-Block-Grid-Wrap-CTA-and-SM-in-CUDA </a:t>
            </a:r>
          </a:p>
        </p:txBody>
      </p:sp>
      <p:sp>
        <p:nvSpPr>
          <p:cNvPr id="4" name="Slide Number Placeholder 3"/>
          <p:cNvSpPr>
            <a:spLocks noGrp="1"/>
          </p:cNvSpPr>
          <p:nvPr>
            <p:ph type="sldNum" sz="quarter" idx="5"/>
          </p:nvPr>
        </p:nvSpPr>
        <p:spPr/>
        <p:txBody>
          <a:bodyPr/>
          <a:lstStyle/>
          <a:p>
            <a:fld id="{5F161E51-F578-4AA7-8F26-1698E0F0EC79}" type="slidenum">
              <a:rPr lang="en-US" smtClean="0"/>
              <a:pPr/>
              <a:t>53</a:t>
            </a:fld>
            <a:endParaRPr lang="en-US"/>
          </a:p>
        </p:txBody>
      </p:sp>
    </p:spTree>
    <p:extLst>
      <p:ext uri="{BB962C8B-B14F-4D97-AF65-F5344CB8AC3E}">
        <p14:creationId xmlns:p14="http://schemas.microsoft.com/office/powerpoint/2010/main" val="220888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2</a:t>
            </a:fld>
            <a:endParaRPr lang="en-US"/>
          </a:p>
        </p:txBody>
      </p:sp>
    </p:spTree>
    <p:extLst>
      <p:ext uri="{BB962C8B-B14F-4D97-AF65-F5344CB8AC3E}">
        <p14:creationId xmlns:p14="http://schemas.microsoft.com/office/powerpoint/2010/main" val="351270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3</a:t>
            </a:fld>
            <a:endParaRPr lang="en-US"/>
          </a:p>
        </p:txBody>
      </p:sp>
    </p:spTree>
    <p:extLst>
      <p:ext uri="{BB962C8B-B14F-4D97-AF65-F5344CB8AC3E}">
        <p14:creationId xmlns:p14="http://schemas.microsoft.com/office/powerpoint/2010/main" val="334226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161E51-F578-4AA7-8F26-1698E0F0EC79}" type="slidenum">
              <a:rPr lang="en-US" smtClean="0"/>
              <a:pPr/>
              <a:t>4</a:t>
            </a:fld>
            <a:endParaRPr lang="en-US"/>
          </a:p>
        </p:txBody>
      </p:sp>
    </p:spTree>
    <p:extLst>
      <p:ext uri="{BB962C8B-B14F-4D97-AF65-F5344CB8AC3E}">
        <p14:creationId xmlns:p14="http://schemas.microsoft.com/office/powerpoint/2010/main" val="59872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literally these loops, but multi-dimensional math, which boils down to loops of basic op’s marching through arrays</a:t>
            </a:r>
          </a:p>
        </p:txBody>
      </p:sp>
      <p:sp>
        <p:nvSpPr>
          <p:cNvPr id="4" name="Slide Number Placeholder 3"/>
          <p:cNvSpPr>
            <a:spLocks noGrp="1"/>
          </p:cNvSpPr>
          <p:nvPr>
            <p:ph type="sldNum" sz="quarter" idx="5"/>
          </p:nvPr>
        </p:nvSpPr>
        <p:spPr/>
        <p:txBody>
          <a:bodyPr/>
          <a:lstStyle/>
          <a:p>
            <a:fld id="{5F161E51-F578-4AA7-8F26-1698E0F0EC79}" type="slidenum">
              <a:rPr lang="en-US" smtClean="0"/>
              <a:pPr/>
              <a:t>6</a:t>
            </a:fld>
            <a:endParaRPr lang="en-US"/>
          </a:p>
        </p:txBody>
      </p:sp>
    </p:spTree>
    <p:extLst>
      <p:ext uri="{BB962C8B-B14F-4D97-AF65-F5344CB8AC3E}">
        <p14:creationId xmlns:p14="http://schemas.microsoft.com/office/powerpoint/2010/main" val="75435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Compiler-native types: most portable, can be least performant</a:t>
            </a:r>
          </a:p>
        </p:txBody>
      </p:sp>
      <p:sp>
        <p:nvSpPr>
          <p:cNvPr id="4" name="Slide Number Placeholder 3"/>
          <p:cNvSpPr>
            <a:spLocks noGrp="1"/>
          </p:cNvSpPr>
          <p:nvPr>
            <p:ph type="sldNum" sz="quarter" idx="5"/>
          </p:nvPr>
        </p:nvSpPr>
        <p:spPr/>
        <p:txBody>
          <a:bodyPr/>
          <a:lstStyle/>
          <a:p>
            <a:fld id="{5F161E51-F578-4AA7-8F26-1698E0F0EC79}" type="slidenum">
              <a:rPr lang="en-US" smtClean="0"/>
              <a:pPr/>
              <a:t>16</a:t>
            </a:fld>
            <a:endParaRPr lang="en-US"/>
          </a:p>
        </p:txBody>
      </p:sp>
    </p:spTree>
    <p:extLst>
      <p:ext uri="{BB962C8B-B14F-4D97-AF65-F5344CB8AC3E}">
        <p14:creationId xmlns:p14="http://schemas.microsoft.com/office/powerpoint/2010/main" val="1515831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Platform-native types/</a:t>
            </a:r>
            <a:r>
              <a:rPr lang="en-US" dirty="0" err="1"/>
              <a:t>intrinsics</a:t>
            </a:r>
            <a:r>
              <a:rPr lang="en-US" dirty="0"/>
              <a:t>: less portable, more performant – can still be beat by hand-optimized assembly in certain cases</a:t>
            </a:r>
          </a:p>
        </p:txBody>
      </p:sp>
      <p:sp>
        <p:nvSpPr>
          <p:cNvPr id="4" name="Slide Number Placeholder 3"/>
          <p:cNvSpPr>
            <a:spLocks noGrp="1"/>
          </p:cNvSpPr>
          <p:nvPr>
            <p:ph type="sldNum" sz="quarter" idx="5"/>
          </p:nvPr>
        </p:nvSpPr>
        <p:spPr/>
        <p:txBody>
          <a:bodyPr/>
          <a:lstStyle/>
          <a:p>
            <a:fld id="{5F161E51-F578-4AA7-8F26-1698E0F0EC79}" type="slidenum">
              <a:rPr lang="en-US" smtClean="0"/>
              <a:pPr/>
              <a:t>17</a:t>
            </a:fld>
            <a:endParaRPr lang="en-US"/>
          </a:p>
        </p:txBody>
      </p:sp>
    </p:spTree>
    <p:extLst>
      <p:ext uri="{BB962C8B-B14F-4D97-AF65-F5344CB8AC3E}">
        <p14:creationId xmlns:p14="http://schemas.microsoft.com/office/powerpoint/2010/main" val="538929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30</a:t>
            </a:fld>
            <a:endParaRPr lang="en-US"/>
          </a:p>
        </p:txBody>
      </p:sp>
    </p:spTree>
    <p:extLst>
      <p:ext uri="{BB962C8B-B14F-4D97-AF65-F5344CB8AC3E}">
        <p14:creationId xmlns:p14="http://schemas.microsoft.com/office/powerpoint/2010/main" val="3361498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161E51-F578-4AA7-8F26-1698E0F0EC79}" type="slidenum">
              <a:rPr lang="en-US" smtClean="0"/>
              <a:pPr/>
              <a:t>31</a:t>
            </a:fld>
            <a:endParaRPr lang="en-US"/>
          </a:p>
        </p:txBody>
      </p:sp>
    </p:spTree>
    <p:extLst>
      <p:ext uri="{BB962C8B-B14F-4D97-AF65-F5344CB8AC3E}">
        <p14:creationId xmlns:p14="http://schemas.microsoft.com/office/powerpoint/2010/main" val="62314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7">
            <a:extLst>
              <a:ext uri="{FF2B5EF4-FFF2-40B4-BE49-F238E27FC236}">
                <a16:creationId xmlns:a16="http://schemas.microsoft.com/office/drawing/2014/main" id="{5B3943B5-9312-164E-83A5-746AD8E19DB0}"/>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528ECB4F-7160-354E-BF6A-4AA635C6AF58}"/>
              </a:ext>
            </a:extLst>
          </p:cNvPr>
          <p:cNvSpPr>
            <a:spLocks noGrp="1"/>
          </p:cNvSpPr>
          <p:nvPr>
            <p:ph type="dt" sz="half" idx="12"/>
          </p:nvPr>
        </p:nvSpPr>
        <p:spPr/>
        <p:txBody>
          <a:bodyPr/>
          <a:lstStyle/>
          <a:p>
            <a:r>
              <a:rPr lang="en-US"/>
              <a:t>‹#›</a:t>
            </a:r>
            <a:endParaRPr lang="en-US" dirty="0"/>
          </a:p>
        </p:txBody>
      </p:sp>
    </p:spTree>
    <p:extLst>
      <p:ext uri="{BB962C8B-B14F-4D97-AF65-F5344CB8AC3E}">
        <p14:creationId xmlns:p14="http://schemas.microsoft.com/office/powerpoint/2010/main" val="23614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FA31C-F0D3-834F-B7D3-F20946BD1CE1}"/>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15CFFAAE-E3E7-F842-8D62-FBC1B4BD1E4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199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207D01-F95C-3F47-AD72-B2D5CE0F2AC3}"/>
              </a:ext>
            </a:extLst>
          </p:cNvPr>
          <p:cNvSpPr>
            <a:spLocks noGrp="1"/>
          </p:cNvSpPr>
          <p:nvPr>
            <p:ph type="dt" sz="half" idx="10"/>
          </p:nvPr>
        </p:nvSpPr>
        <p:spPr/>
        <p:txBody>
          <a:bodyPr/>
          <a:lstStyle/>
          <a:p>
            <a:r>
              <a:rPr lang="en-US"/>
              <a:t>‹#›</a:t>
            </a:r>
            <a:endParaRPr lang="en-US" dirty="0"/>
          </a:p>
        </p:txBody>
      </p:sp>
      <p:sp>
        <p:nvSpPr>
          <p:cNvPr id="8" name="Footer Placeholder 7">
            <a:extLst>
              <a:ext uri="{FF2B5EF4-FFF2-40B4-BE49-F238E27FC236}">
                <a16:creationId xmlns:a16="http://schemas.microsoft.com/office/drawing/2014/main" id="{92309120-E64E-2645-811C-3C75E6842A07}"/>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77722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4180"/>
          </a:xfrm>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a:xfrm>
            <a:off x="838200" y="1355558"/>
            <a:ext cx="10515600" cy="48214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flipH="1">
            <a:off x="0" y="1259306"/>
            <a:ext cx="12192000" cy="0"/>
          </a:xfrm>
          <a:prstGeom prst="line">
            <a:avLst/>
          </a:prstGeom>
          <a:ln w="63500" cap="rnd">
            <a:gradFill flip="none" rotWithShape="1">
              <a:gsLst>
                <a:gs pos="36000">
                  <a:schemeClr val="accent1">
                    <a:lumMod val="40000"/>
                    <a:lumOff val="60000"/>
                  </a:schemeClr>
                </a:gs>
                <a:gs pos="46000">
                  <a:schemeClr val="accent1">
                    <a:lumMod val="95000"/>
                    <a:lumOff val="5000"/>
                  </a:schemeClr>
                </a:gs>
                <a:gs pos="100000">
                  <a:schemeClr val="accent1">
                    <a:lumMod val="6000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74D4C65B-51D7-BD4E-B108-B908FDC1EDA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86C6FFCA-EDF3-5E41-83E0-2A3F42DF7AC3}"/>
              </a:ext>
            </a:extLst>
          </p:cNvPr>
          <p:cNvSpPr>
            <a:spLocks noGrp="1"/>
          </p:cNvSpPr>
          <p:nvPr>
            <p:ph type="dt" sz="half" idx="12"/>
          </p:nvPr>
        </p:nvSpPr>
        <p:spPr>
          <a:xfrm>
            <a:off x="8680094" y="6356350"/>
            <a:ext cx="2743200" cy="365125"/>
          </a:xfrm>
        </p:spPr>
        <p:txBody>
          <a:bodyPr/>
          <a:lstStyle/>
          <a:p>
            <a:r>
              <a:rPr lang="en-US"/>
              <a:t>‹#›</a:t>
            </a:r>
            <a:endParaRPr lang="en-US" dirty="0"/>
          </a:p>
        </p:txBody>
      </p:sp>
    </p:spTree>
    <p:extLst>
      <p:ext uri="{BB962C8B-B14F-4D97-AF65-F5344CB8AC3E}">
        <p14:creationId xmlns:p14="http://schemas.microsoft.com/office/powerpoint/2010/main" val="345486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D7B0A711-0380-804C-B14C-0450DA3A9091}"/>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9" name="Date Placeholder 8">
            <a:extLst>
              <a:ext uri="{FF2B5EF4-FFF2-40B4-BE49-F238E27FC236}">
                <a16:creationId xmlns:a16="http://schemas.microsoft.com/office/drawing/2014/main" id="{18913A74-7D1C-E243-85CF-9088E15F0974}"/>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82214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6B86E59F-AF85-F448-8B0C-934CB3A75764}"/>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0" name="Date Placeholder 8">
            <a:extLst>
              <a:ext uri="{FF2B5EF4-FFF2-40B4-BE49-F238E27FC236}">
                <a16:creationId xmlns:a16="http://schemas.microsoft.com/office/drawing/2014/main" id="{6842B363-B29B-1F45-B0F2-B76D13307FBB}"/>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108422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559ED38E-53D6-354A-BB9B-F6A1EC038AD3}"/>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12" name="Date Placeholder 8">
            <a:extLst>
              <a:ext uri="{FF2B5EF4-FFF2-40B4-BE49-F238E27FC236}">
                <a16:creationId xmlns:a16="http://schemas.microsoft.com/office/drawing/2014/main" id="{5B448ACD-0AD1-214D-8E0B-EBE27709172F}"/>
              </a:ext>
            </a:extLst>
          </p:cNvPr>
          <p:cNvSpPr txBox="1">
            <a:spLocks/>
          </p:cNvSpPr>
          <p:nvPr userDrawn="1"/>
        </p:nvSpPr>
        <p:spPr>
          <a:xfrm>
            <a:off x="8680094" y="6356350"/>
            <a:ext cx="2743200" cy="365125"/>
          </a:xfrm>
          <a:prstGeom prst="rect">
            <a:avLst/>
          </a:prstGeom>
        </p:spPr>
        <p:txBody>
          <a:bodyPr anchor="ctr"/>
          <a:lstStyle>
            <a:defPPr>
              <a:defRPr lang="en-US"/>
            </a:defPPr>
            <a:lvl1pPr marL="0" algn="r" defTabSz="914400" rtl="0" eaLnBrk="1" latinLnBrk="0" hangingPunct="1">
              <a:defRPr sz="10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EBDC7C-A47F-5F41-8035-8BFEDB51C087}" type="slidenum">
              <a:rPr lang="en-US" smtClean="0"/>
              <a:pPr/>
              <a:t>‹#›</a:t>
            </a:fld>
            <a:endParaRPr lang="en-US" dirty="0"/>
          </a:p>
        </p:txBody>
      </p:sp>
    </p:spTree>
    <p:extLst>
      <p:ext uri="{BB962C8B-B14F-4D97-AF65-F5344CB8AC3E}">
        <p14:creationId xmlns:p14="http://schemas.microsoft.com/office/powerpoint/2010/main" val="3348168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1286A2F-1924-A144-9FCB-FD2FD92F8528}"/>
              </a:ext>
            </a:extLst>
          </p:cNvPr>
          <p:cNvSpPr>
            <a:spLocks noGrp="1"/>
          </p:cNvSpPr>
          <p:nvPr>
            <p:ph type="dt" sz="half" idx="10"/>
          </p:nvPr>
        </p:nvSpPr>
        <p:spPr/>
        <p:txBody>
          <a:bodyPr/>
          <a:lstStyle/>
          <a:p>
            <a:r>
              <a:rPr lang="en-US"/>
              <a:t>‹#›</a:t>
            </a:r>
            <a:endParaRPr lang="en-US" dirty="0"/>
          </a:p>
        </p:txBody>
      </p:sp>
      <p:sp>
        <p:nvSpPr>
          <p:cNvPr id="7" name="Footer Placeholder 6">
            <a:extLst>
              <a:ext uri="{FF2B5EF4-FFF2-40B4-BE49-F238E27FC236}">
                <a16:creationId xmlns:a16="http://schemas.microsoft.com/office/drawing/2014/main" id="{3753F6AC-417A-0B4C-8E27-A0C50BB6B37A}"/>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01437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D28224C-A0FA-9A44-BB73-CDF8442B69C6}"/>
              </a:ext>
            </a:extLst>
          </p:cNvPr>
          <p:cNvSpPr>
            <a:spLocks noGrp="1"/>
          </p:cNvSpPr>
          <p:nvPr>
            <p:ph type="dt" sz="half" idx="10"/>
          </p:nvPr>
        </p:nvSpPr>
        <p:spPr/>
        <p:txBody>
          <a:bodyPr/>
          <a:lstStyle/>
          <a:p>
            <a:r>
              <a:rPr lang="en-US"/>
              <a:t>‹#›</a:t>
            </a:r>
            <a:endParaRPr lang="en-US" dirty="0"/>
          </a:p>
        </p:txBody>
      </p:sp>
      <p:sp>
        <p:nvSpPr>
          <p:cNvPr id="6" name="Footer Placeholder 5">
            <a:extLst>
              <a:ext uri="{FF2B5EF4-FFF2-40B4-BE49-F238E27FC236}">
                <a16:creationId xmlns:a16="http://schemas.microsoft.com/office/drawing/2014/main" id="{7A6D22A2-58F1-7E43-9B62-15D0352122D5}"/>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6194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7E12B223-DBA0-E144-AD8D-5772035E17C3}"/>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3DABAF3F-AC90-DF44-903C-6E91839D8F8D}"/>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2562811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C5792683-F5CE-9044-8864-84A24FDC42ED}"/>
              </a:ext>
            </a:extLst>
          </p:cNvPr>
          <p:cNvSpPr>
            <a:spLocks noGrp="1"/>
          </p:cNvSpPr>
          <p:nvPr>
            <p:ph type="dt" sz="half" idx="10"/>
          </p:nvPr>
        </p:nvSpPr>
        <p:spPr/>
        <p:txBody>
          <a:bodyPr/>
          <a:lstStyle/>
          <a:p>
            <a:r>
              <a:rPr lang="en-US"/>
              <a:t>‹#›</a:t>
            </a:r>
            <a:endParaRPr lang="en-US" dirty="0"/>
          </a:p>
        </p:txBody>
      </p:sp>
      <p:sp>
        <p:nvSpPr>
          <p:cNvPr id="9" name="Footer Placeholder 8">
            <a:extLst>
              <a:ext uri="{FF2B5EF4-FFF2-40B4-BE49-F238E27FC236}">
                <a16:creationId xmlns:a16="http://schemas.microsoft.com/office/drawing/2014/main" id="{AE89A12A-EA99-3940-B40E-C58E02FEE4CE}"/>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17569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i="1">
                <a:solidFill>
                  <a:schemeClr val="bg1">
                    <a:lumMod val="50000"/>
                  </a:schemeClr>
                </a:solidFill>
              </a:defRPr>
            </a:lvl1pPr>
          </a:lstStyle>
          <a:p>
            <a:r>
              <a:rPr lang="en-US"/>
              <a:t>CC BY-NC-ND Pat Pannuto – Many slides adapted from Janarbek Matai</a:t>
            </a:r>
            <a:endParaRPr lang="en-US" dirty="0"/>
          </a:p>
        </p:txBody>
      </p:sp>
      <p:sp>
        <p:nvSpPr>
          <p:cNvPr id="7" name="Date Placeholder 6">
            <a:extLst>
              <a:ext uri="{FF2B5EF4-FFF2-40B4-BE49-F238E27FC236}">
                <a16:creationId xmlns:a16="http://schemas.microsoft.com/office/drawing/2014/main" id="{9B117B32-CADA-3645-B72F-CFAAA9FB5A62}"/>
              </a:ext>
            </a:extLst>
          </p:cNvPr>
          <p:cNvSpPr>
            <a:spLocks noGrp="1"/>
          </p:cNvSpPr>
          <p:nvPr>
            <p:ph type="dt" sz="half" idx="2"/>
          </p:nvPr>
        </p:nvSpPr>
        <p:spPr>
          <a:xfrm>
            <a:off x="8680094" y="6356350"/>
            <a:ext cx="2743200" cy="365125"/>
          </a:xfrm>
          <a:prstGeom prst="rect">
            <a:avLst/>
          </a:prstGeom>
        </p:spPr>
        <p:txBody>
          <a:bodyPr anchor="ctr"/>
          <a:lstStyle>
            <a:lvl1pPr algn="r">
              <a:defRPr sz="1000">
                <a:solidFill>
                  <a:schemeClr val="bg1">
                    <a:lumMod val="50000"/>
                  </a:schemeClr>
                </a:solidFill>
              </a:defRPr>
            </a:lvl1pPr>
          </a:lstStyle>
          <a:p>
            <a:r>
              <a:rPr lang="en-US"/>
              <a:t>‹#›</a:t>
            </a:r>
            <a:endParaRPr lang="en-US" dirty="0"/>
          </a:p>
        </p:txBody>
      </p:sp>
    </p:spTree>
    <p:extLst>
      <p:ext uri="{BB962C8B-B14F-4D97-AF65-F5344CB8AC3E}">
        <p14:creationId xmlns:p14="http://schemas.microsoft.com/office/powerpoint/2010/main" val="251037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oulos.com/knowhow/arm/using_your_c_compiler_to_exploit_neon/Resources/using_your_c_compiler_to_exploit_neon.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arm.com/documentation/dht0002/a/Introducing-NEON/Developing-for-NEON/Intrinsic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docs.nvidia.com/cuda/cuda-compiler-driver-nvcc/index.html#cuda-programming-mode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hyperlink" Target="https://www.nvidia.com/docs/IO/116711/sc11-cuda-c-basics.pdf"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cs.cornell.edu/~asampson/media/papers/opengl-snapl2017-preprint.pd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 Id="rId1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5.xml.rels><?xml version="1.0" encoding="UTF-8" standalone="yes"?>
<Relationships xmlns="http://schemas.openxmlformats.org/package/2006/relationships"><Relationship Id="rId2" Type="http://schemas.openxmlformats.org/officeDocument/2006/relationships/hyperlink" Target="https://developer.nvidia.com/blog/using-shared-memory-cuda-cc/"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828"/>
            <a:ext cx="9144000" cy="2387600"/>
          </a:xfrm>
        </p:spPr>
        <p:txBody>
          <a:bodyPr/>
          <a:lstStyle/>
          <a:p>
            <a:r>
              <a:rPr lang="en-US" dirty="0"/>
              <a:t>WES237B: Software for Embedded Systems</a:t>
            </a:r>
          </a:p>
        </p:txBody>
      </p:sp>
      <p:pic>
        <p:nvPicPr>
          <p:cNvPr id="4" name="Picture 3" descr="CSELogo_text_color.gif"/>
          <p:cNvPicPr>
            <a:picLocks noChangeAspect="1"/>
          </p:cNvPicPr>
          <p:nvPr/>
        </p:nvPicPr>
        <p:blipFill>
          <a:blip r:embed="rId3" cstate="print"/>
          <a:srcRect/>
          <a:stretch>
            <a:fillRect/>
          </a:stretch>
        </p:blipFill>
        <p:spPr bwMode="auto">
          <a:xfrm>
            <a:off x="-6350" y="6146801"/>
            <a:ext cx="3104764" cy="711200"/>
          </a:xfrm>
          <a:prstGeom prst="rect">
            <a:avLst/>
          </a:prstGeom>
          <a:noFill/>
          <a:ln w="9525">
            <a:noFill/>
            <a:miter lim="800000"/>
            <a:headEnd/>
            <a:tailEnd/>
          </a:ln>
        </p:spPr>
      </p:pic>
      <p:sp>
        <p:nvSpPr>
          <p:cNvPr id="8" name="Subtitle 2">
            <a:extLst>
              <a:ext uri="{FF2B5EF4-FFF2-40B4-BE49-F238E27FC236}">
                <a16:creationId xmlns:a16="http://schemas.microsoft.com/office/drawing/2014/main" id="{7727EE83-6D00-9E4E-8AED-493C13A18BE4}"/>
              </a:ext>
            </a:extLst>
          </p:cNvPr>
          <p:cNvSpPr txBox="1">
            <a:spLocks/>
          </p:cNvSpPr>
          <p:nvPr/>
        </p:nvSpPr>
        <p:spPr>
          <a:xfrm>
            <a:off x="1213899" y="3379304"/>
            <a:ext cx="9144000" cy="24921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a:solidFill>
                  <a:schemeClr val="accent5">
                    <a:lumMod val="75000"/>
                  </a:schemeClr>
                </a:solidFill>
              </a:rPr>
              <a:t>Pat </a:t>
            </a:r>
            <a:r>
              <a:rPr lang="en-US" sz="2800" b="1" dirty="0" err="1">
                <a:solidFill>
                  <a:schemeClr val="accent5">
                    <a:lumMod val="75000"/>
                  </a:schemeClr>
                </a:solidFill>
              </a:rPr>
              <a:t>Pannuto</a:t>
            </a:r>
            <a:endParaRPr lang="en-US" sz="2800" i="1" baseline="30000" dirty="0">
              <a:solidFill>
                <a:schemeClr val="accent5">
                  <a:lumMod val="75000"/>
                </a:schemeClr>
              </a:solidFill>
            </a:endParaRPr>
          </a:p>
          <a:p>
            <a:pPr algn="l"/>
            <a:r>
              <a:rPr lang="en-US" sz="2000" i="1" dirty="0">
                <a:solidFill>
                  <a:schemeClr val="accent5">
                    <a:lumMod val="75000"/>
                  </a:schemeClr>
                </a:solidFill>
              </a:rPr>
              <a:t>Department of Computer Science and Engineering </a:t>
            </a:r>
          </a:p>
          <a:p>
            <a:pPr algn="l"/>
            <a:r>
              <a:rPr lang="en-US" sz="2000" i="1" dirty="0">
                <a:solidFill>
                  <a:schemeClr val="accent5">
                    <a:lumMod val="75000"/>
                  </a:schemeClr>
                </a:solidFill>
              </a:rPr>
              <a:t>University of California, San Diego</a:t>
            </a:r>
          </a:p>
          <a:p>
            <a:pPr algn="l"/>
            <a:r>
              <a:rPr lang="en-US" sz="2000" b="1" i="1" dirty="0">
                <a:solidFill>
                  <a:schemeClr val="accent5">
                    <a:lumMod val="75000"/>
                  </a:schemeClr>
                </a:solidFill>
              </a:rPr>
              <a:t>Summer Session 2022</a:t>
            </a:r>
          </a:p>
        </p:txBody>
      </p:sp>
    </p:spTree>
    <p:extLst>
      <p:ext uri="{BB962C8B-B14F-4D97-AF65-F5344CB8AC3E}">
        <p14:creationId xmlns:p14="http://schemas.microsoft.com/office/powerpoint/2010/main" val="3181003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FB3A-5550-42D0-A9AC-3E2DADF73315}"/>
              </a:ext>
            </a:extLst>
          </p:cNvPr>
          <p:cNvSpPr>
            <a:spLocks noGrp="1"/>
          </p:cNvSpPr>
          <p:nvPr>
            <p:ph type="title"/>
          </p:nvPr>
        </p:nvSpPr>
        <p:spPr/>
        <p:txBody>
          <a:bodyPr/>
          <a:lstStyle/>
          <a:p>
            <a:r>
              <a:rPr lang="en-US">
                <a:cs typeface="Calibri Light"/>
              </a:rPr>
              <a:t>SIMD</a:t>
            </a:r>
            <a:endParaRPr lang="en-US"/>
          </a:p>
        </p:txBody>
      </p:sp>
      <p:sp>
        <p:nvSpPr>
          <p:cNvPr id="3" name="Content Placeholder 2">
            <a:extLst>
              <a:ext uri="{FF2B5EF4-FFF2-40B4-BE49-F238E27FC236}">
                <a16:creationId xmlns:a16="http://schemas.microsoft.com/office/drawing/2014/main" id="{7D9FDF46-7F80-4858-B4EF-5460A72984D0}"/>
              </a:ext>
            </a:extLst>
          </p:cNvPr>
          <p:cNvSpPr>
            <a:spLocks noGrp="1"/>
          </p:cNvSpPr>
          <p:nvPr>
            <p:ph idx="1"/>
          </p:nvPr>
        </p:nvSpPr>
        <p:spPr>
          <a:xfrm>
            <a:off x="838200" y="1355558"/>
            <a:ext cx="6758412" cy="438019"/>
          </a:xfrm>
        </p:spPr>
        <p:txBody>
          <a:bodyPr vert="horz" lIns="91440" tIns="45720" rIns="91440" bIns="45720" rtlCol="0" anchor="t">
            <a:normAutofit fontScale="92500" lnSpcReduction="10000"/>
          </a:bodyPr>
          <a:lstStyle/>
          <a:p>
            <a:r>
              <a:rPr lang="en-US">
                <a:cs typeface="Calibri"/>
              </a:rPr>
              <a:t>SIMD Opertions: Single Precison</a:t>
            </a:r>
            <a:endParaRPr lang="en-US"/>
          </a:p>
        </p:txBody>
      </p:sp>
      <p:sp>
        <p:nvSpPr>
          <p:cNvPr id="4" name="Slide Number Placeholder 3">
            <a:extLst>
              <a:ext uri="{FF2B5EF4-FFF2-40B4-BE49-F238E27FC236}">
                <a16:creationId xmlns:a16="http://schemas.microsoft.com/office/drawing/2014/main" id="{A79647FC-E658-491B-9CBD-B0A19FA847EF}"/>
              </a:ext>
            </a:extLst>
          </p:cNvPr>
          <p:cNvSpPr>
            <a:spLocks noGrp="1"/>
          </p:cNvSpPr>
          <p:nvPr>
            <p:ph type="sldNum" sz="quarter" idx="12"/>
          </p:nvPr>
        </p:nvSpPr>
        <p:spPr/>
        <p:txBody>
          <a:bodyPr/>
          <a:lstStyle/>
          <a:p>
            <a:fld id="{57733F94-BD4E-45B7-8984-807B972C88CC}" type="slidenum">
              <a:rPr lang="en-US" smtClean="0"/>
              <a:pPr/>
              <a:t>10</a:t>
            </a:fld>
            <a:endParaRPr lang="en-US"/>
          </a:p>
        </p:txBody>
      </p:sp>
      <p:grpSp>
        <p:nvGrpSpPr>
          <p:cNvPr id="5" name="Group 4">
            <a:extLst>
              <a:ext uri="{FF2B5EF4-FFF2-40B4-BE49-F238E27FC236}">
                <a16:creationId xmlns:a16="http://schemas.microsoft.com/office/drawing/2014/main" id="{59F2656A-2409-49D4-9B14-B347EBDE21C6}"/>
              </a:ext>
            </a:extLst>
          </p:cNvPr>
          <p:cNvGrpSpPr/>
          <p:nvPr/>
        </p:nvGrpSpPr>
        <p:grpSpPr>
          <a:xfrm>
            <a:off x="133652" y="2200747"/>
            <a:ext cx="6607764" cy="1267817"/>
            <a:chOff x="246821" y="1295400"/>
            <a:chExt cx="8471268" cy="2029817"/>
          </a:xfrm>
        </p:grpSpPr>
        <p:sp>
          <p:nvSpPr>
            <p:cNvPr id="6" name="Text Box 259">
              <a:extLst>
                <a:ext uri="{FF2B5EF4-FFF2-40B4-BE49-F238E27FC236}">
                  <a16:creationId xmlns:a16="http://schemas.microsoft.com/office/drawing/2014/main" id="{98C89C54-A62F-4475-9922-93C991C75930}"/>
                </a:ext>
              </a:extLst>
            </p:cNvPr>
            <p:cNvSpPr txBox="1">
              <a:spLocks noChangeArrowheads="1"/>
            </p:cNvSpPr>
            <p:nvPr/>
          </p:nvSpPr>
          <p:spPr bwMode="auto">
            <a:xfrm>
              <a:off x="7668939" y="1757065"/>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%ymm0</a:t>
              </a:r>
            </a:p>
          </p:txBody>
        </p:sp>
        <p:sp>
          <p:nvSpPr>
            <p:cNvPr id="7" name="Text Box 260">
              <a:extLst>
                <a:ext uri="{FF2B5EF4-FFF2-40B4-BE49-F238E27FC236}">
                  <a16:creationId xmlns:a16="http://schemas.microsoft.com/office/drawing/2014/main" id="{2D557B5A-A079-446A-A85C-BAC928F32F19}"/>
                </a:ext>
              </a:extLst>
            </p:cNvPr>
            <p:cNvSpPr txBox="1">
              <a:spLocks noChangeArrowheads="1"/>
            </p:cNvSpPr>
            <p:nvPr/>
          </p:nvSpPr>
          <p:spPr bwMode="auto">
            <a:xfrm>
              <a:off x="7702276" y="2863552"/>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%ymm1</a:t>
              </a:r>
            </a:p>
          </p:txBody>
        </p:sp>
        <p:sp>
          <p:nvSpPr>
            <p:cNvPr id="8" name="Text Box 261">
              <a:extLst>
                <a:ext uri="{FF2B5EF4-FFF2-40B4-BE49-F238E27FC236}">
                  <a16:creationId xmlns:a16="http://schemas.microsoft.com/office/drawing/2014/main" id="{2A751719-FD35-4BE3-8F4C-18EF76FCF769}"/>
                </a:ext>
              </a:extLst>
            </p:cNvPr>
            <p:cNvSpPr txBox="1">
              <a:spLocks noChangeArrowheads="1"/>
            </p:cNvSpPr>
            <p:nvPr/>
          </p:nvSpPr>
          <p:spPr bwMode="auto">
            <a:xfrm>
              <a:off x="2685776" y="1295400"/>
              <a:ext cx="4894429"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vaddsd</a:t>
              </a:r>
              <a:r>
                <a:rPr lang="en-US" dirty="0">
                  <a:latin typeface="Courier New" charset="0"/>
                </a:rPr>
                <a:t> %ymm0, %ymm1, %ymm1</a:t>
              </a:r>
            </a:p>
          </p:txBody>
        </p:sp>
        <p:grpSp>
          <p:nvGrpSpPr>
            <p:cNvPr id="9" name="Group 8">
              <a:extLst>
                <a:ext uri="{FF2B5EF4-FFF2-40B4-BE49-F238E27FC236}">
                  <a16:creationId xmlns:a16="http://schemas.microsoft.com/office/drawing/2014/main" id="{003AA0EB-858D-4E78-B50B-ED1259B136AB}"/>
                </a:ext>
              </a:extLst>
            </p:cNvPr>
            <p:cNvGrpSpPr/>
            <p:nvPr/>
          </p:nvGrpSpPr>
          <p:grpSpPr>
            <a:xfrm>
              <a:off x="246821" y="1828800"/>
              <a:ext cx="7312428" cy="1447800"/>
              <a:chOff x="246821" y="1828800"/>
              <a:chExt cx="7312428" cy="1447800"/>
            </a:xfrm>
          </p:grpSpPr>
          <p:grpSp>
            <p:nvGrpSpPr>
              <p:cNvPr id="10" name="Group 9">
                <a:extLst>
                  <a:ext uri="{FF2B5EF4-FFF2-40B4-BE49-F238E27FC236}">
                    <a16:creationId xmlns:a16="http://schemas.microsoft.com/office/drawing/2014/main" id="{14855977-B177-48E9-A535-B51668FB494E}"/>
                  </a:ext>
                </a:extLst>
              </p:cNvPr>
              <p:cNvGrpSpPr/>
              <p:nvPr/>
            </p:nvGrpSpPr>
            <p:grpSpPr>
              <a:xfrm>
                <a:off x="247376" y="1828800"/>
                <a:ext cx="7311873" cy="304800"/>
                <a:chOff x="247376" y="1828800"/>
                <a:chExt cx="7311873" cy="304800"/>
              </a:xfrm>
            </p:grpSpPr>
            <p:grpSp>
              <p:nvGrpSpPr>
                <p:cNvPr id="64" name="Group 63">
                  <a:extLst>
                    <a:ext uri="{FF2B5EF4-FFF2-40B4-BE49-F238E27FC236}">
                      <a16:creationId xmlns:a16="http://schemas.microsoft.com/office/drawing/2014/main" id="{DC92BC97-C52F-4776-A496-6E8023C1520C}"/>
                    </a:ext>
                  </a:extLst>
                </p:cNvPr>
                <p:cNvGrpSpPr/>
                <p:nvPr/>
              </p:nvGrpSpPr>
              <p:grpSpPr>
                <a:xfrm>
                  <a:off x="247376" y="1828800"/>
                  <a:ext cx="1828800" cy="304800"/>
                  <a:chOff x="247376" y="1828800"/>
                  <a:chExt cx="3657600" cy="304800"/>
                </a:xfrm>
              </p:grpSpPr>
              <p:sp>
                <p:nvSpPr>
                  <p:cNvPr id="74" name="Rectangle 73">
                    <a:extLst>
                      <a:ext uri="{FF2B5EF4-FFF2-40B4-BE49-F238E27FC236}">
                        <a16:creationId xmlns:a16="http://schemas.microsoft.com/office/drawing/2014/main" id="{07A2965A-4691-4019-84A8-BC62AEDE1BF2}"/>
                      </a:ext>
                    </a:extLst>
                  </p:cNvPr>
                  <p:cNvSpPr>
                    <a:spLocks noChangeArrowheads="1"/>
                  </p:cNvSpPr>
                  <p:nvPr/>
                </p:nvSpPr>
                <p:spPr bwMode="auto">
                  <a:xfrm>
                    <a:off x="247376"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5" name="Rectangle 74">
                    <a:extLst>
                      <a:ext uri="{FF2B5EF4-FFF2-40B4-BE49-F238E27FC236}">
                        <a16:creationId xmlns:a16="http://schemas.microsoft.com/office/drawing/2014/main" id="{6C645112-7534-413F-A462-457EEB9B84E4}"/>
                      </a:ext>
                    </a:extLst>
                  </p:cNvPr>
                  <p:cNvSpPr>
                    <a:spLocks noChangeArrowheads="1"/>
                  </p:cNvSpPr>
                  <p:nvPr/>
                </p:nvSpPr>
                <p:spPr bwMode="auto">
                  <a:xfrm>
                    <a:off x="2076176"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5" name="Group 64">
                  <a:extLst>
                    <a:ext uri="{FF2B5EF4-FFF2-40B4-BE49-F238E27FC236}">
                      <a16:creationId xmlns:a16="http://schemas.microsoft.com/office/drawing/2014/main" id="{D4BA865A-C425-46B5-AD28-5E3A6DF50383}"/>
                    </a:ext>
                  </a:extLst>
                </p:cNvPr>
                <p:cNvGrpSpPr/>
                <p:nvPr/>
              </p:nvGrpSpPr>
              <p:grpSpPr>
                <a:xfrm>
                  <a:off x="2075067" y="1828800"/>
                  <a:ext cx="1828800" cy="304800"/>
                  <a:chOff x="2075067" y="1828800"/>
                  <a:chExt cx="3657600" cy="304800"/>
                </a:xfrm>
              </p:grpSpPr>
              <p:sp>
                <p:nvSpPr>
                  <p:cNvPr id="72" name="Rectangle 71">
                    <a:extLst>
                      <a:ext uri="{FF2B5EF4-FFF2-40B4-BE49-F238E27FC236}">
                        <a16:creationId xmlns:a16="http://schemas.microsoft.com/office/drawing/2014/main" id="{D58C0B54-28C8-40F6-B276-092230586E57}"/>
                      </a:ext>
                    </a:extLst>
                  </p:cNvPr>
                  <p:cNvSpPr>
                    <a:spLocks noChangeArrowheads="1"/>
                  </p:cNvSpPr>
                  <p:nvPr/>
                </p:nvSpPr>
                <p:spPr bwMode="auto">
                  <a:xfrm>
                    <a:off x="2075067"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3" name="Rectangle 72">
                    <a:extLst>
                      <a:ext uri="{FF2B5EF4-FFF2-40B4-BE49-F238E27FC236}">
                        <a16:creationId xmlns:a16="http://schemas.microsoft.com/office/drawing/2014/main" id="{EFA81AB6-3205-48D6-8A2F-21942631F7DC}"/>
                      </a:ext>
                    </a:extLst>
                  </p:cNvPr>
                  <p:cNvSpPr>
                    <a:spLocks noChangeArrowheads="1"/>
                  </p:cNvSpPr>
                  <p:nvPr/>
                </p:nvSpPr>
                <p:spPr bwMode="auto">
                  <a:xfrm>
                    <a:off x="3903867"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6" name="Group 65">
                  <a:extLst>
                    <a:ext uri="{FF2B5EF4-FFF2-40B4-BE49-F238E27FC236}">
                      <a16:creationId xmlns:a16="http://schemas.microsoft.com/office/drawing/2014/main" id="{E391675C-5CC5-42CA-BCEA-2367D69CDA06}"/>
                    </a:ext>
                  </a:extLst>
                </p:cNvPr>
                <p:cNvGrpSpPr/>
                <p:nvPr/>
              </p:nvGrpSpPr>
              <p:grpSpPr>
                <a:xfrm>
                  <a:off x="3902758" y="1828800"/>
                  <a:ext cx="1828800" cy="304800"/>
                  <a:chOff x="3902758" y="1828800"/>
                  <a:chExt cx="3657600" cy="304800"/>
                </a:xfrm>
              </p:grpSpPr>
              <p:sp>
                <p:nvSpPr>
                  <p:cNvPr id="70" name="Rectangle 69">
                    <a:extLst>
                      <a:ext uri="{FF2B5EF4-FFF2-40B4-BE49-F238E27FC236}">
                        <a16:creationId xmlns:a16="http://schemas.microsoft.com/office/drawing/2014/main" id="{0DE7FF62-B153-47A9-8FAB-40ACC8ECA694}"/>
                      </a:ext>
                    </a:extLst>
                  </p:cNvPr>
                  <p:cNvSpPr>
                    <a:spLocks noChangeArrowheads="1"/>
                  </p:cNvSpPr>
                  <p:nvPr/>
                </p:nvSpPr>
                <p:spPr bwMode="auto">
                  <a:xfrm>
                    <a:off x="3902758"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71" name="Rectangle 70">
                    <a:extLst>
                      <a:ext uri="{FF2B5EF4-FFF2-40B4-BE49-F238E27FC236}">
                        <a16:creationId xmlns:a16="http://schemas.microsoft.com/office/drawing/2014/main" id="{73554136-11BC-4C80-A861-EDE918C530D8}"/>
                      </a:ext>
                    </a:extLst>
                  </p:cNvPr>
                  <p:cNvSpPr>
                    <a:spLocks noChangeArrowheads="1"/>
                  </p:cNvSpPr>
                  <p:nvPr/>
                </p:nvSpPr>
                <p:spPr bwMode="auto">
                  <a:xfrm>
                    <a:off x="5731558"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67" name="Group 66">
                  <a:extLst>
                    <a:ext uri="{FF2B5EF4-FFF2-40B4-BE49-F238E27FC236}">
                      <a16:creationId xmlns:a16="http://schemas.microsoft.com/office/drawing/2014/main" id="{AB2E921A-8D70-4DA5-B067-1A04032726BD}"/>
                    </a:ext>
                  </a:extLst>
                </p:cNvPr>
                <p:cNvGrpSpPr/>
                <p:nvPr/>
              </p:nvGrpSpPr>
              <p:grpSpPr>
                <a:xfrm>
                  <a:off x="5730449" y="1828800"/>
                  <a:ext cx="1828800" cy="304800"/>
                  <a:chOff x="5730449" y="1828800"/>
                  <a:chExt cx="3657600" cy="304800"/>
                </a:xfrm>
              </p:grpSpPr>
              <p:sp>
                <p:nvSpPr>
                  <p:cNvPr id="68" name="Rectangle 67">
                    <a:extLst>
                      <a:ext uri="{FF2B5EF4-FFF2-40B4-BE49-F238E27FC236}">
                        <a16:creationId xmlns:a16="http://schemas.microsoft.com/office/drawing/2014/main" id="{E93E8FEE-39A5-4596-A079-E3B0A46FA88D}"/>
                      </a:ext>
                    </a:extLst>
                  </p:cNvPr>
                  <p:cNvSpPr>
                    <a:spLocks noChangeArrowheads="1"/>
                  </p:cNvSpPr>
                  <p:nvPr/>
                </p:nvSpPr>
                <p:spPr bwMode="auto">
                  <a:xfrm>
                    <a:off x="5730449"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9" name="Rectangle 68">
                    <a:extLst>
                      <a:ext uri="{FF2B5EF4-FFF2-40B4-BE49-F238E27FC236}">
                        <a16:creationId xmlns:a16="http://schemas.microsoft.com/office/drawing/2014/main" id="{9FC49ECD-8CD2-4787-B888-6AAECF491375}"/>
                      </a:ext>
                    </a:extLst>
                  </p:cNvPr>
                  <p:cNvSpPr>
                    <a:spLocks noChangeArrowheads="1"/>
                  </p:cNvSpPr>
                  <p:nvPr/>
                </p:nvSpPr>
                <p:spPr bwMode="auto">
                  <a:xfrm>
                    <a:off x="7559249" y="1828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1" name="Group 10">
                <a:extLst>
                  <a:ext uri="{FF2B5EF4-FFF2-40B4-BE49-F238E27FC236}">
                    <a16:creationId xmlns:a16="http://schemas.microsoft.com/office/drawing/2014/main" id="{7E0F1941-4135-4B0C-BB81-7CA784721BCF}"/>
                  </a:ext>
                </a:extLst>
              </p:cNvPr>
              <p:cNvGrpSpPr/>
              <p:nvPr/>
            </p:nvGrpSpPr>
            <p:grpSpPr>
              <a:xfrm>
                <a:off x="246821" y="2971800"/>
                <a:ext cx="7311873" cy="304800"/>
                <a:chOff x="246821" y="2971800"/>
                <a:chExt cx="7311873" cy="304800"/>
              </a:xfrm>
            </p:grpSpPr>
            <p:grpSp>
              <p:nvGrpSpPr>
                <p:cNvPr id="52" name="Group 51">
                  <a:extLst>
                    <a:ext uri="{FF2B5EF4-FFF2-40B4-BE49-F238E27FC236}">
                      <a16:creationId xmlns:a16="http://schemas.microsoft.com/office/drawing/2014/main" id="{0F4605A7-B5B2-422B-977A-649BB41CA4E2}"/>
                    </a:ext>
                  </a:extLst>
                </p:cNvPr>
                <p:cNvGrpSpPr/>
                <p:nvPr/>
              </p:nvGrpSpPr>
              <p:grpSpPr>
                <a:xfrm>
                  <a:off x="246821" y="2971800"/>
                  <a:ext cx="1828800" cy="304800"/>
                  <a:chOff x="246821" y="2971800"/>
                  <a:chExt cx="3657600" cy="304800"/>
                </a:xfrm>
              </p:grpSpPr>
              <p:sp>
                <p:nvSpPr>
                  <p:cNvPr id="62" name="Rectangle 61">
                    <a:extLst>
                      <a:ext uri="{FF2B5EF4-FFF2-40B4-BE49-F238E27FC236}">
                        <a16:creationId xmlns:a16="http://schemas.microsoft.com/office/drawing/2014/main" id="{86972B40-33C3-4FB4-9E6E-55019D6648B0}"/>
                      </a:ext>
                    </a:extLst>
                  </p:cNvPr>
                  <p:cNvSpPr>
                    <a:spLocks noChangeArrowheads="1"/>
                  </p:cNvSpPr>
                  <p:nvPr/>
                </p:nvSpPr>
                <p:spPr bwMode="auto">
                  <a:xfrm>
                    <a:off x="246821"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3" name="Rectangle 62">
                    <a:extLst>
                      <a:ext uri="{FF2B5EF4-FFF2-40B4-BE49-F238E27FC236}">
                        <a16:creationId xmlns:a16="http://schemas.microsoft.com/office/drawing/2014/main" id="{E452490E-C23A-4CCB-8604-3C7760B47160}"/>
                      </a:ext>
                    </a:extLst>
                  </p:cNvPr>
                  <p:cNvSpPr>
                    <a:spLocks noChangeArrowheads="1"/>
                  </p:cNvSpPr>
                  <p:nvPr/>
                </p:nvSpPr>
                <p:spPr bwMode="auto">
                  <a:xfrm>
                    <a:off x="2075621"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3" name="Group 52">
                  <a:extLst>
                    <a:ext uri="{FF2B5EF4-FFF2-40B4-BE49-F238E27FC236}">
                      <a16:creationId xmlns:a16="http://schemas.microsoft.com/office/drawing/2014/main" id="{336D0CA1-DF54-49AA-AA94-B5642B254A10}"/>
                    </a:ext>
                  </a:extLst>
                </p:cNvPr>
                <p:cNvGrpSpPr/>
                <p:nvPr/>
              </p:nvGrpSpPr>
              <p:grpSpPr>
                <a:xfrm>
                  <a:off x="2074512" y="2971800"/>
                  <a:ext cx="1828800" cy="304800"/>
                  <a:chOff x="2074512" y="2971800"/>
                  <a:chExt cx="3657600" cy="304800"/>
                </a:xfrm>
              </p:grpSpPr>
              <p:sp>
                <p:nvSpPr>
                  <p:cNvPr id="60" name="Rectangle 59">
                    <a:extLst>
                      <a:ext uri="{FF2B5EF4-FFF2-40B4-BE49-F238E27FC236}">
                        <a16:creationId xmlns:a16="http://schemas.microsoft.com/office/drawing/2014/main" id="{987A2B28-8455-4816-B14E-B5326764341D}"/>
                      </a:ext>
                    </a:extLst>
                  </p:cNvPr>
                  <p:cNvSpPr>
                    <a:spLocks noChangeArrowheads="1"/>
                  </p:cNvSpPr>
                  <p:nvPr/>
                </p:nvSpPr>
                <p:spPr bwMode="auto">
                  <a:xfrm>
                    <a:off x="2074512"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61" name="Rectangle 60">
                    <a:extLst>
                      <a:ext uri="{FF2B5EF4-FFF2-40B4-BE49-F238E27FC236}">
                        <a16:creationId xmlns:a16="http://schemas.microsoft.com/office/drawing/2014/main" id="{447ADE03-0590-482B-BB19-78C345F14823}"/>
                      </a:ext>
                    </a:extLst>
                  </p:cNvPr>
                  <p:cNvSpPr>
                    <a:spLocks noChangeArrowheads="1"/>
                  </p:cNvSpPr>
                  <p:nvPr/>
                </p:nvSpPr>
                <p:spPr bwMode="auto">
                  <a:xfrm>
                    <a:off x="3903312"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4" name="Group 53">
                  <a:extLst>
                    <a:ext uri="{FF2B5EF4-FFF2-40B4-BE49-F238E27FC236}">
                      <a16:creationId xmlns:a16="http://schemas.microsoft.com/office/drawing/2014/main" id="{18BA6C0D-A7EA-4192-95BA-9F8C590EB042}"/>
                    </a:ext>
                  </a:extLst>
                </p:cNvPr>
                <p:cNvGrpSpPr/>
                <p:nvPr/>
              </p:nvGrpSpPr>
              <p:grpSpPr>
                <a:xfrm>
                  <a:off x="3902203" y="2971800"/>
                  <a:ext cx="1828800" cy="304800"/>
                  <a:chOff x="3902203" y="2971800"/>
                  <a:chExt cx="3657600" cy="304800"/>
                </a:xfrm>
              </p:grpSpPr>
              <p:sp>
                <p:nvSpPr>
                  <p:cNvPr id="58" name="Rectangle 57">
                    <a:extLst>
                      <a:ext uri="{FF2B5EF4-FFF2-40B4-BE49-F238E27FC236}">
                        <a16:creationId xmlns:a16="http://schemas.microsoft.com/office/drawing/2014/main" id="{853B1B86-F97B-4415-BA9E-4085AFBC549A}"/>
                      </a:ext>
                    </a:extLst>
                  </p:cNvPr>
                  <p:cNvSpPr>
                    <a:spLocks noChangeArrowheads="1"/>
                  </p:cNvSpPr>
                  <p:nvPr/>
                </p:nvSpPr>
                <p:spPr bwMode="auto">
                  <a:xfrm>
                    <a:off x="3902203"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9" name="Rectangle 58">
                    <a:extLst>
                      <a:ext uri="{FF2B5EF4-FFF2-40B4-BE49-F238E27FC236}">
                        <a16:creationId xmlns:a16="http://schemas.microsoft.com/office/drawing/2014/main" id="{D06EA18B-F216-4835-9B77-B4A49020D76C}"/>
                      </a:ext>
                    </a:extLst>
                  </p:cNvPr>
                  <p:cNvSpPr>
                    <a:spLocks noChangeArrowheads="1"/>
                  </p:cNvSpPr>
                  <p:nvPr/>
                </p:nvSpPr>
                <p:spPr bwMode="auto">
                  <a:xfrm>
                    <a:off x="5731003"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55" name="Group 54">
                  <a:extLst>
                    <a:ext uri="{FF2B5EF4-FFF2-40B4-BE49-F238E27FC236}">
                      <a16:creationId xmlns:a16="http://schemas.microsoft.com/office/drawing/2014/main" id="{FCDD7D3F-2250-4BBB-9DFF-CADA0D4D0A5A}"/>
                    </a:ext>
                  </a:extLst>
                </p:cNvPr>
                <p:cNvGrpSpPr/>
                <p:nvPr/>
              </p:nvGrpSpPr>
              <p:grpSpPr>
                <a:xfrm>
                  <a:off x="5729894" y="2971800"/>
                  <a:ext cx="1828800" cy="304800"/>
                  <a:chOff x="5729894" y="2971800"/>
                  <a:chExt cx="3657600" cy="304800"/>
                </a:xfrm>
              </p:grpSpPr>
              <p:sp>
                <p:nvSpPr>
                  <p:cNvPr id="56" name="Rectangle 55">
                    <a:extLst>
                      <a:ext uri="{FF2B5EF4-FFF2-40B4-BE49-F238E27FC236}">
                        <a16:creationId xmlns:a16="http://schemas.microsoft.com/office/drawing/2014/main" id="{598DFEE5-03A1-4D63-8169-F5C44B8E746B}"/>
                      </a:ext>
                    </a:extLst>
                  </p:cNvPr>
                  <p:cNvSpPr>
                    <a:spLocks noChangeArrowheads="1"/>
                  </p:cNvSpPr>
                  <p:nvPr/>
                </p:nvSpPr>
                <p:spPr bwMode="auto">
                  <a:xfrm>
                    <a:off x="5729894"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7" name="Rectangle 56">
                    <a:extLst>
                      <a:ext uri="{FF2B5EF4-FFF2-40B4-BE49-F238E27FC236}">
                        <a16:creationId xmlns:a16="http://schemas.microsoft.com/office/drawing/2014/main" id="{7B49A50A-963A-47F0-AA94-8B7CD3D6168A}"/>
                      </a:ext>
                    </a:extLst>
                  </p:cNvPr>
                  <p:cNvSpPr>
                    <a:spLocks noChangeArrowheads="1"/>
                  </p:cNvSpPr>
                  <p:nvPr/>
                </p:nvSpPr>
                <p:spPr bwMode="auto">
                  <a:xfrm>
                    <a:off x="7558694" y="2971800"/>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2" name="Group 11">
                <a:extLst>
                  <a:ext uri="{FF2B5EF4-FFF2-40B4-BE49-F238E27FC236}">
                    <a16:creationId xmlns:a16="http://schemas.microsoft.com/office/drawing/2014/main" id="{5E497E82-3ED7-450E-8C05-E589FF931AAD}"/>
                  </a:ext>
                </a:extLst>
              </p:cNvPr>
              <p:cNvGrpSpPr>
                <a:grpSpLocks/>
              </p:cNvGrpSpPr>
              <p:nvPr/>
            </p:nvGrpSpPr>
            <p:grpSpPr bwMode="auto">
              <a:xfrm>
                <a:off x="375860" y="2137641"/>
                <a:ext cx="685801" cy="838201"/>
                <a:chOff x="375860" y="2133600"/>
                <a:chExt cx="432" cy="528"/>
              </a:xfrm>
            </p:grpSpPr>
            <p:sp>
              <p:nvSpPr>
                <p:cNvPr id="48" name="Oval 47">
                  <a:extLst>
                    <a:ext uri="{FF2B5EF4-FFF2-40B4-BE49-F238E27FC236}">
                      <a16:creationId xmlns:a16="http://schemas.microsoft.com/office/drawing/2014/main" id="{8AD32FCD-84C4-439A-A027-317F11917AB8}"/>
                    </a:ext>
                  </a:extLst>
                </p:cNvPr>
                <p:cNvSpPr>
                  <a:spLocks noChangeArrowheads="1"/>
                </p:cNvSpPr>
                <p:nvPr/>
              </p:nvSpPr>
              <p:spPr bwMode="auto">
                <a:xfrm>
                  <a:off x="375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9" name="Line 241">
                  <a:extLst>
                    <a:ext uri="{FF2B5EF4-FFF2-40B4-BE49-F238E27FC236}">
                      <a16:creationId xmlns:a16="http://schemas.microsoft.com/office/drawing/2014/main" id="{DA9FF5B8-DD88-40FE-A6CA-CCAF73A74B68}"/>
                    </a:ext>
                  </a:extLst>
                </p:cNvPr>
                <p:cNvSpPr>
                  <a:spLocks noChangeShapeType="1"/>
                </p:cNvSpPr>
                <p:nvPr/>
              </p:nvSpPr>
              <p:spPr bwMode="auto">
                <a:xfrm>
                  <a:off x="3758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0" name="Line 242">
                  <a:extLst>
                    <a:ext uri="{FF2B5EF4-FFF2-40B4-BE49-F238E27FC236}">
                      <a16:creationId xmlns:a16="http://schemas.microsoft.com/office/drawing/2014/main" id="{BBB170B7-957E-4C1D-96DD-04123F0D97E8}"/>
                    </a:ext>
                  </a:extLst>
                </p:cNvPr>
                <p:cNvSpPr>
                  <a:spLocks noChangeShapeType="1"/>
                </p:cNvSpPr>
                <p:nvPr/>
              </p:nvSpPr>
              <p:spPr bwMode="auto">
                <a:xfrm flipV="1">
                  <a:off x="3758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51" name="Line 243">
                  <a:extLst>
                    <a:ext uri="{FF2B5EF4-FFF2-40B4-BE49-F238E27FC236}">
                      <a16:creationId xmlns:a16="http://schemas.microsoft.com/office/drawing/2014/main" id="{1343CAAF-861B-4820-8360-00B660689F40}"/>
                    </a:ext>
                  </a:extLst>
                </p:cNvPr>
                <p:cNvSpPr>
                  <a:spLocks noChangeShapeType="1"/>
                </p:cNvSpPr>
                <p:nvPr/>
              </p:nvSpPr>
              <p:spPr bwMode="auto">
                <a:xfrm rot="5400000" flipV="1">
                  <a:off x="3761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3" name="Group 12">
                <a:extLst>
                  <a:ext uri="{FF2B5EF4-FFF2-40B4-BE49-F238E27FC236}">
                    <a16:creationId xmlns:a16="http://schemas.microsoft.com/office/drawing/2014/main" id="{51AC374F-8B2B-4CF5-8029-EFAC679C0BC9}"/>
                  </a:ext>
                </a:extLst>
              </p:cNvPr>
              <p:cNvGrpSpPr>
                <a:grpSpLocks/>
              </p:cNvGrpSpPr>
              <p:nvPr/>
            </p:nvGrpSpPr>
            <p:grpSpPr bwMode="auto">
              <a:xfrm>
                <a:off x="1290260" y="2137641"/>
                <a:ext cx="685801" cy="838201"/>
                <a:chOff x="1290260" y="2133600"/>
                <a:chExt cx="432" cy="528"/>
              </a:xfrm>
            </p:grpSpPr>
            <p:sp>
              <p:nvSpPr>
                <p:cNvPr id="44" name="Oval 43">
                  <a:extLst>
                    <a:ext uri="{FF2B5EF4-FFF2-40B4-BE49-F238E27FC236}">
                      <a16:creationId xmlns:a16="http://schemas.microsoft.com/office/drawing/2014/main" id="{34416811-8CB6-4869-B3B3-2F47CCD53ADA}"/>
                    </a:ext>
                  </a:extLst>
                </p:cNvPr>
                <p:cNvSpPr>
                  <a:spLocks noChangeArrowheads="1"/>
                </p:cNvSpPr>
                <p:nvPr/>
              </p:nvSpPr>
              <p:spPr bwMode="auto">
                <a:xfrm>
                  <a:off x="1290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5" name="Line 241">
                  <a:extLst>
                    <a:ext uri="{FF2B5EF4-FFF2-40B4-BE49-F238E27FC236}">
                      <a16:creationId xmlns:a16="http://schemas.microsoft.com/office/drawing/2014/main" id="{3175A005-3AB3-4C02-BE86-887C565DAACD}"/>
                    </a:ext>
                  </a:extLst>
                </p:cNvPr>
                <p:cNvSpPr>
                  <a:spLocks noChangeShapeType="1"/>
                </p:cNvSpPr>
                <p:nvPr/>
              </p:nvSpPr>
              <p:spPr bwMode="auto">
                <a:xfrm>
                  <a:off x="12902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6" name="Line 242">
                  <a:extLst>
                    <a:ext uri="{FF2B5EF4-FFF2-40B4-BE49-F238E27FC236}">
                      <a16:creationId xmlns:a16="http://schemas.microsoft.com/office/drawing/2014/main" id="{C7716AFE-6952-4F5F-AAB4-25ED5828BB0B}"/>
                    </a:ext>
                  </a:extLst>
                </p:cNvPr>
                <p:cNvSpPr>
                  <a:spLocks noChangeShapeType="1"/>
                </p:cNvSpPr>
                <p:nvPr/>
              </p:nvSpPr>
              <p:spPr bwMode="auto">
                <a:xfrm flipV="1">
                  <a:off x="12902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7" name="Line 243">
                  <a:extLst>
                    <a:ext uri="{FF2B5EF4-FFF2-40B4-BE49-F238E27FC236}">
                      <a16:creationId xmlns:a16="http://schemas.microsoft.com/office/drawing/2014/main" id="{5673BCAD-885E-4F48-BC11-BA7CAA2F19B4}"/>
                    </a:ext>
                  </a:extLst>
                </p:cNvPr>
                <p:cNvSpPr>
                  <a:spLocks noChangeShapeType="1"/>
                </p:cNvSpPr>
                <p:nvPr/>
              </p:nvSpPr>
              <p:spPr bwMode="auto">
                <a:xfrm rot="5400000" flipV="1">
                  <a:off x="12905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4" name="Group 13">
                <a:extLst>
                  <a:ext uri="{FF2B5EF4-FFF2-40B4-BE49-F238E27FC236}">
                    <a16:creationId xmlns:a16="http://schemas.microsoft.com/office/drawing/2014/main" id="{19CEFC03-E98E-436A-84FF-C6963132E2EC}"/>
                  </a:ext>
                </a:extLst>
              </p:cNvPr>
              <p:cNvGrpSpPr>
                <a:grpSpLocks/>
              </p:cNvGrpSpPr>
              <p:nvPr/>
            </p:nvGrpSpPr>
            <p:grpSpPr bwMode="auto">
              <a:xfrm>
                <a:off x="2204660" y="2137641"/>
                <a:ext cx="685801" cy="838201"/>
                <a:chOff x="2204660" y="2133600"/>
                <a:chExt cx="432" cy="528"/>
              </a:xfrm>
            </p:grpSpPr>
            <p:sp>
              <p:nvSpPr>
                <p:cNvPr id="40" name="Oval 39">
                  <a:extLst>
                    <a:ext uri="{FF2B5EF4-FFF2-40B4-BE49-F238E27FC236}">
                      <a16:creationId xmlns:a16="http://schemas.microsoft.com/office/drawing/2014/main" id="{9C0C1949-C4B0-4518-B347-0F211E7B94EF}"/>
                    </a:ext>
                  </a:extLst>
                </p:cNvPr>
                <p:cNvSpPr>
                  <a:spLocks noChangeArrowheads="1"/>
                </p:cNvSpPr>
                <p:nvPr/>
              </p:nvSpPr>
              <p:spPr bwMode="auto">
                <a:xfrm>
                  <a:off x="2204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41" name="Line 241">
                  <a:extLst>
                    <a:ext uri="{FF2B5EF4-FFF2-40B4-BE49-F238E27FC236}">
                      <a16:creationId xmlns:a16="http://schemas.microsoft.com/office/drawing/2014/main" id="{B9FC7F25-63FE-4EE9-A329-6438198DA797}"/>
                    </a:ext>
                  </a:extLst>
                </p:cNvPr>
                <p:cNvSpPr>
                  <a:spLocks noChangeShapeType="1"/>
                </p:cNvSpPr>
                <p:nvPr/>
              </p:nvSpPr>
              <p:spPr bwMode="auto">
                <a:xfrm>
                  <a:off x="22046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2" name="Line 242">
                  <a:extLst>
                    <a:ext uri="{FF2B5EF4-FFF2-40B4-BE49-F238E27FC236}">
                      <a16:creationId xmlns:a16="http://schemas.microsoft.com/office/drawing/2014/main" id="{555979B1-2073-46BA-9F4C-6F272B7457E4}"/>
                    </a:ext>
                  </a:extLst>
                </p:cNvPr>
                <p:cNvSpPr>
                  <a:spLocks noChangeShapeType="1"/>
                </p:cNvSpPr>
                <p:nvPr/>
              </p:nvSpPr>
              <p:spPr bwMode="auto">
                <a:xfrm flipV="1">
                  <a:off x="22046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43" name="Line 243">
                  <a:extLst>
                    <a:ext uri="{FF2B5EF4-FFF2-40B4-BE49-F238E27FC236}">
                      <a16:creationId xmlns:a16="http://schemas.microsoft.com/office/drawing/2014/main" id="{AD8F8E47-E168-41D7-9FDD-7AC270D130D8}"/>
                    </a:ext>
                  </a:extLst>
                </p:cNvPr>
                <p:cNvSpPr>
                  <a:spLocks noChangeShapeType="1"/>
                </p:cNvSpPr>
                <p:nvPr/>
              </p:nvSpPr>
              <p:spPr bwMode="auto">
                <a:xfrm rot="5400000" flipV="1">
                  <a:off x="22049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 name="Group 14">
                <a:extLst>
                  <a:ext uri="{FF2B5EF4-FFF2-40B4-BE49-F238E27FC236}">
                    <a16:creationId xmlns:a16="http://schemas.microsoft.com/office/drawing/2014/main" id="{E6AC1925-EC0E-4961-851E-AFCA3F009A71}"/>
                  </a:ext>
                </a:extLst>
              </p:cNvPr>
              <p:cNvGrpSpPr>
                <a:grpSpLocks/>
              </p:cNvGrpSpPr>
              <p:nvPr/>
            </p:nvGrpSpPr>
            <p:grpSpPr bwMode="auto">
              <a:xfrm>
                <a:off x="3119060" y="2137641"/>
                <a:ext cx="685801" cy="838201"/>
                <a:chOff x="3119060" y="2133600"/>
                <a:chExt cx="432" cy="528"/>
              </a:xfrm>
            </p:grpSpPr>
            <p:sp>
              <p:nvSpPr>
                <p:cNvPr id="36" name="Oval 35">
                  <a:extLst>
                    <a:ext uri="{FF2B5EF4-FFF2-40B4-BE49-F238E27FC236}">
                      <a16:creationId xmlns:a16="http://schemas.microsoft.com/office/drawing/2014/main" id="{B9C0BE23-632C-4668-9DA9-48A7DA160144}"/>
                    </a:ext>
                  </a:extLst>
                </p:cNvPr>
                <p:cNvSpPr>
                  <a:spLocks noChangeArrowheads="1"/>
                </p:cNvSpPr>
                <p:nvPr/>
              </p:nvSpPr>
              <p:spPr bwMode="auto">
                <a:xfrm>
                  <a:off x="31191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7" name="Line 241">
                  <a:extLst>
                    <a:ext uri="{FF2B5EF4-FFF2-40B4-BE49-F238E27FC236}">
                      <a16:creationId xmlns:a16="http://schemas.microsoft.com/office/drawing/2014/main" id="{B8404BFA-BD31-44E2-8DF1-710AB89F4621}"/>
                    </a:ext>
                  </a:extLst>
                </p:cNvPr>
                <p:cNvSpPr>
                  <a:spLocks noChangeShapeType="1"/>
                </p:cNvSpPr>
                <p:nvPr/>
              </p:nvSpPr>
              <p:spPr bwMode="auto">
                <a:xfrm>
                  <a:off x="31190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8" name="Line 242">
                  <a:extLst>
                    <a:ext uri="{FF2B5EF4-FFF2-40B4-BE49-F238E27FC236}">
                      <a16:creationId xmlns:a16="http://schemas.microsoft.com/office/drawing/2014/main" id="{32AA19A2-A74F-4C60-8C62-C8C87E634343}"/>
                    </a:ext>
                  </a:extLst>
                </p:cNvPr>
                <p:cNvSpPr>
                  <a:spLocks noChangeShapeType="1"/>
                </p:cNvSpPr>
                <p:nvPr/>
              </p:nvSpPr>
              <p:spPr bwMode="auto">
                <a:xfrm flipV="1">
                  <a:off x="31190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9" name="Line 243">
                  <a:extLst>
                    <a:ext uri="{FF2B5EF4-FFF2-40B4-BE49-F238E27FC236}">
                      <a16:creationId xmlns:a16="http://schemas.microsoft.com/office/drawing/2014/main" id="{7E0E57F2-8A2B-4564-AA69-8A69C53EADA9}"/>
                    </a:ext>
                  </a:extLst>
                </p:cNvPr>
                <p:cNvSpPr>
                  <a:spLocks noChangeShapeType="1"/>
                </p:cNvSpPr>
                <p:nvPr/>
              </p:nvSpPr>
              <p:spPr bwMode="auto">
                <a:xfrm rot="5400000" flipV="1">
                  <a:off x="31193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6" name="Group 15">
                <a:extLst>
                  <a:ext uri="{FF2B5EF4-FFF2-40B4-BE49-F238E27FC236}">
                    <a16:creationId xmlns:a16="http://schemas.microsoft.com/office/drawing/2014/main" id="{14614BDD-2938-41F2-9035-895DEC1E5425}"/>
                  </a:ext>
                </a:extLst>
              </p:cNvPr>
              <p:cNvGrpSpPr>
                <a:grpSpLocks/>
              </p:cNvGrpSpPr>
              <p:nvPr/>
            </p:nvGrpSpPr>
            <p:grpSpPr bwMode="auto">
              <a:xfrm>
                <a:off x="4033460" y="2137641"/>
                <a:ext cx="685801" cy="838201"/>
                <a:chOff x="4033460" y="2133600"/>
                <a:chExt cx="432" cy="528"/>
              </a:xfrm>
            </p:grpSpPr>
            <p:sp>
              <p:nvSpPr>
                <p:cNvPr id="32" name="Oval 31">
                  <a:extLst>
                    <a:ext uri="{FF2B5EF4-FFF2-40B4-BE49-F238E27FC236}">
                      <a16:creationId xmlns:a16="http://schemas.microsoft.com/office/drawing/2014/main" id="{FD13C6C5-5A50-416C-B588-25089EEC9F1B}"/>
                    </a:ext>
                  </a:extLst>
                </p:cNvPr>
                <p:cNvSpPr>
                  <a:spLocks noChangeArrowheads="1"/>
                </p:cNvSpPr>
                <p:nvPr/>
              </p:nvSpPr>
              <p:spPr bwMode="auto">
                <a:xfrm>
                  <a:off x="40335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33" name="Line 241">
                  <a:extLst>
                    <a:ext uri="{FF2B5EF4-FFF2-40B4-BE49-F238E27FC236}">
                      <a16:creationId xmlns:a16="http://schemas.microsoft.com/office/drawing/2014/main" id="{29321F5D-89F4-4F88-A6C1-95E814740829}"/>
                    </a:ext>
                  </a:extLst>
                </p:cNvPr>
                <p:cNvSpPr>
                  <a:spLocks noChangeShapeType="1"/>
                </p:cNvSpPr>
                <p:nvPr/>
              </p:nvSpPr>
              <p:spPr bwMode="auto">
                <a:xfrm>
                  <a:off x="40334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4" name="Line 242">
                  <a:extLst>
                    <a:ext uri="{FF2B5EF4-FFF2-40B4-BE49-F238E27FC236}">
                      <a16:creationId xmlns:a16="http://schemas.microsoft.com/office/drawing/2014/main" id="{CBCA005C-E94D-4BBE-BB4C-D13A72086322}"/>
                    </a:ext>
                  </a:extLst>
                </p:cNvPr>
                <p:cNvSpPr>
                  <a:spLocks noChangeShapeType="1"/>
                </p:cNvSpPr>
                <p:nvPr/>
              </p:nvSpPr>
              <p:spPr bwMode="auto">
                <a:xfrm flipV="1">
                  <a:off x="40334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5" name="Line 243">
                  <a:extLst>
                    <a:ext uri="{FF2B5EF4-FFF2-40B4-BE49-F238E27FC236}">
                      <a16:creationId xmlns:a16="http://schemas.microsoft.com/office/drawing/2014/main" id="{85D6BFCD-6ED9-48D9-8729-D4FCB9A12E12}"/>
                    </a:ext>
                  </a:extLst>
                </p:cNvPr>
                <p:cNvSpPr>
                  <a:spLocks noChangeShapeType="1"/>
                </p:cNvSpPr>
                <p:nvPr/>
              </p:nvSpPr>
              <p:spPr bwMode="auto">
                <a:xfrm rot="5400000" flipV="1">
                  <a:off x="40337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7" name="Group 16">
                <a:extLst>
                  <a:ext uri="{FF2B5EF4-FFF2-40B4-BE49-F238E27FC236}">
                    <a16:creationId xmlns:a16="http://schemas.microsoft.com/office/drawing/2014/main" id="{E3A88AED-69C1-458F-992C-FB8B208B361F}"/>
                  </a:ext>
                </a:extLst>
              </p:cNvPr>
              <p:cNvGrpSpPr>
                <a:grpSpLocks/>
              </p:cNvGrpSpPr>
              <p:nvPr/>
            </p:nvGrpSpPr>
            <p:grpSpPr bwMode="auto">
              <a:xfrm>
                <a:off x="4947860" y="2137641"/>
                <a:ext cx="685801" cy="838201"/>
                <a:chOff x="4947860" y="2133600"/>
                <a:chExt cx="432" cy="528"/>
              </a:xfrm>
            </p:grpSpPr>
            <p:sp>
              <p:nvSpPr>
                <p:cNvPr id="28" name="Oval 27">
                  <a:extLst>
                    <a:ext uri="{FF2B5EF4-FFF2-40B4-BE49-F238E27FC236}">
                      <a16:creationId xmlns:a16="http://schemas.microsoft.com/office/drawing/2014/main" id="{E6845F03-CCD6-43C8-8556-BED17896A782}"/>
                    </a:ext>
                  </a:extLst>
                </p:cNvPr>
                <p:cNvSpPr>
                  <a:spLocks noChangeArrowheads="1"/>
                </p:cNvSpPr>
                <p:nvPr/>
              </p:nvSpPr>
              <p:spPr bwMode="auto">
                <a:xfrm>
                  <a:off x="49479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9" name="Line 241">
                  <a:extLst>
                    <a:ext uri="{FF2B5EF4-FFF2-40B4-BE49-F238E27FC236}">
                      <a16:creationId xmlns:a16="http://schemas.microsoft.com/office/drawing/2014/main" id="{EE83A5C5-83F5-4E66-A269-778DEBA04126}"/>
                    </a:ext>
                  </a:extLst>
                </p:cNvPr>
                <p:cNvSpPr>
                  <a:spLocks noChangeShapeType="1"/>
                </p:cNvSpPr>
                <p:nvPr/>
              </p:nvSpPr>
              <p:spPr bwMode="auto">
                <a:xfrm>
                  <a:off x="49478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0" name="Line 242">
                  <a:extLst>
                    <a:ext uri="{FF2B5EF4-FFF2-40B4-BE49-F238E27FC236}">
                      <a16:creationId xmlns:a16="http://schemas.microsoft.com/office/drawing/2014/main" id="{B510CBF5-5A17-40BA-9A1B-91289BFF4C32}"/>
                    </a:ext>
                  </a:extLst>
                </p:cNvPr>
                <p:cNvSpPr>
                  <a:spLocks noChangeShapeType="1"/>
                </p:cNvSpPr>
                <p:nvPr/>
              </p:nvSpPr>
              <p:spPr bwMode="auto">
                <a:xfrm flipV="1">
                  <a:off x="49478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31" name="Line 243">
                  <a:extLst>
                    <a:ext uri="{FF2B5EF4-FFF2-40B4-BE49-F238E27FC236}">
                      <a16:creationId xmlns:a16="http://schemas.microsoft.com/office/drawing/2014/main" id="{D65332E0-50B3-4E48-86E9-358D7004C349}"/>
                    </a:ext>
                  </a:extLst>
                </p:cNvPr>
                <p:cNvSpPr>
                  <a:spLocks noChangeShapeType="1"/>
                </p:cNvSpPr>
                <p:nvPr/>
              </p:nvSpPr>
              <p:spPr bwMode="auto">
                <a:xfrm rot="5400000" flipV="1">
                  <a:off x="49481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 name="Group 17">
                <a:extLst>
                  <a:ext uri="{FF2B5EF4-FFF2-40B4-BE49-F238E27FC236}">
                    <a16:creationId xmlns:a16="http://schemas.microsoft.com/office/drawing/2014/main" id="{C82566D1-ECD1-4CFE-A323-5869700200DB}"/>
                  </a:ext>
                </a:extLst>
              </p:cNvPr>
              <p:cNvGrpSpPr>
                <a:grpSpLocks/>
              </p:cNvGrpSpPr>
              <p:nvPr/>
            </p:nvGrpSpPr>
            <p:grpSpPr bwMode="auto">
              <a:xfrm>
                <a:off x="5862259" y="2137641"/>
                <a:ext cx="685801" cy="838201"/>
                <a:chOff x="5862260" y="2133600"/>
                <a:chExt cx="432" cy="528"/>
              </a:xfrm>
            </p:grpSpPr>
            <p:sp>
              <p:nvSpPr>
                <p:cNvPr id="24" name="Oval 23">
                  <a:extLst>
                    <a:ext uri="{FF2B5EF4-FFF2-40B4-BE49-F238E27FC236}">
                      <a16:creationId xmlns:a16="http://schemas.microsoft.com/office/drawing/2014/main" id="{D3D34347-4D06-41EE-8A44-72427040AC89}"/>
                    </a:ext>
                  </a:extLst>
                </p:cNvPr>
                <p:cNvSpPr>
                  <a:spLocks noChangeArrowheads="1"/>
                </p:cNvSpPr>
                <p:nvPr/>
              </p:nvSpPr>
              <p:spPr bwMode="auto">
                <a:xfrm>
                  <a:off x="58623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5" name="Line 241">
                  <a:extLst>
                    <a:ext uri="{FF2B5EF4-FFF2-40B4-BE49-F238E27FC236}">
                      <a16:creationId xmlns:a16="http://schemas.microsoft.com/office/drawing/2014/main" id="{D6D83E12-74DA-44FD-B5D4-F8BD79237A97}"/>
                    </a:ext>
                  </a:extLst>
                </p:cNvPr>
                <p:cNvSpPr>
                  <a:spLocks noChangeShapeType="1"/>
                </p:cNvSpPr>
                <p:nvPr/>
              </p:nvSpPr>
              <p:spPr bwMode="auto">
                <a:xfrm>
                  <a:off x="58622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6" name="Line 242">
                  <a:extLst>
                    <a:ext uri="{FF2B5EF4-FFF2-40B4-BE49-F238E27FC236}">
                      <a16:creationId xmlns:a16="http://schemas.microsoft.com/office/drawing/2014/main" id="{E4AD9E86-1033-4F25-9EE2-AD021CF56C7A}"/>
                    </a:ext>
                  </a:extLst>
                </p:cNvPr>
                <p:cNvSpPr>
                  <a:spLocks noChangeShapeType="1"/>
                </p:cNvSpPr>
                <p:nvPr/>
              </p:nvSpPr>
              <p:spPr bwMode="auto">
                <a:xfrm flipV="1">
                  <a:off x="58622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7" name="Line 243">
                  <a:extLst>
                    <a:ext uri="{FF2B5EF4-FFF2-40B4-BE49-F238E27FC236}">
                      <a16:creationId xmlns:a16="http://schemas.microsoft.com/office/drawing/2014/main" id="{FFFBD688-F6E2-409E-880F-B2239E8E1B46}"/>
                    </a:ext>
                  </a:extLst>
                </p:cNvPr>
                <p:cNvSpPr>
                  <a:spLocks noChangeShapeType="1"/>
                </p:cNvSpPr>
                <p:nvPr/>
              </p:nvSpPr>
              <p:spPr bwMode="auto">
                <a:xfrm rot="5400000" flipV="1">
                  <a:off x="58625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9" name="Group 18">
                <a:extLst>
                  <a:ext uri="{FF2B5EF4-FFF2-40B4-BE49-F238E27FC236}">
                    <a16:creationId xmlns:a16="http://schemas.microsoft.com/office/drawing/2014/main" id="{8EC3C06F-CDFD-49C8-A257-9E3051D6AD33}"/>
                  </a:ext>
                </a:extLst>
              </p:cNvPr>
              <p:cNvGrpSpPr>
                <a:grpSpLocks/>
              </p:cNvGrpSpPr>
              <p:nvPr/>
            </p:nvGrpSpPr>
            <p:grpSpPr bwMode="auto">
              <a:xfrm>
                <a:off x="6776660" y="2137641"/>
                <a:ext cx="685801" cy="838201"/>
                <a:chOff x="6776660" y="2133600"/>
                <a:chExt cx="432" cy="528"/>
              </a:xfrm>
            </p:grpSpPr>
            <p:sp>
              <p:nvSpPr>
                <p:cNvPr id="20" name="Oval 19">
                  <a:extLst>
                    <a:ext uri="{FF2B5EF4-FFF2-40B4-BE49-F238E27FC236}">
                      <a16:creationId xmlns:a16="http://schemas.microsoft.com/office/drawing/2014/main" id="{8FD740C3-3BE1-48AD-AF69-DB7313F3E999}"/>
                    </a:ext>
                  </a:extLst>
                </p:cNvPr>
                <p:cNvSpPr>
                  <a:spLocks noChangeArrowheads="1"/>
                </p:cNvSpPr>
                <p:nvPr/>
              </p:nvSpPr>
              <p:spPr bwMode="auto">
                <a:xfrm>
                  <a:off x="6776756" y="2133744"/>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dirty="0">
                      <a:latin typeface="Courier New" charset="0"/>
                    </a:rPr>
                    <a:t>+</a:t>
                  </a:r>
                </a:p>
              </p:txBody>
            </p:sp>
            <p:sp>
              <p:nvSpPr>
                <p:cNvPr id="21" name="Line 241">
                  <a:extLst>
                    <a:ext uri="{FF2B5EF4-FFF2-40B4-BE49-F238E27FC236}">
                      <a16:creationId xmlns:a16="http://schemas.microsoft.com/office/drawing/2014/main" id="{1E5057CB-A5EA-4737-A0C9-AEDC9E6BF828}"/>
                    </a:ext>
                  </a:extLst>
                </p:cNvPr>
                <p:cNvSpPr>
                  <a:spLocks noChangeShapeType="1"/>
                </p:cNvSpPr>
                <p:nvPr/>
              </p:nvSpPr>
              <p:spPr bwMode="auto">
                <a:xfrm>
                  <a:off x="6776660" y="2133600"/>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2" name="Line 242">
                  <a:extLst>
                    <a:ext uri="{FF2B5EF4-FFF2-40B4-BE49-F238E27FC236}">
                      <a16:creationId xmlns:a16="http://schemas.microsoft.com/office/drawing/2014/main" id="{C4DDE134-4849-4558-B441-99BE4A06CB80}"/>
                    </a:ext>
                  </a:extLst>
                </p:cNvPr>
                <p:cNvSpPr>
                  <a:spLocks noChangeShapeType="1"/>
                </p:cNvSpPr>
                <p:nvPr/>
              </p:nvSpPr>
              <p:spPr bwMode="auto">
                <a:xfrm flipV="1">
                  <a:off x="6776660" y="2133936"/>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3" name="Line 243">
                  <a:extLst>
                    <a:ext uri="{FF2B5EF4-FFF2-40B4-BE49-F238E27FC236}">
                      <a16:creationId xmlns:a16="http://schemas.microsoft.com/office/drawing/2014/main" id="{74FD4583-65B3-4228-BF1C-31874AC49EE9}"/>
                    </a:ext>
                  </a:extLst>
                </p:cNvPr>
                <p:cNvSpPr>
                  <a:spLocks noChangeShapeType="1"/>
                </p:cNvSpPr>
                <p:nvPr/>
              </p:nvSpPr>
              <p:spPr bwMode="auto">
                <a:xfrm rot="5400000" flipV="1">
                  <a:off x="6776924" y="2133960"/>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grpSp>
        <p:nvGrpSpPr>
          <p:cNvPr id="77" name="Group 76">
            <a:extLst>
              <a:ext uri="{FF2B5EF4-FFF2-40B4-BE49-F238E27FC236}">
                <a16:creationId xmlns:a16="http://schemas.microsoft.com/office/drawing/2014/main" id="{35CFD630-5586-4426-A687-06CF80EA03D7}"/>
              </a:ext>
            </a:extLst>
          </p:cNvPr>
          <p:cNvGrpSpPr/>
          <p:nvPr/>
        </p:nvGrpSpPr>
        <p:grpSpPr>
          <a:xfrm>
            <a:off x="367534" y="4799514"/>
            <a:ext cx="8470713" cy="2029817"/>
            <a:chOff x="246821" y="4218583"/>
            <a:chExt cx="8470713" cy="2029817"/>
          </a:xfrm>
        </p:grpSpPr>
        <p:grpSp>
          <p:nvGrpSpPr>
            <p:cNvPr id="149" name="Group 148">
              <a:extLst>
                <a:ext uri="{FF2B5EF4-FFF2-40B4-BE49-F238E27FC236}">
                  <a16:creationId xmlns:a16="http://schemas.microsoft.com/office/drawing/2014/main" id="{D4087984-B032-4D6A-A086-9967FAA6BDD3}"/>
                </a:ext>
              </a:extLst>
            </p:cNvPr>
            <p:cNvGrpSpPr/>
            <p:nvPr/>
          </p:nvGrpSpPr>
          <p:grpSpPr>
            <a:xfrm>
              <a:off x="246821" y="4714262"/>
              <a:ext cx="7315200" cy="304800"/>
              <a:chOff x="246821" y="4714262"/>
              <a:chExt cx="7315200" cy="304800"/>
            </a:xfrm>
          </p:grpSpPr>
          <p:sp>
            <p:nvSpPr>
              <p:cNvPr id="178" name="Rectangle 177">
                <a:extLst>
                  <a:ext uri="{FF2B5EF4-FFF2-40B4-BE49-F238E27FC236}">
                    <a16:creationId xmlns:a16="http://schemas.microsoft.com/office/drawing/2014/main" id="{1E053AEA-0639-4672-B467-EC29A2868DA4}"/>
                  </a:ext>
                </a:extLst>
              </p:cNvPr>
              <p:cNvSpPr>
                <a:spLocks noChangeArrowheads="1"/>
              </p:cNvSpPr>
              <p:nvPr/>
            </p:nvSpPr>
            <p:spPr bwMode="auto">
              <a:xfrm>
                <a:off x="2468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79" name="Rectangle 178">
                <a:extLst>
                  <a:ext uri="{FF2B5EF4-FFF2-40B4-BE49-F238E27FC236}">
                    <a16:creationId xmlns:a16="http://schemas.microsoft.com/office/drawing/2014/main" id="{4D1FFB89-22E4-4A5F-9768-227BF5B219EE}"/>
                  </a:ext>
                </a:extLst>
              </p:cNvPr>
              <p:cNvSpPr>
                <a:spLocks noChangeArrowheads="1"/>
              </p:cNvSpPr>
              <p:nvPr/>
            </p:nvSpPr>
            <p:spPr bwMode="auto">
              <a:xfrm>
                <a:off x="20756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80" name="Rectangle 179">
                <a:extLst>
                  <a:ext uri="{FF2B5EF4-FFF2-40B4-BE49-F238E27FC236}">
                    <a16:creationId xmlns:a16="http://schemas.microsoft.com/office/drawing/2014/main" id="{110B50C9-495C-4174-A71F-E788B3AA1739}"/>
                  </a:ext>
                </a:extLst>
              </p:cNvPr>
              <p:cNvSpPr>
                <a:spLocks noChangeArrowheads="1"/>
              </p:cNvSpPr>
              <p:nvPr/>
            </p:nvSpPr>
            <p:spPr bwMode="auto">
              <a:xfrm>
                <a:off x="39044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81" name="Rectangle 180">
                <a:extLst>
                  <a:ext uri="{FF2B5EF4-FFF2-40B4-BE49-F238E27FC236}">
                    <a16:creationId xmlns:a16="http://schemas.microsoft.com/office/drawing/2014/main" id="{6FE738B0-ABF7-4A53-BA96-D11870179D3E}"/>
                  </a:ext>
                </a:extLst>
              </p:cNvPr>
              <p:cNvSpPr>
                <a:spLocks noChangeArrowheads="1"/>
              </p:cNvSpPr>
              <p:nvPr/>
            </p:nvSpPr>
            <p:spPr bwMode="auto">
              <a:xfrm>
                <a:off x="57332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0" name="Group 149">
              <a:extLst>
                <a:ext uri="{FF2B5EF4-FFF2-40B4-BE49-F238E27FC236}">
                  <a16:creationId xmlns:a16="http://schemas.microsoft.com/office/drawing/2014/main" id="{7291FEE1-CE0C-46C4-B9F5-8FFDBDEA7F17}"/>
                </a:ext>
              </a:extLst>
            </p:cNvPr>
            <p:cNvGrpSpPr>
              <a:grpSpLocks/>
            </p:cNvGrpSpPr>
            <p:nvPr/>
          </p:nvGrpSpPr>
          <p:grpSpPr bwMode="auto">
            <a:xfrm>
              <a:off x="858404" y="5028568"/>
              <a:ext cx="685801" cy="838201"/>
              <a:chOff x="856421" y="5019062"/>
              <a:chExt cx="432" cy="528"/>
            </a:xfrm>
          </p:grpSpPr>
          <p:sp>
            <p:nvSpPr>
              <p:cNvPr id="174" name="Oval 173">
                <a:extLst>
                  <a:ext uri="{FF2B5EF4-FFF2-40B4-BE49-F238E27FC236}">
                    <a16:creationId xmlns:a16="http://schemas.microsoft.com/office/drawing/2014/main" id="{B86916D4-C934-4F73-ACE0-5AB304510F56}"/>
                  </a:ext>
                </a:extLst>
              </p:cNvPr>
              <p:cNvSpPr>
                <a:spLocks noChangeArrowheads="1"/>
              </p:cNvSpPr>
              <p:nvPr/>
            </p:nvSpPr>
            <p:spPr bwMode="auto">
              <a:xfrm>
                <a:off x="8565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75" name="Line 241">
                <a:extLst>
                  <a:ext uri="{FF2B5EF4-FFF2-40B4-BE49-F238E27FC236}">
                    <a16:creationId xmlns:a16="http://schemas.microsoft.com/office/drawing/2014/main" id="{5A70D652-4297-4248-A6CB-E2CF50BF3C20}"/>
                  </a:ext>
                </a:extLst>
              </p:cNvPr>
              <p:cNvSpPr>
                <a:spLocks noChangeShapeType="1"/>
              </p:cNvSpPr>
              <p:nvPr/>
            </p:nvSpPr>
            <p:spPr bwMode="auto">
              <a:xfrm>
                <a:off x="8564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76" name="Line 242">
                <a:extLst>
                  <a:ext uri="{FF2B5EF4-FFF2-40B4-BE49-F238E27FC236}">
                    <a16:creationId xmlns:a16="http://schemas.microsoft.com/office/drawing/2014/main" id="{A4152BDF-D981-45BC-9942-2FD34D361C4F}"/>
                  </a:ext>
                </a:extLst>
              </p:cNvPr>
              <p:cNvSpPr>
                <a:spLocks noChangeShapeType="1"/>
              </p:cNvSpPr>
              <p:nvPr/>
            </p:nvSpPr>
            <p:spPr bwMode="auto">
              <a:xfrm flipV="1">
                <a:off x="8564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77" name="Line 243">
                <a:extLst>
                  <a:ext uri="{FF2B5EF4-FFF2-40B4-BE49-F238E27FC236}">
                    <a16:creationId xmlns:a16="http://schemas.microsoft.com/office/drawing/2014/main" id="{59A6D4C1-E0CD-4179-8DCB-8717248F393F}"/>
                  </a:ext>
                </a:extLst>
              </p:cNvPr>
              <p:cNvSpPr>
                <a:spLocks noChangeShapeType="1"/>
              </p:cNvSpPr>
              <p:nvPr/>
            </p:nvSpPr>
            <p:spPr bwMode="auto">
              <a:xfrm rot="5400000" flipV="1">
                <a:off x="8566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1" name="Group 150">
              <a:extLst>
                <a:ext uri="{FF2B5EF4-FFF2-40B4-BE49-F238E27FC236}">
                  <a16:creationId xmlns:a16="http://schemas.microsoft.com/office/drawing/2014/main" id="{949C261A-FB15-40B5-BD1B-8E5D774A508F}"/>
                </a:ext>
              </a:extLst>
            </p:cNvPr>
            <p:cNvGrpSpPr>
              <a:grpSpLocks/>
            </p:cNvGrpSpPr>
            <p:nvPr/>
          </p:nvGrpSpPr>
          <p:grpSpPr bwMode="auto">
            <a:xfrm>
              <a:off x="2691437" y="5028568"/>
              <a:ext cx="685801" cy="838201"/>
              <a:chOff x="2685221" y="5019062"/>
              <a:chExt cx="432" cy="528"/>
            </a:xfrm>
          </p:grpSpPr>
          <p:sp>
            <p:nvSpPr>
              <p:cNvPr id="170" name="Oval 169">
                <a:extLst>
                  <a:ext uri="{FF2B5EF4-FFF2-40B4-BE49-F238E27FC236}">
                    <a16:creationId xmlns:a16="http://schemas.microsoft.com/office/drawing/2014/main" id="{C91002A6-9CEA-4F79-A8AA-5998BA04329D}"/>
                  </a:ext>
                </a:extLst>
              </p:cNvPr>
              <p:cNvSpPr>
                <a:spLocks noChangeArrowheads="1"/>
              </p:cNvSpPr>
              <p:nvPr/>
            </p:nvSpPr>
            <p:spPr bwMode="auto">
              <a:xfrm>
                <a:off x="26853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71" name="Line 246">
                <a:extLst>
                  <a:ext uri="{FF2B5EF4-FFF2-40B4-BE49-F238E27FC236}">
                    <a16:creationId xmlns:a16="http://schemas.microsoft.com/office/drawing/2014/main" id="{DF3E5B09-4D7A-4092-B9CE-D37CC7005B2A}"/>
                  </a:ext>
                </a:extLst>
              </p:cNvPr>
              <p:cNvSpPr>
                <a:spLocks noChangeShapeType="1"/>
              </p:cNvSpPr>
              <p:nvPr/>
            </p:nvSpPr>
            <p:spPr bwMode="auto">
              <a:xfrm>
                <a:off x="26852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72" name="Line 247">
                <a:extLst>
                  <a:ext uri="{FF2B5EF4-FFF2-40B4-BE49-F238E27FC236}">
                    <a16:creationId xmlns:a16="http://schemas.microsoft.com/office/drawing/2014/main" id="{3934D28E-5CD7-4DC9-AEA3-665E1C65E48B}"/>
                  </a:ext>
                </a:extLst>
              </p:cNvPr>
              <p:cNvSpPr>
                <a:spLocks noChangeShapeType="1"/>
              </p:cNvSpPr>
              <p:nvPr/>
            </p:nvSpPr>
            <p:spPr bwMode="auto">
              <a:xfrm flipV="1">
                <a:off x="26852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73" name="Line 248">
                <a:extLst>
                  <a:ext uri="{FF2B5EF4-FFF2-40B4-BE49-F238E27FC236}">
                    <a16:creationId xmlns:a16="http://schemas.microsoft.com/office/drawing/2014/main" id="{B4C174E5-C605-4967-9AE7-FCF403624F19}"/>
                  </a:ext>
                </a:extLst>
              </p:cNvPr>
              <p:cNvSpPr>
                <a:spLocks noChangeShapeType="1"/>
              </p:cNvSpPr>
              <p:nvPr/>
            </p:nvSpPr>
            <p:spPr bwMode="auto">
              <a:xfrm rot="5400000" flipV="1">
                <a:off x="26854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2" name="Group 151">
              <a:extLst>
                <a:ext uri="{FF2B5EF4-FFF2-40B4-BE49-F238E27FC236}">
                  <a16:creationId xmlns:a16="http://schemas.microsoft.com/office/drawing/2014/main" id="{32BCCEBD-0055-484D-BE80-26092DF9FC21}"/>
                </a:ext>
              </a:extLst>
            </p:cNvPr>
            <p:cNvGrpSpPr>
              <a:grpSpLocks/>
            </p:cNvGrpSpPr>
            <p:nvPr/>
          </p:nvGrpSpPr>
          <p:grpSpPr bwMode="auto">
            <a:xfrm>
              <a:off x="4524470" y="5028568"/>
              <a:ext cx="685801" cy="838201"/>
              <a:chOff x="4514021" y="5019062"/>
              <a:chExt cx="432" cy="528"/>
            </a:xfrm>
          </p:grpSpPr>
          <p:sp>
            <p:nvSpPr>
              <p:cNvPr id="166" name="Oval 165">
                <a:extLst>
                  <a:ext uri="{FF2B5EF4-FFF2-40B4-BE49-F238E27FC236}">
                    <a16:creationId xmlns:a16="http://schemas.microsoft.com/office/drawing/2014/main" id="{7A5F57CC-F9F9-4CCC-BF37-5A4555DEAF07}"/>
                  </a:ext>
                </a:extLst>
              </p:cNvPr>
              <p:cNvSpPr>
                <a:spLocks noChangeArrowheads="1"/>
              </p:cNvSpPr>
              <p:nvPr/>
            </p:nvSpPr>
            <p:spPr bwMode="auto">
              <a:xfrm>
                <a:off x="45141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67" name="Line 251">
                <a:extLst>
                  <a:ext uri="{FF2B5EF4-FFF2-40B4-BE49-F238E27FC236}">
                    <a16:creationId xmlns:a16="http://schemas.microsoft.com/office/drawing/2014/main" id="{6C3E434B-8012-49F2-A12C-91BF36EF07BB}"/>
                  </a:ext>
                </a:extLst>
              </p:cNvPr>
              <p:cNvSpPr>
                <a:spLocks noChangeShapeType="1"/>
              </p:cNvSpPr>
              <p:nvPr/>
            </p:nvSpPr>
            <p:spPr bwMode="auto">
              <a:xfrm>
                <a:off x="45140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8" name="Line 252">
                <a:extLst>
                  <a:ext uri="{FF2B5EF4-FFF2-40B4-BE49-F238E27FC236}">
                    <a16:creationId xmlns:a16="http://schemas.microsoft.com/office/drawing/2014/main" id="{CD60C830-95A6-4AA5-AA63-863BCC5687C0}"/>
                  </a:ext>
                </a:extLst>
              </p:cNvPr>
              <p:cNvSpPr>
                <a:spLocks noChangeShapeType="1"/>
              </p:cNvSpPr>
              <p:nvPr/>
            </p:nvSpPr>
            <p:spPr bwMode="auto">
              <a:xfrm flipV="1">
                <a:off x="45140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9" name="Line 253">
                <a:extLst>
                  <a:ext uri="{FF2B5EF4-FFF2-40B4-BE49-F238E27FC236}">
                    <a16:creationId xmlns:a16="http://schemas.microsoft.com/office/drawing/2014/main" id="{9EAF76CB-26AD-4719-8C22-626A25B63A4B}"/>
                  </a:ext>
                </a:extLst>
              </p:cNvPr>
              <p:cNvSpPr>
                <a:spLocks noChangeShapeType="1"/>
              </p:cNvSpPr>
              <p:nvPr/>
            </p:nvSpPr>
            <p:spPr bwMode="auto">
              <a:xfrm rot="5400000" flipV="1">
                <a:off x="45142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53" name="Group 152">
              <a:extLst>
                <a:ext uri="{FF2B5EF4-FFF2-40B4-BE49-F238E27FC236}">
                  <a16:creationId xmlns:a16="http://schemas.microsoft.com/office/drawing/2014/main" id="{AC1F03E8-D242-417B-8B70-7238C4C44D39}"/>
                </a:ext>
              </a:extLst>
            </p:cNvPr>
            <p:cNvGrpSpPr>
              <a:grpSpLocks/>
            </p:cNvGrpSpPr>
            <p:nvPr/>
          </p:nvGrpSpPr>
          <p:grpSpPr bwMode="auto">
            <a:xfrm>
              <a:off x="6357503" y="5028568"/>
              <a:ext cx="685801" cy="838201"/>
              <a:chOff x="6342821" y="5019062"/>
              <a:chExt cx="432" cy="528"/>
            </a:xfrm>
          </p:grpSpPr>
          <p:sp>
            <p:nvSpPr>
              <p:cNvPr id="162" name="Oval 161">
                <a:extLst>
                  <a:ext uri="{FF2B5EF4-FFF2-40B4-BE49-F238E27FC236}">
                    <a16:creationId xmlns:a16="http://schemas.microsoft.com/office/drawing/2014/main" id="{14DE5797-4B33-485B-9C7F-B368915DE5CC}"/>
                  </a:ext>
                </a:extLst>
              </p:cNvPr>
              <p:cNvSpPr>
                <a:spLocks noChangeArrowheads="1"/>
              </p:cNvSpPr>
              <p:nvPr/>
            </p:nvSpPr>
            <p:spPr bwMode="auto">
              <a:xfrm>
                <a:off x="63429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63" name="Line 256">
                <a:extLst>
                  <a:ext uri="{FF2B5EF4-FFF2-40B4-BE49-F238E27FC236}">
                    <a16:creationId xmlns:a16="http://schemas.microsoft.com/office/drawing/2014/main" id="{7E49BDEB-AD53-443E-B12A-DE2CA9EECBFB}"/>
                  </a:ext>
                </a:extLst>
              </p:cNvPr>
              <p:cNvSpPr>
                <a:spLocks noChangeShapeType="1"/>
              </p:cNvSpPr>
              <p:nvPr/>
            </p:nvSpPr>
            <p:spPr bwMode="auto">
              <a:xfrm>
                <a:off x="63428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4" name="Line 257">
                <a:extLst>
                  <a:ext uri="{FF2B5EF4-FFF2-40B4-BE49-F238E27FC236}">
                    <a16:creationId xmlns:a16="http://schemas.microsoft.com/office/drawing/2014/main" id="{CC883876-AA14-4B91-95FE-FF3048E08E3F}"/>
                  </a:ext>
                </a:extLst>
              </p:cNvPr>
              <p:cNvSpPr>
                <a:spLocks noChangeShapeType="1"/>
              </p:cNvSpPr>
              <p:nvPr/>
            </p:nvSpPr>
            <p:spPr bwMode="auto">
              <a:xfrm flipV="1">
                <a:off x="63428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5" name="Line 258">
                <a:extLst>
                  <a:ext uri="{FF2B5EF4-FFF2-40B4-BE49-F238E27FC236}">
                    <a16:creationId xmlns:a16="http://schemas.microsoft.com/office/drawing/2014/main" id="{5ED33349-2322-407B-9A3D-F7BF71917D4B}"/>
                  </a:ext>
                </a:extLst>
              </p:cNvPr>
              <p:cNvSpPr>
                <a:spLocks noChangeShapeType="1"/>
              </p:cNvSpPr>
              <p:nvPr/>
            </p:nvSpPr>
            <p:spPr bwMode="auto">
              <a:xfrm rot="5400000" flipV="1">
                <a:off x="63430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sp>
          <p:nvSpPr>
            <p:cNvPr id="154" name="Text Box 259">
              <a:extLst>
                <a:ext uri="{FF2B5EF4-FFF2-40B4-BE49-F238E27FC236}">
                  <a16:creationId xmlns:a16="http://schemas.microsoft.com/office/drawing/2014/main" id="{17F15E76-95A2-40E8-95EE-3A63022F6AAF}"/>
                </a:ext>
              </a:extLst>
            </p:cNvPr>
            <p:cNvSpPr txBox="1">
              <a:spLocks noChangeArrowheads="1"/>
            </p:cNvSpPr>
            <p:nvPr/>
          </p:nvSpPr>
          <p:spPr bwMode="auto">
            <a:xfrm>
              <a:off x="7668384" y="4680248"/>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%ymm0</a:t>
              </a:r>
            </a:p>
          </p:txBody>
        </p:sp>
        <p:sp>
          <p:nvSpPr>
            <p:cNvPr id="155" name="Text Box 260">
              <a:extLst>
                <a:ext uri="{FF2B5EF4-FFF2-40B4-BE49-F238E27FC236}">
                  <a16:creationId xmlns:a16="http://schemas.microsoft.com/office/drawing/2014/main" id="{42F3841A-EC53-46DF-83AC-77361512E57D}"/>
                </a:ext>
              </a:extLst>
            </p:cNvPr>
            <p:cNvSpPr txBox="1">
              <a:spLocks noChangeArrowheads="1"/>
            </p:cNvSpPr>
            <p:nvPr/>
          </p:nvSpPr>
          <p:spPr bwMode="auto">
            <a:xfrm>
              <a:off x="7701721" y="5786735"/>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%ymm1</a:t>
              </a:r>
            </a:p>
          </p:txBody>
        </p:sp>
        <p:sp>
          <p:nvSpPr>
            <p:cNvPr id="156" name="Text Box 261">
              <a:extLst>
                <a:ext uri="{FF2B5EF4-FFF2-40B4-BE49-F238E27FC236}">
                  <a16:creationId xmlns:a16="http://schemas.microsoft.com/office/drawing/2014/main" id="{3D7CE61C-460E-4FC8-8CBA-947748CEC05D}"/>
                </a:ext>
              </a:extLst>
            </p:cNvPr>
            <p:cNvSpPr txBox="1">
              <a:spLocks noChangeArrowheads="1"/>
            </p:cNvSpPr>
            <p:nvPr/>
          </p:nvSpPr>
          <p:spPr bwMode="auto">
            <a:xfrm>
              <a:off x="2685221" y="4218583"/>
              <a:ext cx="4894429"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vaddpd</a:t>
              </a:r>
              <a:r>
                <a:rPr lang="en-US" dirty="0">
                  <a:latin typeface="Courier New" charset="0"/>
                </a:rPr>
                <a:t> %ymm0, %ymm1, %ymm1</a:t>
              </a:r>
            </a:p>
          </p:txBody>
        </p:sp>
        <p:grpSp>
          <p:nvGrpSpPr>
            <p:cNvPr id="157" name="Group 156">
              <a:extLst>
                <a:ext uri="{FF2B5EF4-FFF2-40B4-BE49-F238E27FC236}">
                  <a16:creationId xmlns:a16="http://schemas.microsoft.com/office/drawing/2014/main" id="{83B34F8C-228D-438A-8DCC-92F0021968A5}"/>
                </a:ext>
              </a:extLst>
            </p:cNvPr>
            <p:cNvGrpSpPr/>
            <p:nvPr/>
          </p:nvGrpSpPr>
          <p:grpSpPr>
            <a:xfrm>
              <a:off x="246821" y="5857262"/>
              <a:ext cx="7315200" cy="304800"/>
              <a:chOff x="246821" y="5857262"/>
              <a:chExt cx="7315200" cy="304800"/>
            </a:xfrm>
          </p:grpSpPr>
          <p:sp>
            <p:nvSpPr>
              <p:cNvPr id="158" name="Rectangle 157">
                <a:extLst>
                  <a:ext uri="{FF2B5EF4-FFF2-40B4-BE49-F238E27FC236}">
                    <a16:creationId xmlns:a16="http://schemas.microsoft.com/office/drawing/2014/main" id="{7C4EE930-8565-4FF8-84F3-C9998D517A4C}"/>
                  </a:ext>
                </a:extLst>
              </p:cNvPr>
              <p:cNvSpPr>
                <a:spLocks noChangeArrowheads="1"/>
              </p:cNvSpPr>
              <p:nvPr/>
            </p:nvSpPr>
            <p:spPr bwMode="auto">
              <a:xfrm>
                <a:off x="2468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59" name="Rectangle 158">
                <a:extLst>
                  <a:ext uri="{FF2B5EF4-FFF2-40B4-BE49-F238E27FC236}">
                    <a16:creationId xmlns:a16="http://schemas.microsoft.com/office/drawing/2014/main" id="{60C46D96-18F2-49FE-B8B5-B8C810EEAAF4}"/>
                  </a:ext>
                </a:extLst>
              </p:cNvPr>
              <p:cNvSpPr>
                <a:spLocks noChangeArrowheads="1"/>
              </p:cNvSpPr>
              <p:nvPr/>
            </p:nvSpPr>
            <p:spPr bwMode="auto">
              <a:xfrm>
                <a:off x="20756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0" name="Rectangle 159">
                <a:extLst>
                  <a:ext uri="{FF2B5EF4-FFF2-40B4-BE49-F238E27FC236}">
                    <a16:creationId xmlns:a16="http://schemas.microsoft.com/office/drawing/2014/main" id="{9FFB8128-523F-4609-A6BC-0AF1CF13524D}"/>
                  </a:ext>
                </a:extLst>
              </p:cNvPr>
              <p:cNvSpPr>
                <a:spLocks noChangeArrowheads="1"/>
              </p:cNvSpPr>
              <p:nvPr/>
            </p:nvSpPr>
            <p:spPr bwMode="auto">
              <a:xfrm>
                <a:off x="39044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61" name="Rectangle 160">
                <a:extLst>
                  <a:ext uri="{FF2B5EF4-FFF2-40B4-BE49-F238E27FC236}">
                    <a16:creationId xmlns:a16="http://schemas.microsoft.com/office/drawing/2014/main" id="{A6D1D5A3-2669-4DEB-87BF-75F0F5A3B9EE}"/>
                  </a:ext>
                </a:extLst>
              </p:cNvPr>
              <p:cNvSpPr>
                <a:spLocks noChangeArrowheads="1"/>
              </p:cNvSpPr>
              <p:nvPr/>
            </p:nvSpPr>
            <p:spPr bwMode="auto">
              <a:xfrm>
                <a:off x="57332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grpSp>
        <p:nvGrpSpPr>
          <p:cNvPr id="182" name="Group 181">
            <a:extLst>
              <a:ext uri="{FF2B5EF4-FFF2-40B4-BE49-F238E27FC236}">
                <a16:creationId xmlns:a16="http://schemas.microsoft.com/office/drawing/2014/main" id="{5F3B85BF-1C78-4B7E-ADF9-404E23177E85}"/>
              </a:ext>
            </a:extLst>
          </p:cNvPr>
          <p:cNvGrpSpPr/>
          <p:nvPr/>
        </p:nvGrpSpPr>
        <p:grpSpPr>
          <a:xfrm>
            <a:off x="367534" y="4799514"/>
            <a:ext cx="8470713" cy="2029817"/>
            <a:chOff x="246821" y="4218583"/>
            <a:chExt cx="8470713" cy="2029817"/>
          </a:xfrm>
        </p:grpSpPr>
        <p:grpSp>
          <p:nvGrpSpPr>
            <p:cNvPr id="183" name="Group 182">
              <a:extLst>
                <a:ext uri="{FF2B5EF4-FFF2-40B4-BE49-F238E27FC236}">
                  <a16:creationId xmlns:a16="http://schemas.microsoft.com/office/drawing/2014/main" id="{F8EFF935-54BC-4092-AED7-6E6F78BD47A4}"/>
                </a:ext>
              </a:extLst>
            </p:cNvPr>
            <p:cNvGrpSpPr/>
            <p:nvPr/>
          </p:nvGrpSpPr>
          <p:grpSpPr>
            <a:xfrm>
              <a:off x="246821" y="4714262"/>
              <a:ext cx="7315200" cy="304800"/>
              <a:chOff x="246821" y="4714262"/>
              <a:chExt cx="7315200" cy="304800"/>
            </a:xfrm>
          </p:grpSpPr>
          <p:sp>
            <p:nvSpPr>
              <p:cNvPr id="212" name="Rectangle 211">
                <a:extLst>
                  <a:ext uri="{FF2B5EF4-FFF2-40B4-BE49-F238E27FC236}">
                    <a16:creationId xmlns:a16="http://schemas.microsoft.com/office/drawing/2014/main" id="{19B164FB-CD78-4C6C-94AE-986C8DA108DC}"/>
                  </a:ext>
                </a:extLst>
              </p:cNvPr>
              <p:cNvSpPr>
                <a:spLocks noChangeArrowheads="1"/>
              </p:cNvSpPr>
              <p:nvPr/>
            </p:nvSpPr>
            <p:spPr bwMode="auto">
              <a:xfrm>
                <a:off x="2468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3" name="Rectangle 212">
                <a:extLst>
                  <a:ext uri="{FF2B5EF4-FFF2-40B4-BE49-F238E27FC236}">
                    <a16:creationId xmlns:a16="http://schemas.microsoft.com/office/drawing/2014/main" id="{DAC5218C-E308-4CCB-95FA-E5511153355A}"/>
                  </a:ext>
                </a:extLst>
              </p:cNvPr>
              <p:cNvSpPr>
                <a:spLocks noChangeArrowheads="1"/>
              </p:cNvSpPr>
              <p:nvPr/>
            </p:nvSpPr>
            <p:spPr bwMode="auto">
              <a:xfrm>
                <a:off x="20756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4" name="Rectangle 213">
                <a:extLst>
                  <a:ext uri="{FF2B5EF4-FFF2-40B4-BE49-F238E27FC236}">
                    <a16:creationId xmlns:a16="http://schemas.microsoft.com/office/drawing/2014/main" id="{F7EE0B32-2BFC-42A0-AFCE-1CF8465E5924}"/>
                  </a:ext>
                </a:extLst>
              </p:cNvPr>
              <p:cNvSpPr>
                <a:spLocks noChangeArrowheads="1"/>
              </p:cNvSpPr>
              <p:nvPr/>
            </p:nvSpPr>
            <p:spPr bwMode="auto">
              <a:xfrm>
                <a:off x="39044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5" name="Rectangle 214">
                <a:extLst>
                  <a:ext uri="{FF2B5EF4-FFF2-40B4-BE49-F238E27FC236}">
                    <a16:creationId xmlns:a16="http://schemas.microsoft.com/office/drawing/2014/main" id="{C17ABCDB-839C-43A6-925C-CC9993BAAF60}"/>
                  </a:ext>
                </a:extLst>
              </p:cNvPr>
              <p:cNvSpPr>
                <a:spLocks noChangeArrowheads="1"/>
              </p:cNvSpPr>
              <p:nvPr/>
            </p:nvSpPr>
            <p:spPr bwMode="auto">
              <a:xfrm>
                <a:off x="5733221" y="4714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4" name="Group 183">
              <a:extLst>
                <a:ext uri="{FF2B5EF4-FFF2-40B4-BE49-F238E27FC236}">
                  <a16:creationId xmlns:a16="http://schemas.microsoft.com/office/drawing/2014/main" id="{DBB29BE5-E2B4-4CA9-A176-90D7267D4F94}"/>
                </a:ext>
              </a:extLst>
            </p:cNvPr>
            <p:cNvGrpSpPr>
              <a:grpSpLocks/>
            </p:cNvGrpSpPr>
            <p:nvPr/>
          </p:nvGrpSpPr>
          <p:grpSpPr bwMode="auto">
            <a:xfrm>
              <a:off x="858404" y="5028568"/>
              <a:ext cx="685801" cy="838201"/>
              <a:chOff x="856421" y="5019062"/>
              <a:chExt cx="432" cy="528"/>
            </a:xfrm>
          </p:grpSpPr>
          <p:sp>
            <p:nvSpPr>
              <p:cNvPr id="208" name="Oval 207">
                <a:extLst>
                  <a:ext uri="{FF2B5EF4-FFF2-40B4-BE49-F238E27FC236}">
                    <a16:creationId xmlns:a16="http://schemas.microsoft.com/office/drawing/2014/main" id="{7322D06E-273D-4F5D-9D69-AB69B496EABD}"/>
                  </a:ext>
                </a:extLst>
              </p:cNvPr>
              <p:cNvSpPr>
                <a:spLocks noChangeArrowheads="1"/>
              </p:cNvSpPr>
              <p:nvPr/>
            </p:nvSpPr>
            <p:spPr bwMode="auto">
              <a:xfrm>
                <a:off x="8565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9" name="Line 241">
                <a:extLst>
                  <a:ext uri="{FF2B5EF4-FFF2-40B4-BE49-F238E27FC236}">
                    <a16:creationId xmlns:a16="http://schemas.microsoft.com/office/drawing/2014/main" id="{CE54B0B2-B262-499A-A078-1A0F2167EF7B}"/>
                  </a:ext>
                </a:extLst>
              </p:cNvPr>
              <p:cNvSpPr>
                <a:spLocks noChangeShapeType="1"/>
              </p:cNvSpPr>
              <p:nvPr/>
            </p:nvSpPr>
            <p:spPr bwMode="auto">
              <a:xfrm>
                <a:off x="8564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0" name="Line 242">
                <a:extLst>
                  <a:ext uri="{FF2B5EF4-FFF2-40B4-BE49-F238E27FC236}">
                    <a16:creationId xmlns:a16="http://schemas.microsoft.com/office/drawing/2014/main" id="{6F69CD63-ABC0-40F8-BC6C-8B4B64FB2ABE}"/>
                  </a:ext>
                </a:extLst>
              </p:cNvPr>
              <p:cNvSpPr>
                <a:spLocks noChangeShapeType="1"/>
              </p:cNvSpPr>
              <p:nvPr/>
            </p:nvSpPr>
            <p:spPr bwMode="auto">
              <a:xfrm flipV="1">
                <a:off x="8564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11" name="Line 243">
                <a:extLst>
                  <a:ext uri="{FF2B5EF4-FFF2-40B4-BE49-F238E27FC236}">
                    <a16:creationId xmlns:a16="http://schemas.microsoft.com/office/drawing/2014/main" id="{5A032640-A7D7-4BA5-80CB-EEB740249468}"/>
                  </a:ext>
                </a:extLst>
              </p:cNvPr>
              <p:cNvSpPr>
                <a:spLocks noChangeShapeType="1"/>
              </p:cNvSpPr>
              <p:nvPr/>
            </p:nvSpPr>
            <p:spPr bwMode="auto">
              <a:xfrm rot="5400000" flipV="1">
                <a:off x="8566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5" name="Group 184">
              <a:extLst>
                <a:ext uri="{FF2B5EF4-FFF2-40B4-BE49-F238E27FC236}">
                  <a16:creationId xmlns:a16="http://schemas.microsoft.com/office/drawing/2014/main" id="{78A1C572-D8D6-4ED4-A2BB-8ABEE4F7B79C}"/>
                </a:ext>
              </a:extLst>
            </p:cNvPr>
            <p:cNvGrpSpPr>
              <a:grpSpLocks/>
            </p:cNvGrpSpPr>
            <p:nvPr/>
          </p:nvGrpSpPr>
          <p:grpSpPr bwMode="auto">
            <a:xfrm>
              <a:off x="2691437" y="5028568"/>
              <a:ext cx="685801" cy="838201"/>
              <a:chOff x="2685221" y="5019062"/>
              <a:chExt cx="432" cy="528"/>
            </a:xfrm>
          </p:grpSpPr>
          <p:sp>
            <p:nvSpPr>
              <p:cNvPr id="204" name="Oval 203">
                <a:extLst>
                  <a:ext uri="{FF2B5EF4-FFF2-40B4-BE49-F238E27FC236}">
                    <a16:creationId xmlns:a16="http://schemas.microsoft.com/office/drawing/2014/main" id="{BE2A0A24-5291-4C35-8075-3117395D8987}"/>
                  </a:ext>
                </a:extLst>
              </p:cNvPr>
              <p:cNvSpPr>
                <a:spLocks noChangeArrowheads="1"/>
              </p:cNvSpPr>
              <p:nvPr/>
            </p:nvSpPr>
            <p:spPr bwMode="auto">
              <a:xfrm>
                <a:off x="26853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5" name="Line 246">
                <a:extLst>
                  <a:ext uri="{FF2B5EF4-FFF2-40B4-BE49-F238E27FC236}">
                    <a16:creationId xmlns:a16="http://schemas.microsoft.com/office/drawing/2014/main" id="{986E0113-468C-451F-A7C4-8AEB1D3A9D64}"/>
                  </a:ext>
                </a:extLst>
              </p:cNvPr>
              <p:cNvSpPr>
                <a:spLocks noChangeShapeType="1"/>
              </p:cNvSpPr>
              <p:nvPr/>
            </p:nvSpPr>
            <p:spPr bwMode="auto">
              <a:xfrm>
                <a:off x="26852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6" name="Line 247">
                <a:extLst>
                  <a:ext uri="{FF2B5EF4-FFF2-40B4-BE49-F238E27FC236}">
                    <a16:creationId xmlns:a16="http://schemas.microsoft.com/office/drawing/2014/main" id="{7159D822-AFB5-4734-B324-B0C38D74ADF7}"/>
                  </a:ext>
                </a:extLst>
              </p:cNvPr>
              <p:cNvSpPr>
                <a:spLocks noChangeShapeType="1"/>
              </p:cNvSpPr>
              <p:nvPr/>
            </p:nvSpPr>
            <p:spPr bwMode="auto">
              <a:xfrm flipV="1">
                <a:off x="26852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7" name="Line 248">
                <a:extLst>
                  <a:ext uri="{FF2B5EF4-FFF2-40B4-BE49-F238E27FC236}">
                    <a16:creationId xmlns:a16="http://schemas.microsoft.com/office/drawing/2014/main" id="{7FFEFAFB-726B-403E-8E88-2D5166A6EF6D}"/>
                  </a:ext>
                </a:extLst>
              </p:cNvPr>
              <p:cNvSpPr>
                <a:spLocks noChangeShapeType="1"/>
              </p:cNvSpPr>
              <p:nvPr/>
            </p:nvSpPr>
            <p:spPr bwMode="auto">
              <a:xfrm rot="5400000" flipV="1">
                <a:off x="26854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6" name="Group 185">
              <a:extLst>
                <a:ext uri="{FF2B5EF4-FFF2-40B4-BE49-F238E27FC236}">
                  <a16:creationId xmlns:a16="http://schemas.microsoft.com/office/drawing/2014/main" id="{18D2D708-2733-4D57-B489-CA5C7B3D0664}"/>
                </a:ext>
              </a:extLst>
            </p:cNvPr>
            <p:cNvGrpSpPr>
              <a:grpSpLocks/>
            </p:cNvGrpSpPr>
            <p:nvPr/>
          </p:nvGrpSpPr>
          <p:grpSpPr bwMode="auto">
            <a:xfrm>
              <a:off x="4524470" y="5028568"/>
              <a:ext cx="685801" cy="838201"/>
              <a:chOff x="4514021" y="5019062"/>
              <a:chExt cx="432" cy="528"/>
            </a:xfrm>
          </p:grpSpPr>
          <p:sp>
            <p:nvSpPr>
              <p:cNvPr id="200" name="Oval 199">
                <a:extLst>
                  <a:ext uri="{FF2B5EF4-FFF2-40B4-BE49-F238E27FC236}">
                    <a16:creationId xmlns:a16="http://schemas.microsoft.com/office/drawing/2014/main" id="{5A827F8C-933F-44F7-8142-F09167FC4C98}"/>
                  </a:ext>
                </a:extLst>
              </p:cNvPr>
              <p:cNvSpPr>
                <a:spLocks noChangeArrowheads="1"/>
              </p:cNvSpPr>
              <p:nvPr/>
            </p:nvSpPr>
            <p:spPr bwMode="auto">
              <a:xfrm>
                <a:off x="45141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201" name="Line 251">
                <a:extLst>
                  <a:ext uri="{FF2B5EF4-FFF2-40B4-BE49-F238E27FC236}">
                    <a16:creationId xmlns:a16="http://schemas.microsoft.com/office/drawing/2014/main" id="{D03E69B9-5800-456B-AC1D-59543D0E06A1}"/>
                  </a:ext>
                </a:extLst>
              </p:cNvPr>
              <p:cNvSpPr>
                <a:spLocks noChangeShapeType="1"/>
              </p:cNvSpPr>
              <p:nvPr/>
            </p:nvSpPr>
            <p:spPr bwMode="auto">
              <a:xfrm>
                <a:off x="45140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2" name="Line 252">
                <a:extLst>
                  <a:ext uri="{FF2B5EF4-FFF2-40B4-BE49-F238E27FC236}">
                    <a16:creationId xmlns:a16="http://schemas.microsoft.com/office/drawing/2014/main" id="{249E7E10-0216-4BCC-BA0E-8EBCB458FC06}"/>
                  </a:ext>
                </a:extLst>
              </p:cNvPr>
              <p:cNvSpPr>
                <a:spLocks noChangeShapeType="1"/>
              </p:cNvSpPr>
              <p:nvPr/>
            </p:nvSpPr>
            <p:spPr bwMode="auto">
              <a:xfrm flipV="1">
                <a:off x="45140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203" name="Line 253">
                <a:extLst>
                  <a:ext uri="{FF2B5EF4-FFF2-40B4-BE49-F238E27FC236}">
                    <a16:creationId xmlns:a16="http://schemas.microsoft.com/office/drawing/2014/main" id="{2AFD29B2-4E98-40D2-B05C-986B5A41B36F}"/>
                  </a:ext>
                </a:extLst>
              </p:cNvPr>
              <p:cNvSpPr>
                <a:spLocks noChangeShapeType="1"/>
              </p:cNvSpPr>
              <p:nvPr/>
            </p:nvSpPr>
            <p:spPr bwMode="auto">
              <a:xfrm rot="5400000" flipV="1">
                <a:off x="45142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nvGrpSpPr>
            <p:cNvPr id="187" name="Group 186">
              <a:extLst>
                <a:ext uri="{FF2B5EF4-FFF2-40B4-BE49-F238E27FC236}">
                  <a16:creationId xmlns:a16="http://schemas.microsoft.com/office/drawing/2014/main" id="{B5248DF4-FA66-411B-8A38-FB90D0FDCAD6}"/>
                </a:ext>
              </a:extLst>
            </p:cNvPr>
            <p:cNvGrpSpPr>
              <a:grpSpLocks/>
            </p:cNvGrpSpPr>
            <p:nvPr/>
          </p:nvGrpSpPr>
          <p:grpSpPr bwMode="auto">
            <a:xfrm>
              <a:off x="6357503" y="5028568"/>
              <a:ext cx="685801" cy="838201"/>
              <a:chOff x="6342821" y="5019062"/>
              <a:chExt cx="432" cy="528"/>
            </a:xfrm>
          </p:grpSpPr>
          <p:sp>
            <p:nvSpPr>
              <p:cNvPr id="196" name="Oval 195">
                <a:extLst>
                  <a:ext uri="{FF2B5EF4-FFF2-40B4-BE49-F238E27FC236}">
                    <a16:creationId xmlns:a16="http://schemas.microsoft.com/office/drawing/2014/main" id="{9A07982C-4C9E-4A2E-A467-C69FB04D0F3C}"/>
                  </a:ext>
                </a:extLst>
              </p:cNvPr>
              <p:cNvSpPr>
                <a:spLocks noChangeArrowheads="1"/>
              </p:cNvSpPr>
              <p:nvPr/>
            </p:nvSpPr>
            <p:spPr bwMode="auto">
              <a:xfrm>
                <a:off x="6342917" y="5019206"/>
                <a:ext cx="215" cy="217"/>
              </a:xfrm>
              <a:prstGeom prst="ellipse">
                <a:avLst/>
              </a:prstGeom>
              <a:solidFill>
                <a:srgbClr val="FFFF99"/>
              </a:solidFill>
              <a:ln w="19050">
                <a:solidFill>
                  <a:schemeClr val="tx2"/>
                </a:solidFill>
                <a:round/>
                <a:headEnd/>
                <a:tailEnd type="none" w="sm" len="sm"/>
              </a:ln>
            </p:spPr>
            <p:txBody>
              <a:bodyPr wrap="none" lIns="45720" rIns="45720" anchor="ct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pPr algn="ctr"/>
                <a:r>
                  <a:rPr lang="en-US">
                    <a:latin typeface="Courier New" charset="0"/>
                  </a:rPr>
                  <a:t>+</a:t>
                </a:r>
              </a:p>
            </p:txBody>
          </p:sp>
          <p:sp>
            <p:nvSpPr>
              <p:cNvPr id="197" name="Line 256">
                <a:extLst>
                  <a:ext uri="{FF2B5EF4-FFF2-40B4-BE49-F238E27FC236}">
                    <a16:creationId xmlns:a16="http://schemas.microsoft.com/office/drawing/2014/main" id="{59C3308A-7049-408A-8945-9AA7B1948AB4}"/>
                  </a:ext>
                </a:extLst>
              </p:cNvPr>
              <p:cNvSpPr>
                <a:spLocks noChangeShapeType="1"/>
              </p:cNvSpPr>
              <p:nvPr/>
            </p:nvSpPr>
            <p:spPr bwMode="auto">
              <a:xfrm>
                <a:off x="6342821" y="5019062"/>
                <a:ext cx="144"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8" name="Line 257">
                <a:extLst>
                  <a:ext uri="{FF2B5EF4-FFF2-40B4-BE49-F238E27FC236}">
                    <a16:creationId xmlns:a16="http://schemas.microsoft.com/office/drawing/2014/main" id="{D78980FE-D8F3-4FB2-B35C-48F44EBAE337}"/>
                  </a:ext>
                </a:extLst>
              </p:cNvPr>
              <p:cNvSpPr>
                <a:spLocks noChangeShapeType="1"/>
              </p:cNvSpPr>
              <p:nvPr/>
            </p:nvSpPr>
            <p:spPr bwMode="auto">
              <a:xfrm flipV="1">
                <a:off x="6342821" y="5019398"/>
                <a:ext cx="144" cy="192"/>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9" name="Line 258">
                <a:extLst>
                  <a:ext uri="{FF2B5EF4-FFF2-40B4-BE49-F238E27FC236}">
                    <a16:creationId xmlns:a16="http://schemas.microsoft.com/office/drawing/2014/main" id="{DA46930C-9132-4913-A71C-180AB64CACEB}"/>
                  </a:ext>
                </a:extLst>
              </p:cNvPr>
              <p:cNvSpPr>
                <a:spLocks noChangeShapeType="1"/>
              </p:cNvSpPr>
              <p:nvPr/>
            </p:nvSpPr>
            <p:spPr bwMode="auto">
              <a:xfrm rot="5400000" flipV="1">
                <a:off x="6343085" y="5019422"/>
                <a:ext cx="192" cy="144"/>
              </a:xfrm>
              <a:prstGeom prst="line">
                <a:avLst/>
              </a:prstGeom>
              <a:noFill/>
              <a:ln w="19050">
                <a:solidFill>
                  <a:schemeClr val="tx2"/>
                </a:solidFill>
                <a:round/>
                <a:headEnd/>
                <a:tailEnd type="triangle" w="lg" len="med"/>
              </a:ln>
              <a:extLst>
                <a:ext uri="{909E8E84-426E-40dd-AFC4-6F175D3DCCD1}">
                  <a14:hiddenFill xmlns="" xmlns:a14="http://schemas.microsoft.com/office/drawing/2010/main" xmlns:lc="http://schemas.openxmlformats.org/drawingml/2006/lockedCanvas">
                    <a:noFill/>
                  </a14:hiddenFill>
                </a:ext>
              </a:extLst>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sp>
          <p:nvSpPr>
            <p:cNvPr id="188" name="Text Box 259">
              <a:extLst>
                <a:ext uri="{FF2B5EF4-FFF2-40B4-BE49-F238E27FC236}">
                  <a16:creationId xmlns:a16="http://schemas.microsoft.com/office/drawing/2014/main" id="{845BF2B0-BE0C-4E8F-A79E-FD5E01F1E6AC}"/>
                </a:ext>
              </a:extLst>
            </p:cNvPr>
            <p:cNvSpPr txBox="1">
              <a:spLocks noChangeArrowheads="1"/>
            </p:cNvSpPr>
            <p:nvPr/>
          </p:nvSpPr>
          <p:spPr bwMode="auto">
            <a:xfrm>
              <a:off x="7668384" y="4680248"/>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%ymm0</a:t>
              </a:r>
            </a:p>
          </p:txBody>
        </p:sp>
        <p:sp>
          <p:nvSpPr>
            <p:cNvPr id="189" name="Text Box 260">
              <a:extLst>
                <a:ext uri="{FF2B5EF4-FFF2-40B4-BE49-F238E27FC236}">
                  <a16:creationId xmlns:a16="http://schemas.microsoft.com/office/drawing/2014/main" id="{973C3967-3CB8-4DA0-9860-952B9FC16793}"/>
                </a:ext>
              </a:extLst>
            </p:cNvPr>
            <p:cNvSpPr txBox="1">
              <a:spLocks noChangeArrowheads="1"/>
            </p:cNvSpPr>
            <p:nvPr/>
          </p:nvSpPr>
          <p:spPr bwMode="auto">
            <a:xfrm>
              <a:off x="7701721" y="5786735"/>
              <a:ext cx="1015813"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a:latin typeface="Courier New" charset="0"/>
                </a:rPr>
                <a:t>%ymm1</a:t>
              </a:r>
            </a:p>
          </p:txBody>
        </p:sp>
        <p:sp>
          <p:nvSpPr>
            <p:cNvPr id="190" name="Text Box 261">
              <a:extLst>
                <a:ext uri="{FF2B5EF4-FFF2-40B4-BE49-F238E27FC236}">
                  <a16:creationId xmlns:a16="http://schemas.microsoft.com/office/drawing/2014/main" id="{5520F2FC-CB74-4343-A0AF-7FF362D72180}"/>
                </a:ext>
              </a:extLst>
            </p:cNvPr>
            <p:cNvSpPr txBox="1">
              <a:spLocks noChangeArrowheads="1"/>
            </p:cNvSpPr>
            <p:nvPr/>
          </p:nvSpPr>
          <p:spPr bwMode="auto">
            <a:xfrm>
              <a:off x="2685221" y="4218583"/>
              <a:ext cx="4894429" cy="461665"/>
            </a:xfrm>
            <a:prstGeom prst="rect">
              <a:avLst/>
            </a:prstGeom>
            <a:noFill/>
            <a:ln>
              <a:noFill/>
            </a:ln>
            <a:extLst>
              <a:ext uri="{909E8E84-426E-40dd-AFC4-6F175D3DCCD1}">
                <a14:hiddenFill xmlns="" xmlns:a14="http://schemas.microsoft.com/office/drawing/2010/main" xmlns:lc="http://schemas.openxmlformats.org/drawingml/2006/lockedCanvas">
                  <a:solidFill>
                    <a:srgbClr val="FFFFFF"/>
                  </a:solidFill>
                </a14:hiddenFill>
              </a:ext>
              <a:ext uri="{91240B29-F687-4f45-9708-019B960494DF}">
                <a14:hiddenLine xmlns="" xmlns:a14="http://schemas.microsoft.com/office/drawing/2010/main" xmlns:lc="http://schemas.openxmlformats.org/drawingml/2006/lockedCanvas" w="19050">
                  <a:solidFill>
                    <a:srgbClr val="000000"/>
                  </a:solidFill>
                  <a:miter lim="800000"/>
                  <a:headEnd/>
                  <a:tailEnd type="none" w="sm" len="sm"/>
                </a14:hiddenLine>
              </a:ext>
            </a:extLst>
          </p:spPr>
          <p:txBody>
            <a:bodyPr wrap="none" lIns="45720" rIns="45720">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r>
                <a:rPr lang="en-US" dirty="0" err="1">
                  <a:latin typeface="Courier New" charset="0"/>
                </a:rPr>
                <a:t>vaddpd</a:t>
              </a:r>
              <a:r>
                <a:rPr lang="en-US" dirty="0">
                  <a:latin typeface="Courier New" charset="0"/>
                </a:rPr>
                <a:t> %ymm0, %ymm1, %ymm1</a:t>
              </a:r>
            </a:p>
          </p:txBody>
        </p:sp>
        <p:grpSp>
          <p:nvGrpSpPr>
            <p:cNvPr id="191" name="Group 190">
              <a:extLst>
                <a:ext uri="{FF2B5EF4-FFF2-40B4-BE49-F238E27FC236}">
                  <a16:creationId xmlns:a16="http://schemas.microsoft.com/office/drawing/2014/main" id="{870E6350-14EB-4F2D-BB4B-136257080A63}"/>
                </a:ext>
              </a:extLst>
            </p:cNvPr>
            <p:cNvGrpSpPr/>
            <p:nvPr/>
          </p:nvGrpSpPr>
          <p:grpSpPr>
            <a:xfrm>
              <a:off x="246821" y="5857262"/>
              <a:ext cx="7315200" cy="304800"/>
              <a:chOff x="246821" y="5857262"/>
              <a:chExt cx="7315200" cy="304800"/>
            </a:xfrm>
          </p:grpSpPr>
          <p:sp>
            <p:nvSpPr>
              <p:cNvPr id="192" name="Rectangle 191">
                <a:extLst>
                  <a:ext uri="{FF2B5EF4-FFF2-40B4-BE49-F238E27FC236}">
                    <a16:creationId xmlns:a16="http://schemas.microsoft.com/office/drawing/2014/main" id="{FFD8AE60-94B0-42B1-8A39-FF51963802F2}"/>
                  </a:ext>
                </a:extLst>
              </p:cNvPr>
              <p:cNvSpPr>
                <a:spLocks noChangeArrowheads="1"/>
              </p:cNvSpPr>
              <p:nvPr/>
            </p:nvSpPr>
            <p:spPr bwMode="auto">
              <a:xfrm>
                <a:off x="2468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3" name="Rectangle 192">
                <a:extLst>
                  <a:ext uri="{FF2B5EF4-FFF2-40B4-BE49-F238E27FC236}">
                    <a16:creationId xmlns:a16="http://schemas.microsoft.com/office/drawing/2014/main" id="{14EBB088-8A13-42BF-A25B-2542572CC875}"/>
                  </a:ext>
                </a:extLst>
              </p:cNvPr>
              <p:cNvSpPr>
                <a:spLocks noChangeArrowheads="1"/>
              </p:cNvSpPr>
              <p:nvPr/>
            </p:nvSpPr>
            <p:spPr bwMode="auto">
              <a:xfrm>
                <a:off x="20756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4" name="Rectangle 193">
                <a:extLst>
                  <a:ext uri="{FF2B5EF4-FFF2-40B4-BE49-F238E27FC236}">
                    <a16:creationId xmlns:a16="http://schemas.microsoft.com/office/drawing/2014/main" id="{18B2FF70-18C8-414C-B783-5E5B458467FE}"/>
                  </a:ext>
                </a:extLst>
              </p:cNvPr>
              <p:cNvSpPr>
                <a:spLocks noChangeArrowheads="1"/>
              </p:cNvSpPr>
              <p:nvPr/>
            </p:nvSpPr>
            <p:spPr bwMode="auto">
              <a:xfrm>
                <a:off x="39044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sp>
            <p:nvSpPr>
              <p:cNvPr id="195" name="Rectangle 194">
                <a:extLst>
                  <a:ext uri="{FF2B5EF4-FFF2-40B4-BE49-F238E27FC236}">
                    <a16:creationId xmlns:a16="http://schemas.microsoft.com/office/drawing/2014/main" id="{80AF20DC-C862-4AD6-8AD0-8690C44234C9}"/>
                  </a:ext>
                </a:extLst>
              </p:cNvPr>
              <p:cNvSpPr>
                <a:spLocks noChangeArrowheads="1"/>
              </p:cNvSpPr>
              <p:nvPr/>
            </p:nvSpPr>
            <p:spPr bwMode="auto">
              <a:xfrm>
                <a:off x="5733221" y="5857262"/>
                <a:ext cx="1828800" cy="304800"/>
              </a:xfrm>
              <a:prstGeom prst="rect">
                <a:avLst/>
              </a:prstGeom>
              <a:solidFill>
                <a:srgbClr val="CBDBFF"/>
              </a:solidFill>
              <a:ln w="28575">
                <a:solidFill>
                  <a:schemeClr val="tx2"/>
                </a:solidFill>
                <a:miter lim="800000"/>
                <a:headEnd/>
                <a:tailEnd type="none" w="sm" len="sm"/>
              </a:ln>
            </p:spPr>
            <p:txBody>
              <a:bodyPr lIns="45720" rIns="45720" anchor="ctr">
                <a:spAutoFit/>
              </a:bodyPr>
              <a:ls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a:lstStyle>
              <a:p>
                <a:endParaRPr lang="en-US"/>
              </a:p>
            </p:txBody>
          </p:sp>
        </p:grpSp>
      </p:grpSp>
      <p:sp>
        <p:nvSpPr>
          <p:cNvPr id="217" name="Content Placeholder 2">
            <a:extLst>
              <a:ext uri="{FF2B5EF4-FFF2-40B4-BE49-F238E27FC236}">
                <a16:creationId xmlns:a16="http://schemas.microsoft.com/office/drawing/2014/main" id="{1657401C-EE66-42DC-B4F8-06852AEF33AC}"/>
              </a:ext>
            </a:extLst>
          </p:cNvPr>
          <p:cNvSpPr txBox="1">
            <a:spLocks/>
          </p:cNvSpPr>
          <p:nvPr/>
        </p:nvSpPr>
        <p:spPr>
          <a:xfrm>
            <a:off x="636006" y="4276809"/>
            <a:ext cx="6758412" cy="438019"/>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Calibri"/>
              </a:rPr>
              <a:t>SIMD Opertions: Double Precison</a:t>
            </a:r>
            <a:endParaRPr lang="en-US"/>
          </a:p>
        </p:txBody>
      </p:sp>
      <p:sp>
        <p:nvSpPr>
          <p:cNvPr id="218" name="TextBox 217">
            <a:extLst>
              <a:ext uri="{FF2B5EF4-FFF2-40B4-BE49-F238E27FC236}">
                <a16:creationId xmlns:a16="http://schemas.microsoft.com/office/drawing/2014/main" id="{E6158F4C-A762-4F53-8CF8-5CFACCA5E378}"/>
              </a:ext>
            </a:extLst>
          </p:cNvPr>
          <p:cNvSpPr txBox="1"/>
          <p:nvPr/>
        </p:nvSpPr>
        <p:spPr>
          <a:xfrm>
            <a:off x="9160598" y="1487786"/>
            <a:ext cx="27432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Some example AVX-512F (a subset of AVX-512) instructions</a:t>
            </a:r>
          </a:p>
          <a:p>
            <a:r>
              <a:rPr lang="en-US">
                <a:cs typeface="Calibri"/>
              </a:rPr>
              <a:t>Syntax</a:t>
            </a:r>
            <a:endParaRPr lang="en-US" dirty="0">
              <a:cs typeface="Calibri"/>
            </a:endParaRPr>
          </a:p>
          <a:p>
            <a:endParaRPr lang="en-US" dirty="0">
              <a:ea typeface="+mn-lt"/>
              <a:cs typeface="+mn-lt"/>
            </a:endParaRPr>
          </a:p>
          <a:p>
            <a:endParaRPr lang="en-US" dirty="0">
              <a:ea typeface="+mn-lt"/>
              <a:cs typeface="+mn-lt"/>
            </a:endParaRPr>
          </a:p>
          <a:p>
            <a:r>
              <a:rPr lang="en-US">
                <a:ea typeface="+mn-lt"/>
                <a:cs typeface="+mn-lt"/>
              </a:rPr>
              <a:t>zmm0 ...zmm31 are 512 bit registers; each can hold 16 single-precision (float of C; 32 bits) or 8 double-precision (double of C; 64 bits) ﬂoating point numbers</a:t>
            </a:r>
          </a:p>
        </p:txBody>
      </p:sp>
    </p:spTree>
    <p:extLst>
      <p:ext uri="{BB962C8B-B14F-4D97-AF65-F5344CB8AC3E}">
        <p14:creationId xmlns:p14="http://schemas.microsoft.com/office/powerpoint/2010/main" val="355045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C09A-97FB-4FDA-A79F-16020F92DE7A}"/>
              </a:ext>
            </a:extLst>
          </p:cNvPr>
          <p:cNvSpPr>
            <a:spLocks noGrp="1"/>
          </p:cNvSpPr>
          <p:nvPr>
            <p:ph type="title"/>
          </p:nvPr>
        </p:nvSpPr>
        <p:spPr/>
        <p:txBody>
          <a:bodyPr/>
          <a:lstStyle/>
          <a:p>
            <a:r>
              <a:rPr lang="en-US" dirty="0"/>
              <a:t>SIMD</a:t>
            </a:r>
          </a:p>
        </p:txBody>
      </p:sp>
      <p:sp>
        <p:nvSpPr>
          <p:cNvPr id="3" name="Content Placeholder 2">
            <a:extLst>
              <a:ext uri="{FF2B5EF4-FFF2-40B4-BE49-F238E27FC236}">
                <a16:creationId xmlns:a16="http://schemas.microsoft.com/office/drawing/2014/main" id="{50130873-951F-49BD-B2B5-0A02D40AD726}"/>
              </a:ext>
            </a:extLst>
          </p:cNvPr>
          <p:cNvSpPr>
            <a:spLocks noGrp="1"/>
          </p:cNvSpPr>
          <p:nvPr>
            <p:ph idx="1"/>
          </p:nvPr>
        </p:nvSpPr>
        <p:spPr>
          <a:xfrm>
            <a:off x="838200" y="1355559"/>
            <a:ext cx="10515600" cy="2073442"/>
          </a:xfrm>
        </p:spPr>
        <p:txBody>
          <a:bodyPr/>
          <a:lstStyle/>
          <a:p>
            <a:r>
              <a:rPr lang="en-US" dirty="0"/>
              <a:t>SIMD is good at parallelizing computations doing almost exactly the same series of instructions on contiguous data </a:t>
            </a:r>
          </a:p>
          <a:p>
            <a:r>
              <a:rPr lang="en-US" dirty="0"/>
              <a:t>⇒ generally, main targets are simple loops whose index values can be easily identified </a:t>
            </a:r>
          </a:p>
        </p:txBody>
      </p:sp>
      <p:sp>
        <p:nvSpPr>
          <p:cNvPr id="4" name="Slide Number Placeholder 3">
            <a:extLst>
              <a:ext uri="{FF2B5EF4-FFF2-40B4-BE49-F238E27FC236}">
                <a16:creationId xmlns:a16="http://schemas.microsoft.com/office/drawing/2014/main" id="{000E63A6-B9C9-4090-9A96-1C48597FA743}"/>
              </a:ext>
            </a:extLst>
          </p:cNvPr>
          <p:cNvSpPr>
            <a:spLocks noGrp="1"/>
          </p:cNvSpPr>
          <p:nvPr>
            <p:ph type="sldNum" sz="quarter" idx="12"/>
          </p:nvPr>
        </p:nvSpPr>
        <p:spPr/>
        <p:txBody>
          <a:bodyPr/>
          <a:lstStyle/>
          <a:p>
            <a:fld id="{57733F94-BD4E-45B7-8984-807B972C88CC}" type="slidenum">
              <a:rPr lang="en-US" smtClean="0"/>
              <a:pPr/>
              <a:t>11</a:t>
            </a:fld>
            <a:endParaRPr lang="en-US"/>
          </a:p>
        </p:txBody>
      </p:sp>
      <p:sp>
        <p:nvSpPr>
          <p:cNvPr id="6" name="Text Box 4">
            <a:extLst>
              <a:ext uri="{FF2B5EF4-FFF2-40B4-BE49-F238E27FC236}">
                <a16:creationId xmlns:a16="http://schemas.microsoft.com/office/drawing/2014/main" id="{FD55E2CB-7220-439E-918B-C108668B8DB6}"/>
              </a:ext>
            </a:extLst>
          </p:cNvPr>
          <p:cNvSpPr txBox="1">
            <a:spLocks noChangeArrowheads="1"/>
          </p:cNvSpPr>
          <p:nvPr/>
        </p:nvSpPr>
        <p:spPr bwMode="auto">
          <a:xfrm>
            <a:off x="1058519" y="3846803"/>
            <a:ext cx="3108543" cy="1384995"/>
          </a:xfrm>
          <a:prstGeom prst="rect">
            <a:avLst/>
          </a:prstGeom>
          <a:noFill/>
          <a:ln w="12700">
            <a:solidFill>
              <a:schemeClr val="tx1"/>
            </a:solidFill>
            <a:miter lim="800000"/>
            <a:headEnd/>
            <a:tailEnd/>
          </a:ln>
          <a:effectLst/>
        </p:spPr>
        <p:txBody>
          <a:bodyPr wrap="none" anchor="ctr">
            <a:spAutoFit/>
          </a:bodyPr>
          <a:lstStyle/>
          <a:p>
            <a:pPr algn="l"/>
            <a:r>
              <a:rPr lang="en-GB" sz="2400" i="1" dirty="0"/>
              <a:t>Original loops:</a:t>
            </a:r>
            <a:endParaRPr lang="en-GB" sz="2000" dirty="0">
              <a:latin typeface="Courier New" pitchFamily="49" charset="0"/>
            </a:endParaRPr>
          </a:p>
          <a:p>
            <a:pPr algn="l"/>
            <a:r>
              <a:rPr lang="en-GB" sz="2000" dirty="0">
                <a:latin typeface="Courier New" pitchFamily="49" charset="0"/>
              </a:rPr>
              <a:t>for(</a:t>
            </a:r>
            <a:r>
              <a:rPr lang="en-GB" sz="2000" dirty="0" err="1">
                <a:latin typeface="Courier New" pitchFamily="49" charset="0"/>
              </a:rPr>
              <a:t>i</a:t>
            </a:r>
            <a:r>
              <a:rPr lang="en-GB" sz="2000" dirty="0">
                <a:latin typeface="Courier New" pitchFamily="49" charset="0"/>
              </a:rPr>
              <a:t>=0; </a:t>
            </a:r>
            <a:r>
              <a:rPr lang="en-GB" sz="2000" dirty="0" err="1">
                <a:latin typeface="Courier New" pitchFamily="49" charset="0"/>
              </a:rPr>
              <a:t>i</a:t>
            </a:r>
            <a:r>
              <a:rPr lang="en-GB" sz="2000" dirty="0">
                <a:latin typeface="Courier New" pitchFamily="49" charset="0"/>
              </a:rPr>
              <a:t>&lt;N; </a:t>
            </a:r>
            <a:r>
              <a:rPr lang="en-GB" sz="2000" dirty="0" err="1">
                <a:latin typeface="Courier New" pitchFamily="49" charset="0"/>
              </a:rPr>
              <a:t>i</a:t>
            </a:r>
            <a:r>
              <a:rPr lang="en-GB" sz="2000" dirty="0">
                <a:latin typeface="Courier New" pitchFamily="49" charset="0"/>
              </a:rPr>
              <a:t>++){</a:t>
            </a:r>
          </a:p>
          <a:p>
            <a:pPr algn="l"/>
            <a:r>
              <a:rPr lang="en-GB" sz="2000" dirty="0">
                <a:latin typeface="Courier New" pitchFamily="49" charset="0"/>
              </a:rPr>
              <a:t>   S(</a:t>
            </a:r>
            <a:r>
              <a:rPr lang="en-GB" sz="2000" dirty="0" err="1">
                <a:latin typeface="Courier New" pitchFamily="49" charset="0"/>
              </a:rPr>
              <a:t>i</a:t>
            </a:r>
            <a:r>
              <a:rPr lang="en-GB" sz="2000" dirty="0">
                <a:latin typeface="Courier New" pitchFamily="49" charset="0"/>
              </a:rPr>
              <a:t>)</a:t>
            </a:r>
          </a:p>
          <a:p>
            <a:pPr algn="l"/>
            <a:r>
              <a:rPr lang="en-GB" sz="2000" dirty="0">
                <a:latin typeface="Courier New" pitchFamily="49" charset="0"/>
              </a:rPr>
              <a:t>}</a:t>
            </a:r>
          </a:p>
        </p:txBody>
      </p:sp>
      <p:sp>
        <p:nvSpPr>
          <p:cNvPr id="10" name="Text Box 4">
            <a:extLst>
              <a:ext uri="{FF2B5EF4-FFF2-40B4-BE49-F238E27FC236}">
                <a16:creationId xmlns:a16="http://schemas.microsoft.com/office/drawing/2014/main" id="{EB0C5379-E726-4C8E-8498-9ECAF63A615A}"/>
              </a:ext>
            </a:extLst>
          </p:cNvPr>
          <p:cNvSpPr txBox="1">
            <a:spLocks noChangeArrowheads="1"/>
          </p:cNvSpPr>
          <p:nvPr/>
        </p:nvSpPr>
        <p:spPr bwMode="auto">
          <a:xfrm>
            <a:off x="6697319" y="3846802"/>
            <a:ext cx="3262432" cy="1384995"/>
          </a:xfrm>
          <a:prstGeom prst="rect">
            <a:avLst/>
          </a:prstGeom>
          <a:noFill/>
          <a:ln w="12700">
            <a:solidFill>
              <a:schemeClr val="tx1"/>
            </a:solidFill>
            <a:miter lim="800000"/>
            <a:headEnd/>
            <a:tailEnd/>
          </a:ln>
          <a:effectLst/>
        </p:spPr>
        <p:txBody>
          <a:bodyPr wrap="none" anchor="ctr">
            <a:spAutoFit/>
          </a:bodyPr>
          <a:lstStyle/>
          <a:p>
            <a:pPr algn="l"/>
            <a:r>
              <a:rPr lang="en-GB" sz="2400" i="1" dirty="0"/>
              <a:t>Original loops:</a:t>
            </a:r>
            <a:endParaRPr lang="en-GB" sz="2000" dirty="0">
              <a:latin typeface="Courier New" pitchFamily="49" charset="0"/>
            </a:endParaRPr>
          </a:p>
          <a:p>
            <a:pPr algn="l"/>
            <a:r>
              <a:rPr lang="en-GB" sz="2000" dirty="0">
                <a:latin typeface="Courier New" pitchFamily="49" charset="0"/>
              </a:rPr>
              <a:t>for(</a:t>
            </a:r>
            <a:r>
              <a:rPr lang="en-GB" sz="2000" dirty="0" err="1">
                <a:latin typeface="Courier New" pitchFamily="49" charset="0"/>
              </a:rPr>
              <a:t>i</a:t>
            </a:r>
            <a:r>
              <a:rPr lang="en-GB" sz="2000" dirty="0">
                <a:latin typeface="Courier New" pitchFamily="49" charset="0"/>
              </a:rPr>
              <a:t>=0; </a:t>
            </a:r>
            <a:r>
              <a:rPr lang="en-GB" sz="2000" dirty="0" err="1">
                <a:latin typeface="Courier New" pitchFamily="49" charset="0"/>
              </a:rPr>
              <a:t>i</a:t>
            </a:r>
            <a:r>
              <a:rPr lang="en-GB" sz="2000" dirty="0">
                <a:latin typeface="Courier New" pitchFamily="49" charset="0"/>
              </a:rPr>
              <a:t>&lt;N; </a:t>
            </a:r>
            <a:r>
              <a:rPr lang="en-GB" sz="2000" dirty="0" err="1">
                <a:latin typeface="Courier New" pitchFamily="49" charset="0"/>
              </a:rPr>
              <a:t>i</a:t>
            </a:r>
            <a:r>
              <a:rPr lang="en-GB" sz="2000" dirty="0">
                <a:latin typeface="Courier New" pitchFamily="49" charset="0"/>
              </a:rPr>
              <a:t>+=</a:t>
            </a:r>
            <a:r>
              <a:rPr lang="en-GB" sz="2000" b="1" dirty="0">
                <a:latin typeface="Courier New" pitchFamily="49" charset="0"/>
              </a:rPr>
              <a:t>L</a:t>
            </a:r>
            <a:r>
              <a:rPr lang="en-GB" sz="2000" dirty="0">
                <a:latin typeface="Courier New" pitchFamily="49" charset="0"/>
              </a:rPr>
              <a:t>){</a:t>
            </a:r>
          </a:p>
          <a:p>
            <a:pPr algn="l"/>
            <a:r>
              <a:rPr lang="en-GB" sz="2000" dirty="0">
                <a:latin typeface="Courier New" pitchFamily="49" charset="0"/>
              </a:rPr>
              <a:t>   S(</a:t>
            </a:r>
            <a:r>
              <a:rPr lang="en-GB" sz="2000" dirty="0" err="1">
                <a:latin typeface="Courier New" pitchFamily="49" charset="0"/>
              </a:rPr>
              <a:t>I;i+</a:t>
            </a:r>
            <a:r>
              <a:rPr lang="en-GB" sz="2000" b="1" dirty="0" err="1">
                <a:latin typeface="Courier New" pitchFamily="49" charset="0"/>
              </a:rPr>
              <a:t>L</a:t>
            </a:r>
            <a:r>
              <a:rPr lang="en-GB" sz="2000" dirty="0">
                <a:latin typeface="Courier New" pitchFamily="49" charset="0"/>
              </a:rPr>
              <a:t>)</a:t>
            </a:r>
          </a:p>
          <a:p>
            <a:pPr algn="l"/>
            <a:r>
              <a:rPr lang="en-GB" sz="2000" dirty="0">
                <a:latin typeface="Courier New" pitchFamily="49" charset="0"/>
              </a:rPr>
              <a:t>}</a:t>
            </a:r>
          </a:p>
        </p:txBody>
      </p:sp>
      <p:sp>
        <p:nvSpPr>
          <p:cNvPr id="5" name="Right Arrow 5">
            <a:extLst>
              <a:ext uri="{FF2B5EF4-FFF2-40B4-BE49-F238E27FC236}">
                <a16:creationId xmlns:a16="http://schemas.microsoft.com/office/drawing/2014/main" id="{07D987A1-B483-4F00-B434-DC1EEC144ECE}"/>
              </a:ext>
            </a:extLst>
          </p:cNvPr>
          <p:cNvSpPr/>
          <p:nvPr/>
        </p:nvSpPr>
        <p:spPr>
          <a:xfrm>
            <a:off x="4860324" y="4226010"/>
            <a:ext cx="1100179" cy="471035"/>
          </a:xfrm>
          <a:prstGeom prst="rightArrow">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66713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0ADB7-456E-4976-837A-EBB125508139}"/>
              </a:ext>
            </a:extLst>
          </p:cNvPr>
          <p:cNvSpPr>
            <a:spLocks noGrp="1"/>
          </p:cNvSpPr>
          <p:nvPr>
            <p:ph type="title"/>
          </p:nvPr>
        </p:nvSpPr>
        <p:spPr/>
        <p:txBody>
          <a:bodyPr/>
          <a:lstStyle/>
          <a:p>
            <a:r>
              <a:rPr lang="en-US" dirty="0"/>
              <a:t>Programming SIMD</a:t>
            </a:r>
          </a:p>
        </p:txBody>
      </p:sp>
      <p:sp>
        <p:nvSpPr>
          <p:cNvPr id="3" name="Content Placeholder 2">
            <a:extLst>
              <a:ext uri="{FF2B5EF4-FFF2-40B4-BE49-F238E27FC236}">
                <a16:creationId xmlns:a16="http://schemas.microsoft.com/office/drawing/2014/main" id="{96DBA55E-CC0E-4A5A-98FA-FF7DE24B43CD}"/>
              </a:ext>
            </a:extLst>
          </p:cNvPr>
          <p:cNvSpPr>
            <a:spLocks noGrp="1"/>
          </p:cNvSpPr>
          <p:nvPr>
            <p:ph idx="1"/>
          </p:nvPr>
        </p:nvSpPr>
        <p:spPr/>
        <p:txBody>
          <a:bodyPr/>
          <a:lstStyle/>
          <a:p>
            <a:pPr>
              <a:buFont typeface="Wingdings" panose="05000000000000000000" pitchFamily="2" charset="2"/>
              <a:buChar char="q"/>
            </a:pPr>
            <a:r>
              <a:rPr lang="en-US" dirty="0"/>
              <a:t>Auto vectorization </a:t>
            </a:r>
          </a:p>
          <a:p>
            <a:pPr lvl="1">
              <a:buFont typeface="Wingdings" panose="05000000000000000000" pitchFamily="2" charset="2"/>
              <a:buChar char="q"/>
            </a:pPr>
            <a:r>
              <a:rPr lang="en-US" dirty="0"/>
              <a:t>loop vectorization  </a:t>
            </a:r>
          </a:p>
          <a:p>
            <a:pPr>
              <a:buFont typeface="Wingdings" panose="05000000000000000000" pitchFamily="2" charset="2"/>
              <a:buChar char="q"/>
            </a:pPr>
            <a:r>
              <a:rPr lang="en-US" dirty="0"/>
              <a:t>Language extensions/directives for SIMD </a:t>
            </a:r>
          </a:p>
          <a:p>
            <a:pPr lvl="1">
              <a:buFont typeface="Wingdings" panose="05000000000000000000" pitchFamily="2" charset="2"/>
              <a:buChar char="q"/>
            </a:pPr>
            <a:r>
              <a:rPr lang="en-US" dirty="0"/>
              <a:t>SIMD directives for loops/functions (OpenMP 4.0) </a:t>
            </a:r>
          </a:p>
          <a:p>
            <a:pPr lvl="1">
              <a:buFont typeface="Wingdings" panose="05000000000000000000" pitchFamily="2" charset="2"/>
              <a:buChar char="q"/>
            </a:pPr>
            <a:r>
              <a:rPr lang="en-US" dirty="0"/>
              <a:t>Domain Specific Languages (Halide)</a:t>
            </a:r>
          </a:p>
          <a:p>
            <a:pPr>
              <a:buFont typeface="Wingdings" panose="05000000000000000000" pitchFamily="2" charset="2"/>
              <a:buChar char="q"/>
            </a:pPr>
            <a:r>
              <a:rPr lang="en-US" dirty="0"/>
              <a:t>Vector types </a:t>
            </a:r>
          </a:p>
          <a:p>
            <a:pPr lvl="1">
              <a:buFont typeface="Wingdings" panose="05000000000000000000" pitchFamily="2" charset="2"/>
              <a:buChar char="q"/>
            </a:pPr>
            <a:r>
              <a:rPr lang="en-US" dirty="0"/>
              <a:t>GCC vector extensions</a:t>
            </a:r>
          </a:p>
          <a:p>
            <a:pPr>
              <a:buFont typeface="Wingdings" panose="05000000000000000000" pitchFamily="2" charset="2"/>
              <a:buChar char="q"/>
            </a:pPr>
            <a:r>
              <a:rPr lang="en-US" dirty="0" err="1"/>
              <a:t>Intrinsics</a:t>
            </a:r>
            <a:r>
              <a:rPr lang="en-US" dirty="0"/>
              <a:t> </a:t>
            </a:r>
          </a:p>
          <a:p>
            <a:pPr>
              <a:buFont typeface="Wingdings" panose="05000000000000000000" pitchFamily="2" charset="2"/>
              <a:buChar char="q"/>
            </a:pPr>
            <a:r>
              <a:rPr lang="en-US" dirty="0"/>
              <a:t>Assembly programming </a:t>
            </a:r>
          </a:p>
        </p:txBody>
      </p:sp>
      <p:sp>
        <p:nvSpPr>
          <p:cNvPr id="4" name="Slide Number Placeholder 3">
            <a:extLst>
              <a:ext uri="{FF2B5EF4-FFF2-40B4-BE49-F238E27FC236}">
                <a16:creationId xmlns:a16="http://schemas.microsoft.com/office/drawing/2014/main" id="{D3665D4C-11B9-44F9-ADE6-BBFE5BE55288}"/>
              </a:ext>
            </a:extLst>
          </p:cNvPr>
          <p:cNvSpPr>
            <a:spLocks noGrp="1"/>
          </p:cNvSpPr>
          <p:nvPr>
            <p:ph type="sldNum" sz="quarter" idx="12"/>
          </p:nvPr>
        </p:nvSpPr>
        <p:spPr/>
        <p:txBody>
          <a:bodyPr/>
          <a:lstStyle/>
          <a:p>
            <a:fld id="{57733F94-BD4E-45B7-8984-807B972C88CC}" type="slidenum">
              <a:rPr lang="en-US" smtClean="0"/>
              <a:pPr/>
              <a:t>12</a:t>
            </a:fld>
            <a:endParaRPr lang="en-US"/>
          </a:p>
        </p:txBody>
      </p:sp>
      <p:grpSp>
        <p:nvGrpSpPr>
          <p:cNvPr id="9" name="Group 8">
            <a:extLst>
              <a:ext uri="{FF2B5EF4-FFF2-40B4-BE49-F238E27FC236}">
                <a16:creationId xmlns:a16="http://schemas.microsoft.com/office/drawing/2014/main" id="{EB213B3F-D2A0-6846-8565-7CECD3178CEB}"/>
              </a:ext>
            </a:extLst>
          </p:cNvPr>
          <p:cNvGrpSpPr/>
          <p:nvPr/>
        </p:nvGrpSpPr>
        <p:grpSpPr>
          <a:xfrm>
            <a:off x="5130799" y="1645287"/>
            <a:ext cx="7303177" cy="5863587"/>
            <a:chOff x="5130799" y="1645287"/>
            <a:chExt cx="7303177" cy="5863587"/>
          </a:xfrm>
        </p:grpSpPr>
        <p:pic>
          <p:nvPicPr>
            <p:cNvPr id="5" name="Picture 4">
              <a:extLst>
                <a:ext uri="{FF2B5EF4-FFF2-40B4-BE49-F238E27FC236}">
                  <a16:creationId xmlns:a16="http://schemas.microsoft.com/office/drawing/2014/main" id="{37B409E2-C978-B045-8B75-C1C510AE4700}"/>
                </a:ext>
              </a:extLst>
            </p:cNvPr>
            <p:cNvPicPr>
              <a:picLocks noChangeAspect="1"/>
            </p:cNvPicPr>
            <p:nvPr/>
          </p:nvPicPr>
          <p:blipFill>
            <a:blip r:embed="rId2"/>
            <a:stretch>
              <a:fillRect/>
            </a:stretch>
          </p:blipFill>
          <p:spPr>
            <a:xfrm>
              <a:off x="5130799" y="3647959"/>
              <a:ext cx="7303177" cy="3860915"/>
            </a:xfrm>
            <a:prstGeom prst="rect">
              <a:avLst/>
            </a:prstGeom>
          </p:spPr>
        </p:pic>
        <p:sp>
          <p:nvSpPr>
            <p:cNvPr id="6" name="Oval 5">
              <a:extLst>
                <a:ext uri="{FF2B5EF4-FFF2-40B4-BE49-F238E27FC236}">
                  <a16:creationId xmlns:a16="http://schemas.microsoft.com/office/drawing/2014/main" id="{DD830CC9-8F0E-A24F-B169-8C6AF21036CC}"/>
                </a:ext>
              </a:extLst>
            </p:cNvPr>
            <p:cNvSpPr/>
            <p:nvPr/>
          </p:nvSpPr>
          <p:spPr>
            <a:xfrm>
              <a:off x="5689600" y="4076700"/>
              <a:ext cx="5029200" cy="531812"/>
            </a:xfrm>
            <a:prstGeom prst="ellipse">
              <a:avLst/>
            </a:prstGeom>
            <a:solidFill>
              <a:srgbClr val="0070C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7" name="Oval 6">
              <a:extLst>
                <a:ext uri="{FF2B5EF4-FFF2-40B4-BE49-F238E27FC236}">
                  <a16:creationId xmlns:a16="http://schemas.microsoft.com/office/drawing/2014/main" id="{76A3AA56-B8D5-AB4E-ADBA-51AF775FE7C6}"/>
                </a:ext>
              </a:extLst>
            </p:cNvPr>
            <p:cNvSpPr/>
            <p:nvPr/>
          </p:nvSpPr>
          <p:spPr>
            <a:xfrm>
              <a:off x="6515100" y="5631600"/>
              <a:ext cx="2870200" cy="858100"/>
            </a:xfrm>
            <a:prstGeom prst="ellipse">
              <a:avLst/>
            </a:prstGeom>
            <a:solidFill>
              <a:srgbClr val="0070C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8" name="TextBox 7">
              <a:extLst>
                <a:ext uri="{FF2B5EF4-FFF2-40B4-BE49-F238E27FC236}">
                  <a16:creationId xmlns:a16="http://schemas.microsoft.com/office/drawing/2014/main" id="{7357A003-694B-DF40-BE7F-0B3F34B9ADB9}"/>
                </a:ext>
              </a:extLst>
            </p:cNvPr>
            <p:cNvSpPr txBox="1"/>
            <p:nvPr/>
          </p:nvSpPr>
          <p:spPr>
            <a:xfrm>
              <a:off x="8041894" y="1645287"/>
              <a:ext cx="4019599" cy="1077218"/>
            </a:xfrm>
            <a:prstGeom prst="rect">
              <a:avLst/>
            </a:prstGeom>
            <a:noFill/>
            <a:ln>
              <a:solidFill>
                <a:srgbClr val="FF0000"/>
              </a:solidFill>
            </a:ln>
          </p:spPr>
          <p:txBody>
            <a:bodyPr wrap="square" rtlCol="0">
              <a:spAutoFit/>
            </a:bodyPr>
            <a:lstStyle/>
            <a:p>
              <a:pPr algn="ctr"/>
              <a:r>
                <a:rPr lang="en-US" sz="3200" dirty="0">
                  <a:solidFill>
                    <a:srgbClr val="FF0000"/>
                  </a:solidFill>
                </a:rPr>
                <a:t>Which vector registers is this using??</a:t>
              </a:r>
            </a:p>
          </p:txBody>
        </p:sp>
      </p:grpSp>
    </p:spTree>
    <p:extLst>
      <p:ext uri="{BB962C8B-B14F-4D97-AF65-F5344CB8AC3E}">
        <p14:creationId xmlns:p14="http://schemas.microsoft.com/office/powerpoint/2010/main" val="224397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8136-2A09-482D-8EF4-9BE4EA8930F2}"/>
              </a:ext>
            </a:extLst>
          </p:cNvPr>
          <p:cNvSpPr>
            <a:spLocks noGrp="1"/>
          </p:cNvSpPr>
          <p:nvPr>
            <p:ph type="title"/>
          </p:nvPr>
        </p:nvSpPr>
        <p:spPr/>
        <p:txBody>
          <a:bodyPr/>
          <a:lstStyle/>
          <a:p>
            <a:r>
              <a:rPr lang="en-US" dirty="0"/>
              <a:t>Auto Vectorization</a:t>
            </a:r>
          </a:p>
        </p:txBody>
      </p:sp>
      <p:sp>
        <p:nvSpPr>
          <p:cNvPr id="3" name="Content Placeholder 2">
            <a:extLst>
              <a:ext uri="{FF2B5EF4-FFF2-40B4-BE49-F238E27FC236}">
                <a16:creationId xmlns:a16="http://schemas.microsoft.com/office/drawing/2014/main" id="{632300D4-E11E-42B6-9C87-B6183C61AC3C}"/>
              </a:ext>
            </a:extLst>
          </p:cNvPr>
          <p:cNvSpPr>
            <a:spLocks noGrp="1"/>
          </p:cNvSpPr>
          <p:nvPr>
            <p:ph idx="1"/>
          </p:nvPr>
        </p:nvSpPr>
        <p:spPr>
          <a:xfrm>
            <a:off x="838200" y="1355559"/>
            <a:ext cx="10515600" cy="894180"/>
          </a:xfrm>
        </p:spPr>
        <p:txBody>
          <a:bodyPr/>
          <a:lstStyle/>
          <a:p>
            <a:r>
              <a:rPr lang="en-US" dirty="0"/>
              <a:t>Write a loop-based code and hope compiler does (figure out) the vectorization</a:t>
            </a:r>
          </a:p>
        </p:txBody>
      </p:sp>
      <p:sp>
        <p:nvSpPr>
          <p:cNvPr id="4" name="Slide Number Placeholder 3">
            <a:extLst>
              <a:ext uri="{FF2B5EF4-FFF2-40B4-BE49-F238E27FC236}">
                <a16:creationId xmlns:a16="http://schemas.microsoft.com/office/drawing/2014/main" id="{177971BD-B6A0-4CC6-8406-778ADBFC05DD}"/>
              </a:ext>
            </a:extLst>
          </p:cNvPr>
          <p:cNvSpPr>
            <a:spLocks noGrp="1"/>
          </p:cNvSpPr>
          <p:nvPr>
            <p:ph type="sldNum" sz="quarter" idx="12"/>
          </p:nvPr>
        </p:nvSpPr>
        <p:spPr/>
        <p:txBody>
          <a:bodyPr/>
          <a:lstStyle/>
          <a:p>
            <a:fld id="{57733F94-BD4E-45B7-8984-807B972C88CC}" type="slidenum">
              <a:rPr lang="en-US" smtClean="0"/>
              <a:pPr/>
              <a:t>13</a:t>
            </a:fld>
            <a:endParaRPr lang="en-US"/>
          </a:p>
        </p:txBody>
      </p:sp>
      <p:sp>
        <p:nvSpPr>
          <p:cNvPr id="6" name="Text Box 4">
            <a:extLst>
              <a:ext uri="{FF2B5EF4-FFF2-40B4-BE49-F238E27FC236}">
                <a16:creationId xmlns:a16="http://schemas.microsoft.com/office/drawing/2014/main" id="{CD6AC8F4-F0A1-4FE5-B3DE-B5B840EF9544}"/>
              </a:ext>
            </a:extLst>
          </p:cNvPr>
          <p:cNvSpPr txBox="1">
            <a:spLocks noChangeArrowheads="1"/>
          </p:cNvSpPr>
          <p:nvPr/>
        </p:nvSpPr>
        <p:spPr bwMode="auto">
          <a:xfrm>
            <a:off x="625099" y="2759400"/>
            <a:ext cx="6481774" cy="2031325"/>
          </a:xfrm>
          <a:prstGeom prst="rect">
            <a:avLst/>
          </a:prstGeom>
          <a:noFill/>
          <a:ln w="12700">
            <a:solidFill>
              <a:schemeClr val="tx1"/>
            </a:solidFill>
            <a:miter lim="800000"/>
            <a:headEnd/>
            <a:tailEnd/>
          </a:ln>
          <a:effectLst/>
        </p:spPr>
        <p:txBody>
          <a:bodyPr wrap="none" anchor="ctr">
            <a:spAutoFit/>
          </a:bodyPr>
          <a:lstStyle/>
          <a:p>
            <a:pPr algn="l"/>
            <a:r>
              <a:rPr lang="en-GB" i="1" dirty="0"/>
              <a:t>Int </a:t>
            </a:r>
            <a:r>
              <a:rPr lang="en-GB" i="1" dirty="0" err="1"/>
              <a:t>len_vec</a:t>
            </a:r>
            <a:r>
              <a:rPr lang="en-GB" i="1" dirty="0"/>
              <a:t>=128;</a:t>
            </a:r>
          </a:p>
          <a:p>
            <a:pPr algn="l"/>
            <a:r>
              <a:rPr lang="en-GB" i="1" dirty="0"/>
              <a:t>void </a:t>
            </a:r>
            <a:r>
              <a:rPr lang="en-GB" i="1" dirty="0" err="1"/>
              <a:t>vec_add</a:t>
            </a:r>
            <a:r>
              <a:rPr lang="en-GB" i="1" dirty="0"/>
              <a:t>(float *</a:t>
            </a:r>
            <a:r>
              <a:rPr lang="en-GB" i="1" dirty="0" err="1"/>
              <a:t>vec_A</a:t>
            </a:r>
            <a:r>
              <a:rPr lang="en-GB" i="1" dirty="0"/>
              <a:t>, float *</a:t>
            </a:r>
            <a:r>
              <a:rPr lang="en-GB" i="1" dirty="0" err="1"/>
              <a:t>vec_B</a:t>
            </a:r>
            <a:r>
              <a:rPr lang="en-GB" i="1" dirty="0"/>
              <a:t>, float *</a:t>
            </a:r>
            <a:r>
              <a:rPr lang="en-GB" i="1" dirty="0" err="1"/>
              <a:t>vec_C</a:t>
            </a:r>
            <a:r>
              <a:rPr lang="en-GB" i="1" dirty="0"/>
              <a:t>, int </a:t>
            </a:r>
            <a:r>
              <a:rPr lang="en-GB" i="1" dirty="0" err="1"/>
              <a:t>len_vec</a:t>
            </a:r>
            <a:r>
              <a:rPr lang="en-GB" i="1" dirty="0"/>
              <a:t>) {</a:t>
            </a:r>
          </a:p>
          <a:p>
            <a:pPr algn="l"/>
            <a:r>
              <a:rPr lang="en-GB" i="1" dirty="0"/>
              <a:t>        int </a:t>
            </a:r>
            <a:r>
              <a:rPr lang="en-GB" i="1" dirty="0" err="1"/>
              <a:t>i</a:t>
            </a:r>
            <a:r>
              <a:rPr lang="en-GB" i="1" dirty="0"/>
              <a:t>;</a:t>
            </a:r>
          </a:p>
          <a:p>
            <a:pPr algn="l"/>
            <a:r>
              <a:rPr lang="en-GB" i="1" dirty="0"/>
              <a:t>        for (</a:t>
            </a:r>
            <a:r>
              <a:rPr lang="en-GB" i="1" dirty="0" err="1"/>
              <a:t>i</a:t>
            </a:r>
            <a:r>
              <a:rPr lang="en-GB" i="1" dirty="0"/>
              <a:t>=0; </a:t>
            </a:r>
            <a:r>
              <a:rPr lang="en-GB" i="1" dirty="0" err="1"/>
              <a:t>i</a:t>
            </a:r>
            <a:r>
              <a:rPr lang="en-GB" i="1" dirty="0"/>
              <a:t>&lt;</a:t>
            </a:r>
            <a:r>
              <a:rPr lang="en-GB" i="1" dirty="0" err="1"/>
              <a:t>len_vec</a:t>
            </a:r>
            <a:r>
              <a:rPr lang="en-GB" i="1" dirty="0"/>
              <a:t>; </a:t>
            </a:r>
            <a:r>
              <a:rPr lang="en-GB" i="1" dirty="0" err="1"/>
              <a:t>i</a:t>
            </a:r>
            <a:r>
              <a:rPr lang="en-GB" i="1" dirty="0"/>
              <a:t>++) {</a:t>
            </a:r>
          </a:p>
          <a:p>
            <a:pPr algn="l"/>
            <a:r>
              <a:rPr lang="en-GB" i="1" dirty="0"/>
              <a:t>                </a:t>
            </a:r>
            <a:r>
              <a:rPr lang="en-GB" i="1" dirty="0" err="1"/>
              <a:t>vec_C</a:t>
            </a:r>
            <a:r>
              <a:rPr lang="en-GB" i="1" dirty="0"/>
              <a:t>[</a:t>
            </a:r>
            <a:r>
              <a:rPr lang="en-GB" i="1" dirty="0" err="1"/>
              <a:t>i</a:t>
            </a:r>
            <a:r>
              <a:rPr lang="en-GB" i="1" dirty="0"/>
              <a:t>] = </a:t>
            </a:r>
            <a:r>
              <a:rPr lang="en-GB" i="1" dirty="0" err="1"/>
              <a:t>vec_A</a:t>
            </a:r>
            <a:r>
              <a:rPr lang="en-GB" i="1" dirty="0"/>
              <a:t>[</a:t>
            </a:r>
            <a:r>
              <a:rPr lang="en-GB" i="1" dirty="0" err="1"/>
              <a:t>i</a:t>
            </a:r>
            <a:r>
              <a:rPr lang="en-GB" i="1" dirty="0"/>
              <a:t>] + </a:t>
            </a:r>
            <a:r>
              <a:rPr lang="en-GB" i="1" dirty="0" err="1"/>
              <a:t>vec_B</a:t>
            </a:r>
            <a:r>
              <a:rPr lang="en-GB" i="1" dirty="0"/>
              <a:t>[</a:t>
            </a:r>
            <a:r>
              <a:rPr lang="en-GB" i="1" dirty="0" err="1"/>
              <a:t>i</a:t>
            </a:r>
            <a:r>
              <a:rPr lang="en-GB" i="1" dirty="0"/>
              <a:t>];</a:t>
            </a:r>
          </a:p>
          <a:p>
            <a:pPr algn="l"/>
            <a:r>
              <a:rPr lang="en-GB" i="1" dirty="0"/>
              <a:t>        }</a:t>
            </a:r>
          </a:p>
          <a:p>
            <a:pPr algn="l"/>
            <a:r>
              <a:rPr lang="en-GB" i="1" dirty="0"/>
              <a:t>}</a:t>
            </a:r>
            <a:endParaRPr lang="en-GB" dirty="0">
              <a:latin typeface="Courier New" pitchFamily="49" charset="0"/>
            </a:endParaRPr>
          </a:p>
        </p:txBody>
      </p:sp>
      <p:sp>
        <p:nvSpPr>
          <p:cNvPr id="10" name="TextBox 9">
            <a:extLst>
              <a:ext uri="{FF2B5EF4-FFF2-40B4-BE49-F238E27FC236}">
                <a16:creationId xmlns:a16="http://schemas.microsoft.com/office/drawing/2014/main" id="{19BAEC85-A42B-45F6-9AB9-DA8834A9D45C}"/>
              </a:ext>
            </a:extLst>
          </p:cNvPr>
          <p:cNvSpPr txBox="1"/>
          <p:nvPr/>
        </p:nvSpPr>
        <p:spPr>
          <a:xfrm>
            <a:off x="2847813" y="4987894"/>
            <a:ext cx="6129580" cy="369332"/>
          </a:xfrm>
          <a:prstGeom prst="rect">
            <a:avLst/>
          </a:prstGeom>
          <a:noFill/>
        </p:spPr>
        <p:txBody>
          <a:bodyPr wrap="square">
            <a:spAutoFit/>
          </a:bodyPr>
          <a:lstStyle/>
          <a:p>
            <a:r>
              <a:rPr lang="en-US" dirty="0" err="1"/>
              <a:t>armclang</a:t>
            </a:r>
            <a:r>
              <a:rPr lang="en-US" dirty="0"/>
              <a:t> --target=aarch64-arm-none-eabi -g -c -O1 </a:t>
            </a:r>
            <a:r>
              <a:rPr lang="en-US" dirty="0" err="1"/>
              <a:t>vec_add.c</a:t>
            </a:r>
            <a:endParaRPr lang="en-US" dirty="0"/>
          </a:p>
        </p:txBody>
      </p:sp>
      <p:sp>
        <p:nvSpPr>
          <p:cNvPr id="18" name="TextBox 17">
            <a:extLst>
              <a:ext uri="{FF2B5EF4-FFF2-40B4-BE49-F238E27FC236}">
                <a16:creationId xmlns:a16="http://schemas.microsoft.com/office/drawing/2014/main" id="{7ED9EB16-F063-4F46-8062-FA9C3C68D0F7}"/>
              </a:ext>
            </a:extLst>
          </p:cNvPr>
          <p:cNvSpPr txBox="1"/>
          <p:nvPr/>
        </p:nvSpPr>
        <p:spPr>
          <a:xfrm>
            <a:off x="7710407" y="2897899"/>
            <a:ext cx="3735091"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Automatically performs 4 adds on </a:t>
            </a:r>
          </a:p>
          <a:p>
            <a:pPr marL="285750" indent="-285750">
              <a:buFont typeface="Wingdings" panose="05000000000000000000" pitchFamily="2" charset="2"/>
              <a:buChar char="q"/>
            </a:pPr>
            <a:r>
              <a:rPr lang="en-US" dirty="0"/>
              <a:t>Neon extension (Neon </a:t>
            </a:r>
            <a:r>
              <a:rPr lang="en-US" dirty="0" err="1"/>
              <a:t>simd</a:t>
            </a:r>
            <a:r>
              <a:rPr lang="en-US" dirty="0"/>
              <a:t> register is 128 bit)</a:t>
            </a:r>
          </a:p>
        </p:txBody>
      </p:sp>
      <p:sp>
        <p:nvSpPr>
          <p:cNvPr id="20" name="TextBox 19">
            <a:extLst>
              <a:ext uri="{FF2B5EF4-FFF2-40B4-BE49-F238E27FC236}">
                <a16:creationId xmlns:a16="http://schemas.microsoft.com/office/drawing/2014/main" id="{589C2093-C600-434F-B5FA-011606214F1E}"/>
              </a:ext>
            </a:extLst>
          </p:cNvPr>
          <p:cNvSpPr txBox="1"/>
          <p:nvPr/>
        </p:nvSpPr>
        <p:spPr>
          <a:xfrm>
            <a:off x="2847813" y="5420517"/>
            <a:ext cx="6129580" cy="369332"/>
          </a:xfrm>
          <a:prstGeom prst="rect">
            <a:avLst/>
          </a:prstGeom>
          <a:noFill/>
        </p:spPr>
        <p:txBody>
          <a:bodyPr wrap="square">
            <a:spAutoFit/>
          </a:bodyPr>
          <a:lstStyle/>
          <a:p>
            <a:r>
              <a:rPr lang="en-US" dirty="0" err="1"/>
              <a:t>gcc</a:t>
            </a:r>
            <a:r>
              <a:rPr lang="en-US" dirty="0"/>
              <a:t> -o </a:t>
            </a:r>
            <a:r>
              <a:rPr lang="en-US" dirty="0" err="1"/>
              <a:t>simd_auto</a:t>
            </a:r>
            <a:r>
              <a:rPr lang="en-US" dirty="0"/>
              <a:t> -march=native -O3 </a:t>
            </a:r>
            <a:r>
              <a:rPr lang="en-US" dirty="0" err="1"/>
              <a:t>vec_add.c</a:t>
            </a:r>
            <a:endParaRPr lang="en-US" dirty="0"/>
          </a:p>
        </p:txBody>
      </p:sp>
      <p:sp>
        <p:nvSpPr>
          <p:cNvPr id="22" name="TextBox 21">
            <a:extLst>
              <a:ext uri="{FF2B5EF4-FFF2-40B4-BE49-F238E27FC236}">
                <a16:creationId xmlns:a16="http://schemas.microsoft.com/office/drawing/2014/main" id="{E882700A-E5CA-4E5C-829C-46A226B9CC7E}"/>
              </a:ext>
            </a:extLst>
          </p:cNvPr>
          <p:cNvSpPr txBox="1"/>
          <p:nvPr/>
        </p:nvSpPr>
        <p:spPr>
          <a:xfrm>
            <a:off x="375833" y="5894685"/>
            <a:ext cx="8946397" cy="646331"/>
          </a:xfrm>
          <a:prstGeom prst="rect">
            <a:avLst/>
          </a:prstGeom>
          <a:noFill/>
        </p:spPr>
        <p:txBody>
          <a:bodyPr wrap="square">
            <a:spAutoFit/>
          </a:bodyPr>
          <a:lstStyle/>
          <a:p>
            <a:r>
              <a:rPr lang="en-US" dirty="0">
                <a:hlinkClick r:id="rId2"/>
              </a:rPr>
              <a:t>https://www.doulos.com/knowhow/arm/using_your_c_compiler_to_exploit_neon/Resources/using_your_c_compiler_to_exploit_neon.pdf</a:t>
            </a:r>
            <a:endParaRPr lang="en-US" dirty="0"/>
          </a:p>
        </p:txBody>
      </p:sp>
    </p:spTree>
    <p:extLst>
      <p:ext uri="{BB962C8B-B14F-4D97-AF65-F5344CB8AC3E}">
        <p14:creationId xmlns:p14="http://schemas.microsoft.com/office/powerpoint/2010/main" val="160458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487E-5715-4F51-9524-5F98A03F2886}"/>
              </a:ext>
            </a:extLst>
          </p:cNvPr>
          <p:cNvSpPr>
            <a:spLocks noGrp="1"/>
          </p:cNvSpPr>
          <p:nvPr>
            <p:ph type="title"/>
          </p:nvPr>
        </p:nvSpPr>
        <p:spPr/>
        <p:txBody>
          <a:bodyPr/>
          <a:lstStyle/>
          <a:p>
            <a:r>
              <a:rPr lang="en-US" dirty="0"/>
              <a:t>OpenMP SIMD</a:t>
            </a:r>
          </a:p>
        </p:txBody>
      </p:sp>
      <p:sp>
        <p:nvSpPr>
          <p:cNvPr id="3" name="Content Placeholder 2">
            <a:extLst>
              <a:ext uri="{FF2B5EF4-FFF2-40B4-BE49-F238E27FC236}">
                <a16:creationId xmlns:a16="http://schemas.microsoft.com/office/drawing/2014/main" id="{BD7246BC-8913-4D2A-AD2F-F1B9B63C9EEF}"/>
              </a:ext>
            </a:extLst>
          </p:cNvPr>
          <p:cNvSpPr>
            <a:spLocks noGrp="1"/>
          </p:cNvSpPr>
          <p:nvPr>
            <p:ph idx="1"/>
          </p:nvPr>
        </p:nvSpPr>
        <p:spPr>
          <a:xfrm>
            <a:off x="838200" y="1355558"/>
            <a:ext cx="10515600" cy="1031181"/>
          </a:xfrm>
        </p:spPr>
        <p:txBody>
          <a:bodyPr/>
          <a:lstStyle/>
          <a:p>
            <a:pPr>
              <a:buFont typeface="Wingdings" panose="05000000000000000000" pitchFamily="2" charset="2"/>
              <a:buChar char="q"/>
            </a:pPr>
            <a:r>
              <a:rPr lang="en-US" dirty="0"/>
              <a:t>OpenMP </a:t>
            </a:r>
            <a:r>
              <a:rPr lang="en-US" dirty="0" err="1"/>
              <a:t>simd</a:t>
            </a:r>
            <a:r>
              <a:rPr lang="en-US" dirty="0"/>
              <a:t> pragma</a:t>
            </a:r>
          </a:p>
          <a:p>
            <a:pPr lvl="1">
              <a:buFont typeface="Wingdings" panose="05000000000000000000" pitchFamily="2" charset="2"/>
              <a:buChar char="q"/>
            </a:pPr>
            <a:r>
              <a:rPr lang="en-US" dirty="0"/>
              <a:t>allows an explicit vectorization of for loops</a:t>
            </a:r>
          </a:p>
        </p:txBody>
      </p:sp>
      <p:sp>
        <p:nvSpPr>
          <p:cNvPr id="4" name="Slide Number Placeholder 3">
            <a:extLst>
              <a:ext uri="{FF2B5EF4-FFF2-40B4-BE49-F238E27FC236}">
                <a16:creationId xmlns:a16="http://schemas.microsoft.com/office/drawing/2014/main" id="{12FF1251-AA36-4DEE-9955-49996BC48D97}"/>
              </a:ext>
            </a:extLst>
          </p:cNvPr>
          <p:cNvSpPr>
            <a:spLocks noGrp="1"/>
          </p:cNvSpPr>
          <p:nvPr>
            <p:ph type="sldNum" sz="quarter" idx="12"/>
          </p:nvPr>
        </p:nvSpPr>
        <p:spPr/>
        <p:txBody>
          <a:bodyPr/>
          <a:lstStyle/>
          <a:p>
            <a:fld id="{57733F94-BD4E-45B7-8984-807B972C88CC}" type="slidenum">
              <a:rPr lang="en-US" smtClean="0"/>
              <a:pPr/>
              <a:t>14</a:t>
            </a:fld>
            <a:endParaRPr lang="en-US"/>
          </a:p>
        </p:txBody>
      </p:sp>
      <p:sp>
        <p:nvSpPr>
          <p:cNvPr id="6" name="Text Box 4">
            <a:extLst>
              <a:ext uri="{FF2B5EF4-FFF2-40B4-BE49-F238E27FC236}">
                <a16:creationId xmlns:a16="http://schemas.microsoft.com/office/drawing/2014/main" id="{5BD1B68C-1DC3-4372-A69B-F11FC80CF374}"/>
              </a:ext>
            </a:extLst>
          </p:cNvPr>
          <p:cNvSpPr txBox="1">
            <a:spLocks noChangeArrowheads="1"/>
          </p:cNvSpPr>
          <p:nvPr/>
        </p:nvSpPr>
        <p:spPr bwMode="auto">
          <a:xfrm>
            <a:off x="1020306" y="2482991"/>
            <a:ext cx="6481774" cy="2585323"/>
          </a:xfrm>
          <a:prstGeom prst="rect">
            <a:avLst/>
          </a:prstGeom>
          <a:noFill/>
          <a:ln w="12700">
            <a:solidFill>
              <a:schemeClr val="tx1"/>
            </a:solidFill>
            <a:miter lim="800000"/>
            <a:headEnd/>
            <a:tailEnd/>
          </a:ln>
          <a:effectLst/>
        </p:spPr>
        <p:txBody>
          <a:bodyPr wrap="none" anchor="ctr">
            <a:spAutoFit/>
          </a:bodyPr>
          <a:lstStyle/>
          <a:p>
            <a:pPr algn="l"/>
            <a:r>
              <a:rPr lang="en-GB" i="1" dirty="0"/>
              <a:t>int </a:t>
            </a:r>
            <a:r>
              <a:rPr lang="en-GB" i="1" dirty="0" err="1"/>
              <a:t>len_vec</a:t>
            </a:r>
            <a:r>
              <a:rPr lang="en-GB" i="1" dirty="0"/>
              <a:t>=128;</a:t>
            </a:r>
          </a:p>
          <a:p>
            <a:pPr algn="l"/>
            <a:endParaRPr lang="en-GB" i="1" dirty="0"/>
          </a:p>
          <a:p>
            <a:pPr algn="l"/>
            <a:r>
              <a:rPr lang="en-GB" i="1" dirty="0"/>
              <a:t>void </a:t>
            </a:r>
            <a:r>
              <a:rPr lang="en-GB" i="1" dirty="0" err="1"/>
              <a:t>vec_add</a:t>
            </a:r>
            <a:r>
              <a:rPr lang="en-GB" i="1" dirty="0"/>
              <a:t>(float *</a:t>
            </a:r>
            <a:r>
              <a:rPr lang="en-GB" i="1" dirty="0" err="1"/>
              <a:t>vec_A</a:t>
            </a:r>
            <a:r>
              <a:rPr lang="en-GB" i="1" dirty="0"/>
              <a:t>, float *</a:t>
            </a:r>
            <a:r>
              <a:rPr lang="en-GB" i="1" dirty="0" err="1"/>
              <a:t>vec_B</a:t>
            </a:r>
            <a:r>
              <a:rPr lang="en-GB" i="1" dirty="0"/>
              <a:t>, float *</a:t>
            </a:r>
            <a:r>
              <a:rPr lang="en-GB" i="1" dirty="0" err="1"/>
              <a:t>vec_C</a:t>
            </a:r>
            <a:r>
              <a:rPr lang="en-GB" i="1" dirty="0"/>
              <a:t>, int </a:t>
            </a:r>
            <a:r>
              <a:rPr lang="en-GB" i="1" dirty="0" err="1"/>
              <a:t>len_vec</a:t>
            </a:r>
            <a:r>
              <a:rPr lang="en-GB" i="1" dirty="0"/>
              <a:t>) {</a:t>
            </a:r>
          </a:p>
          <a:p>
            <a:pPr algn="l"/>
            <a:r>
              <a:rPr lang="en-GB" i="1" dirty="0"/>
              <a:t>        int </a:t>
            </a:r>
            <a:r>
              <a:rPr lang="en-GB" i="1" dirty="0" err="1"/>
              <a:t>i</a:t>
            </a:r>
            <a:r>
              <a:rPr lang="en-GB" i="1" dirty="0"/>
              <a:t>;</a:t>
            </a:r>
          </a:p>
          <a:p>
            <a:pPr algn="l"/>
            <a:r>
              <a:rPr lang="en-GB" i="1" dirty="0"/>
              <a:t>        #pragma </a:t>
            </a:r>
            <a:r>
              <a:rPr lang="en-GB" i="1" dirty="0" err="1"/>
              <a:t>omp</a:t>
            </a:r>
            <a:r>
              <a:rPr lang="en-GB" i="1" dirty="0"/>
              <a:t> </a:t>
            </a:r>
            <a:r>
              <a:rPr lang="en-GB" i="1" dirty="0" err="1">
                <a:solidFill>
                  <a:srgbClr val="0070C0"/>
                </a:solidFill>
              </a:rPr>
              <a:t>simd</a:t>
            </a:r>
            <a:endParaRPr lang="en-GB" i="1" dirty="0">
              <a:solidFill>
                <a:srgbClr val="0070C0"/>
              </a:solidFill>
            </a:endParaRPr>
          </a:p>
          <a:p>
            <a:pPr algn="l"/>
            <a:r>
              <a:rPr lang="en-GB" i="1" dirty="0"/>
              <a:t>        for (</a:t>
            </a:r>
            <a:r>
              <a:rPr lang="en-GB" i="1" dirty="0" err="1"/>
              <a:t>i</a:t>
            </a:r>
            <a:r>
              <a:rPr lang="en-GB" i="1" dirty="0"/>
              <a:t>=0; </a:t>
            </a:r>
            <a:r>
              <a:rPr lang="en-GB" i="1" dirty="0" err="1"/>
              <a:t>i</a:t>
            </a:r>
            <a:r>
              <a:rPr lang="en-GB" i="1" dirty="0"/>
              <a:t>&lt;</a:t>
            </a:r>
            <a:r>
              <a:rPr lang="en-GB" i="1" dirty="0" err="1"/>
              <a:t>len_vec</a:t>
            </a:r>
            <a:r>
              <a:rPr lang="en-GB" i="1" dirty="0"/>
              <a:t>; </a:t>
            </a:r>
            <a:r>
              <a:rPr lang="en-GB" i="1" dirty="0" err="1"/>
              <a:t>i</a:t>
            </a:r>
            <a:r>
              <a:rPr lang="en-GB" i="1" dirty="0"/>
              <a:t>++) {</a:t>
            </a:r>
          </a:p>
          <a:p>
            <a:pPr algn="l"/>
            <a:r>
              <a:rPr lang="en-GB" i="1" dirty="0"/>
              <a:t>                </a:t>
            </a:r>
            <a:r>
              <a:rPr lang="en-GB" i="1" dirty="0" err="1"/>
              <a:t>vec_C</a:t>
            </a:r>
            <a:r>
              <a:rPr lang="en-GB" i="1" dirty="0"/>
              <a:t>[</a:t>
            </a:r>
            <a:r>
              <a:rPr lang="en-GB" i="1" dirty="0" err="1"/>
              <a:t>i</a:t>
            </a:r>
            <a:r>
              <a:rPr lang="en-GB" i="1" dirty="0"/>
              <a:t>] = </a:t>
            </a:r>
            <a:r>
              <a:rPr lang="en-GB" i="1" dirty="0" err="1"/>
              <a:t>vec_A</a:t>
            </a:r>
            <a:r>
              <a:rPr lang="en-GB" i="1" dirty="0"/>
              <a:t>[</a:t>
            </a:r>
            <a:r>
              <a:rPr lang="en-GB" i="1" dirty="0" err="1"/>
              <a:t>i</a:t>
            </a:r>
            <a:r>
              <a:rPr lang="en-GB" i="1" dirty="0"/>
              <a:t>] + </a:t>
            </a:r>
            <a:r>
              <a:rPr lang="en-GB" i="1" dirty="0" err="1"/>
              <a:t>vec_B</a:t>
            </a:r>
            <a:r>
              <a:rPr lang="en-GB" i="1" dirty="0"/>
              <a:t>[</a:t>
            </a:r>
            <a:r>
              <a:rPr lang="en-GB" i="1" dirty="0" err="1"/>
              <a:t>i</a:t>
            </a:r>
            <a:r>
              <a:rPr lang="en-GB" i="1" dirty="0"/>
              <a:t>];</a:t>
            </a:r>
          </a:p>
          <a:p>
            <a:pPr algn="l"/>
            <a:r>
              <a:rPr lang="en-GB" i="1" dirty="0"/>
              <a:t>        }</a:t>
            </a:r>
          </a:p>
          <a:p>
            <a:pPr algn="l"/>
            <a:r>
              <a:rPr lang="en-GB" i="1" dirty="0"/>
              <a:t>}</a:t>
            </a:r>
            <a:endParaRPr lang="en-GB" dirty="0">
              <a:latin typeface="Courier New" pitchFamily="49" charset="0"/>
            </a:endParaRPr>
          </a:p>
        </p:txBody>
      </p:sp>
    </p:spTree>
    <p:extLst>
      <p:ext uri="{BB962C8B-B14F-4D97-AF65-F5344CB8AC3E}">
        <p14:creationId xmlns:p14="http://schemas.microsoft.com/office/powerpoint/2010/main" val="341124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8F08-7BF8-4E64-B887-26D4E210265D}"/>
              </a:ext>
            </a:extLst>
          </p:cNvPr>
          <p:cNvSpPr>
            <a:spLocks noGrp="1"/>
          </p:cNvSpPr>
          <p:nvPr>
            <p:ph type="title"/>
          </p:nvPr>
        </p:nvSpPr>
        <p:spPr/>
        <p:txBody>
          <a:bodyPr/>
          <a:lstStyle/>
          <a:p>
            <a:r>
              <a:rPr lang="en-US" dirty="0"/>
              <a:t>GCC Vector Types</a:t>
            </a:r>
          </a:p>
        </p:txBody>
      </p:sp>
      <p:sp>
        <p:nvSpPr>
          <p:cNvPr id="3" name="Content Placeholder 2">
            <a:extLst>
              <a:ext uri="{FF2B5EF4-FFF2-40B4-BE49-F238E27FC236}">
                <a16:creationId xmlns:a16="http://schemas.microsoft.com/office/drawing/2014/main" id="{BC31B4B6-D830-48F4-952D-8D0F52E98A0C}"/>
              </a:ext>
            </a:extLst>
          </p:cNvPr>
          <p:cNvSpPr>
            <a:spLocks noGrp="1"/>
          </p:cNvSpPr>
          <p:nvPr>
            <p:ph idx="1"/>
          </p:nvPr>
        </p:nvSpPr>
        <p:spPr>
          <a:xfrm>
            <a:off x="838200" y="1355559"/>
            <a:ext cx="10515600" cy="473242"/>
          </a:xfrm>
        </p:spPr>
        <p:txBody>
          <a:bodyPr>
            <a:normAutofit lnSpcReduction="10000"/>
          </a:bodyPr>
          <a:lstStyle/>
          <a:p>
            <a:r>
              <a:rPr lang="en-US" dirty="0" err="1"/>
              <a:t>Gcc</a:t>
            </a:r>
            <a:r>
              <a:rPr lang="en-US" dirty="0"/>
              <a:t> allows to define a vector types </a:t>
            </a:r>
          </a:p>
        </p:txBody>
      </p:sp>
      <p:sp>
        <p:nvSpPr>
          <p:cNvPr id="4" name="Slide Number Placeholder 3">
            <a:extLst>
              <a:ext uri="{FF2B5EF4-FFF2-40B4-BE49-F238E27FC236}">
                <a16:creationId xmlns:a16="http://schemas.microsoft.com/office/drawing/2014/main" id="{1D0F71D5-2179-4869-B15C-ED0BD81F0816}"/>
              </a:ext>
            </a:extLst>
          </p:cNvPr>
          <p:cNvSpPr>
            <a:spLocks noGrp="1"/>
          </p:cNvSpPr>
          <p:nvPr>
            <p:ph type="sldNum" sz="quarter" idx="12"/>
          </p:nvPr>
        </p:nvSpPr>
        <p:spPr/>
        <p:txBody>
          <a:bodyPr/>
          <a:lstStyle/>
          <a:p>
            <a:fld id="{57733F94-BD4E-45B7-8984-807B972C88CC}" type="slidenum">
              <a:rPr lang="en-US" smtClean="0"/>
              <a:pPr/>
              <a:t>15</a:t>
            </a:fld>
            <a:endParaRPr lang="en-US"/>
          </a:p>
        </p:txBody>
      </p:sp>
      <p:sp>
        <p:nvSpPr>
          <p:cNvPr id="6" name="Text Box 4">
            <a:extLst>
              <a:ext uri="{FF2B5EF4-FFF2-40B4-BE49-F238E27FC236}">
                <a16:creationId xmlns:a16="http://schemas.microsoft.com/office/drawing/2014/main" id="{AB709FD7-0273-49F2-9AE1-C9278CC854A6}"/>
              </a:ext>
            </a:extLst>
          </p:cNvPr>
          <p:cNvSpPr txBox="1">
            <a:spLocks noChangeArrowheads="1"/>
          </p:cNvSpPr>
          <p:nvPr/>
        </p:nvSpPr>
        <p:spPr bwMode="auto">
          <a:xfrm>
            <a:off x="1074550" y="1925054"/>
            <a:ext cx="8294175" cy="369332"/>
          </a:xfrm>
          <a:prstGeom prst="rect">
            <a:avLst/>
          </a:prstGeom>
          <a:noFill/>
          <a:ln w="12700">
            <a:solidFill>
              <a:schemeClr val="tx1"/>
            </a:solidFill>
            <a:miter lim="800000"/>
            <a:headEnd/>
            <a:tailEnd/>
          </a:ln>
          <a:effectLst/>
        </p:spPr>
        <p:txBody>
          <a:bodyPr wrap="square" anchor="ctr">
            <a:spAutoFit/>
          </a:bodyPr>
          <a:lstStyle/>
          <a:p>
            <a:pPr algn="l"/>
            <a:r>
              <a:rPr lang="en-US" i="1" dirty="0"/>
              <a:t>typedef float </a:t>
            </a:r>
            <a:r>
              <a:rPr lang="en-US" i="1" dirty="0" err="1"/>
              <a:t>floatv</a:t>
            </a:r>
            <a:r>
              <a:rPr lang="en-US" i="1" dirty="0"/>
              <a:t> attribute ((vector size(64),aligned(</a:t>
            </a:r>
            <a:r>
              <a:rPr lang="en-US" i="1" dirty="0" err="1"/>
              <a:t>sizeof</a:t>
            </a:r>
            <a:r>
              <a:rPr lang="en-US" i="1" dirty="0"/>
              <a:t>(float))));</a:t>
            </a:r>
            <a:endParaRPr lang="en-GB" dirty="0">
              <a:latin typeface="Courier New" pitchFamily="49" charset="0"/>
            </a:endParaRPr>
          </a:p>
        </p:txBody>
      </p:sp>
      <p:sp>
        <p:nvSpPr>
          <p:cNvPr id="8" name="Text Box 4">
            <a:extLst>
              <a:ext uri="{FF2B5EF4-FFF2-40B4-BE49-F238E27FC236}">
                <a16:creationId xmlns:a16="http://schemas.microsoft.com/office/drawing/2014/main" id="{9DBABA33-8510-412E-B949-753556A24535}"/>
              </a:ext>
            </a:extLst>
          </p:cNvPr>
          <p:cNvSpPr txBox="1">
            <a:spLocks noChangeArrowheads="1"/>
          </p:cNvSpPr>
          <p:nvPr/>
        </p:nvSpPr>
        <p:spPr bwMode="auto">
          <a:xfrm>
            <a:off x="1074548" y="3199915"/>
            <a:ext cx="1715145" cy="646331"/>
          </a:xfrm>
          <a:prstGeom prst="rect">
            <a:avLst/>
          </a:prstGeom>
          <a:noFill/>
          <a:ln w="12700">
            <a:solidFill>
              <a:schemeClr val="tx1"/>
            </a:solidFill>
            <a:miter lim="800000"/>
            <a:headEnd/>
            <a:tailEnd/>
          </a:ln>
          <a:effectLst/>
        </p:spPr>
        <p:txBody>
          <a:bodyPr wrap="square" anchor="ctr">
            <a:spAutoFit/>
          </a:bodyPr>
          <a:lstStyle/>
          <a:p>
            <a:pPr algn="l"/>
            <a:r>
              <a:rPr lang="en-US" i="1" dirty="0" err="1"/>
              <a:t>floatv</a:t>
            </a:r>
            <a:r>
              <a:rPr lang="en-US" i="1" dirty="0"/>
              <a:t> x, y, z;</a:t>
            </a:r>
          </a:p>
          <a:p>
            <a:pPr algn="l"/>
            <a:r>
              <a:rPr lang="en-US" i="1" dirty="0"/>
              <a:t>z += x * y;</a:t>
            </a:r>
          </a:p>
        </p:txBody>
      </p:sp>
      <p:sp>
        <p:nvSpPr>
          <p:cNvPr id="10" name="Text Box 4">
            <a:extLst>
              <a:ext uri="{FF2B5EF4-FFF2-40B4-BE49-F238E27FC236}">
                <a16:creationId xmlns:a16="http://schemas.microsoft.com/office/drawing/2014/main" id="{00E2E29D-B922-4B63-A9B9-A331B7722C60}"/>
              </a:ext>
            </a:extLst>
          </p:cNvPr>
          <p:cNvSpPr txBox="1">
            <a:spLocks noChangeArrowheads="1"/>
          </p:cNvSpPr>
          <p:nvPr/>
        </p:nvSpPr>
        <p:spPr bwMode="auto">
          <a:xfrm>
            <a:off x="1074549" y="4579111"/>
            <a:ext cx="1715145" cy="923330"/>
          </a:xfrm>
          <a:prstGeom prst="rect">
            <a:avLst/>
          </a:prstGeom>
          <a:noFill/>
          <a:ln w="12700">
            <a:solidFill>
              <a:schemeClr val="tx1"/>
            </a:solidFill>
            <a:miter lim="800000"/>
            <a:headEnd/>
            <a:tailEnd/>
          </a:ln>
          <a:effectLst/>
        </p:spPr>
        <p:txBody>
          <a:bodyPr wrap="square" anchor="ctr">
            <a:spAutoFit/>
          </a:bodyPr>
          <a:lstStyle/>
          <a:p>
            <a:pPr algn="l"/>
            <a:r>
              <a:rPr lang="es-ES" i="1" dirty="0" err="1"/>
              <a:t>float</a:t>
            </a:r>
            <a:r>
              <a:rPr lang="es-ES" i="1" dirty="0"/>
              <a:t> a, b;</a:t>
            </a:r>
          </a:p>
          <a:p>
            <a:pPr algn="l"/>
            <a:r>
              <a:rPr lang="es-ES" i="1" dirty="0" err="1"/>
              <a:t>floatv</a:t>
            </a:r>
            <a:r>
              <a:rPr lang="es-ES" i="1" dirty="0"/>
              <a:t> x, y;</a:t>
            </a:r>
          </a:p>
          <a:p>
            <a:pPr algn="l"/>
            <a:r>
              <a:rPr lang="es-ES" i="1" dirty="0"/>
              <a:t>y = a * x + b;</a:t>
            </a:r>
          </a:p>
        </p:txBody>
      </p:sp>
      <p:sp>
        <p:nvSpPr>
          <p:cNvPr id="11" name="Content Placeholder 2">
            <a:extLst>
              <a:ext uri="{FF2B5EF4-FFF2-40B4-BE49-F238E27FC236}">
                <a16:creationId xmlns:a16="http://schemas.microsoft.com/office/drawing/2014/main" id="{F44B1C25-3B9E-4D49-A28E-8A2B41F16BD9}"/>
              </a:ext>
            </a:extLst>
          </p:cNvPr>
          <p:cNvSpPr txBox="1">
            <a:spLocks/>
          </p:cNvSpPr>
          <p:nvPr/>
        </p:nvSpPr>
        <p:spPr>
          <a:xfrm>
            <a:off x="838200" y="2742810"/>
            <a:ext cx="10515600" cy="4732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can define operations on vector types</a:t>
            </a:r>
          </a:p>
        </p:txBody>
      </p:sp>
      <p:sp>
        <p:nvSpPr>
          <p:cNvPr id="14" name="Content Placeholder 2">
            <a:extLst>
              <a:ext uri="{FF2B5EF4-FFF2-40B4-BE49-F238E27FC236}">
                <a16:creationId xmlns:a16="http://schemas.microsoft.com/office/drawing/2014/main" id="{AFD17659-2772-4ECB-B983-D55115D3A99D}"/>
              </a:ext>
            </a:extLst>
          </p:cNvPr>
          <p:cNvSpPr txBox="1">
            <a:spLocks/>
          </p:cNvSpPr>
          <p:nvPr/>
        </p:nvSpPr>
        <p:spPr>
          <a:xfrm>
            <a:off x="838200" y="4162983"/>
            <a:ext cx="10515600" cy="4732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can mix scalars with vector types</a:t>
            </a:r>
          </a:p>
        </p:txBody>
      </p:sp>
    </p:spTree>
    <p:extLst>
      <p:ext uri="{BB962C8B-B14F-4D97-AF65-F5344CB8AC3E}">
        <p14:creationId xmlns:p14="http://schemas.microsoft.com/office/powerpoint/2010/main" val="108233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DFC5-EF89-4A2A-A738-81598DD0BCB7}"/>
              </a:ext>
            </a:extLst>
          </p:cNvPr>
          <p:cNvSpPr>
            <a:spLocks noGrp="1"/>
          </p:cNvSpPr>
          <p:nvPr>
            <p:ph type="title"/>
          </p:nvPr>
        </p:nvSpPr>
        <p:spPr/>
        <p:txBody>
          <a:bodyPr/>
          <a:lstStyle/>
          <a:p>
            <a:r>
              <a:rPr lang="en-US" dirty="0"/>
              <a:t>GCC Vector Types</a:t>
            </a:r>
          </a:p>
        </p:txBody>
      </p:sp>
      <p:sp>
        <p:nvSpPr>
          <p:cNvPr id="4" name="Slide Number Placeholder 3">
            <a:extLst>
              <a:ext uri="{FF2B5EF4-FFF2-40B4-BE49-F238E27FC236}">
                <a16:creationId xmlns:a16="http://schemas.microsoft.com/office/drawing/2014/main" id="{C41AAF47-9BF1-4757-8411-CC722490BE33}"/>
              </a:ext>
            </a:extLst>
          </p:cNvPr>
          <p:cNvSpPr>
            <a:spLocks noGrp="1"/>
          </p:cNvSpPr>
          <p:nvPr>
            <p:ph type="sldNum" sz="quarter" idx="12"/>
          </p:nvPr>
        </p:nvSpPr>
        <p:spPr/>
        <p:txBody>
          <a:bodyPr/>
          <a:lstStyle/>
          <a:p>
            <a:fld id="{57733F94-BD4E-45B7-8984-807B972C88CC}" type="slidenum">
              <a:rPr lang="en-US" smtClean="0"/>
              <a:pPr/>
              <a:t>16</a:t>
            </a:fld>
            <a:endParaRPr lang="en-US"/>
          </a:p>
        </p:txBody>
      </p:sp>
      <p:sp>
        <p:nvSpPr>
          <p:cNvPr id="6" name="Text Box 4">
            <a:extLst>
              <a:ext uri="{FF2B5EF4-FFF2-40B4-BE49-F238E27FC236}">
                <a16:creationId xmlns:a16="http://schemas.microsoft.com/office/drawing/2014/main" id="{BCC69BFA-4B88-4793-9DC1-601B0587729A}"/>
              </a:ext>
            </a:extLst>
          </p:cNvPr>
          <p:cNvSpPr txBox="1">
            <a:spLocks noChangeArrowheads="1"/>
          </p:cNvSpPr>
          <p:nvPr/>
        </p:nvSpPr>
        <p:spPr bwMode="auto">
          <a:xfrm>
            <a:off x="997058" y="4032587"/>
            <a:ext cx="4450598" cy="923330"/>
          </a:xfrm>
          <a:prstGeom prst="rect">
            <a:avLst/>
          </a:prstGeom>
          <a:noFill/>
          <a:ln w="12700">
            <a:solidFill>
              <a:schemeClr val="tx1"/>
            </a:solidFill>
            <a:miter lim="800000"/>
            <a:headEnd/>
            <a:tailEnd/>
          </a:ln>
          <a:effectLst/>
        </p:spPr>
        <p:txBody>
          <a:bodyPr wrap="square" anchor="ctr">
            <a:spAutoFit/>
          </a:bodyPr>
          <a:lstStyle/>
          <a:p>
            <a:pPr algn="l"/>
            <a:r>
              <a:rPr lang="nn-NO" i="1" dirty="0"/>
              <a:t>for (long i = 0; i &lt; n; i += L) {</a:t>
            </a:r>
          </a:p>
          <a:p>
            <a:pPr algn="l"/>
            <a:r>
              <a:rPr lang="nn-NO" i="1" dirty="0"/>
              <a:t>V(y[i]) = a * V(x[i]);</a:t>
            </a:r>
          </a:p>
          <a:p>
            <a:pPr algn="l"/>
            <a:r>
              <a:rPr lang="nn-NO" i="1" dirty="0"/>
              <a:t>}</a:t>
            </a:r>
            <a:endParaRPr lang="en-US" i="1" dirty="0"/>
          </a:p>
        </p:txBody>
      </p:sp>
      <p:sp>
        <p:nvSpPr>
          <p:cNvPr id="8" name="Text Box 4">
            <a:extLst>
              <a:ext uri="{FF2B5EF4-FFF2-40B4-BE49-F238E27FC236}">
                <a16:creationId xmlns:a16="http://schemas.microsoft.com/office/drawing/2014/main" id="{5372E471-6264-4162-8542-A1B331FA860D}"/>
              </a:ext>
            </a:extLst>
          </p:cNvPr>
          <p:cNvSpPr txBox="1">
            <a:spLocks noChangeArrowheads="1"/>
          </p:cNvSpPr>
          <p:nvPr/>
        </p:nvSpPr>
        <p:spPr bwMode="auto">
          <a:xfrm>
            <a:off x="997058" y="2867198"/>
            <a:ext cx="8294175" cy="923330"/>
          </a:xfrm>
          <a:prstGeom prst="rect">
            <a:avLst/>
          </a:prstGeom>
          <a:noFill/>
          <a:ln w="12700">
            <a:solidFill>
              <a:schemeClr val="tx1"/>
            </a:solidFill>
            <a:miter lim="800000"/>
            <a:headEnd/>
            <a:tailEnd/>
          </a:ln>
          <a:effectLst/>
        </p:spPr>
        <p:txBody>
          <a:bodyPr wrap="square" anchor="ctr">
            <a:spAutoFit/>
          </a:bodyPr>
          <a:lstStyle/>
          <a:p>
            <a:pPr algn="l"/>
            <a:r>
              <a:rPr lang="en-US" i="1" dirty="0"/>
              <a:t>typedef float </a:t>
            </a:r>
            <a:r>
              <a:rPr lang="en-US" i="1" dirty="0" err="1"/>
              <a:t>floatv</a:t>
            </a:r>
            <a:r>
              <a:rPr lang="en-US" i="1" dirty="0"/>
              <a:t> attribute ((vector size(64),aligned(</a:t>
            </a:r>
            <a:r>
              <a:rPr lang="en-US" i="1" dirty="0" err="1"/>
              <a:t>sizeof</a:t>
            </a:r>
            <a:r>
              <a:rPr lang="en-US" i="1" dirty="0"/>
              <a:t>(float))));</a:t>
            </a:r>
          </a:p>
          <a:p>
            <a:pPr algn="l"/>
            <a:r>
              <a:rPr lang="en-US" i="1" dirty="0"/>
              <a:t>#define V(lv) *((</a:t>
            </a:r>
            <a:r>
              <a:rPr lang="en-US" i="1" dirty="0" err="1"/>
              <a:t>floatv</a:t>
            </a:r>
            <a:r>
              <a:rPr lang="en-US" i="1" dirty="0"/>
              <a:t>*)&amp;(lv))</a:t>
            </a:r>
          </a:p>
          <a:p>
            <a:pPr algn="l"/>
            <a:endParaRPr lang="en-US" i="1" dirty="0"/>
          </a:p>
        </p:txBody>
      </p:sp>
      <p:sp>
        <p:nvSpPr>
          <p:cNvPr id="10" name="Text Box 4">
            <a:extLst>
              <a:ext uri="{FF2B5EF4-FFF2-40B4-BE49-F238E27FC236}">
                <a16:creationId xmlns:a16="http://schemas.microsoft.com/office/drawing/2014/main" id="{76B01729-B1F9-48D7-8DD2-8D3F00B77F5A}"/>
              </a:ext>
            </a:extLst>
          </p:cNvPr>
          <p:cNvSpPr txBox="1">
            <a:spLocks noChangeArrowheads="1"/>
          </p:cNvSpPr>
          <p:nvPr/>
        </p:nvSpPr>
        <p:spPr bwMode="auto">
          <a:xfrm>
            <a:off x="997058" y="1501365"/>
            <a:ext cx="2683790" cy="923330"/>
          </a:xfrm>
          <a:prstGeom prst="rect">
            <a:avLst/>
          </a:prstGeom>
          <a:noFill/>
          <a:ln w="12700">
            <a:solidFill>
              <a:schemeClr val="tx1"/>
            </a:solidFill>
            <a:miter lim="800000"/>
            <a:headEnd/>
            <a:tailEnd/>
          </a:ln>
          <a:effectLst/>
        </p:spPr>
        <p:txBody>
          <a:bodyPr wrap="square" anchor="ctr">
            <a:spAutoFit/>
          </a:bodyPr>
          <a:lstStyle/>
          <a:p>
            <a:pPr algn="l"/>
            <a:r>
              <a:rPr lang="nn-NO" i="1" dirty="0"/>
              <a:t>for (long i = 0; i &lt; n; i++) {</a:t>
            </a:r>
          </a:p>
          <a:p>
            <a:pPr algn="l"/>
            <a:r>
              <a:rPr lang="nn-NO" i="1" dirty="0"/>
              <a:t>y[i] = a * x[i];</a:t>
            </a:r>
          </a:p>
          <a:p>
            <a:pPr algn="l"/>
            <a:r>
              <a:rPr lang="nn-NO" i="1" dirty="0"/>
              <a:t>}</a:t>
            </a:r>
          </a:p>
        </p:txBody>
      </p:sp>
    </p:spTree>
    <p:extLst>
      <p:ext uri="{BB962C8B-B14F-4D97-AF65-F5344CB8AC3E}">
        <p14:creationId xmlns:p14="http://schemas.microsoft.com/office/powerpoint/2010/main" val="172274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43507-8286-4D19-8C5C-C2342135EC5E}"/>
              </a:ext>
            </a:extLst>
          </p:cNvPr>
          <p:cNvSpPr>
            <a:spLocks noGrp="1"/>
          </p:cNvSpPr>
          <p:nvPr>
            <p:ph type="title"/>
          </p:nvPr>
        </p:nvSpPr>
        <p:spPr/>
        <p:txBody>
          <a:bodyPr/>
          <a:lstStyle/>
          <a:p>
            <a:r>
              <a:rPr lang="en-US" dirty="0" err="1"/>
              <a:t>Intrinsics</a:t>
            </a:r>
            <a:r>
              <a:rPr lang="en-US" dirty="0"/>
              <a:t> </a:t>
            </a:r>
          </a:p>
        </p:txBody>
      </p:sp>
      <p:sp>
        <p:nvSpPr>
          <p:cNvPr id="3" name="Content Placeholder 2">
            <a:extLst>
              <a:ext uri="{FF2B5EF4-FFF2-40B4-BE49-F238E27FC236}">
                <a16:creationId xmlns:a16="http://schemas.microsoft.com/office/drawing/2014/main" id="{19E843A8-ED16-4CCB-A975-9226EBE8B3BB}"/>
              </a:ext>
            </a:extLst>
          </p:cNvPr>
          <p:cNvSpPr>
            <a:spLocks noGrp="1"/>
          </p:cNvSpPr>
          <p:nvPr>
            <p:ph idx="1"/>
          </p:nvPr>
        </p:nvSpPr>
        <p:spPr>
          <a:xfrm>
            <a:off x="838200" y="1355558"/>
            <a:ext cx="10515600" cy="1705357"/>
          </a:xfrm>
        </p:spPr>
        <p:txBody>
          <a:bodyPr>
            <a:normAutofit/>
          </a:bodyPr>
          <a:lstStyle/>
          <a:p>
            <a:r>
              <a:rPr lang="en-US" dirty="0"/>
              <a:t>Processor/platform-specific functions and types</a:t>
            </a:r>
          </a:p>
          <a:p>
            <a:r>
              <a:rPr lang="en-US" dirty="0"/>
              <a:t>For example, ARM Neon </a:t>
            </a:r>
            <a:r>
              <a:rPr lang="en-US" dirty="0" err="1"/>
              <a:t>instrinsics</a:t>
            </a:r>
            <a:r>
              <a:rPr lang="en-US" dirty="0"/>
              <a:t> </a:t>
            </a:r>
          </a:p>
        </p:txBody>
      </p:sp>
      <p:sp>
        <p:nvSpPr>
          <p:cNvPr id="4" name="Slide Number Placeholder 3">
            <a:extLst>
              <a:ext uri="{FF2B5EF4-FFF2-40B4-BE49-F238E27FC236}">
                <a16:creationId xmlns:a16="http://schemas.microsoft.com/office/drawing/2014/main" id="{2CDDB8A5-264E-491B-9C0D-2287DB85BCE3}"/>
              </a:ext>
            </a:extLst>
          </p:cNvPr>
          <p:cNvSpPr>
            <a:spLocks noGrp="1"/>
          </p:cNvSpPr>
          <p:nvPr>
            <p:ph type="sldNum" sz="quarter" idx="12"/>
          </p:nvPr>
        </p:nvSpPr>
        <p:spPr/>
        <p:txBody>
          <a:bodyPr/>
          <a:lstStyle/>
          <a:p>
            <a:fld id="{57733F94-BD4E-45B7-8984-807B972C88CC}" type="slidenum">
              <a:rPr lang="en-US" smtClean="0"/>
              <a:pPr/>
              <a:t>17</a:t>
            </a:fld>
            <a:endParaRPr lang="en-US"/>
          </a:p>
        </p:txBody>
      </p:sp>
      <p:sp>
        <p:nvSpPr>
          <p:cNvPr id="6" name="Text Box 4">
            <a:extLst>
              <a:ext uri="{FF2B5EF4-FFF2-40B4-BE49-F238E27FC236}">
                <a16:creationId xmlns:a16="http://schemas.microsoft.com/office/drawing/2014/main" id="{DAE223F9-0A3B-4A3D-8F4B-4E059C0F31EA}"/>
              </a:ext>
            </a:extLst>
          </p:cNvPr>
          <p:cNvSpPr txBox="1">
            <a:spLocks noChangeArrowheads="1"/>
          </p:cNvSpPr>
          <p:nvPr/>
        </p:nvSpPr>
        <p:spPr bwMode="auto">
          <a:xfrm>
            <a:off x="1128792" y="2722357"/>
            <a:ext cx="4450598" cy="369332"/>
          </a:xfrm>
          <a:prstGeom prst="rect">
            <a:avLst/>
          </a:prstGeom>
          <a:noFill/>
          <a:ln w="12700">
            <a:solidFill>
              <a:schemeClr val="tx1"/>
            </a:solidFill>
            <a:miter lim="800000"/>
            <a:headEnd/>
            <a:tailEnd/>
          </a:ln>
          <a:effectLst/>
        </p:spPr>
        <p:txBody>
          <a:bodyPr wrap="square" anchor="ctr">
            <a:spAutoFit/>
          </a:bodyPr>
          <a:lstStyle/>
          <a:p>
            <a:pPr algn="l"/>
            <a:r>
              <a:rPr lang="nn-NO" i="1" dirty="0"/>
              <a:t>#include &lt;arm_neon.h&gt;</a:t>
            </a:r>
            <a:endParaRPr lang="en-US" i="1" dirty="0"/>
          </a:p>
        </p:txBody>
      </p:sp>
      <p:sp>
        <p:nvSpPr>
          <p:cNvPr id="10" name="TextBox 9">
            <a:extLst>
              <a:ext uri="{FF2B5EF4-FFF2-40B4-BE49-F238E27FC236}">
                <a16:creationId xmlns:a16="http://schemas.microsoft.com/office/drawing/2014/main" id="{C46009A7-74E4-4F40-B107-2EB71B0A7661}"/>
              </a:ext>
            </a:extLst>
          </p:cNvPr>
          <p:cNvSpPr txBox="1"/>
          <p:nvPr/>
        </p:nvSpPr>
        <p:spPr>
          <a:xfrm>
            <a:off x="149815" y="6356350"/>
            <a:ext cx="11064499" cy="276999"/>
          </a:xfrm>
          <a:prstGeom prst="rect">
            <a:avLst/>
          </a:prstGeom>
          <a:noFill/>
        </p:spPr>
        <p:txBody>
          <a:bodyPr wrap="square">
            <a:spAutoFit/>
          </a:bodyPr>
          <a:lstStyle/>
          <a:p>
            <a:r>
              <a:rPr lang="en-US" sz="1200" i="1" dirty="0">
                <a:hlinkClick r:id="rId3"/>
              </a:rPr>
              <a:t>https://developer.arm.com/documentation/dht0002/a/Introducing-NEON/Developing-for-NEON/Intrinsics</a:t>
            </a:r>
            <a:endParaRPr lang="en-US" sz="1200" i="1" dirty="0"/>
          </a:p>
        </p:txBody>
      </p:sp>
      <p:sp>
        <p:nvSpPr>
          <p:cNvPr id="12" name="Text Box 4">
            <a:extLst>
              <a:ext uri="{FF2B5EF4-FFF2-40B4-BE49-F238E27FC236}">
                <a16:creationId xmlns:a16="http://schemas.microsoft.com/office/drawing/2014/main" id="{44F74D3A-1BA2-4954-8BB6-DAC5F05DC40C}"/>
              </a:ext>
            </a:extLst>
          </p:cNvPr>
          <p:cNvSpPr txBox="1">
            <a:spLocks noChangeArrowheads="1"/>
          </p:cNvSpPr>
          <p:nvPr/>
        </p:nvSpPr>
        <p:spPr bwMode="auto">
          <a:xfrm>
            <a:off x="1128792" y="3569857"/>
            <a:ext cx="4450598" cy="2308324"/>
          </a:xfrm>
          <a:prstGeom prst="rect">
            <a:avLst/>
          </a:prstGeom>
          <a:noFill/>
          <a:ln w="12700">
            <a:solidFill>
              <a:schemeClr val="tx1"/>
            </a:solidFill>
            <a:miter lim="800000"/>
            <a:headEnd/>
            <a:tailEnd/>
          </a:ln>
          <a:effectLst/>
        </p:spPr>
        <p:txBody>
          <a:bodyPr wrap="square" anchor="ctr">
            <a:spAutoFit/>
          </a:bodyPr>
          <a:lstStyle/>
          <a:p>
            <a:pPr algn="l"/>
            <a:r>
              <a:rPr lang="nn-NO" i="1" dirty="0"/>
              <a:t>int16x4_t vadd_s16(int16x4_t a, int16x4_t b) {</a:t>
            </a:r>
          </a:p>
          <a:p>
            <a:pPr algn="l"/>
            <a:r>
              <a:rPr lang="nn-NO" i="1" dirty="0"/>
              <a:t>  int16x4_t c;</a:t>
            </a:r>
          </a:p>
          <a:p>
            <a:pPr algn="l"/>
            <a:r>
              <a:rPr lang="nn-NO" i="1" dirty="0"/>
              <a:t>  for (int i = 0; i &lt; 4; i++) {</a:t>
            </a:r>
          </a:p>
          <a:p>
            <a:pPr algn="l"/>
            <a:r>
              <a:rPr lang="nn-NO" i="1" dirty="0"/>
              <a:t>    c[i] = a[i] + b[i];</a:t>
            </a:r>
          </a:p>
          <a:p>
            <a:pPr algn="l"/>
            <a:r>
              <a:rPr lang="nn-NO" i="1" dirty="0"/>
              <a:t>  }</a:t>
            </a:r>
          </a:p>
          <a:p>
            <a:pPr algn="l"/>
            <a:r>
              <a:rPr lang="nn-NO" i="1" dirty="0"/>
              <a:t>  return c;</a:t>
            </a:r>
          </a:p>
          <a:p>
            <a:pPr algn="l"/>
            <a:r>
              <a:rPr lang="nn-NO" i="1" dirty="0"/>
              <a:t>}</a:t>
            </a:r>
          </a:p>
        </p:txBody>
      </p:sp>
    </p:spTree>
    <p:extLst>
      <p:ext uri="{BB962C8B-B14F-4D97-AF65-F5344CB8AC3E}">
        <p14:creationId xmlns:p14="http://schemas.microsoft.com/office/powerpoint/2010/main" val="194725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F5F5-2132-4103-A932-40728834D5B4}"/>
              </a:ext>
            </a:extLst>
          </p:cNvPr>
          <p:cNvSpPr>
            <a:spLocks noGrp="1"/>
          </p:cNvSpPr>
          <p:nvPr>
            <p:ph type="title"/>
          </p:nvPr>
        </p:nvSpPr>
        <p:spPr/>
        <p:txBody>
          <a:bodyPr/>
          <a:lstStyle/>
          <a:p>
            <a:r>
              <a:rPr lang="en-US" dirty="0"/>
              <a:t>Why (auto) vectorization fails?</a:t>
            </a:r>
          </a:p>
        </p:txBody>
      </p:sp>
      <p:sp>
        <p:nvSpPr>
          <p:cNvPr id="3" name="Content Placeholder 2">
            <a:extLst>
              <a:ext uri="{FF2B5EF4-FFF2-40B4-BE49-F238E27FC236}">
                <a16:creationId xmlns:a16="http://schemas.microsoft.com/office/drawing/2014/main" id="{53B113F6-CEA1-42A1-9138-29D62A361330}"/>
              </a:ext>
            </a:extLst>
          </p:cNvPr>
          <p:cNvSpPr>
            <a:spLocks noGrp="1"/>
          </p:cNvSpPr>
          <p:nvPr>
            <p:ph idx="1"/>
          </p:nvPr>
        </p:nvSpPr>
        <p:spPr/>
        <p:txBody>
          <a:bodyPr/>
          <a:lstStyle/>
          <a:p>
            <a:pPr>
              <a:buFont typeface="Wingdings" panose="05000000000000000000" pitchFamily="2" charset="2"/>
              <a:buChar char="q"/>
            </a:pPr>
            <a:r>
              <a:rPr lang="en-US" dirty="0"/>
              <a:t>Potential aliasing makes auto vectorization difficult/impossible</a:t>
            </a:r>
          </a:p>
          <a:p>
            <a:pPr>
              <a:buFont typeface="Wingdings" panose="05000000000000000000" pitchFamily="2" charset="2"/>
              <a:buChar char="q"/>
            </a:pPr>
            <a:r>
              <a:rPr lang="en-US" dirty="0"/>
              <a:t>Complex control flows make vectorization impossible or less profitable</a:t>
            </a:r>
          </a:p>
          <a:p>
            <a:pPr>
              <a:buFont typeface="Wingdings" panose="05000000000000000000" pitchFamily="2" charset="2"/>
              <a:buChar char="q"/>
            </a:pPr>
            <a:r>
              <a:rPr lang="en-US" dirty="0"/>
              <a:t>Non-contiguous data accesses make vectorization impossible or less profitable</a:t>
            </a:r>
          </a:p>
          <a:p>
            <a:pPr>
              <a:buFont typeface="Wingdings" panose="05000000000000000000" pitchFamily="2" charset="2"/>
              <a:buChar char="q"/>
            </a:pPr>
            <a:r>
              <a:rPr lang="en-US" b="1" dirty="0"/>
              <a:t>Giving hints to the compiler sometimes (not always) addresses the problem</a:t>
            </a:r>
          </a:p>
        </p:txBody>
      </p:sp>
      <p:sp>
        <p:nvSpPr>
          <p:cNvPr id="4" name="Slide Number Placeholder 3">
            <a:extLst>
              <a:ext uri="{FF2B5EF4-FFF2-40B4-BE49-F238E27FC236}">
                <a16:creationId xmlns:a16="http://schemas.microsoft.com/office/drawing/2014/main" id="{D95417DA-E416-4CA9-968D-52B22908CFEB}"/>
              </a:ext>
            </a:extLst>
          </p:cNvPr>
          <p:cNvSpPr>
            <a:spLocks noGrp="1"/>
          </p:cNvSpPr>
          <p:nvPr>
            <p:ph type="sldNum" sz="quarter" idx="12"/>
          </p:nvPr>
        </p:nvSpPr>
        <p:spPr/>
        <p:txBody>
          <a:bodyPr/>
          <a:lstStyle/>
          <a:p>
            <a:fld id="{57733F94-BD4E-45B7-8984-807B972C88CC}" type="slidenum">
              <a:rPr lang="en-US" smtClean="0"/>
              <a:pPr/>
              <a:t>18</a:t>
            </a:fld>
            <a:endParaRPr lang="en-US"/>
          </a:p>
        </p:txBody>
      </p:sp>
    </p:spTree>
    <p:extLst>
      <p:ext uri="{BB962C8B-B14F-4D97-AF65-F5344CB8AC3E}">
        <p14:creationId xmlns:p14="http://schemas.microsoft.com/office/powerpoint/2010/main" val="35615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92AC-C64A-457D-ACCC-6BF3F1E7EC8A}"/>
              </a:ext>
            </a:extLst>
          </p:cNvPr>
          <p:cNvSpPr>
            <a:spLocks noGrp="1"/>
          </p:cNvSpPr>
          <p:nvPr>
            <p:ph type="title"/>
          </p:nvPr>
        </p:nvSpPr>
        <p:spPr/>
        <p:txBody>
          <a:bodyPr/>
          <a:lstStyle/>
          <a:p>
            <a:r>
              <a:rPr lang="en-US" dirty="0"/>
              <a:t>How do I know if my code is vectorized? </a:t>
            </a:r>
          </a:p>
        </p:txBody>
      </p:sp>
      <p:sp>
        <p:nvSpPr>
          <p:cNvPr id="3" name="Content Placeholder 2">
            <a:extLst>
              <a:ext uri="{FF2B5EF4-FFF2-40B4-BE49-F238E27FC236}">
                <a16:creationId xmlns:a16="http://schemas.microsoft.com/office/drawing/2014/main" id="{FFB3FB50-B97C-4A0C-8ADA-DD1F862F71E5}"/>
              </a:ext>
            </a:extLst>
          </p:cNvPr>
          <p:cNvSpPr>
            <a:spLocks noGrp="1"/>
          </p:cNvSpPr>
          <p:nvPr>
            <p:ph idx="1"/>
          </p:nvPr>
        </p:nvSpPr>
        <p:spPr>
          <a:xfrm>
            <a:off x="838200" y="1355559"/>
            <a:ext cx="10515600" cy="473242"/>
          </a:xfrm>
        </p:spPr>
        <p:txBody>
          <a:bodyPr>
            <a:normAutofit lnSpcReduction="10000"/>
          </a:bodyPr>
          <a:lstStyle/>
          <a:p>
            <a:pPr>
              <a:buFont typeface="Wingdings" panose="05000000000000000000" pitchFamily="2" charset="2"/>
              <a:buChar char="q"/>
            </a:pPr>
            <a:r>
              <a:rPr lang="en-US" dirty="0"/>
              <a:t>Most compilers provide tools to get a report</a:t>
            </a:r>
          </a:p>
        </p:txBody>
      </p:sp>
      <p:sp>
        <p:nvSpPr>
          <p:cNvPr id="4" name="Slide Number Placeholder 3">
            <a:extLst>
              <a:ext uri="{FF2B5EF4-FFF2-40B4-BE49-F238E27FC236}">
                <a16:creationId xmlns:a16="http://schemas.microsoft.com/office/drawing/2014/main" id="{D12F88BE-4040-472F-888B-E20082C8A687}"/>
              </a:ext>
            </a:extLst>
          </p:cNvPr>
          <p:cNvSpPr>
            <a:spLocks noGrp="1"/>
          </p:cNvSpPr>
          <p:nvPr>
            <p:ph type="sldNum" sz="quarter" idx="12"/>
          </p:nvPr>
        </p:nvSpPr>
        <p:spPr/>
        <p:txBody>
          <a:bodyPr/>
          <a:lstStyle/>
          <a:p>
            <a:fld id="{57733F94-BD4E-45B7-8984-807B972C88CC}" type="slidenum">
              <a:rPr lang="en-US" smtClean="0"/>
              <a:pPr/>
              <a:t>19</a:t>
            </a:fld>
            <a:endParaRPr lang="en-US"/>
          </a:p>
        </p:txBody>
      </p:sp>
      <p:sp>
        <p:nvSpPr>
          <p:cNvPr id="5" name="Content Placeholder 2">
            <a:extLst>
              <a:ext uri="{FF2B5EF4-FFF2-40B4-BE49-F238E27FC236}">
                <a16:creationId xmlns:a16="http://schemas.microsoft.com/office/drawing/2014/main" id="{78623D0E-EEE6-4647-AE60-EE7C131ADB7C}"/>
              </a:ext>
            </a:extLst>
          </p:cNvPr>
          <p:cNvSpPr txBox="1">
            <a:spLocks/>
          </p:cNvSpPr>
          <p:nvPr/>
        </p:nvSpPr>
        <p:spPr>
          <a:xfrm>
            <a:off x="975102" y="3853372"/>
            <a:ext cx="10515600" cy="10518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Add a trick to assembly (</a:t>
            </a:r>
            <a:r>
              <a:rPr lang="en-US" dirty="0" err="1"/>
              <a:t>gss</a:t>
            </a:r>
            <a:r>
              <a:rPr lang="en-US" dirty="0"/>
              <a:t> –S)</a:t>
            </a:r>
          </a:p>
          <a:p>
            <a:pPr lvl="1">
              <a:buFont typeface="Wingdings" panose="05000000000000000000" pitchFamily="2" charset="2"/>
              <a:buChar char="q"/>
            </a:pPr>
            <a:r>
              <a:rPr lang="en-US" dirty="0"/>
              <a:t>enclose loops with inline assembler comments</a:t>
            </a:r>
          </a:p>
        </p:txBody>
      </p:sp>
      <p:graphicFrame>
        <p:nvGraphicFramePr>
          <p:cNvPr id="6" name="Table 6">
            <a:extLst>
              <a:ext uri="{FF2B5EF4-FFF2-40B4-BE49-F238E27FC236}">
                <a16:creationId xmlns:a16="http://schemas.microsoft.com/office/drawing/2014/main" id="{15EC1FF8-A1A5-44E4-BA95-9525B1554ECA}"/>
              </a:ext>
            </a:extLst>
          </p:cNvPr>
          <p:cNvGraphicFramePr>
            <a:graphicFrameLocks noGrp="1"/>
          </p:cNvGraphicFramePr>
          <p:nvPr/>
        </p:nvGraphicFramePr>
        <p:xfrm>
          <a:off x="1582549" y="2013774"/>
          <a:ext cx="7644069" cy="1112520"/>
        </p:xfrm>
        <a:graphic>
          <a:graphicData uri="http://schemas.openxmlformats.org/drawingml/2006/table">
            <a:tbl>
              <a:tblPr firstRow="1" bandRow="1">
                <a:tableStyleId>{5C22544A-7EE6-4342-B048-85BDC9FD1C3A}</a:tableStyleId>
              </a:tblPr>
              <a:tblGrid>
                <a:gridCol w="2931189">
                  <a:extLst>
                    <a:ext uri="{9D8B030D-6E8A-4147-A177-3AD203B41FA5}">
                      <a16:colId xmlns:a16="http://schemas.microsoft.com/office/drawing/2014/main" val="1214042820"/>
                    </a:ext>
                  </a:extLst>
                </a:gridCol>
                <a:gridCol w="4712880">
                  <a:extLst>
                    <a:ext uri="{9D8B030D-6E8A-4147-A177-3AD203B41FA5}">
                      <a16:colId xmlns:a16="http://schemas.microsoft.com/office/drawing/2014/main" val="4067263835"/>
                    </a:ext>
                  </a:extLst>
                </a:gridCol>
              </a:tblGrid>
              <a:tr h="370840">
                <a:tc>
                  <a:txBody>
                    <a:bodyPr/>
                    <a:lstStyle/>
                    <a:p>
                      <a:r>
                        <a:rPr lang="en-US" dirty="0"/>
                        <a:t>Compiler</a:t>
                      </a:r>
                    </a:p>
                  </a:txBody>
                  <a:tcPr/>
                </a:tc>
                <a:tc>
                  <a:txBody>
                    <a:bodyPr/>
                    <a:lstStyle/>
                    <a:p>
                      <a:r>
                        <a:rPr lang="en-US" dirty="0"/>
                        <a:t>Report options</a:t>
                      </a:r>
                    </a:p>
                  </a:txBody>
                  <a:tcPr/>
                </a:tc>
                <a:extLst>
                  <a:ext uri="{0D108BD9-81ED-4DB2-BD59-A6C34878D82A}">
                    <a16:rowId xmlns:a16="http://schemas.microsoft.com/office/drawing/2014/main" val="1269279402"/>
                  </a:ext>
                </a:extLst>
              </a:tr>
              <a:tr h="370840">
                <a:tc>
                  <a:txBody>
                    <a:bodyPr/>
                    <a:lstStyle/>
                    <a:p>
                      <a:r>
                        <a:rPr lang="en-US" dirty="0" err="1"/>
                        <a:t>gcc</a:t>
                      </a:r>
                      <a:endParaRPr lang="en-US" dirty="0"/>
                    </a:p>
                  </a:txBody>
                  <a:tcPr/>
                </a:tc>
                <a:tc>
                  <a:txBody>
                    <a:bodyPr/>
                    <a:lstStyle/>
                    <a:p>
                      <a:r>
                        <a:rPr lang="en-US" dirty="0"/>
                        <a:t>-</a:t>
                      </a:r>
                      <a:r>
                        <a:rPr lang="en-US" dirty="0" err="1"/>
                        <a:t>fopt</a:t>
                      </a:r>
                      <a:r>
                        <a:rPr lang="en-US" dirty="0"/>
                        <a:t>-info-</a:t>
                      </a:r>
                      <a:r>
                        <a:rPr lang="en-US" dirty="0" err="1"/>
                        <a:t>vec</a:t>
                      </a:r>
                      <a:r>
                        <a:rPr lang="en-US" dirty="0"/>
                        <a:t>-{</a:t>
                      </a:r>
                      <a:r>
                        <a:rPr lang="en-US" dirty="0" err="1"/>
                        <a:t>optimized,missed</a:t>
                      </a:r>
                      <a:r>
                        <a:rPr lang="en-US" dirty="0"/>
                        <a:t>}</a:t>
                      </a:r>
                    </a:p>
                  </a:txBody>
                  <a:tcPr/>
                </a:tc>
                <a:extLst>
                  <a:ext uri="{0D108BD9-81ED-4DB2-BD59-A6C34878D82A}">
                    <a16:rowId xmlns:a16="http://schemas.microsoft.com/office/drawing/2014/main" val="127950704"/>
                  </a:ext>
                </a:extLst>
              </a:tr>
              <a:tr h="370840">
                <a:tc>
                  <a:txBody>
                    <a:bodyPr/>
                    <a:lstStyle/>
                    <a:p>
                      <a:r>
                        <a:rPr lang="en-US" dirty="0"/>
                        <a:t>clang</a:t>
                      </a:r>
                    </a:p>
                  </a:txBody>
                  <a:tcPr/>
                </a:tc>
                <a:tc>
                  <a:txBody>
                    <a:bodyPr/>
                    <a:lstStyle/>
                    <a:p>
                      <a:r>
                        <a:rPr lang="en-US" dirty="0"/>
                        <a:t>-</a:t>
                      </a:r>
                      <a:r>
                        <a:rPr lang="en-US" dirty="0" err="1"/>
                        <a:t>Rpass</a:t>
                      </a:r>
                      <a:r>
                        <a:rPr lang="en-US" dirty="0"/>
                        <a:t>=vectorize</a:t>
                      </a:r>
                    </a:p>
                  </a:txBody>
                  <a:tcPr/>
                </a:tc>
                <a:extLst>
                  <a:ext uri="{0D108BD9-81ED-4DB2-BD59-A6C34878D82A}">
                    <a16:rowId xmlns:a16="http://schemas.microsoft.com/office/drawing/2014/main" val="1321641407"/>
                  </a:ext>
                </a:extLst>
              </a:tr>
            </a:tbl>
          </a:graphicData>
        </a:graphic>
      </p:graphicFrame>
      <p:sp>
        <p:nvSpPr>
          <p:cNvPr id="8" name="Text Box 4">
            <a:extLst>
              <a:ext uri="{FF2B5EF4-FFF2-40B4-BE49-F238E27FC236}">
                <a16:creationId xmlns:a16="http://schemas.microsoft.com/office/drawing/2014/main" id="{388EE4EE-57BC-432F-A369-861F01F2C22C}"/>
              </a:ext>
            </a:extLst>
          </p:cNvPr>
          <p:cNvSpPr txBox="1">
            <a:spLocks noChangeArrowheads="1"/>
          </p:cNvSpPr>
          <p:nvPr/>
        </p:nvSpPr>
        <p:spPr bwMode="auto">
          <a:xfrm>
            <a:off x="1685440" y="4893628"/>
            <a:ext cx="3644524" cy="1477328"/>
          </a:xfrm>
          <a:prstGeom prst="rect">
            <a:avLst/>
          </a:prstGeom>
          <a:noFill/>
          <a:ln w="12700">
            <a:solidFill>
              <a:schemeClr val="tx1"/>
            </a:solidFill>
            <a:miter lim="800000"/>
            <a:headEnd/>
            <a:tailEnd/>
          </a:ln>
          <a:effectLst/>
        </p:spPr>
        <p:txBody>
          <a:bodyPr wrap="none" anchor="ctr">
            <a:spAutoFit/>
          </a:bodyPr>
          <a:lstStyle/>
          <a:p>
            <a:pPr algn="l"/>
            <a:r>
              <a:rPr lang="en-US" i="1" dirty="0" err="1"/>
              <a:t>asm</a:t>
            </a:r>
            <a:r>
              <a:rPr lang="en-US" i="1" dirty="0"/>
              <a:t> volatile ("# </a:t>
            </a:r>
            <a:r>
              <a:rPr lang="en-US" i="1" dirty="0" err="1"/>
              <a:t>xxxxxx</a:t>
            </a:r>
            <a:r>
              <a:rPr lang="en-US" i="1" dirty="0"/>
              <a:t> loop begins");</a:t>
            </a:r>
          </a:p>
          <a:p>
            <a:pPr algn="l"/>
            <a:r>
              <a:rPr lang="en-US" i="1" dirty="0"/>
              <a:t>for (</a:t>
            </a:r>
            <a:r>
              <a:rPr lang="en-US" i="1" dirty="0" err="1"/>
              <a:t>i</a:t>
            </a:r>
            <a:r>
              <a:rPr lang="en-US" i="1" dirty="0"/>
              <a:t> = 0; </a:t>
            </a:r>
            <a:r>
              <a:rPr lang="en-US" i="1" dirty="0" err="1"/>
              <a:t>i</a:t>
            </a:r>
            <a:r>
              <a:rPr lang="en-US" i="1" dirty="0"/>
              <a:t> &lt; n; </a:t>
            </a:r>
            <a:r>
              <a:rPr lang="en-US" i="1" dirty="0" err="1"/>
              <a:t>i</a:t>
            </a:r>
            <a:r>
              <a:rPr lang="en-US" i="1" dirty="0"/>
              <a:t>++) {</a:t>
            </a:r>
          </a:p>
          <a:p>
            <a:pPr algn="l"/>
            <a:r>
              <a:rPr lang="en-US" i="1" dirty="0"/>
              <a:t> ... /∗ loop to be vectorized ∗/</a:t>
            </a:r>
          </a:p>
          <a:p>
            <a:pPr algn="l"/>
            <a:r>
              <a:rPr lang="en-US" i="1" dirty="0"/>
              <a:t> }</a:t>
            </a:r>
          </a:p>
          <a:p>
            <a:pPr algn="l"/>
            <a:r>
              <a:rPr lang="en-US" i="1" dirty="0"/>
              <a:t> </a:t>
            </a:r>
            <a:r>
              <a:rPr lang="en-US" i="1" dirty="0" err="1"/>
              <a:t>asm</a:t>
            </a:r>
            <a:r>
              <a:rPr lang="en-US" i="1" dirty="0"/>
              <a:t> volatile ("# </a:t>
            </a:r>
            <a:r>
              <a:rPr lang="en-US" i="1" dirty="0" err="1"/>
              <a:t>xxxxxx</a:t>
            </a:r>
            <a:r>
              <a:rPr lang="en-US" i="1" dirty="0"/>
              <a:t> loop ends");</a:t>
            </a:r>
            <a:endParaRPr lang="en-GB" dirty="0">
              <a:latin typeface="Courier New" pitchFamily="49" charset="0"/>
            </a:endParaRPr>
          </a:p>
        </p:txBody>
      </p:sp>
    </p:spTree>
    <p:extLst>
      <p:ext uri="{BB962C8B-B14F-4D97-AF65-F5344CB8AC3E}">
        <p14:creationId xmlns:p14="http://schemas.microsoft.com/office/powerpoint/2010/main" val="226705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a:t>
            </a:r>
            <a:endParaRPr lang="en-US" dirty="0"/>
          </a:p>
        </p:txBody>
      </p:sp>
      <p:sp>
        <p:nvSpPr>
          <p:cNvPr id="3" name="Content Placeholder 2"/>
          <p:cNvSpPr>
            <a:spLocks noGrp="1"/>
          </p:cNvSpPr>
          <p:nvPr>
            <p:ph idx="1"/>
          </p:nvPr>
        </p:nvSpPr>
        <p:spPr/>
        <p:txBody>
          <a:bodyPr/>
          <a:lstStyle/>
          <a:p>
            <a:r>
              <a:rPr lang="en-US" dirty="0"/>
              <a:t>Morning</a:t>
            </a:r>
          </a:p>
          <a:p>
            <a:pPr lvl="1"/>
            <a:r>
              <a:rPr lang="en-US" dirty="0"/>
              <a:t>SIMD recap</a:t>
            </a:r>
          </a:p>
          <a:p>
            <a:pPr lvl="1"/>
            <a:r>
              <a:rPr lang="en-US" dirty="0"/>
              <a:t>Parallel Programming with CUDA</a:t>
            </a:r>
          </a:p>
          <a:p>
            <a:pPr lvl="1"/>
            <a:r>
              <a:rPr lang="en-US" dirty="0"/>
              <a:t>Diving deep in CUDA, CUDA memory model &amp; performance impact</a:t>
            </a:r>
          </a:p>
          <a:p>
            <a:endParaRPr lang="en-US" dirty="0"/>
          </a:p>
          <a:p>
            <a:r>
              <a:rPr lang="en-US" dirty="0"/>
              <a:t>Afternoon+</a:t>
            </a:r>
          </a:p>
          <a:p>
            <a:pPr lvl="1"/>
            <a:r>
              <a:rPr lang="en-US" dirty="0"/>
              <a:t>Lab session</a:t>
            </a:r>
          </a:p>
          <a:p>
            <a:pPr lvl="2"/>
            <a:r>
              <a:rPr lang="en-US" dirty="0"/>
              <a:t>GPU-accelerated image manipulation with CUDA</a:t>
            </a:r>
          </a:p>
          <a:p>
            <a:pPr lvl="1"/>
            <a:r>
              <a:rPr lang="en-US" dirty="0"/>
              <a:t>Assignment</a:t>
            </a:r>
          </a:p>
          <a:p>
            <a:pPr lvl="2"/>
            <a:r>
              <a:rPr lang="en-US" dirty="0"/>
              <a:t>GPU-acceleration of familiar algorithms (Sobel, BMM)</a:t>
            </a:r>
          </a:p>
        </p:txBody>
      </p:sp>
      <p:sp>
        <p:nvSpPr>
          <p:cNvPr id="36" name="Footer Placeholder 35">
            <a:extLst>
              <a:ext uri="{FF2B5EF4-FFF2-40B4-BE49-F238E27FC236}">
                <a16:creationId xmlns:a16="http://schemas.microsoft.com/office/drawing/2014/main" id="{99635EA5-AF23-0046-B0F7-3346E7F65DEC}"/>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3654721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E819-3CAE-4694-9DCF-B99B3A1E4A8A}"/>
              </a:ext>
            </a:extLst>
          </p:cNvPr>
          <p:cNvSpPr>
            <a:spLocks noGrp="1"/>
          </p:cNvSpPr>
          <p:nvPr>
            <p:ph type="title"/>
          </p:nvPr>
        </p:nvSpPr>
        <p:spPr/>
        <p:txBody>
          <a:bodyPr/>
          <a:lstStyle/>
          <a:p>
            <a:r>
              <a:rPr lang="en-US" dirty="0"/>
              <a:t>How do I know if my code is vectorized? </a:t>
            </a:r>
          </a:p>
        </p:txBody>
      </p:sp>
      <p:sp>
        <p:nvSpPr>
          <p:cNvPr id="4" name="Slide Number Placeholder 3">
            <a:extLst>
              <a:ext uri="{FF2B5EF4-FFF2-40B4-BE49-F238E27FC236}">
                <a16:creationId xmlns:a16="http://schemas.microsoft.com/office/drawing/2014/main" id="{3D83D790-F8E1-4ECA-A914-28F3A66B5BDF}"/>
              </a:ext>
            </a:extLst>
          </p:cNvPr>
          <p:cNvSpPr>
            <a:spLocks noGrp="1"/>
          </p:cNvSpPr>
          <p:nvPr>
            <p:ph type="sldNum" sz="quarter" idx="12"/>
          </p:nvPr>
        </p:nvSpPr>
        <p:spPr/>
        <p:txBody>
          <a:bodyPr/>
          <a:lstStyle/>
          <a:p>
            <a:fld id="{57733F94-BD4E-45B7-8984-807B972C88CC}" type="slidenum">
              <a:rPr lang="en-US" smtClean="0"/>
              <a:pPr/>
              <a:t>20</a:t>
            </a:fld>
            <a:endParaRPr lang="en-US"/>
          </a:p>
        </p:txBody>
      </p:sp>
      <p:sp>
        <p:nvSpPr>
          <p:cNvPr id="8" name="TextBox 7">
            <a:extLst>
              <a:ext uri="{FF2B5EF4-FFF2-40B4-BE49-F238E27FC236}">
                <a16:creationId xmlns:a16="http://schemas.microsoft.com/office/drawing/2014/main" id="{762BE499-F313-4E0D-87DA-AB20CC31CD7F}"/>
              </a:ext>
            </a:extLst>
          </p:cNvPr>
          <p:cNvSpPr txBox="1"/>
          <p:nvPr/>
        </p:nvSpPr>
        <p:spPr>
          <a:xfrm>
            <a:off x="603788" y="1498663"/>
            <a:ext cx="10984424" cy="369332"/>
          </a:xfrm>
          <a:prstGeom prst="rect">
            <a:avLst/>
          </a:prstGeom>
          <a:solidFill>
            <a:schemeClr val="bg1">
              <a:lumMod val="85000"/>
            </a:schemeClr>
          </a:solidFill>
        </p:spPr>
        <p:txBody>
          <a:bodyPr wrap="square">
            <a:spAutoFit/>
          </a:bodyPr>
          <a:lstStyle/>
          <a:p>
            <a:pPr algn="l"/>
            <a:r>
              <a:rPr lang="en-US" b="0" i="0" dirty="0">
                <a:solidFill>
                  <a:srgbClr val="000000"/>
                </a:solidFill>
                <a:effectLst/>
                <a:latin typeface="Courier New" panose="02070309020205020404" pitchFamily="49" charset="0"/>
              </a:rPr>
              <a:t>clang -O3 </a:t>
            </a:r>
            <a:r>
              <a:rPr lang="en-US" b="0" i="0" dirty="0">
                <a:solidFill>
                  <a:srgbClr val="AE1916"/>
                </a:solidFill>
                <a:effectLst/>
                <a:latin typeface="Courier New" panose="02070309020205020404" pitchFamily="49" charset="0"/>
              </a:rPr>
              <a:t>-</a:t>
            </a:r>
            <a:r>
              <a:rPr lang="en-US" b="0" i="0" dirty="0" err="1">
                <a:solidFill>
                  <a:srgbClr val="AE1916"/>
                </a:solidFill>
                <a:effectLst/>
                <a:latin typeface="Courier New" panose="02070309020205020404" pitchFamily="49" charset="0"/>
              </a:rPr>
              <a:t>Rpass</a:t>
            </a:r>
            <a:r>
              <a:rPr lang="en-US" b="0" i="0" dirty="0">
                <a:solidFill>
                  <a:srgbClr val="AE1916"/>
                </a:solidFill>
                <a:effectLst/>
                <a:latin typeface="Courier New" panose="02070309020205020404" pitchFamily="49" charset="0"/>
              </a:rPr>
              <a:t>=loop-vectorize </a:t>
            </a:r>
            <a:r>
              <a:rPr lang="en-US" b="0" i="0" dirty="0">
                <a:solidFill>
                  <a:srgbClr val="000000"/>
                </a:solidFill>
                <a:effectLst/>
                <a:latin typeface="Courier New" panose="02070309020205020404" pitchFamily="49" charset="0"/>
              </a:rPr>
              <a:t>-S </a:t>
            </a:r>
            <a:r>
              <a:rPr lang="en-US" b="0" i="0" dirty="0" err="1">
                <a:solidFill>
                  <a:srgbClr val="000000"/>
                </a:solidFill>
                <a:effectLst/>
                <a:latin typeface="Courier New" panose="02070309020205020404" pitchFamily="49" charset="0"/>
              </a:rPr>
              <a:t>add_vec.c</a:t>
            </a:r>
            <a:r>
              <a:rPr lang="en-US" b="0" i="0" dirty="0">
                <a:solidFill>
                  <a:srgbClr val="000000"/>
                </a:solidFill>
                <a:effectLst/>
                <a:latin typeface="Courier New" panose="02070309020205020404" pitchFamily="49" charset="0"/>
              </a:rPr>
              <a:t> -o /dev/null</a:t>
            </a:r>
            <a:endParaRPr lang="en-US" b="0" i="0" dirty="0">
              <a:solidFill>
                <a:srgbClr val="000000"/>
              </a:solidFill>
              <a:effectLst/>
              <a:latin typeface="Trebuchet MS" panose="020B0603020202020204" pitchFamily="34" charset="0"/>
            </a:endParaRPr>
          </a:p>
        </p:txBody>
      </p:sp>
      <p:sp>
        <p:nvSpPr>
          <p:cNvPr id="10" name="TextBox 9">
            <a:extLst>
              <a:ext uri="{FF2B5EF4-FFF2-40B4-BE49-F238E27FC236}">
                <a16:creationId xmlns:a16="http://schemas.microsoft.com/office/drawing/2014/main" id="{9A259EB2-EF3B-4DDF-8A9A-F5798B934DF1}"/>
              </a:ext>
            </a:extLst>
          </p:cNvPr>
          <p:cNvSpPr txBox="1"/>
          <p:nvPr/>
        </p:nvSpPr>
        <p:spPr>
          <a:xfrm>
            <a:off x="600559" y="2109441"/>
            <a:ext cx="6129580" cy="923330"/>
          </a:xfrm>
          <a:prstGeom prst="rect">
            <a:avLst/>
          </a:prstGeom>
          <a:noFill/>
          <a:ln>
            <a:solidFill>
              <a:schemeClr val="accent1"/>
            </a:solidFill>
          </a:ln>
        </p:spPr>
        <p:txBody>
          <a:bodyPr wrap="square">
            <a:spAutoFit/>
          </a:bodyPr>
          <a:lstStyle/>
          <a:p>
            <a:pPr algn="l"/>
            <a:r>
              <a:rPr lang="en-US" dirty="0">
                <a:solidFill>
                  <a:srgbClr val="000000"/>
                </a:solidFill>
                <a:latin typeface="Calibri (Body)"/>
              </a:rPr>
              <a:t>add_vec</a:t>
            </a:r>
            <a:r>
              <a:rPr lang="en-US" b="0" i="0" dirty="0">
                <a:solidFill>
                  <a:srgbClr val="000000"/>
                </a:solidFill>
                <a:effectLst/>
                <a:latin typeface="Calibri (Body)"/>
              </a:rPr>
              <a:t>.c:4:5: </a:t>
            </a:r>
            <a:r>
              <a:rPr lang="en-US" b="0" i="0" dirty="0">
                <a:solidFill>
                  <a:srgbClr val="5330E1"/>
                </a:solidFill>
                <a:effectLst/>
                <a:latin typeface="Calibri (Body)"/>
              </a:rPr>
              <a:t>remark: </a:t>
            </a:r>
            <a:endParaRPr lang="en-US" b="0" i="0" dirty="0">
              <a:solidFill>
                <a:srgbClr val="000000"/>
              </a:solidFill>
              <a:effectLst/>
              <a:latin typeface="Calibri (Body)"/>
            </a:endParaRPr>
          </a:p>
          <a:p>
            <a:pPr algn="l"/>
            <a:r>
              <a:rPr lang="en-US" b="0" i="0" dirty="0">
                <a:solidFill>
                  <a:srgbClr val="000000"/>
                </a:solidFill>
                <a:effectLst/>
                <a:latin typeface="Calibri (Body)"/>
              </a:rPr>
              <a:t>vectorized loop (vectorization factor: 4, unrolling interleave factor: 2)</a:t>
            </a:r>
          </a:p>
        </p:txBody>
      </p:sp>
      <p:sp>
        <p:nvSpPr>
          <p:cNvPr id="12" name="Text Box 4">
            <a:extLst>
              <a:ext uri="{FF2B5EF4-FFF2-40B4-BE49-F238E27FC236}">
                <a16:creationId xmlns:a16="http://schemas.microsoft.com/office/drawing/2014/main" id="{6C5DB63C-6F73-4926-938F-575A1463781D}"/>
              </a:ext>
            </a:extLst>
          </p:cNvPr>
          <p:cNvSpPr txBox="1">
            <a:spLocks noChangeArrowheads="1"/>
          </p:cNvSpPr>
          <p:nvPr/>
        </p:nvSpPr>
        <p:spPr bwMode="auto">
          <a:xfrm>
            <a:off x="600559" y="3266786"/>
            <a:ext cx="5919441" cy="1200329"/>
          </a:xfrm>
          <a:prstGeom prst="rect">
            <a:avLst/>
          </a:prstGeom>
          <a:noFill/>
          <a:ln w="12700">
            <a:solidFill>
              <a:schemeClr val="tx1"/>
            </a:solidFill>
            <a:miter lim="800000"/>
            <a:headEnd/>
            <a:tailEnd/>
          </a:ln>
          <a:effectLst/>
        </p:spPr>
        <p:txBody>
          <a:bodyPr wrap="none" anchor="ctr">
            <a:spAutoFit/>
          </a:bodyPr>
          <a:lstStyle/>
          <a:p>
            <a:pPr algn="l"/>
            <a:r>
              <a:rPr lang="en-US" i="1" dirty="0"/>
              <a:t>void </a:t>
            </a:r>
            <a:r>
              <a:rPr lang="en-US" i="1" dirty="0" err="1"/>
              <a:t>difficult_function_to_vecorize</a:t>
            </a:r>
            <a:r>
              <a:rPr lang="en-US" i="1" dirty="0"/>
              <a:t>(int *A, int *B, int Length) {</a:t>
            </a:r>
          </a:p>
          <a:p>
            <a:pPr algn="l"/>
            <a:r>
              <a:rPr lang="en-US" i="1" dirty="0"/>
              <a:t>  for (int </a:t>
            </a:r>
            <a:r>
              <a:rPr lang="en-US" i="1" dirty="0" err="1"/>
              <a:t>i</a:t>
            </a:r>
            <a:r>
              <a:rPr lang="en-US" i="1" dirty="0"/>
              <a:t> = 0; </a:t>
            </a:r>
            <a:r>
              <a:rPr lang="en-US" i="1" dirty="0" err="1"/>
              <a:t>i</a:t>
            </a:r>
            <a:r>
              <a:rPr lang="en-US" i="1" dirty="0"/>
              <a:t> &lt; Length; </a:t>
            </a:r>
            <a:r>
              <a:rPr lang="en-US" i="1" dirty="0" err="1"/>
              <a:t>i</a:t>
            </a:r>
            <a:r>
              <a:rPr lang="en-US" i="1" dirty="0"/>
              <a:t>++)</a:t>
            </a:r>
          </a:p>
          <a:p>
            <a:pPr algn="l"/>
            <a:r>
              <a:rPr lang="en-US" i="1" dirty="0"/>
              <a:t>    A[B[</a:t>
            </a:r>
            <a:r>
              <a:rPr lang="en-US" i="1" dirty="0" err="1"/>
              <a:t>i</a:t>
            </a:r>
            <a:r>
              <a:rPr lang="en-US" i="1" dirty="0"/>
              <a:t>]]++;</a:t>
            </a:r>
          </a:p>
          <a:p>
            <a:pPr algn="l"/>
            <a:r>
              <a:rPr lang="en-US" i="1" dirty="0"/>
              <a:t>}</a:t>
            </a:r>
            <a:endParaRPr lang="en-GB" dirty="0">
              <a:latin typeface="Courier New" pitchFamily="49" charset="0"/>
            </a:endParaRPr>
          </a:p>
        </p:txBody>
      </p:sp>
      <p:sp>
        <p:nvSpPr>
          <p:cNvPr id="14" name="TextBox 13">
            <a:extLst>
              <a:ext uri="{FF2B5EF4-FFF2-40B4-BE49-F238E27FC236}">
                <a16:creationId xmlns:a16="http://schemas.microsoft.com/office/drawing/2014/main" id="{D2AFEAAB-5B02-4D43-B700-F70F8F6F013A}"/>
              </a:ext>
            </a:extLst>
          </p:cNvPr>
          <p:cNvSpPr txBox="1"/>
          <p:nvPr/>
        </p:nvSpPr>
        <p:spPr>
          <a:xfrm>
            <a:off x="603788" y="4668089"/>
            <a:ext cx="10984424" cy="369332"/>
          </a:xfrm>
          <a:prstGeom prst="rect">
            <a:avLst/>
          </a:prstGeom>
          <a:solidFill>
            <a:schemeClr val="bg1">
              <a:lumMod val="85000"/>
            </a:schemeClr>
          </a:solidFill>
        </p:spPr>
        <p:txBody>
          <a:bodyPr wrap="square">
            <a:spAutoFit/>
          </a:bodyPr>
          <a:lstStyle/>
          <a:p>
            <a:pPr algn="l"/>
            <a:r>
              <a:rPr lang="en-US" b="0" i="0" dirty="0">
                <a:solidFill>
                  <a:srgbClr val="000000"/>
                </a:solidFill>
                <a:effectLst/>
                <a:latin typeface="Courier New" panose="02070309020205020404" pitchFamily="49" charset="0"/>
              </a:rPr>
              <a:t>clang -O3 </a:t>
            </a:r>
            <a:r>
              <a:rPr lang="en-US" b="0" i="0" dirty="0">
                <a:solidFill>
                  <a:srgbClr val="AE1916"/>
                </a:solidFill>
                <a:effectLst/>
                <a:latin typeface="Courier New" panose="02070309020205020404" pitchFamily="49" charset="0"/>
              </a:rPr>
              <a:t>-</a:t>
            </a:r>
            <a:r>
              <a:rPr lang="en-US" b="0" i="0" dirty="0" err="1">
                <a:solidFill>
                  <a:srgbClr val="AE1916"/>
                </a:solidFill>
                <a:effectLst/>
                <a:latin typeface="Courier New" panose="02070309020205020404" pitchFamily="49" charset="0"/>
              </a:rPr>
              <a:t>Rpass</a:t>
            </a:r>
            <a:r>
              <a:rPr lang="en-US" b="0" i="0" dirty="0">
                <a:solidFill>
                  <a:srgbClr val="AE1916"/>
                </a:solidFill>
                <a:effectLst/>
                <a:latin typeface="Courier New" panose="02070309020205020404" pitchFamily="49" charset="0"/>
              </a:rPr>
              <a:t>=loop-vectorize </a:t>
            </a:r>
            <a:r>
              <a:rPr lang="en-US" b="0" i="0" dirty="0">
                <a:solidFill>
                  <a:srgbClr val="000000"/>
                </a:solidFill>
                <a:effectLst/>
                <a:latin typeface="Courier New" panose="02070309020205020404" pitchFamily="49" charset="0"/>
              </a:rPr>
              <a:t>-S </a:t>
            </a:r>
            <a:r>
              <a:rPr lang="en-US" b="0" i="0" dirty="0" err="1">
                <a:solidFill>
                  <a:srgbClr val="000000"/>
                </a:solidFill>
                <a:effectLst/>
                <a:latin typeface="Courier New" panose="02070309020205020404" pitchFamily="49" charset="0"/>
              </a:rPr>
              <a:t>difficult_to_vectorize.c</a:t>
            </a:r>
            <a:r>
              <a:rPr lang="en-US" b="0" i="0" dirty="0">
                <a:solidFill>
                  <a:srgbClr val="000000"/>
                </a:solidFill>
                <a:effectLst/>
                <a:latin typeface="Courier New" panose="02070309020205020404" pitchFamily="49" charset="0"/>
              </a:rPr>
              <a:t> -o /dev/null</a:t>
            </a:r>
            <a:endParaRPr lang="en-US" b="0" i="0" dirty="0">
              <a:solidFill>
                <a:srgbClr val="000000"/>
              </a:solidFill>
              <a:effectLst/>
              <a:latin typeface="Trebuchet MS" panose="020B0603020202020204" pitchFamily="34" charset="0"/>
            </a:endParaRPr>
          </a:p>
        </p:txBody>
      </p:sp>
      <p:sp>
        <p:nvSpPr>
          <p:cNvPr id="16" name="TextBox 15">
            <a:extLst>
              <a:ext uri="{FF2B5EF4-FFF2-40B4-BE49-F238E27FC236}">
                <a16:creationId xmlns:a16="http://schemas.microsoft.com/office/drawing/2014/main" id="{CDF7F436-266E-4D42-941F-EBBAFFE976BB}"/>
              </a:ext>
            </a:extLst>
          </p:cNvPr>
          <p:cNvSpPr txBox="1"/>
          <p:nvPr/>
        </p:nvSpPr>
        <p:spPr>
          <a:xfrm>
            <a:off x="600559" y="5238395"/>
            <a:ext cx="6129580" cy="1200329"/>
          </a:xfrm>
          <a:prstGeom prst="rect">
            <a:avLst/>
          </a:prstGeom>
          <a:noFill/>
          <a:ln>
            <a:solidFill>
              <a:schemeClr val="accent1"/>
            </a:solidFill>
          </a:ln>
        </p:spPr>
        <p:txBody>
          <a:bodyPr wrap="square">
            <a:spAutoFit/>
          </a:bodyPr>
          <a:lstStyle/>
          <a:p>
            <a:r>
              <a:rPr lang="en-US" dirty="0"/>
              <a:t>difficult_to_vectorize.c:3:5: remark:</a:t>
            </a:r>
          </a:p>
          <a:p>
            <a:r>
              <a:rPr lang="en-US" dirty="0"/>
              <a:t> loop not vectorized: cannot identify array bounds</a:t>
            </a:r>
          </a:p>
          <a:p>
            <a:r>
              <a:rPr lang="en-US" dirty="0"/>
              <a:t>     for (int </a:t>
            </a:r>
            <a:r>
              <a:rPr lang="en-US" dirty="0" err="1"/>
              <a:t>i</a:t>
            </a:r>
            <a:r>
              <a:rPr lang="en-US" dirty="0"/>
              <a:t> = 0; </a:t>
            </a:r>
            <a:r>
              <a:rPr lang="en-US" dirty="0" err="1"/>
              <a:t>i</a:t>
            </a:r>
            <a:r>
              <a:rPr lang="en-US" dirty="0"/>
              <a:t> &lt; Length; </a:t>
            </a:r>
            <a:r>
              <a:rPr lang="en-US" dirty="0" err="1"/>
              <a:t>i</a:t>
            </a:r>
            <a:r>
              <a:rPr lang="en-US" dirty="0"/>
              <a:t>++)</a:t>
            </a:r>
          </a:p>
          <a:p>
            <a:r>
              <a:rPr lang="en-US" dirty="0"/>
              <a:t>     ^</a:t>
            </a:r>
          </a:p>
        </p:txBody>
      </p:sp>
    </p:spTree>
    <p:extLst>
      <p:ext uri="{BB962C8B-B14F-4D97-AF65-F5344CB8AC3E}">
        <p14:creationId xmlns:p14="http://schemas.microsoft.com/office/powerpoint/2010/main" val="18942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List of Optimizations &amp; Parallel Programming</a:t>
            </a:r>
          </a:p>
        </p:txBody>
      </p:sp>
      <p:sp>
        <p:nvSpPr>
          <p:cNvPr id="3" name="Subtitle 2"/>
          <p:cNvSpPr>
            <a:spLocks noGrp="1"/>
          </p:cNvSpPr>
          <p:nvPr>
            <p:ph type="subTitle" idx="1"/>
          </p:nvPr>
        </p:nvSpPr>
        <p:spPr/>
        <p:txBody>
          <a:bodyPr/>
          <a:lstStyle/>
          <a:p>
            <a:endParaRPr lang="en-US"/>
          </a:p>
        </p:txBody>
      </p:sp>
      <p:sp>
        <p:nvSpPr>
          <p:cNvPr id="5" name="Slide Number Placeholder 4"/>
          <p:cNvSpPr>
            <a:spLocks noGrp="1"/>
          </p:cNvSpPr>
          <p:nvPr>
            <p:ph type="sldNum" sz="quarter" idx="12"/>
          </p:nvPr>
        </p:nvSpPr>
        <p:spPr/>
        <p:txBody>
          <a:bodyPr/>
          <a:lstStyle/>
          <a:p>
            <a:fld id="{57733F94-BD4E-45B7-8984-807B972C88CC}" type="slidenum">
              <a:rPr lang="en-US" smtClean="0"/>
              <a:pPr/>
              <a:t>21</a:t>
            </a:fld>
            <a:endParaRPr lang="en-US"/>
          </a:p>
        </p:txBody>
      </p:sp>
    </p:spTree>
    <p:extLst>
      <p:ext uri="{BB962C8B-B14F-4D97-AF65-F5344CB8AC3E}">
        <p14:creationId xmlns:p14="http://schemas.microsoft.com/office/powerpoint/2010/main" val="2657274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4C21-F621-4A4A-8787-59C08D2C1845}"/>
              </a:ext>
            </a:extLst>
          </p:cNvPr>
          <p:cNvSpPr>
            <a:spLocks noGrp="1"/>
          </p:cNvSpPr>
          <p:nvPr>
            <p:ph type="title"/>
          </p:nvPr>
        </p:nvSpPr>
        <p:spPr/>
        <p:txBody>
          <a:bodyPr/>
          <a:lstStyle/>
          <a:p>
            <a:r>
              <a:rPr lang="en-US" dirty="0"/>
              <a:t>Optimizations &amp; Parallel Programming</a:t>
            </a:r>
          </a:p>
        </p:txBody>
      </p:sp>
      <p:sp>
        <p:nvSpPr>
          <p:cNvPr id="3" name="Content Placeholder 2">
            <a:extLst>
              <a:ext uri="{FF2B5EF4-FFF2-40B4-BE49-F238E27FC236}">
                <a16:creationId xmlns:a16="http://schemas.microsoft.com/office/drawing/2014/main" id="{2C0D8B6C-6D3D-4F81-8BB6-66E06647F678}"/>
              </a:ext>
            </a:extLst>
          </p:cNvPr>
          <p:cNvSpPr>
            <a:spLocks noGrp="1"/>
          </p:cNvSpPr>
          <p:nvPr>
            <p:ph idx="1"/>
          </p:nvPr>
        </p:nvSpPr>
        <p:spPr>
          <a:xfrm>
            <a:off x="838200" y="1355558"/>
            <a:ext cx="10515600" cy="5365917"/>
          </a:xfrm>
        </p:spPr>
        <p:txBody>
          <a:bodyPr>
            <a:normAutofit fontScale="47500" lnSpcReduction="20000"/>
          </a:bodyPr>
          <a:lstStyle/>
          <a:p>
            <a:pPr>
              <a:buFont typeface="Wingdings" panose="05000000000000000000" pitchFamily="2" charset="2"/>
              <a:buChar char="q"/>
            </a:pPr>
            <a:r>
              <a:rPr lang="en-US" dirty="0"/>
              <a:t>Compiler Level Optimizations</a:t>
            </a:r>
          </a:p>
          <a:p>
            <a:pPr lvl="1">
              <a:buFont typeface="Wingdings" panose="05000000000000000000" pitchFamily="2" charset="2"/>
              <a:buChar char="q"/>
            </a:pPr>
            <a:r>
              <a:rPr lang="en-US" dirty="0"/>
              <a:t>Loop Optimizations</a:t>
            </a:r>
          </a:p>
          <a:p>
            <a:pPr lvl="2">
              <a:buFont typeface="Wingdings" panose="05000000000000000000" pitchFamily="2" charset="2"/>
              <a:buChar char="q"/>
            </a:pPr>
            <a:r>
              <a:rPr lang="en-US" dirty="0"/>
              <a:t>Loop fission</a:t>
            </a:r>
          </a:p>
          <a:p>
            <a:pPr lvl="2">
              <a:buFont typeface="Wingdings" panose="05000000000000000000" pitchFamily="2" charset="2"/>
              <a:buChar char="q"/>
            </a:pPr>
            <a:r>
              <a:rPr lang="en-US" dirty="0"/>
              <a:t>Loop fusion </a:t>
            </a:r>
          </a:p>
          <a:p>
            <a:pPr lvl="2">
              <a:buFont typeface="Wingdings" panose="05000000000000000000" pitchFamily="2" charset="2"/>
              <a:buChar char="q"/>
            </a:pPr>
            <a:r>
              <a:rPr lang="en-US" dirty="0"/>
              <a:t>Loop interchange</a:t>
            </a:r>
          </a:p>
          <a:p>
            <a:pPr lvl="2">
              <a:buFont typeface="Wingdings" panose="05000000000000000000" pitchFamily="2" charset="2"/>
              <a:buChar char="q"/>
            </a:pPr>
            <a:r>
              <a:rPr lang="en-US" dirty="0"/>
              <a:t>Loop invariant code motion</a:t>
            </a:r>
          </a:p>
          <a:p>
            <a:pPr lvl="2">
              <a:buFont typeface="Wingdings" panose="05000000000000000000" pitchFamily="2" charset="2"/>
              <a:buChar char="q"/>
            </a:pPr>
            <a:r>
              <a:rPr lang="en-US" dirty="0"/>
              <a:t>Loop unrolling	</a:t>
            </a:r>
          </a:p>
          <a:p>
            <a:pPr lvl="2">
              <a:buFont typeface="Wingdings" panose="05000000000000000000" pitchFamily="2" charset="2"/>
              <a:buChar char="q"/>
            </a:pPr>
            <a:r>
              <a:rPr lang="en-US" dirty="0"/>
              <a:t>…</a:t>
            </a:r>
          </a:p>
          <a:p>
            <a:pPr lvl="1">
              <a:buFont typeface="Wingdings" panose="05000000000000000000" pitchFamily="2" charset="2"/>
              <a:buChar char="q"/>
            </a:pPr>
            <a:r>
              <a:rPr lang="en-US" dirty="0"/>
              <a:t>Data Flow Optimizations </a:t>
            </a:r>
          </a:p>
          <a:p>
            <a:pPr lvl="2">
              <a:buFont typeface="Wingdings" panose="05000000000000000000" pitchFamily="2" charset="2"/>
              <a:buChar char="q"/>
            </a:pPr>
            <a:r>
              <a:rPr lang="en-US" dirty="0"/>
              <a:t>Common subexpression elimination</a:t>
            </a:r>
          </a:p>
          <a:p>
            <a:pPr lvl="2">
              <a:buFont typeface="Wingdings" panose="05000000000000000000" pitchFamily="2" charset="2"/>
              <a:buChar char="q"/>
            </a:pPr>
            <a:r>
              <a:rPr lang="en-US" dirty="0"/>
              <a:t>Constant folding and propagation</a:t>
            </a:r>
          </a:p>
          <a:p>
            <a:pPr lvl="2">
              <a:buFont typeface="Wingdings" panose="05000000000000000000" pitchFamily="2" charset="2"/>
              <a:buChar char="q"/>
            </a:pPr>
            <a:r>
              <a:rPr lang="en-US" dirty="0"/>
              <a:t>Dead store elimination</a:t>
            </a:r>
          </a:p>
          <a:p>
            <a:pPr lvl="2">
              <a:buFont typeface="Wingdings" panose="05000000000000000000" pitchFamily="2" charset="2"/>
              <a:buChar char="q"/>
            </a:pPr>
            <a:r>
              <a:rPr lang="en-US" dirty="0"/>
              <a:t>…</a:t>
            </a:r>
          </a:p>
          <a:p>
            <a:pPr lvl="1">
              <a:buFont typeface="Wingdings" panose="05000000000000000000" pitchFamily="2" charset="2"/>
              <a:buChar char="q"/>
            </a:pPr>
            <a:r>
              <a:rPr lang="en-US" dirty="0"/>
              <a:t>Code Generation Optimization</a:t>
            </a:r>
          </a:p>
          <a:p>
            <a:pPr lvl="2">
              <a:buFont typeface="Wingdings" panose="05000000000000000000" pitchFamily="2" charset="2"/>
              <a:buChar char="q"/>
            </a:pPr>
            <a:r>
              <a:rPr lang="en-US" dirty="0"/>
              <a:t>Register Allocation</a:t>
            </a:r>
          </a:p>
          <a:p>
            <a:pPr lvl="2">
              <a:buFont typeface="Wingdings" panose="05000000000000000000" pitchFamily="2" charset="2"/>
              <a:buChar char="q"/>
            </a:pPr>
            <a:r>
              <a:rPr lang="en-US" dirty="0"/>
              <a:t>Instruction Scheduling</a:t>
            </a:r>
          </a:p>
          <a:p>
            <a:pPr lvl="2">
              <a:buFont typeface="Wingdings" panose="05000000000000000000" pitchFamily="2" charset="2"/>
              <a:buChar char="q"/>
            </a:pPr>
            <a:r>
              <a:rPr lang="en-US" dirty="0"/>
              <a:t>Instruction Selection</a:t>
            </a:r>
          </a:p>
          <a:p>
            <a:pPr lvl="2">
              <a:buFont typeface="Wingdings" panose="05000000000000000000" pitchFamily="2" charset="2"/>
              <a:buChar char="q"/>
            </a:pPr>
            <a:r>
              <a:rPr lang="en-US" dirty="0"/>
              <a:t>Reordering computations </a:t>
            </a:r>
          </a:p>
          <a:p>
            <a:pPr lvl="2">
              <a:buFont typeface="Wingdings" panose="05000000000000000000" pitchFamily="2" charset="2"/>
              <a:buChar char="q"/>
            </a:pPr>
            <a:r>
              <a:rPr lang="en-US" dirty="0"/>
              <a:t>,…</a:t>
            </a:r>
          </a:p>
          <a:p>
            <a:pPr>
              <a:buFont typeface="Wingdings" panose="05000000000000000000" pitchFamily="2" charset="2"/>
              <a:buChar char="q"/>
            </a:pPr>
            <a:r>
              <a:rPr lang="en-US" dirty="0"/>
              <a:t>Locality</a:t>
            </a:r>
          </a:p>
          <a:p>
            <a:pPr lvl="1">
              <a:buFont typeface="Wingdings" panose="05000000000000000000" pitchFamily="2" charset="2"/>
              <a:buChar char="q"/>
            </a:pPr>
            <a:r>
              <a:rPr lang="en-US" dirty="0"/>
              <a:t>Blocking</a:t>
            </a:r>
          </a:p>
          <a:p>
            <a:pPr>
              <a:buFont typeface="Wingdings" panose="05000000000000000000" pitchFamily="2" charset="2"/>
              <a:buChar char="q"/>
            </a:pPr>
            <a:r>
              <a:rPr lang="en-US" dirty="0"/>
              <a:t>Inline assembly</a:t>
            </a:r>
          </a:p>
          <a:p>
            <a:pPr>
              <a:buFont typeface="Wingdings" panose="05000000000000000000" pitchFamily="2" charset="2"/>
              <a:buChar char="q"/>
            </a:pPr>
            <a:r>
              <a:rPr lang="en-US" dirty="0"/>
              <a:t>Fixed point arithmetic </a:t>
            </a:r>
          </a:p>
          <a:p>
            <a:pPr>
              <a:buFont typeface="Wingdings" panose="05000000000000000000" pitchFamily="2" charset="2"/>
              <a:buChar char="q"/>
            </a:pPr>
            <a:r>
              <a:rPr lang="en-US" dirty="0"/>
              <a:t>SIMD NEON</a:t>
            </a:r>
          </a:p>
          <a:p>
            <a:pPr>
              <a:buFont typeface="Wingdings" panose="05000000000000000000" pitchFamily="2" charset="2"/>
              <a:buChar char="q"/>
            </a:pPr>
            <a:r>
              <a:rPr lang="en-US" dirty="0"/>
              <a:t>Multi threading </a:t>
            </a:r>
          </a:p>
          <a:p>
            <a:pPr>
              <a:buFont typeface="Wingdings" panose="05000000000000000000" pitchFamily="2" charset="2"/>
              <a:buChar char="q"/>
            </a:pPr>
            <a:r>
              <a:rPr lang="en-US" dirty="0"/>
              <a:t>GPU/CUDA programming </a:t>
            </a:r>
          </a:p>
          <a:p>
            <a:endParaRPr lang="en-US" dirty="0"/>
          </a:p>
        </p:txBody>
      </p:sp>
      <p:sp>
        <p:nvSpPr>
          <p:cNvPr id="4" name="Slide Number Placeholder 3">
            <a:extLst>
              <a:ext uri="{FF2B5EF4-FFF2-40B4-BE49-F238E27FC236}">
                <a16:creationId xmlns:a16="http://schemas.microsoft.com/office/drawing/2014/main" id="{720ABE7C-F5D0-4213-BC47-4D8E1F9D129D}"/>
              </a:ext>
            </a:extLst>
          </p:cNvPr>
          <p:cNvSpPr>
            <a:spLocks noGrp="1"/>
          </p:cNvSpPr>
          <p:nvPr>
            <p:ph type="sldNum" sz="quarter" idx="12"/>
          </p:nvPr>
        </p:nvSpPr>
        <p:spPr/>
        <p:txBody>
          <a:bodyPr/>
          <a:lstStyle/>
          <a:p>
            <a:fld id="{57733F94-BD4E-45B7-8984-807B972C88CC}" type="slidenum">
              <a:rPr lang="en-US" smtClean="0"/>
              <a:pPr/>
              <a:t>22</a:t>
            </a:fld>
            <a:endParaRPr lang="en-US"/>
          </a:p>
        </p:txBody>
      </p:sp>
    </p:spTree>
    <p:extLst>
      <p:ext uri="{BB962C8B-B14F-4D97-AF65-F5344CB8AC3E}">
        <p14:creationId xmlns:p14="http://schemas.microsoft.com/office/powerpoint/2010/main" val="37950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9EE0-3332-43A1-A2C1-058D912FABCB}"/>
              </a:ext>
            </a:extLst>
          </p:cNvPr>
          <p:cNvSpPr>
            <a:spLocks noGrp="1"/>
          </p:cNvSpPr>
          <p:nvPr>
            <p:ph type="title"/>
          </p:nvPr>
        </p:nvSpPr>
        <p:spPr/>
        <p:txBody>
          <a:bodyPr/>
          <a:lstStyle/>
          <a:p>
            <a:r>
              <a:rPr lang="en-US" dirty="0"/>
              <a:t>Parallel Programming</a:t>
            </a:r>
          </a:p>
        </p:txBody>
      </p:sp>
      <p:sp>
        <p:nvSpPr>
          <p:cNvPr id="3" name="Text Placeholder 2">
            <a:extLst>
              <a:ext uri="{FF2B5EF4-FFF2-40B4-BE49-F238E27FC236}">
                <a16:creationId xmlns:a16="http://schemas.microsoft.com/office/drawing/2014/main" id="{D26B1270-CA23-4C7E-85E0-F457E66178A9}"/>
              </a:ext>
            </a:extLst>
          </p:cNvPr>
          <p:cNvSpPr>
            <a:spLocks noGrp="1"/>
          </p:cNvSpPr>
          <p:nvPr>
            <p:ph type="body" idx="1"/>
          </p:nvPr>
        </p:nvSpPr>
        <p:spPr/>
        <p:txBody>
          <a:bodyPr/>
          <a:lstStyle/>
          <a:p>
            <a:r>
              <a:rPr lang="en-US" dirty="0"/>
              <a:t>And introduction to CUDA</a:t>
            </a:r>
          </a:p>
        </p:txBody>
      </p:sp>
      <p:sp>
        <p:nvSpPr>
          <p:cNvPr id="4" name="Slide Number Placeholder 3">
            <a:extLst>
              <a:ext uri="{FF2B5EF4-FFF2-40B4-BE49-F238E27FC236}">
                <a16:creationId xmlns:a16="http://schemas.microsoft.com/office/drawing/2014/main" id="{3C63196D-DB5D-4F83-A357-420286464347}"/>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4159818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6872-A129-4763-A19F-E08F1893E2A6}"/>
              </a:ext>
            </a:extLst>
          </p:cNvPr>
          <p:cNvSpPr>
            <a:spLocks noGrp="1"/>
          </p:cNvSpPr>
          <p:nvPr>
            <p:ph type="title"/>
          </p:nvPr>
        </p:nvSpPr>
        <p:spPr/>
        <p:txBody>
          <a:bodyPr/>
          <a:lstStyle/>
          <a:p>
            <a:r>
              <a:rPr lang="en-US" dirty="0"/>
              <a:t>Flynn Taxonomy + CUDA?</a:t>
            </a:r>
          </a:p>
        </p:txBody>
      </p:sp>
      <p:sp>
        <p:nvSpPr>
          <p:cNvPr id="4" name="Slide Number Placeholder 3">
            <a:extLst>
              <a:ext uri="{FF2B5EF4-FFF2-40B4-BE49-F238E27FC236}">
                <a16:creationId xmlns:a16="http://schemas.microsoft.com/office/drawing/2014/main" id="{F85E79F6-EE06-42AB-8194-786CD60069EF}"/>
              </a:ext>
            </a:extLst>
          </p:cNvPr>
          <p:cNvSpPr>
            <a:spLocks noGrp="1"/>
          </p:cNvSpPr>
          <p:nvPr>
            <p:ph type="sldNum" sz="quarter" idx="12"/>
          </p:nvPr>
        </p:nvSpPr>
        <p:spPr/>
        <p:txBody>
          <a:bodyPr/>
          <a:lstStyle/>
          <a:p>
            <a:fld id="{57733F94-BD4E-45B7-8984-807B972C88CC}" type="slidenum">
              <a:rPr lang="en-US" smtClean="0"/>
              <a:pPr/>
              <a:t>24</a:t>
            </a:fld>
            <a:endParaRPr lang="en-US" dirty="0"/>
          </a:p>
        </p:txBody>
      </p:sp>
      <p:graphicFrame>
        <p:nvGraphicFramePr>
          <p:cNvPr id="5" name="Content Placeholder 5">
            <a:extLst>
              <a:ext uri="{FF2B5EF4-FFF2-40B4-BE49-F238E27FC236}">
                <a16:creationId xmlns:a16="http://schemas.microsoft.com/office/drawing/2014/main" id="{46CCF956-DF9F-4158-8275-98B4EB1490FC}"/>
              </a:ext>
            </a:extLst>
          </p:cNvPr>
          <p:cNvGraphicFramePr>
            <a:graphicFrameLocks noGrp="1"/>
          </p:cNvGraphicFramePr>
          <p:nvPr>
            <p:ph idx="1"/>
            <p:extLst>
              <p:ext uri="{D42A27DB-BD31-4B8C-83A1-F6EECF244321}">
                <p14:modId xmlns:p14="http://schemas.microsoft.com/office/powerpoint/2010/main" val="452246444"/>
              </p:ext>
            </p:extLst>
          </p:nvPr>
        </p:nvGraphicFramePr>
        <p:xfrm>
          <a:off x="1141746" y="2753032"/>
          <a:ext cx="9908508" cy="2428378"/>
        </p:xfrm>
        <a:graphic>
          <a:graphicData uri="http://schemas.openxmlformats.org/drawingml/2006/table">
            <a:tbl>
              <a:tblPr firstRow="1" bandRow="1">
                <a:tableStyleId>{5940675A-B579-460E-94D1-54222C63F5DA}</a:tableStyleId>
              </a:tblPr>
              <a:tblGrid>
                <a:gridCol w="1515068">
                  <a:extLst>
                    <a:ext uri="{9D8B030D-6E8A-4147-A177-3AD203B41FA5}">
                      <a16:colId xmlns:a16="http://schemas.microsoft.com/office/drawing/2014/main" val="3228331666"/>
                    </a:ext>
                  </a:extLst>
                </a:gridCol>
                <a:gridCol w="1415897">
                  <a:extLst>
                    <a:ext uri="{9D8B030D-6E8A-4147-A177-3AD203B41FA5}">
                      <a16:colId xmlns:a16="http://schemas.microsoft.com/office/drawing/2014/main" val="2795446960"/>
                    </a:ext>
                  </a:extLst>
                </a:gridCol>
                <a:gridCol w="3341518">
                  <a:extLst>
                    <a:ext uri="{9D8B030D-6E8A-4147-A177-3AD203B41FA5}">
                      <a16:colId xmlns:a16="http://schemas.microsoft.com/office/drawing/2014/main" val="3311679756"/>
                    </a:ext>
                  </a:extLst>
                </a:gridCol>
                <a:gridCol w="3636025">
                  <a:extLst>
                    <a:ext uri="{9D8B030D-6E8A-4147-A177-3AD203B41FA5}">
                      <a16:colId xmlns:a16="http://schemas.microsoft.com/office/drawing/2014/main" val="1472912368"/>
                    </a:ext>
                  </a:extLst>
                </a:gridCol>
              </a:tblGrid>
              <a:tr h="255639">
                <a:tc rowSpan="2" gridSpan="2">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tc gridSpan="2">
                  <a:txBody>
                    <a:bodyPr/>
                    <a:lstStyle/>
                    <a:p>
                      <a:pPr algn="ctr"/>
                      <a:r>
                        <a:rPr lang="en-US" dirty="0"/>
                        <a:t>Data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687016098"/>
                  </a:ext>
                </a:extLst>
              </a:tr>
              <a:tr h="285135">
                <a:tc gridSpan="2" vMerge="1">
                  <a:txBody>
                    <a:bodyPr/>
                    <a:lstStyle/>
                    <a:p>
                      <a:endParaRPr lang="en-US"/>
                    </a:p>
                  </a:txBody>
                  <a:tcPr/>
                </a:tc>
                <a:tc hMerge="1" vMerge="1">
                  <a:txBody>
                    <a:bodyPr/>
                    <a:lstStyle/>
                    <a:p>
                      <a:endParaRPr lang="en-US" dirty="0"/>
                    </a:p>
                  </a:txBody>
                  <a:tcPr/>
                </a:tc>
                <a:tc>
                  <a:txBody>
                    <a:bodyPr/>
                    <a:lstStyle/>
                    <a:p>
                      <a:pPr algn="ctr"/>
                      <a:r>
                        <a:rPr lang="en-US" dirty="0"/>
                        <a:t>Single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Multi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6874"/>
                  </a:ext>
                </a:extLst>
              </a:tr>
              <a:tr h="782458">
                <a:tc rowSpan="2">
                  <a:txBody>
                    <a:bodyPr/>
                    <a:lstStyle/>
                    <a:p>
                      <a:pPr algn="ctr"/>
                      <a:r>
                        <a:rPr lang="en-US" dirty="0"/>
                        <a:t>Instruction</a:t>
                      </a:r>
                      <a:endParaRPr lang="en-US" baseline="0" dirty="0"/>
                    </a:p>
                    <a:p>
                      <a:pPr algn="ctr"/>
                      <a:r>
                        <a:rPr lang="en-US" baseline="0" dirty="0"/>
                        <a:t>Stream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Single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SISD</a:t>
                      </a:r>
                    </a:p>
                    <a:p>
                      <a:pPr algn="ctr"/>
                      <a:r>
                        <a:rPr lang="en-US" dirty="0"/>
                        <a:t>(Single-Core Processors)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SIMD </a:t>
                      </a:r>
                    </a:p>
                    <a:p>
                      <a:pPr algn="ctr"/>
                      <a:r>
                        <a:rPr lang="en-US" dirty="0"/>
                        <a:t>(GPUs, Intel SSE/AVX</a:t>
                      </a:r>
                      <a:r>
                        <a:rPr lang="en-US" baseline="0" dirty="0"/>
                        <a:t> extensions, …)</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25103208"/>
                  </a:ext>
                </a:extLst>
              </a:tr>
              <a:tr h="782458">
                <a:tc vMerge="1">
                  <a:txBody>
                    <a:bodyPr/>
                    <a:lstStyle/>
                    <a:p>
                      <a:endParaRPr lang="en-US" dirty="0"/>
                    </a:p>
                  </a:txBody>
                  <a:tcPr/>
                </a:tc>
                <a:tc>
                  <a:txBody>
                    <a:bodyPr/>
                    <a:lstStyle/>
                    <a:p>
                      <a:pPr algn="ctr"/>
                      <a:r>
                        <a:rPr lang="en-US" dirty="0"/>
                        <a:t>Multi</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MISD</a:t>
                      </a:r>
                    </a:p>
                    <a:p>
                      <a:pPr algn="ctr"/>
                      <a:r>
                        <a:rPr lang="en-US" dirty="0"/>
                        <a:t>(Dataflow architectures,</a:t>
                      </a:r>
                    </a:p>
                    <a:p>
                      <a:pPr algn="ctr"/>
                      <a:r>
                        <a:rPr lang="en-US" dirty="0"/>
                        <a:t>Systolic</a:t>
                      </a:r>
                      <a:r>
                        <a:rPr lang="en-US" baseline="0" dirty="0"/>
                        <a:t> Arrays [debatably], …)</a:t>
                      </a:r>
                      <a:endParaRPr lang="en-US" dirty="0"/>
                    </a:p>
                  </a:txBody>
                  <a:tcPr/>
                </a:tc>
                <a:tc>
                  <a:txBody>
                    <a:bodyPr/>
                    <a:lstStyle/>
                    <a:p>
                      <a:pPr algn="ctr"/>
                      <a:r>
                        <a:rPr lang="en-US" dirty="0"/>
                        <a:t>MIMD</a:t>
                      </a:r>
                    </a:p>
                    <a:p>
                      <a:pPr algn="ctr"/>
                      <a:r>
                        <a:rPr lang="en-US" dirty="0"/>
                        <a:t>(VLIW, Parallel Computers)</a:t>
                      </a:r>
                    </a:p>
                  </a:txBody>
                  <a:tcPr/>
                </a:tc>
                <a:extLst>
                  <a:ext uri="{0D108BD9-81ED-4DB2-BD59-A6C34878D82A}">
                    <a16:rowId xmlns:a16="http://schemas.microsoft.com/office/drawing/2014/main" val="166890378"/>
                  </a:ext>
                </a:extLst>
              </a:tr>
            </a:tbl>
          </a:graphicData>
        </a:graphic>
      </p:graphicFrame>
      <p:sp>
        <p:nvSpPr>
          <p:cNvPr id="6" name="TextBox 5">
            <a:extLst>
              <a:ext uri="{FF2B5EF4-FFF2-40B4-BE49-F238E27FC236}">
                <a16:creationId xmlns:a16="http://schemas.microsoft.com/office/drawing/2014/main" id="{6A6CE78B-F046-1645-8E15-71020D8CC14D}"/>
              </a:ext>
            </a:extLst>
          </p:cNvPr>
          <p:cNvSpPr txBox="1"/>
          <p:nvPr/>
        </p:nvSpPr>
        <p:spPr>
          <a:xfrm>
            <a:off x="2846054" y="1406004"/>
            <a:ext cx="8204200" cy="1200329"/>
          </a:xfrm>
          <a:prstGeom prst="rect">
            <a:avLst/>
          </a:prstGeom>
          <a:noFill/>
          <a:ln>
            <a:solidFill>
              <a:srgbClr val="FF0000"/>
            </a:solidFill>
          </a:ln>
        </p:spPr>
        <p:txBody>
          <a:bodyPr wrap="square" rtlCol="0">
            <a:spAutoFit/>
          </a:bodyPr>
          <a:lstStyle/>
          <a:p>
            <a:r>
              <a:rPr lang="en-US" b="1" dirty="0">
                <a:hlinkClick r:id="rId2"/>
              </a:rPr>
              <a:t>1.1.1. CUDA Programming Model</a:t>
            </a:r>
            <a:endParaRPr lang="en-US" dirty="0"/>
          </a:p>
          <a:p>
            <a:r>
              <a:rPr lang="en-US" dirty="0"/>
              <a:t>The CUDA Toolkit targets a class of applications whose control part runs as a process on a general purpose computing device, and which use one or more NVIDIA GPUs as coprocessors for accelerating </a:t>
            </a:r>
            <a:r>
              <a:rPr lang="en-US" b="1" i="1" dirty="0"/>
              <a:t>single program, multiple data</a:t>
            </a:r>
            <a:r>
              <a:rPr lang="en-US" b="1" dirty="0"/>
              <a:t> (SPMD) </a:t>
            </a:r>
            <a:r>
              <a:rPr lang="en-US" dirty="0"/>
              <a:t>parallel jobs.</a:t>
            </a:r>
          </a:p>
        </p:txBody>
      </p:sp>
      <p:cxnSp>
        <p:nvCxnSpPr>
          <p:cNvPr id="8" name="Elbow Connector 7">
            <a:extLst>
              <a:ext uri="{FF2B5EF4-FFF2-40B4-BE49-F238E27FC236}">
                <a16:creationId xmlns:a16="http://schemas.microsoft.com/office/drawing/2014/main" id="{C5935C2B-E28D-074A-8115-2AAC9BA9D155}"/>
              </a:ext>
            </a:extLst>
          </p:cNvPr>
          <p:cNvCxnSpPr>
            <a:stCxn id="6" idx="3"/>
          </p:cNvCxnSpPr>
          <p:nvPr/>
        </p:nvCxnSpPr>
        <p:spPr>
          <a:xfrm>
            <a:off x="11050254" y="2006169"/>
            <a:ext cx="12700" cy="2273731"/>
          </a:xfrm>
          <a:prstGeom prst="bentConnector4">
            <a:avLst>
              <a:gd name="adj1" fmla="val 5200000"/>
              <a:gd name="adj2" fmla="val 10006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456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GPUS (GPGPUs)</a:t>
            </a:r>
          </a:p>
        </p:txBody>
      </p:sp>
      <p:sp>
        <p:nvSpPr>
          <p:cNvPr id="3" name="Content Placeholder 2"/>
          <p:cNvSpPr>
            <a:spLocks noGrp="1"/>
          </p:cNvSpPr>
          <p:nvPr>
            <p:ph idx="1"/>
          </p:nvPr>
        </p:nvSpPr>
        <p:spPr/>
        <p:txBody>
          <a:bodyPr>
            <a:normAutofit fontScale="92500" lnSpcReduction="10000"/>
          </a:bodyPr>
          <a:lstStyle/>
          <a:p>
            <a:r>
              <a:rPr lang="en-US" dirty="0"/>
              <a:t>GPU </a:t>
            </a:r>
          </a:p>
          <a:p>
            <a:pPr lvl="1"/>
            <a:r>
              <a:rPr lang="en-US" dirty="0"/>
              <a:t>Highly parallel </a:t>
            </a:r>
          </a:p>
          <a:p>
            <a:pPr lvl="1"/>
            <a:r>
              <a:rPr lang="en-US" dirty="0"/>
              <a:t>Multithreaded</a:t>
            </a:r>
          </a:p>
          <a:p>
            <a:pPr lvl="1"/>
            <a:r>
              <a:rPr lang="en-US" dirty="0" err="1"/>
              <a:t>Manycore</a:t>
            </a:r>
            <a:r>
              <a:rPr lang="en-US" dirty="0"/>
              <a:t> processor </a:t>
            </a:r>
          </a:p>
          <a:p>
            <a:r>
              <a:rPr lang="en-US" dirty="0" err="1"/>
              <a:t>GeForce</a:t>
            </a:r>
            <a:r>
              <a:rPr lang="en-US" dirty="0"/>
              <a:t> 8800 GPU that supports a new programming language</a:t>
            </a:r>
          </a:p>
          <a:p>
            <a:pPr lvl="1"/>
            <a:r>
              <a:rPr lang="en-US" dirty="0"/>
              <a:t>CUDA (Compute Unified Device Architecture)</a:t>
            </a:r>
          </a:p>
          <a:p>
            <a:r>
              <a:rPr lang="en-US" dirty="0"/>
              <a:t>Run your computational expensive modules (“kernels”) on the GPU processor </a:t>
            </a:r>
          </a:p>
          <a:p>
            <a:r>
              <a:rPr lang="en-US" dirty="0"/>
              <a:t>Host + Device </a:t>
            </a:r>
          </a:p>
          <a:p>
            <a:pPr lvl="1"/>
            <a:r>
              <a:rPr lang="en-US" dirty="0"/>
              <a:t>Host </a:t>
            </a:r>
            <a:r>
              <a:rPr lang="en-US" dirty="0">
                <a:sym typeface="Wingdings" pitchFamily="2" charset="2"/>
              </a:rPr>
              <a:t> CPU that issues kernels</a:t>
            </a:r>
          </a:p>
          <a:p>
            <a:pPr lvl="1"/>
            <a:r>
              <a:rPr lang="en-US" dirty="0">
                <a:sym typeface="Wingdings" pitchFamily="2" charset="2"/>
              </a:rPr>
              <a:t>Device  Runs the kernels </a:t>
            </a:r>
            <a:endParaRPr lang="en-US" dirty="0"/>
          </a:p>
          <a:p>
            <a:r>
              <a:rPr lang="en-US" dirty="0"/>
              <a:t> They are multithreaded SIMD architectures  (SIMT: Single instruction, multiple thread ) </a:t>
            </a:r>
          </a:p>
        </p:txBody>
      </p:sp>
    </p:spTree>
    <p:extLst>
      <p:ext uri="{BB962C8B-B14F-4D97-AF65-F5344CB8AC3E}">
        <p14:creationId xmlns:p14="http://schemas.microsoft.com/office/powerpoint/2010/main" val="1519484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(Latency) vs. GPU (Throughput)</a:t>
            </a:r>
          </a:p>
        </p:txBody>
      </p:sp>
      <p:pic>
        <p:nvPicPr>
          <p:cNvPr id="97282" name="Picture 2"/>
          <p:cNvPicPr>
            <a:picLocks noChangeAspect="1" noChangeArrowheads="1"/>
          </p:cNvPicPr>
          <p:nvPr/>
        </p:nvPicPr>
        <p:blipFill rotWithShape="1">
          <a:blip r:embed="rId2" cstate="print"/>
          <a:srcRect r="52225"/>
          <a:stretch/>
        </p:blipFill>
        <p:spPr bwMode="auto">
          <a:xfrm>
            <a:off x="3074353" y="2499382"/>
            <a:ext cx="3326447" cy="2647950"/>
          </a:xfrm>
          <a:prstGeom prst="rect">
            <a:avLst/>
          </a:prstGeom>
          <a:noFill/>
          <a:ln w="9525">
            <a:noFill/>
            <a:miter lim="800000"/>
            <a:headEnd/>
            <a:tailEnd/>
          </a:ln>
        </p:spPr>
      </p:pic>
      <p:sp>
        <p:nvSpPr>
          <p:cNvPr id="4" name="Content Placeholder 2"/>
          <p:cNvSpPr>
            <a:spLocks noGrp="1"/>
          </p:cNvSpPr>
          <p:nvPr>
            <p:ph sz="half" idx="4294967295"/>
          </p:nvPr>
        </p:nvSpPr>
        <p:spPr>
          <a:xfrm>
            <a:off x="196216" y="1653301"/>
            <a:ext cx="2878137" cy="4267925"/>
          </a:xfrm>
        </p:spPr>
        <p:txBody>
          <a:bodyPr>
            <a:normAutofit lnSpcReduction="10000"/>
          </a:bodyPr>
          <a:lstStyle/>
          <a:p>
            <a:r>
              <a:rPr lang="en-US" sz="2400" dirty="0"/>
              <a:t>Powerful ALU</a:t>
            </a:r>
          </a:p>
          <a:p>
            <a:pPr lvl="1"/>
            <a:r>
              <a:rPr lang="en-US" sz="1800" dirty="0"/>
              <a:t>Reduced operation latency</a:t>
            </a:r>
          </a:p>
          <a:p>
            <a:pPr eaLnBrk="1" hangingPunct="1"/>
            <a:r>
              <a:rPr lang="en-US" sz="2400" dirty="0"/>
              <a:t>Large caches</a:t>
            </a:r>
          </a:p>
          <a:p>
            <a:pPr lvl="1" eaLnBrk="1" hangingPunct="1"/>
            <a:r>
              <a:rPr lang="en-US" sz="1800" dirty="0"/>
              <a:t>Convert long latency memory accesses to short latency cache accesses</a:t>
            </a:r>
          </a:p>
          <a:p>
            <a:pPr eaLnBrk="1" hangingPunct="1"/>
            <a:r>
              <a:rPr lang="en-US" sz="2400" dirty="0"/>
              <a:t>Sophisticated control</a:t>
            </a:r>
          </a:p>
          <a:p>
            <a:pPr lvl="1" eaLnBrk="1" hangingPunct="1"/>
            <a:r>
              <a:rPr lang="en-US" sz="1800" dirty="0"/>
              <a:t>Branch prediction for reduced branch latency</a:t>
            </a:r>
          </a:p>
          <a:p>
            <a:pPr lvl="1" eaLnBrk="1" hangingPunct="1"/>
            <a:r>
              <a:rPr lang="en-US" sz="1800" dirty="0"/>
              <a:t>Data forwarding for reduced data latency</a:t>
            </a:r>
          </a:p>
        </p:txBody>
      </p:sp>
      <p:sp>
        <p:nvSpPr>
          <p:cNvPr id="5" name="Content Placeholder 7"/>
          <p:cNvSpPr>
            <a:spLocks noGrp="1"/>
          </p:cNvSpPr>
          <p:nvPr>
            <p:ph sz="half" idx="4294967295"/>
          </p:nvPr>
        </p:nvSpPr>
        <p:spPr>
          <a:xfrm>
            <a:off x="9059228" y="1653301"/>
            <a:ext cx="2948441" cy="5001499"/>
          </a:xfrm>
        </p:spPr>
        <p:txBody>
          <a:bodyPr>
            <a:normAutofit lnSpcReduction="10000"/>
          </a:bodyPr>
          <a:lstStyle/>
          <a:p>
            <a:pPr eaLnBrk="1" hangingPunct="1"/>
            <a:r>
              <a:rPr lang="en-US" sz="2400" dirty="0"/>
              <a:t>Small caches</a:t>
            </a:r>
          </a:p>
          <a:p>
            <a:pPr lvl="1" eaLnBrk="1" hangingPunct="1"/>
            <a:r>
              <a:rPr lang="en-US" sz="1800" dirty="0"/>
              <a:t>To boost memory throughput</a:t>
            </a:r>
          </a:p>
          <a:p>
            <a:pPr eaLnBrk="1" hangingPunct="1"/>
            <a:r>
              <a:rPr lang="en-US" sz="2400" dirty="0"/>
              <a:t>Simple control</a:t>
            </a:r>
          </a:p>
          <a:p>
            <a:pPr lvl="1" eaLnBrk="1" hangingPunct="1"/>
            <a:r>
              <a:rPr lang="en-US" sz="1800" dirty="0"/>
              <a:t>No branch prediction</a:t>
            </a:r>
          </a:p>
          <a:p>
            <a:pPr lvl="1" eaLnBrk="1" hangingPunct="1"/>
            <a:r>
              <a:rPr lang="en-US" sz="1800" dirty="0"/>
              <a:t>No data forwarding</a:t>
            </a:r>
          </a:p>
          <a:p>
            <a:pPr eaLnBrk="1" hangingPunct="1"/>
            <a:r>
              <a:rPr lang="en-US" sz="2400" dirty="0"/>
              <a:t>Energy efficient ALUs</a:t>
            </a:r>
          </a:p>
          <a:p>
            <a:pPr lvl="1" eaLnBrk="1" hangingPunct="1"/>
            <a:r>
              <a:rPr lang="en-US" sz="1800" dirty="0"/>
              <a:t>Many, long latency but heavily pipelined for high throughput</a:t>
            </a:r>
          </a:p>
          <a:p>
            <a:pPr eaLnBrk="1" hangingPunct="1"/>
            <a:r>
              <a:rPr lang="en-US" sz="2400" dirty="0"/>
              <a:t>Require massive number of threads to tolerate latencies</a:t>
            </a:r>
          </a:p>
          <a:p>
            <a:pPr lvl="1"/>
            <a:r>
              <a:rPr lang="en-US" sz="1800" dirty="0"/>
              <a:t>Threading logic</a:t>
            </a:r>
          </a:p>
          <a:p>
            <a:pPr lvl="1"/>
            <a:r>
              <a:rPr lang="en-US" sz="1800" dirty="0"/>
              <a:t>Thread state</a:t>
            </a:r>
          </a:p>
        </p:txBody>
      </p:sp>
      <p:pic>
        <p:nvPicPr>
          <p:cNvPr id="6" name="Picture 2">
            <a:extLst>
              <a:ext uri="{FF2B5EF4-FFF2-40B4-BE49-F238E27FC236}">
                <a16:creationId xmlns:a16="http://schemas.microsoft.com/office/drawing/2014/main" id="{B5F6BAED-9554-984D-9E7A-01781BBA0450}"/>
              </a:ext>
            </a:extLst>
          </p:cNvPr>
          <p:cNvPicPr>
            <a:picLocks noChangeAspect="1" noChangeArrowheads="1"/>
          </p:cNvPicPr>
          <p:nvPr/>
        </p:nvPicPr>
        <p:blipFill rotWithShape="1">
          <a:blip r:embed="rId2" cstate="print"/>
          <a:srcRect l="57442"/>
          <a:stretch/>
        </p:blipFill>
        <p:spPr bwMode="auto">
          <a:xfrm>
            <a:off x="6096000" y="2499382"/>
            <a:ext cx="2963228" cy="2647950"/>
          </a:xfrm>
          <a:prstGeom prst="rect">
            <a:avLst/>
          </a:prstGeom>
          <a:noFill/>
          <a:ln w="9525">
            <a:noFill/>
            <a:miter lim="800000"/>
            <a:headEnd/>
            <a:tailEnd/>
          </a:ln>
        </p:spPr>
      </p:pic>
      <p:cxnSp>
        <p:nvCxnSpPr>
          <p:cNvPr id="7" name="Straight Connector 6">
            <a:extLst>
              <a:ext uri="{FF2B5EF4-FFF2-40B4-BE49-F238E27FC236}">
                <a16:creationId xmlns:a16="http://schemas.microsoft.com/office/drawing/2014/main" id="{CB7F0744-5D6A-0746-B3A0-518FE5A49747}"/>
              </a:ext>
            </a:extLst>
          </p:cNvPr>
          <p:cNvCxnSpPr/>
          <p:nvPr/>
        </p:nvCxnSpPr>
        <p:spPr>
          <a:xfrm>
            <a:off x="6096000" y="1411357"/>
            <a:ext cx="0" cy="5098773"/>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714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 vs. CPU</a:t>
            </a:r>
          </a:p>
        </p:txBody>
      </p:sp>
      <p:sp>
        <p:nvSpPr>
          <p:cNvPr id="3" name="Content Placeholder 2"/>
          <p:cNvSpPr>
            <a:spLocks noGrp="1"/>
          </p:cNvSpPr>
          <p:nvPr>
            <p:ph idx="1"/>
          </p:nvPr>
        </p:nvSpPr>
        <p:spPr/>
        <p:txBody>
          <a:bodyPr/>
          <a:lstStyle/>
          <a:p>
            <a:r>
              <a:rPr lang="en-US" dirty="0"/>
              <a:t>GPU is well suited for data-parallel computations </a:t>
            </a:r>
          </a:p>
          <a:p>
            <a:pPr lvl="1"/>
            <a:r>
              <a:rPr lang="en-US" dirty="0"/>
              <a:t>More transistors to data processing</a:t>
            </a:r>
          </a:p>
          <a:p>
            <a:pPr lvl="1"/>
            <a:r>
              <a:rPr lang="en-US" dirty="0"/>
              <a:t>Lower requirement for control flow (executed  many data parallel elements)</a:t>
            </a:r>
          </a:p>
          <a:p>
            <a:r>
              <a:rPr lang="en-US" dirty="0"/>
              <a:t>CPU is well suited for control-centric</a:t>
            </a:r>
          </a:p>
        </p:txBody>
      </p:sp>
      <p:pic>
        <p:nvPicPr>
          <p:cNvPr id="4" name="Picture 2"/>
          <p:cNvPicPr>
            <a:picLocks noChangeAspect="1" noChangeArrowheads="1"/>
          </p:cNvPicPr>
          <p:nvPr/>
        </p:nvPicPr>
        <p:blipFill>
          <a:blip r:embed="rId2" cstate="print"/>
          <a:srcRect/>
          <a:stretch>
            <a:fillRect/>
          </a:stretch>
        </p:blipFill>
        <p:spPr bwMode="auto">
          <a:xfrm>
            <a:off x="2488339" y="3529013"/>
            <a:ext cx="6962775" cy="2647950"/>
          </a:xfrm>
          <a:prstGeom prst="rect">
            <a:avLst/>
          </a:prstGeom>
          <a:noFill/>
          <a:ln w="9525">
            <a:noFill/>
            <a:miter lim="800000"/>
            <a:headEnd/>
            <a:tailEnd/>
          </a:ln>
        </p:spPr>
      </p:pic>
    </p:spTree>
    <p:extLst>
      <p:ext uri="{BB962C8B-B14F-4D97-AF65-F5344CB8AC3E}">
        <p14:creationId xmlns:p14="http://schemas.microsoft.com/office/powerpoint/2010/main" val="1642923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Programming Model</a:t>
            </a:r>
          </a:p>
        </p:txBody>
      </p:sp>
      <p:sp>
        <p:nvSpPr>
          <p:cNvPr id="3" name="Content Placeholder 2"/>
          <p:cNvSpPr>
            <a:spLocks noGrp="1"/>
          </p:cNvSpPr>
          <p:nvPr>
            <p:ph idx="1"/>
          </p:nvPr>
        </p:nvSpPr>
        <p:spPr/>
        <p:txBody>
          <a:bodyPr>
            <a:normAutofit fontScale="92500" lnSpcReduction="10000"/>
          </a:bodyPr>
          <a:lstStyle/>
          <a:p>
            <a:r>
              <a:rPr lang="en-US" dirty="0"/>
              <a:t>Since 2006, CUDA has been used to program GPUs. </a:t>
            </a:r>
          </a:p>
          <a:p>
            <a:r>
              <a:rPr lang="en-US" dirty="0"/>
              <a:t>CUDA (Compute Unified Device Architecture)</a:t>
            </a:r>
          </a:p>
          <a:p>
            <a:pPr lvl="1"/>
            <a:r>
              <a:rPr lang="en-US" dirty="0"/>
              <a:t>Scalable </a:t>
            </a:r>
          </a:p>
          <a:p>
            <a:pPr lvl="1"/>
            <a:r>
              <a:rPr lang="en-US" dirty="0"/>
              <a:t>Lower learning curve</a:t>
            </a:r>
          </a:p>
          <a:p>
            <a:r>
              <a:rPr lang="en-US" dirty="0"/>
              <a:t>Scalable parallel programming model extends C and C++</a:t>
            </a:r>
          </a:p>
          <a:p>
            <a:r>
              <a:rPr lang="en-US" dirty="0"/>
              <a:t>Since its inception 2006, many applications are designed: Matrix solvers, sorting, face detection, seismic data processing, computational chemistry, deep learning…</a:t>
            </a:r>
          </a:p>
          <a:p>
            <a:r>
              <a:rPr lang="en-US" dirty="0"/>
              <a:t>Map the application into a serial and a parallel part</a:t>
            </a:r>
          </a:p>
          <a:p>
            <a:r>
              <a:rPr lang="en-US" dirty="0"/>
              <a:t>Host  + GPU kernels</a:t>
            </a:r>
          </a:p>
          <a:p>
            <a:pPr lvl="1"/>
            <a:r>
              <a:rPr lang="en-US" dirty="0"/>
              <a:t>Host </a:t>
            </a:r>
            <a:r>
              <a:rPr lang="en-US" dirty="0">
                <a:sym typeface="Wingdings" pitchFamily="2" charset="2"/>
              </a:rPr>
              <a:t>CPU that launches kernels</a:t>
            </a:r>
          </a:p>
          <a:p>
            <a:pPr lvl="1"/>
            <a:r>
              <a:rPr lang="en-US" dirty="0">
                <a:sym typeface="Wingdings" pitchFamily="2" charset="2"/>
              </a:rPr>
              <a:t>Kernels run the parallel part (on GPUs)</a:t>
            </a:r>
            <a:endParaRPr lang="en-US" dirty="0"/>
          </a:p>
        </p:txBody>
      </p:sp>
    </p:spTree>
    <p:extLst>
      <p:ext uri="{BB962C8B-B14F-4D97-AF65-F5344CB8AC3E}">
        <p14:creationId xmlns:p14="http://schemas.microsoft.com/office/powerpoint/2010/main" val="2355916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a:t>
            </a:r>
          </a:p>
        </p:txBody>
      </p:sp>
      <p:sp>
        <p:nvSpPr>
          <p:cNvPr id="3" name="Content Placeholder 2"/>
          <p:cNvSpPr>
            <a:spLocks noGrp="1"/>
          </p:cNvSpPr>
          <p:nvPr>
            <p:ph idx="1"/>
          </p:nvPr>
        </p:nvSpPr>
        <p:spPr/>
        <p:txBody>
          <a:bodyPr/>
          <a:lstStyle/>
          <a:p>
            <a:r>
              <a:rPr lang="en-US" dirty="0"/>
              <a:t>CUDA C extends C </a:t>
            </a:r>
          </a:p>
          <a:p>
            <a:r>
              <a:rPr lang="en-US" dirty="0"/>
              <a:t>Thread groups</a:t>
            </a:r>
          </a:p>
          <a:p>
            <a:r>
              <a:rPr lang="en-US" dirty="0"/>
              <a:t>Shared memories</a:t>
            </a:r>
          </a:p>
          <a:p>
            <a:r>
              <a:rPr lang="en-US" dirty="0"/>
              <a:t>Barrier synchronization</a:t>
            </a:r>
          </a:p>
          <a:p>
            <a:r>
              <a:rPr lang="en-US" dirty="0"/>
              <a:t>CUDA provides </a:t>
            </a:r>
          </a:p>
          <a:p>
            <a:pPr lvl="1"/>
            <a:r>
              <a:rPr lang="en-US" dirty="0"/>
              <a:t>Fine-grained data parallelism and thread parallelism</a:t>
            </a:r>
          </a:p>
          <a:p>
            <a:pPr lvl="1"/>
            <a:r>
              <a:rPr lang="en-US" dirty="0"/>
              <a:t>Coarse-grained data parallelism and task parallelism</a:t>
            </a:r>
          </a:p>
          <a:p>
            <a:endParaRPr lang="en-US" dirty="0"/>
          </a:p>
        </p:txBody>
      </p:sp>
    </p:spTree>
    <p:extLst>
      <p:ext uri="{BB962C8B-B14F-4D97-AF65-F5344CB8AC3E}">
        <p14:creationId xmlns:p14="http://schemas.microsoft.com/office/powerpoint/2010/main" val="802457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AD7D-57A7-4CFD-99BC-F049FA571616}"/>
              </a:ext>
            </a:extLst>
          </p:cNvPr>
          <p:cNvSpPr>
            <a:spLocks noGrp="1"/>
          </p:cNvSpPr>
          <p:nvPr>
            <p:ph type="title"/>
          </p:nvPr>
        </p:nvSpPr>
        <p:spPr/>
        <p:txBody>
          <a:bodyPr/>
          <a:lstStyle/>
          <a:p>
            <a:r>
              <a:rPr lang="en-US"/>
              <a:t>Logistics</a:t>
            </a:r>
            <a:endParaRPr lang="en-US" dirty="0"/>
          </a:p>
        </p:txBody>
      </p:sp>
      <p:sp>
        <p:nvSpPr>
          <p:cNvPr id="3" name="Content Placeholder 2">
            <a:extLst>
              <a:ext uri="{FF2B5EF4-FFF2-40B4-BE49-F238E27FC236}">
                <a16:creationId xmlns:a16="http://schemas.microsoft.com/office/drawing/2014/main" id="{454CF1D0-8090-47BC-8190-DF7C81FCD869}"/>
              </a:ext>
            </a:extLst>
          </p:cNvPr>
          <p:cNvSpPr>
            <a:spLocks noGrp="1"/>
          </p:cNvSpPr>
          <p:nvPr>
            <p:ph idx="1"/>
          </p:nvPr>
        </p:nvSpPr>
        <p:spPr/>
        <p:txBody>
          <a:bodyPr/>
          <a:lstStyle/>
          <a:p>
            <a:r>
              <a:rPr lang="en-US" dirty="0"/>
              <a:t>Assignment 3 due tomorrow</a:t>
            </a:r>
          </a:p>
          <a:p>
            <a:r>
              <a:rPr lang="en-US" dirty="0"/>
              <a:t>Assignment 4 released</a:t>
            </a:r>
          </a:p>
          <a:p>
            <a:pPr lvl="1"/>
            <a:r>
              <a:rPr lang="en-US" dirty="0"/>
              <a:t>Generally: First bit of assignment is lab portion, the rest is take-home</a:t>
            </a:r>
          </a:p>
          <a:p>
            <a:pPr lvl="1"/>
            <a:r>
              <a:rPr lang="en-US" dirty="0"/>
              <a:t>Finish the lab first if needed</a:t>
            </a:r>
          </a:p>
          <a:p>
            <a:pPr lvl="1"/>
            <a:endParaRPr lang="en-US" dirty="0"/>
          </a:p>
          <a:p>
            <a:r>
              <a:rPr lang="en-US" dirty="0"/>
              <a:t>Late policy?</a:t>
            </a:r>
          </a:p>
          <a:p>
            <a:pPr lvl="1"/>
            <a:r>
              <a:rPr lang="en-US" dirty="0"/>
              <a:t>1 week: 10% off</a:t>
            </a:r>
          </a:p>
          <a:p>
            <a:pPr lvl="1"/>
            <a:r>
              <a:rPr lang="en-US" dirty="0"/>
              <a:t>2 weeks: Last chance, 30% off</a:t>
            </a:r>
          </a:p>
          <a:p>
            <a:pPr lvl="1"/>
            <a:r>
              <a:rPr lang="en-US" i="1" dirty="0"/>
              <a:t>Email with any exceptional circumstances, we’ll work it out</a:t>
            </a:r>
            <a:endParaRPr lang="en-US" dirty="0"/>
          </a:p>
        </p:txBody>
      </p:sp>
      <p:sp>
        <p:nvSpPr>
          <p:cNvPr id="29" name="Footer Placeholder 28">
            <a:extLst>
              <a:ext uri="{FF2B5EF4-FFF2-40B4-BE49-F238E27FC236}">
                <a16:creationId xmlns:a16="http://schemas.microsoft.com/office/drawing/2014/main" id="{7E766BF4-A9DF-9E47-A209-87F5E5149A0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95559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Programming Model</a:t>
            </a:r>
          </a:p>
        </p:txBody>
      </p:sp>
      <p:pic>
        <p:nvPicPr>
          <p:cNvPr id="4" name="Picture 2"/>
          <p:cNvPicPr>
            <a:picLocks noChangeAspect="1" noChangeArrowheads="1"/>
          </p:cNvPicPr>
          <p:nvPr/>
        </p:nvPicPr>
        <p:blipFill>
          <a:blip r:embed="rId3" cstate="print"/>
          <a:srcRect/>
          <a:stretch>
            <a:fillRect/>
          </a:stretch>
        </p:blipFill>
        <p:spPr bwMode="auto">
          <a:xfrm>
            <a:off x="7576457" y="2597"/>
            <a:ext cx="4332152" cy="6550513"/>
          </a:xfrm>
          <a:prstGeom prst="rect">
            <a:avLst/>
          </a:prstGeom>
          <a:noFill/>
          <a:ln w="9525">
            <a:noFill/>
            <a:miter lim="800000"/>
            <a:headEnd/>
            <a:tailEnd/>
          </a:ln>
        </p:spPr>
      </p:pic>
      <p:sp>
        <p:nvSpPr>
          <p:cNvPr id="5" name="Rectangle 4"/>
          <p:cNvSpPr/>
          <p:nvPr/>
        </p:nvSpPr>
        <p:spPr>
          <a:xfrm>
            <a:off x="744583" y="1854925"/>
            <a:ext cx="2547257" cy="809898"/>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Serial Code</a:t>
            </a:r>
          </a:p>
        </p:txBody>
      </p:sp>
      <p:sp>
        <p:nvSpPr>
          <p:cNvPr id="6" name="Rectangle 5"/>
          <p:cNvSpPr/>
          <p:nvPr/>
        </p:nvSpPr>
        <p:spPr>
          <a:xfrm>
            <a:off x="753291" y="3091543"/>
            <a:ext cx="2547257" cy="809898"/>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Parallel Code</a:t>
            </a:r>
          </a:p>
        </p:txBody>
      </p:sp>
      <p:sp>
        <p:nvSpPr>
          <p:cNvPr id="7" name="Rectangle 6"/>
          <p:cNvSpPr/>
          <p:nvPr/>
        </p:nvSpPr>
        <p:spPr>
          <a:xfrm>
            <a:off x="788126" y="4302035"/>
            <a:ext cx="2547257" cy="809898"/>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Serial Code</a:t>
            </a:r>
          </a:p>
        </p:txBody>
      </p:sp>
      <p:sp>
        <p:nvSpPr>
          <p:cNvPr id="8" name="Rectangle 7"/>
          <p:cNvSpPr/>
          <p:nvPr/>
        </p:nvSpPr>
        <p:spPr>
          <a:xfrm>
            <a:off x="731519" y="5708468"/>
            <a:ext cx="2547257" cy="809898"/>
          </a:xfrm>
          <a:prstGeom prst="rect">
            <a:avLst/>
          </a:prstGeom>
          <a:solidFill>
            <a:srgbClr val="C0000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Parallel Code</a:t>
            </a:r>
          </a:p>
        </p:txBody>
      </p:sp>
      <p:cxnSp>
        <p:nvCxnSpPr>
          <p:cNvPr id="10" name="Straight Arrow Connector 9"/>
          <p:cNvCxnSpPr>
            <a:stCxn id="5" idx="3"/>
          </p:cNvCxnSpPr>
          <p:nvPr/>
        </p:nvCxnSpPr>
        <p:spPr>
          <a:xfrm flipV="1">
            <a:off x="3291840" y="1371600"/>
            <a:ext cx="5826035" cy="8882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p:cNvCxnSpPr>
          <p:nvPr/>
        </p:nvCxnSpPr>
        <p:spPr>
          <a:xfrm flipV="1">
            <a:off x="3335383" y="3762103"/>
            <a:ext cx="5782491" cy="94488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p:cNvCxnSpPr>
          <p:nvPr/>
        </p:nvCxnSpPr>
        <p:spPr>
          <a:xfrm flipV="1">
            <a:off x="3300548" y="2717074"/>
            <a:ext cx="5843451" cy="77941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3"/>
          </p:cNvCxnSpPr>
          <p:nvPr/>
        </p:nvCxnSpPr>
        <p:spPr>
          <a:xfrm flipV="1">
            <a:off x="3278776" y="5708468"/>
            <a:ext cx="5695406" cy="4049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32410" y="1358537"/>
            <a:ext cx="1245021" cy="369332"/>
          </a:xfrm>
          <a:prstGeom prst="rect">
            <a:avLst/>
          </a:prstGeom>
          <a:noFill/>
        </p:spPr>
        <p:txBody>
          <a:bodyPr wrap="none" rtlCol="0">
            <a:spAutoFit/>
          </a:bodyPr>
          <a:lstStyle/>
          <a:p>
            <a:r>
              <a:rPr lang="en-US" dirty="0"/>
              <a:t>Application</a:t>
            </a:r>
          </a:p>
        </p:txBody>
      </p:sp>
      <p:sp>
        <p:nvSpPr>
          <p:cNvPr id="21" name="Rectangle 20"/>
          <p:cNvSpPr/>
          <p:nvPr/>
        </p:nvSpPr>
        <p:spPr>
          <a:xfrm>
            <a:off x="391886" y="1371600"/>
            <a:ext cx="3331028" cy="5290457"/>
          </a:xfrm>
          <a:prstGeom prst="rect">
            <a:avLst/>
          </a:prstGeom>
          <a:solidFill>
            <a:srgbClr val="0070C0">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Tree>
    <p:extLst>
      <p:ext uri="{BB962C8B-B14F-4D97-AF65-F5344CB8AC3E}">
        <p14:creationId xmlns:p14="http://schemas.microsoft.com/office/powerpoint/2010/main" val="2801579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Programming Model</a:t>
            </a:r>
          </a:p>
        </p:txBody>
      </p:sp>
      <p:pic>
        <p:nvPicPr>
          <p:cNvPr id="4" name="Picture 2"/>
          <p:cNvPicPr>
            <a:picLocks noChangeAspect="1" noChangeArrowheads="1"/>
          </p:cNvPicPr>
          <p:nvPr/>
        </p:nvPicPr>
        <p:blipFill>
          <a:blip r:embed="rId3" cstate="print"/>
          <a:srcRect/>
          <a:stretch>
            <a:fillRect/>
          </a:stretch>
        </p:blipFill>
        <p:spPr bwMode="auto">
          <a:xfrm>
            <a:off x="7576457" y="2597"/>
            <a:ext cx="4332152" cy="6550513"/>
          </a:xfrm>
          <a:prstGeom prst="rect">
            <a:avLst/>
          </a:prstGeom>
          <a:noFill/>
          <a:ln w="9525">
            <a:noFill/>
            <a:miter lim="800000"/>
            <a:headEnd/>
            <a:tailEnd/>
          </a:ln>
        </p:spPr>
      </p:pic>
      <p:sp>
        <p:nvSpPr>
          <p:cNvPr id="6" name="Content Placeholder 2"/>
          <p:cNvSpPr>
            <a:spLocks noGrp="1"/>
          </p:cNvSpPr>
          <p:nvPr>
            <p:ph idx="1"/>
          </p:nvPr>
        </p:nvSpPr>
        <p:spPr>
          <a:xfrm>
            <a:off x="482473" y="1425132"/>
            <a:ext cx="7093984" cy="4821405"/>
          </a:xfrm>
        </p:spPr>
        <p:txBody>
          <a:bodyPr>
            <a:normAutofit fontScale="92500" lnSpcReduction="20000"/>
          </a:bodyPr>
          <a:lstStyle/>
          <a:p>
            <a:r>
              <a:rPr lang="en-US" dirty="0"/>
              <a:t>Kernel: A C program or C function for one thread</a:t>
            </a:r>
          </a:p>
          <a:p>
            <a:pPr lvl="1"/>
            <a:r>
              <a:rPr lang="en-US" dirty="0"/>
              <a:t>Defined using </a:t>
            </a:r>
            <a:r>
              <a:rPr lang="en-US" sz="2200" dirty="0">
                <a:latin typeface="Consolas" panose="020B0609020204030204" pitchFamily="49" charset="0"/>
                <a:cs typeface="Consolas" panose="020B0609020204030204" pitchFamily="49" charset="0"/>
              </a:rPr>
              <a:t>__global__</a:t>
            </a:r>
            <a:r>
              <a:rPr lang="en-US" dirty="0"/>
              <a:t> keyword</a:t>
            </a:r>
          </a:p>
          <a:p>
            <a:pPr lvl="1"/>
            <a:r>
              <a:rPr lang="en-US" dirty="0">
                <a:latin typeface="Consolas" panose="020B0609020204030204" pitchFamily="49" charset="0"/>
                <a:cs typeface="Consolas" panose="020B0609020204030204" pitchFamily="49" charset="0"/>
              </a:rPr>
              <a:t>&lt;&lt;&lt;…&gt;&gt;&gt;</a:t>
            </a:r>
            <a:r>
              <a:rPr lang="en-US" dirty="0"/>
              <a:t> execution configuration syntax</a:t>
            </a:r>
          </a:p>
          <a:p>
            <a:r>
              <a:rPr lang="en-US" dirty="0"/>
              <a:t>Thread blocks: A set of </a:t>
            </a:r>
            <a:r>
              <a:rPr lang="en-US" dirty="0">
                <a:solidFill>
                  <a:srgbClr val="7030A0"/>
                </a:solidFill>
              </a:rPr>
              <a:t>concurrent threads that execute the same thread program</a:t>
            </a:r>
            <a:r>
              <a:rPr lang="en-US" dirty="0"/>
              <a:t> and may cooperate to compute a result </a:t>
            </a:r>
          </a:p>
          <a:p>
            <a:r>
              <a:rPr lang="en-US" dirty="0"/>
              <a:t>Grid: A set of thread blocks that </a:t>
            </a:r>
            <a:r>
              <a:rPr lang="en-US" dirty="0">
                <a:solidFill>
                  <a:srgbClr val="7030A0"/>
                </a:solidFill>
              </a:rPr>
              <a:t>execute the same kernel </a:t>
            </a:r>
          </a:p>
          <a:p>
            <a:r>
              <a:rPr lang="en-US" dirty="0"/>
              <a:t>Programmer must specify </a:t>
            </a:r>
          </a:p>
          <a:p>
            <a:pPr lvl="1"/>
            <a:r>
              <a:rPr lang="en-US" dirty="0"/>
              <a:t>the number of threads per block</a:t>
            </a:r>
          </a:p>
          <a:p>
            <a:pPr lvl="1"/>
            <a:r>
              <a:rPr lang="en-US" dirty="0"/>
              <a:t>The number of blocks for a grid</a:t>
            </a:r>
          </a:p>
          <a:p>
            <a:pPr lvl="1"/>
            <a:r>
              <a:rPr lang="en-US" dirty="0"/>
              <a:t>Each thread has a </a:t>
            </a:r>
            <a:r>
              <a:rPr lang="en-US" dirty="0">
                <a:solidFill>
                  <a:srgbClr val="7030A0"/>
                </a:solidFill>
              </a:rPr>
              <a:t>private local memory</a:t>
            </a:r>
          </a:p>
          <a:p>
            <a:pPr lvl="1"/>
            <a:r>
              <a:rPr lang="en-US" dirty="0"/>
              <a:t>Each thread block has a </a:t>
            </a:r>
            <a:r>
              <a:rPr lang="en-US" dirty="0">
                <a:solidFill>
                  <a:srgbClr val="7030A0"/>
                </a:solidFill>
              </a:rPr>
              <a:t>shared memory</a:t>
            </a:r>
          </a:p>
          <a:p>
            <a:pPr lvl="1"/>
            <a:r>
              <a:rPr lang="en-US" dirty="0"/>
              <a:t>All threads have access to </a:t>
            </a:r>
            <a:r>
              <a:rPr lang="en-US" dirty="0">
                <a:solidFill>
                  <a:srgbClr val="7030A0"/>
                </a:solidFill>
              </a:rPr>
              <a:t>global memory </a:t>
            </a:r>
          </a:p>
          <a:p>
            <a:pPr lvl="1">
              <a:buNone/>
            </a:pPr>
            <a:endParaRPr lang="en-US" dirty="0"/>
          </a:p>
          <a:p>
            <a:endParaRPr lang="en-US" dirty="0"/>
          </a:p>
        </p:txBody>
      </p:sp>
    </p:spTree>
    <p:extLst>
      <p:ext uri="{BB962C8B-B14F-4D97-AF65-F5344CB8AC3E}">
        <p14:creationId xmlns:p14="http://schemas.microsoft.com/office/powerpoint/2010/main" val="4096751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Programming Model</a:t>
            </a:r>
          </a:p>
        </p:txBody>
      </p:sp>
      <p:pic>
        <p:nvPicPr>
          <p:cNvPr id="4" name="Picture 2"/>
          <p:cNvPicPr>
            <a:picLocks noChangeAspect="1" noChangeArrowheads="1"/>
          </p:cNvPicPr>
          <p:nvPr/>
        </p:nvPicPr>
        <p:blipFill>
          <a:blip r:embed="rId3" cstate="print"/>
          <a:srcRect/>
          <a:stretch>
            <a:fillRect/>
          </a:stretch>
        </p:blipFill>
        <p:spPr bwMode="auto">
          <a:xfrm>
            <a:off x="7576457" y="2597"/>
            <a:ext cx="4332152" cy="6550513"/>
          </a:xfrm>
          <a:prstGeom prst="rect">
            <a:avLst/>
          </a:prstGeom>
          <a:noFill/>
          <a:ln w="9525">
            <a:noFill/>
            <a:miter lim="800000"/>
            <a:headEnd/>
            <a:tailEnd/>
          </a:ln>
        </p:spPr>
      </p:pic>
      <p:sp>
        <p:nvSpPr>
          <p:cNvPr id="15" name="Content Placeholder 2"/>
          <p:cNvSpPr>
            <a:spLocks noGrp="1"/>
          </p:cNvSpPr>
          <p:nvPr>
            <p:ph idx="1"/>
          </p:nvPr>
        </p:nvSpPr>
        <p:spPr>
          <a:xfrm>
            <a:off x="838200" y="1355558"/>
            <a:ext cx="6150429" cy="1701151"/>
          </a:xfrm>
        </p:spPr>
        <p:txBody>
          <a:bodyPr/>
          <a:lstStyle/>
          <a:p>
            <a:r>
              <a:rPr lang="en-US" dirty="0"/>
              <a:t>CUDA provides three key abstractions:</a:t>
            </a:r>
          </a:p>
          <a:p>
            <a:pPr lvl="1"/>
            <a:r>
              <a:rPr lang="en-US" dirty="0"/>
              <a:t>A hierarchy of thread groups</a:t>
            </a:r>
          </a:p>
          <a:p>
            <a:pPr lvl="1"/>
            <a:r>
              <a:rPr lang="en-US" dirty="0"/>
              <a:t>Shared memories</a:t>
            </a:r>
          </a:p>
          <a:p>
            <a:pPr lvl="1"/>
            <a:r>
              <a:rPr lang="en-US" dirty="0"/>
              <a:t>Barrier synchronization </a:t>
            </a:r>
          </a:p>
        </p:txBody>
      </p:sp>
    </p:spTree>
    <p:extLst>
      <p:ext uri="{BB962C8B-B14F-4D97-AF65-F5344CB8AC3E}">
        <p14:creationId xmlns:p14="http://schemas.microsoft.com/office/powerpoint/2010/main" val="2979362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Parallelism - Vector Addition Example</a:t>
            </a:r>
          </a:p>
        </p:txBody>
      </p:sp>
      <p:sp>
        <p:nvSpPr>
          <p:cNvPr id="4" name="Rectangle 3"/>
          <p:cNvSpPr/>
          <p:nvPr/>
        </p:nvSpPr>
        <p:spPr>
          <a:xfrm>
            <a:off x="4653193" y="2453367"/>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A[0]</a:t>
            </a:r>
          </a:p>
        </p:txBody>
      </p:sp>
      <p:sp>
        <p:nvSpPr>
          <p:cNvPr id="5" name="TextBox 21"/>
          <p:cNvSpPr txBox="1">
            <a:spLocks noChangeArrowheads="1"/>
          </p:cNvSpPr>
          <p:nvPr/>
        </p:nvSpPr>
        <p:spPr bwMode="auto">
          <a:xfrm>
            <a:off x="3141982" y="2499133"/>
            <a:ext cx="1221191"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r" eaLnBrk="1" hangingPunct="1"/>
            <a:r>
              <a:rPr lang="en-US" sz="1200" dirty="0">
                <a:solidFill>
                  <a:schemeClr val="accent6">
                    <a:lumMod val="50000"/>
                  </a:schemeClr>
                </a:solidFill>
                <a:latin typeface="+mn-lt"/>
              </a:rPr>
              <a:t>vector  A</a:t>
            </a:r>
          </a:p>
        </p:txBody>
      </p:sp>
      <p:sp>
        <p:nvSpPr>
          <p:cNvPr id="6" name="TextBox 22"/>
          <p:cNvSpPr txBox="1">
            <a:spLocks noChangeArrowheads="1"/>
          </p:cNvSpPr>
          <p:nvPr/>
        </p:nvSpPr>
        <p:spPr bwMode="auto">
          <a:xfrm>
            <a:off x="3141982" y="3053442"/>
            <a:ext cx="1221191"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r" eaLnBrk="1" hangingPunct="1"/>
            <a:r>
              <a:rPr lang="en-US" sz="1200" dirty="0">
                <a:solidFill>
                  <a:schemeClr val="accent6">
                    <a:lumMod val="50000"/>
                  </a:schemeClr>
                </a:solidFill>
                <a:latin typeface="+mn-lt"/>
              </a:rPr>
              <a:t>vector  B</a:t>
            </a:r>
          </a:p>
        </p:txBody>
      </p:sp>
      <p:sp>
        <p:nvSpPr>
          <p:cNvPr id="7" name="TextBox 23"/>
          <p:cNvSpPr txBox="1">
            <a:spLocks noChangeArrowheads="1"/>
          </p:cNvSpPr>
          <p:nvPr/>
        </p:nvSpPr>
        <p:spPr bwMode="auto">
          <a:xfrm>
            <a:off x="3156566" y="4138176"/>
            <a:ext cx="1221191"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r" eaLnBrk="1" hangingPunct="1"/>
            <a:r>
              <a:rPr lang="en-US" sz="1200" dirty="0">
                <a:solidFill>
                  <a:schemeClr val="accent6">
                    <a:lumMod val="50000"/>
                  </a:schemeClr>
                </a:solidFill>
                <a:latin typeface="+mn-lt"/>
              </a:rPr>
              <a:t>vector  C</a:t>
            </a:r>
          </a:p>
        </p:txBody>
      </p:sp>
      <p:sp>
        <p:nvSpPr>
          <p:cNvPr id="8" name="Rectangle 7"/>
          <p:cNvSpPr/>
          <p:nvPr/>
        </p:nvSpPr>
        <p:spPr>
          <a:xfrm>
            <a:off x="5396143" y="2453367"/>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A[1]</a:t>
            </a:r>
          </a:p>
        </p:txBody>
      </p:sp>
      <p:sp>
        <p:nvSpPr>
          <p:cNvPr id="9" name="Rectangle 8"/>
          <p:cNvSpPr/>
          <p:nvPr/>
        </p:nvSpPr>
        <p:spPr>
          <a:xfrm>
            <a:off x="6139093" y="2453367"/>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A[2]</a:t>
            </a:r>
          </a:p>
        </p:txBody>
      </p:sp>
      <p:sp>
        <p:nvSpPr>
          <p:cNvPr id="10" name="Rectangle 9"/>
          <p:cNvSpPr/>
          <p:nvPr/>
        </p:nvSpPr>
        <p:spPr>
          <a:xfrm>
            <a:off x="7595822" y="2453367"/>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A[N-1]</a:t>
            </a:r>
          </a:p>
        </p:txBody>
      </p:sp>
      <p:sp>
        <p:nvSpPr>
          <p:cNvPr id="11" name="Rectangle 10"/>
          <p:cNvSpPr/>
          <p:nvPr/>
        </p:nvSpPr>
        <p:spPr>
          <a:xfrm>
            <a:off x="4653193" y="3010580"/>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B[0]</a:t>
            </a:r>
          </a:p>
        </p:txBody>
      </p:sp>
      <p:sp>
        <p:nvSpPr>
          <p:cNvPr id="12" name="Rectangle 11"/>
          <p:cNvSpPr/>
          <p:nvPr/>
        </p:nvSpPr>
        <p:spPr>
          <a:xfrm>
            <a:off x="5396143" y="3010580"/>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B[1]</a:t>
            </a:r>
          </a:p>
        </p:txBody>
      </p:sp>
      <p:sp>
        <p:nvSpPr>
          <p:cNvPr id="13" name="Rectangle 12"/>
          <p:cNvSpPr/>
          <p:nvPr/>
        </p:nvSpPr>
        <p:spPr>
          <a:xfrm>
            <a:off x="6139093" y="3010580"/>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B[2]</a:t>
            </a:r>
          </a:p>
        </p:txBody>
      </p:sp>
      <p:sp>
        <p:nvSpPr>
          <p:cNvPr id="14" name="TextBox 33"/>
          <p:cNvSpPr txBox="1">
            <a:spLocks noChangeArrowheads="1"/>
          </p:cNvSpPr>
          <p:nvPr/>
        </p:nvSpPr>
        <p:spPr bwMode="auto">
          <a:xfrm>
            <a:off x="7024323" y="2539093"/>
            <a:ext cx="379069"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chemeClr val="accent6">
                    <a:lumMod val="50000"/>
                  </a:schemeClr>
                </a:solidFill>
                <a:latin typeface="+mn-lt"/>
              </a:rPr>
              <a:t>…</a:t>
            </a:r>
          </a:p>
        </p:txBody>
      </p:sp>
      <p:sp>
        <p:nvSpPr>
          <p:cNvPr id="15" name="TextBox 35"/>
          <p:cNvSpPr txBox="1">
            <a:spLocks noChangeArrowheads="1"/>
          </p:cNvSpPr>
          <p:nvPr/>
        </p:nvSpPr>
        <p:spPr bwMode="auto">
          <a:xfrm>
            <a:off x="7024323" y="3053443"/>
            <a:ext cx="379069"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chemeClr val="accent6">
                    <a:lumMod val="50000"/>
                  </a:schemeClr>
                </a:solidFill>
                <a:latin typeface="+mn-lt"/>
              </a:rPr>
              <a:t>…</a:t>
            </a:r>
          </a:p>
        </p:txBody>
      </p:sp>
      <p:sp>
        <p:nvSpPr>
          <p:cNvPr id="16" name="Rectangle 15"/>
          <p:cNvSpPr/>
          <p:nvPr/>
        </p:nvSpPr>
        <p:spPr>
          <a:xfrm>
            <a:off x="7595822" y="3010580"/>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B[N-1]</a:t>
            </a:r>
          </a:p>
        </p:txBody>
      </p:sp>
      <p:sp>
        <p:nvSpPr>
          <p:cNvPr id="17" name="Rectangle 16"/>
          <p:cNvSpPr/>
          <p:nvPr/>
        </p:nvSpPr>
        <p:spPr>
          <a:xfrm>
            <a:off x="4653193" y="4082142"/>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C[0]</a:t>
            </a:r>
          </a:p>
        </p:txBody>
      </p:sp>
      <p:sp>
        <p:nvSpPr>
          <p:cNvPr id="18" name="Rectangle 17"/>
          <p:cNvSpPr/>
          <p:nvPr/>
        </p:nvSpPr>
        <p:spPr>
          <a:xfrm>
            <a:off x="5396143" y="4082142"/>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C[1]</a:t>
            </a:r>
          </a:p>
        </p:txBody>
      </p:sp>
      <p:sp>
        <p:nvSpPr>
          <p:cNvPr id="19" name="Rectangle 18"/>
          <p:cNvSpPr/>
          <p:nvPr/>
        </p:nvSpPr>
        <p:spPr>
          <a:xfrm>
            <a:off x="6139093" y="4082142"/>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C[2]</a:t>
            </a:r>
          </a:p>
        </p:txBody>
      </p:sp>
      <p:sp>
        <p:nvSpPr>
          <p:cNvPr id="20" name="Rectangle 19"/>
          <p:cNvSpPr/>
          <p:nvPr/>
        </p:nvSpPr>
        <p:spPr>
          <a:xfrm>
            <a:off x="7595822" y="4082142"/>
            <a:ext cx="881971" cy="398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C[N-1]</a:t>
            </a:r>
          </a:p>
        </p:txBody>
      </p:sp>
      <p:sp>
        <p:nvSpPr>
          <p:cNvPr id="21" name="TextBox 43"/>
          <p:cNvSpPr txBox="1">
            <a:spLocks noChangeArrowheads="1"/>
          </p:cNvSpPr>
          <p:nvPr/>
        </p:nvSpPr>
        <p:spPr bwMode="auto">
          <a:xfrm>
            <a:off x="7024323" y="4167868"/>
            <a:ext cx="379069" cy="276999"/>
          </a:xfrm>
          <a:prstGeom prst="rect">
            <a:avLst/>
          </a:prstGeom>
          <a:solidFill>
            <a:schemeClr val="bg1">
              <a:lumMod val="95000"/>
            </a:schemeClr>
          </a:solidFill>
          <a:ln>
            <a:noFill/>
          </a:ln>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solidFill>
                  <a:schemeClr val="accent6">
                    <a:lumMod val="50000"/>
                  </a:schemeClr>
                </a:solidFill>
                <a:latin typeface="+mn-lt"/>
              </a:rPr>
              <a:t>…</a:t>
            </a:r>
          </a:p>
        </p:txBody>
      </p:sp>
      <p:sp>
        <p:nvSpPr>
          <p:cNvPr id="22" name="Oval 21"/>
          <p:cNvSpPr/>
          <p:nvPr/>
        </p:nvSpPr>
        <p:spPr>
          <a:xfrm>
            <a:off x="4824643" y="3567792"/>
            <a:ext cx="474907" cy="348615"/>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t>
            </a:r>
          </a:p>
        </p:txBody>
      </p:sp>
      <p:cxnSp>
        <p:nvCxnSpPr>
          <p:cNvPr id="23" name="Straight Arrow Connector 22"/>
          <p:cNvCxnSpPr>
            <a:endCxn id="22" idx="1"/>
          </p:cNvCxnSpPr>
          <p:nvPr/>
        </p:nvCxnSpPr>
        <p:spPr>
          <a:xfrm>
            <a:off x="4881795" y="2796268"/>
            <a:ext cx="12397" cy="82257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22" idx="7"/>
          </p:cNvCxnSpPr>
          <p:nvPr/>
        </p:nvCxnSpPr>
        <p:spPr>
          <a:xfrm>
            <a:off x="5167545" y="3353481"/>
            <a:ext cx="62456" cy="26536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2" idx="4"/>
            <a:endCxn id="17" idx="0"/>
          </p:cNvCxnSpPr>
          <p:nvPr/>
        </p:nvCxnSpPr>
        <p:spPr>
          <a:xfrm>
            <a:off x="5062097" y="3916407"/>
            <a:ext cx="32082" cy="165735"/>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5567593" y="3567792"/>
            <a:ext cx="474907" cy="348615"/>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t>
            </a:r>
          </a:p>
        </p:txBody>
      </p:sp>
      <p:cxnSp>
        <p:nvCxnSpPr>
          <p:cNvPr id="27" name="Straight Arrow Connector 26"/>
          <p:cNvCxnSpPr>
            <a:endCxn id="26" idx="1"/>
          </p:cNvCxnSpPr>
          <p:nvPr/>
        </p:nvCxnSpPr>
        <p:spPr>
          <a:xfrm>
            <a:off x="5624745" y="2796268"/>
            <a:ext cx="12397" cy="82257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6" idx="7"/>
          </p:cNvCxnSpPr>
          <p:nvPr/>
        </p:nvCxnSpPr>
        <p:spPr>
          <a:xfrm>
            <a:off x="5910495" y="3353481"/>
            <a:ext cx="62456" cy="26536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4"/>
          </p:cNvCxnSpPr>
          <p:nvPr/>
        </p:nvCxnSpPr>
        <p:spPr>
          <a:xfrm flipH="1">
            <a:off x="5766431" y="3916407"/>
            <a:ext cx="38616" cy="16663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6310543" y="3567792"/>
            <a:ext cx="474907" cy="348615"/>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t>
            </a:r>
          </a:p>
        </p:txBody>
      </p:sp>
      <p:cxnSp>
        <p:nvCxnSpPr>
          <p:cNvPr id="31" name="Straight Arrow Connector 30"/>
          <p:cNvCxnSpPr>
            <a:endCxn id="30" idx="1"/>
          </p:cNvCxnSpPr>
          <p:nvPr/>
        </p:nvCxnSpPr>
        <p:spPr>
          <a:xfrm>
            <a:off x="6367695" y="2796268"/>
            <a:ext cx="12397" cy="82257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0" idx="7"/>
          </p:cNvCxnSpPr>
          <p:nvPr/>
        </p:nvCxnSpPr>
        <p:spPr>
          <a:xfrm>
            <a:off x="6653445" y="3353481"/>
            <a:ext cx="62456" cy="26536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4"/>
          </p:cNvCxnSpPr>
          <p:nvPr/>
        </p:nvCxnSpPr>
        <p:spPr>
          <a:xfrm flipH="1">
            <a:off x="6509381" y="3916407"/>
            <a:ext cx="38616" cy="16663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7767272" y="3567792"/>
            <a:ext cx="474907" cy="348615"/>
          </a:xfrm>
          <a:prstGeom prst="ellipse">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accent6">
                    <a:lumMod val="50000"/>
                  </a:schemeClr>
                </a:solidFill>
              </a:rPr>
              <a:t>+</a:t>
            </a:r>
          </a:p>
        </p:txBody>
      </p:sp>
      <p:cxnSp>
        <p:nvCxnSpPr>
          <p:cNvPr id="35" name="Straight Arrow Connector 34"/>
          <p:cNvCxnSpPr>
            <a:endCxn id="34" idx="1"/>
          </p:cNvCxnSpPr>
          <p:nvPr/>
        </p:nvCxnSpPr>
        <p:spPr>
          <a:xfrm>
            <a:off x="7824424" y="2796268"/>
            <a:ext cx="12397" cy="822577"/>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34" idx="7"/>
          </p:cNvCxnSpPr>
          <p:nvPr/>
        </p:nvCxnSpPr>
        <p:spPr>
          <a:xfrm>
            <a:off x="8110174" y="3353481"/>
            <a:ext cx="62456" cy="265364"/>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4" idx="4"/>
          </p:cNvCxnSpPr>
          <p:nvPr/>
        </p:nvCxnSpPr>
        <p:spPr>
          <a:xfrm flipH="1">
            <a:off x="7966109" y="3916407"/>
            <a:ext cx="38617" cy="16663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070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Addition – Traditional C Code</a:t>
            </a:r>
          </a:p>
        </p:txBody>
      </p:sp>
      <p:sp>
        <p:nvSpPr>
          <p:cNvPr id="4" name="Rectangle 4"/>
          <p:cNvSpPr>
            <a:spLocks noGrp="1" noChangeArrowheads="1"/>
          </p:cNvSpPr>
          <p:nvPr>
            <p:ph idx="1"/>
          </p:nvPr>
        </p:nvSpPr>
        <p:spPr>
          <a:xfrm>
            <a:off x="202307" y="1410516"/>
            <a:ext cx="8745745" cy="4885779"/>
          </a:xfrm>
        </p:spPr>
        <p:txBody>
          <a:bodyPr>
            <a:noAutofit/>
          </a:bodyPr>
          <a:lstStyle/>
          <a:p>
            <a:pPr eaLnBrk="1" hangingPunct="1">
              <a:buFontTx/>
              <a:buNone/>
            </a:pPr>
            <a:r>
              <a:rPr lang="en-US" sz="1600" b="1" dirty="0">
                <a:solidFill>
                  <a:schemeClr val="accent2"/>
                </a:solidFill>
                <a:latin typeface="Courier New" pitchFamily="49" charset="0"/>
              </a:rPr>
              <a:t>// Compute vector sum C = A + B</a:t>
            </a:r>
          </a:p>
          <a:p>
            <a:pPr eaLnBrk="1" hangingPunct="1">
              <a:buFontTx/>
              <a:buNone/>
            </a:pPr>
            <a:r>
              <a:rPr lang="en-US" sz="1600" b="1" dirty="0">
                <a:latin typeface="Courier New" pitchFamily="49" charset="0"/>
              </a:rPr>
              <a:t>void </a:t>
            </a:r>
            <a:r>
              <a:rPr lang="en-US" sz="1600" b="1" dirty="0" err="1">
                <a:latin typeface="Courier New" pitchFamily="49" charset="0"/>
              </a:rPr>
              <a:t>vecAdd</a:t>
            </a:r>
            <a:r>
              <a:rPr lang="en-US" sz="1600" b="1" dirty="0">
                <a:latin typeface="Courier New" pitchFamily="49" charset="0"/>
              </a:rPr>
              <a:t>(float *</a:t>
            </a:r>
            <a:r>
              <a:rPr lang="en-US" sz="1600" b="1" dirty="0" err="1">
                <a:latin typeface="Courier New" pitchFamily="49" charset="0"/>
              </a:rPr>
              <a:t>h_A</a:t>
            </a:r>
            <a:r>
              <a:rPr lang="en-US" sz="1600" b="1" dirty="0">
                <a:latin typeface="Courier New" pitchFamily="49" charset="0"/>
              </a:rPr>
              <a:t>, float *</a:t>
            </a:r>
            <a:r>
              <a:rPr lang="en-US" sz="1600" b="1" dirty="0" err="1">
                <a:latin typeface="Courier New" pitchFamily="49" charset="0"/>
              </a:rPr>
              <a:t>h_B</a:t>
            </a:r>
            <a:r>
              <a:rPr lang="en-US" sz="1600" b="1" dirty="0">
                <a:latin typeface="Courier New" pitchFamily="49" charset="0"/>
              </a:rPr>
              <a:t>, float *</a:t>
            </a:r>
            <a:r>
              <a:rPr lang="en-US" sz="1600" b="1" dirty="0" err="1">
                <a:latin typeface="Courier New" pitchFamily="49" charset="0"/>
              </a:rPr>
              <a:t>h_C</a:t>
            </a:r>
            <a:r>
              <a:rPr lang="en-US" sz="1600" b="1" dirty="0">
                <a:latin typeface="Courier New" pitchFamily="49" charset="0"/>
              </a:rPr>
              <a:t>, </a:t>
            </a:r>
            <a:r>
              <a:rPr lang="en-US" sz="1600" b="1" dirty="0" err="1">
                <a:latin typeface="Courier New" pitchFamily="49" charset="0"/>
              </a:rPr>
              <a:t>int</a:t>
            </a:r>
            <a:r>
              <a:rPr lang="en-US" sz="1600" b="1" dirty="0">
                <a:latin typeface="Courier New" pitchFamily="49" charset="0"/>
              </a:rPr>
              <a:t> n)</a:t>
            </a:r>
          </a:p>
          <a:p>
            <a:pPr eaLnBrk="1" hangingPunct="1">
              <a:buFontTx/>
              <a:buNone/>
            </a:pPr>
            <a:r>
              <a:rPr lang="en-US" sz="1600" dirty="0">
                <a:latin typeface="Courier New" pitchFamily="49" charset="0"/>
              </a:rPr>
              <a:t>{</a:t>
            </a:r>
          </a:p>
          <a:p>
            <a:pPr eaLnBrk="1" hangingPunct="1">
              <a:buFontTx/>
              <a:buNone/>
            </a:pPr>
            <a:r>
              <a:rPr lang="en-US" sz="1600" dirty="0">
                <a:latin typeface="Courier New" pitchFamily="49" charset="0"/>
              </a:rPr>
              <a:t>    </a:t>
            </a:r>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i</a:t>
            </a:r>
            <a:r>
              <a:rPr lang="en-US" sz="1600" b="1" dirty="0">
                <a:latin typeface="Courier New" pitchFamily="49" charset="0"/>
              </a:rPr>
              <a:t>;</a:t>
            </a:r>
          </a:p>
          <a:p>
            <a:pPr eaLnBrk="1" hangingPunct="1">
              <a:buFontTx/>
              <a:buNone/>
            </a:pPr>
            <a:r>
              <a:rPr lang="en-US" sz="1600" b="1" dirty="0">
                <a:latin typeface="Courier New" pitchFamily="49" charset="0"/>
              </a:rPr>
              <a:t>    for (i = 0; i&lt;n; i++) </a:t>
            </a:r>
            <a:r>
              <a:rPr lang="en-US" sz="1600" b="1" dirty="0" err="1">
                <a:latin typeface="Courier New" pitchFamily="49" charset="0"/>
              </a:rPr>
              <a:t>h_C</a:t>
            </a:r>
            <a:r>
              <a:rPr lang="en-US" sz="1600" b="1" dirty="0">
                <a:latin typeface="Courier New" pitchFamily="49" charset="0"/>
              </a:rPr>
              <a:t>[i] = </a:t>
            </a:r>
            <a:r>
              <a:rPr lang="en-US" sz="1600" b="1" dirty="0" err="1">
                <a:latin typeface="Courier New" pitchFamily="49" charset="0"/>
              </a:rPr>
              <a:t>h_A</a:t>
            </a:r>
            <a:r>
              <a:rPr lang="en-US" sz="1600" b="1" dirty="0">
                <a:latin typeface="Courier New" pitchFamily="49" charset="0"/>
              </a:rPr>
              <a:t>[</a:t>
            </a:r>
            <a:r>
              <a:rPr lang="en-US" sz="1600" b="1" dirty="0" err="1">
                <a:latin typeface="Courier New" pitchFamily="49" charset="0"/>
              </a:rPr>
              <a:t>i</a:t>
            </a:r>
            <a:r>
              <a:rPr lang="en-US" sz="1600" b="1" dirty="0">
                <a:latin typeface="Courier New" pitchFamily="49" charset="0"/>
              </a:rPr>
              <a:t>] + </a:t>
            </a:r>
            <a:r>
              <a:rPr lang="en-US" sz="1600" b="1" dirty="0" err="1">
                <a:latin typeface="Courier New" pitchFamily="49" charset="0"/>
              </a:rPr>
              <a:t>h_B</a:t>
            </a:r>
            <a:r>
              <a:rPr lang="en-US" sz="1600" b="1" dirty="0">
                <a:latin typeface="Courier New" pitchFamily="49" charset="0"/>
              </a:rPr>
              <a:t>[</a:t>
            </a:r>
            <a:r>
              <a:rPr lang="en-US" sz="1600" b="1" dirty="0" err="1">
                <a:latin typeface="Courier New" pitchFamily="49" charset="0"/>
              </a:rPr>
              <a:t>i</a:t>
            </a:r>
            <a:r>
              <a:rPr lang="en-US" sz="1600" b="1" dirty="0">
                <a:latin typeface="Courier New" pitchFamily="49" charset="0"/>
              </a:rPr>
              <a:t>];</a:t>
            </a:r>
          </a:p>
          <a:p>
            <a:pPr>
              <a:buNone/>
            </a:pPr>
            <a:r>
              <a:rPr lang="en-US" sz="1600" dirty="0">
                <a:latin typeface="Courier New" pitchFamily="49" charset="0"/>
              </a:rPr>
              <a:t>}</a:t>
            </a:r>
          </a:p>
          <a:p>
            <a:pPr>
              <a:buNone/>
            </a:pPr>
            <a:endParaRPr lang="en-US" sz="1600" dirty="0">
              <a:latin typeface="Courier New" pitchFamily="49" charset="0"/>
            </a:endParaRPr>
          </a:p>
          <a:p>
            <a:pPr>
              <a:buNone/>
            </a:pPr>
            <a:r>
              <a:rPr lang="en-US" sz="1600" b="1" dirty="0" err="1">
                <a:latin typeface="Courier New" pitchFamily="49" charset="0"/>
              </a:rPr>
              <a:t>int</a:t>
            </a:r>
            <a:r>
              <a:rPr lang="en-US" sz="1600" b="1" dirty="0">
                <a:latin typeface="Courier New" pitchFamily="49" charset="0"/>
              </a:rPr>
              <a:t> main()</a:t>
            </a:r>
          </a:p>
          <a:p>
            <a:pPr>
              <a:buNone/>
            </a:pPr>
            <a:r>
              <a:rPr lang="en-US" sz="1600" dirty="0">
                <a:latin typeface="Courier New" pitchFamily="49" charset="0"/>
              </a:rPr>
              <a:t>{</a:t>
            </a:r>
          </a:p>
          <a:p>
            <a:pPr>
              <a:buNone/>
            </a:pPr>
            <a:r>
              <a:rPr lang="en-US" sz="1600" b="1" dirty="0">
                <a:solidFill>
                  <a:schemeClr val="hlink"/>
                </a:solidFill>
                <a:latin typeface="Courier New" pitchFamily="49" charset="0"/>
              </a:rPr>
              <a:t>    </a:t>
            </a:r>
            <a:r>
              <a:rPr lang="en-US" sz="1600" b="1" dirty="0">
                <a:solidFill>
                  <a:schemeClr val="accent2"/>
                </a:solidFill>
                <a:latin typeface="Courier New" pitchFamily="49" charset="0"/>
              </a:rPr>
              <a:t>// </a:t>
            </a:r>
            <a:r>
              <a:rPr lang="en-US" sz="1600" b="1" u="sng" dirty="0">
                <a:solidFill>
                  <a:schemeClr val="accent2"/>
                </a:solidFill>
                <a:latin typeface="Courier New" pitchFamily="49" charset="0"/>
              </a:rPr>
              <a:t>Memory allocation</a:t>
            </a:r>
            <a:r>
              <a:rPr lang="en-US" sz="1600" b="1" dirty="0">
                <a:solidFill>
                  <a:schemeClr val="accent2"/>
                </a:solidFill>
                <a:latin typeface="Courier New" pitchFamily="49" charset="0"/>
              </a:rPr>
              <a:t> for </a:t>
            </a:r>
            <a:r>
              <a:rPr lang="en-US" sz="1600" b="1" dirty="0" err="1">
                <a:solidFill>
                  <a:schemeClr val="accent2"/>
                </a:solidFill>
                <a:latin typeface="Courier New" pitchFamily="49" charset="0"/>
              </a:rPr>
              <a:t>h_A</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h_B</a:t>
            </a:r>
            <a:r>
              <a:rPr lang="en-US" sz="1600" b="1" dirty="0">
                <a:solidFill>
                  <a:schemeClr val="accent2"/>
                </a:solidFill>
                <a:latin typeface="Courier New" pitchFamily="49" charset="0"/>
              </a:rPr>
              <a:t>, and </a:t>
            </a:r>
            <a:r>
              <a:rPr lang="en-US" sz="1600" b="1" dirty="0" err="1">
                <a:solidFill>
                  <a:schemeClr val="accent2"/>
                </a:solidFill>
                <a:latin typeface="Courier New" pitchFamily="49" charset="0"/>
              </a:rPr>
              <a:t>h_C</a:t>
            </a:r>
            <a:endParaRPr lang="en-US" sz="1600" b="1" dirty="0">
              <a:solidFill>
                <a:schemeClr val="accent2"/>
              </a:solidFill>
              <a:latin typeface="Courier New" pitchFamily="49" charset="0"/>
            </a:endParaRPr>
          </a:p>
          <a:p>
            <a:pPr>
              <a:buNone/>
            </a:pPr>
            <a:r>
              <a:rPr lang="en-US" sz="1600" b="1" dirty="0">
                <a:solidFill>
                  <a:schemeClr val="accent2"/>
                </a:solidFill>
                <a:latin typeface="Courier New" pitchFamily="49" charset="0"/>
              </a:rPr>
              <a:t>	  // </a:t>
            </a:r>
            <a:r>
              <a:rPr lang="en-US" sz="1600" b="1" u="sng" dirty="0">
                <a:solidFill>
                  <a:schemeClr val="accent2"/>
                </a:solidFill>
                <a:latin typeface="Courier New" pitchFamily="49" charset="0"/>
              </a:rPr>
              <a:t>I/O to read</a:t>
            </a:r>
            <a:r>
              <a:rPr lang="en-US" sz="1600" b="1" dirty="0">
                <a:solidFill>
                  <a:schemeClr val="accent2"/>
                </a:solidFill>
                <a:latin typeface="Courier New" pitchFamily="49" charset="0"/>
              </a:rPr>
              <a:t> </a:t>
            </a:r>
            <a:r>
              <a:rPr lang="en-US" sz="1600" b="1" dirty="0" err="1">
                <a:solidFill>
                  <a:schemeClr val="accent2"/>
                </a:solidFill>
                <a:latin typeface="Courier New" pitchFamily="49" charset="0"/>
              </a:rPr>
              <a:t>h_A</a:t>
            </a:r>
            <a:r>
              <a:rPr lang="en-US" sz="1600" b="1" dirty="0">
                <a:solidFill>
                  <a:schemeClr val="accent2"/>
                </a:solidFill>
                <a:latin typeface="Courier New" pitchFamily="49" charset="0"/>
              </a:rPr>
              <a:t> and </a:t>
            </a:r>
            <a:r>
              <a:rPr lang="en-US" sz="1600" b="1" dirty="0" err="1">
                <a:solidFill>
                  <a:schemeClr val="accent2"/>
                </a:solidFill>
                <a:latin typeface="Courier New" pitchFamily="49" charset="0"/>
              </a:rPr>
              <a:t>h_B</a:t>
            </a:r>
            <a:r>
              <a:rPr lang="en-US" sz="1600" b="1" dirty="0">
                <a:solidFill>
                  <a:schemeClr val="accent2"/>
                </a:solidFill>
                <a:latin typeface="Courier New" pitchFamily="49" charset="0"/>
              </a:rPr>
              <a:t>, N elements</a:t>
            </a:r>
          </a:p>
          <a:p>
            <a:pPr>
              <a:buNone/>
            </a:pPr>
            <a:r>
              <a:rPr lang="en-US" sz="1600" b="1" dirty="0">
                <a:solidFill>
                  <a:schemeClr val="accent2"/>
                </a:solidFill>
                <a:latin typeface="Courier New" pitchFamily="49" charset="0"/>
              </a:rPr>
              <a:t>	  …</a:t>
            </a:r>
          </a:p>
          <a:p>
            <a:pPr>
              <a:buNone/>
            </a:pPr>
            <a:r>
              <a:rPr lang="en-US" sz="1600" b="1" dirty="0">
                <a:solidFill>
                  <a:schemeClr val="accent2"/>
                </a:solidFill>
                <a:latin typeface="Courier New" pitchFamily="49" charset="0"/>
              </a:rPr>
              <a:t>    </a:t>
            </a:r>
            <a:r>
              <a:rPr lang="en-US" sz="1600" b="1" dirty="0" err="1">
                <a:latin typeface="Courier New" pitchFamily="49" charset="0"/>
              </a:rPr>
              <a:t>vecAdd</a:t>
            </a:r>
            <a:r>
              <a:rPr lang="en-US" sz="1600" b="1" dirty="0">
                <a:latin typeface="Courier New" pitchFamily="49" charset="0"/>
              </a:rPr>
              <a:t>(</a:t>
            </a:r>
            <a:r>
              <a:rPr lang="en-US" sz="1600" b="1" dirty="0" err="1">
                <a:latin typeface="Courier New" pitchFamily="49" charset="0"/>
              </a:rPr>
              <a:t>h_A</a:t>
            </a:r>
            <a:r>
              <a:rPr lang="en-US" sz="1600" b="1" dirty="0">
                <a:latin typeface="Courier New" pitchFamily="49" charset="0"/>
              </a:rPr>
              <a:t>, </a:t>
            </a:r>
            <a:r>
              <a:rPr lang="en-US" sz="1600" b="1" dirty="0" err="1">
                <a:latin typeface="Courier New" pitchFamily="49" charset="0"/>
              </a:rPr>
              <a:t>h_B</a:t>
            </a:r>
            <a:r>
              <a:rPr lang="en-US" sz="1600" b="1" dirty="0">
                <a:latin typeface="Courier New" pitchFamily="49" charset="0"/>
              </a:rPr>
              <a:t>, </a:t>
            </a:r>
            <a:r>
              <a:rPr lang="en-US" sz="1600" b="1" dirty="0" err="1">
                <a:latin typeface="Courier New" pitchFamily="49" charset="0"/>
              </a:rPr>
              <a:t>h_C</a:t>
            </a:r>
            <a:r>
              <a:rPr lang="en-US" sz="1600" b="1" dirty="0">
                <a:latin typeface="Courier New" pitchFamily="49" charset="0"/>
              </a:rPr>
              <a:t>, N);</a:t>
            </a:r>
          </a:p>
          <a:p>
            <a:pPr>
              <a:buNone/>
            </a:pPr>
            <a:r>
              <a:rPr lang="en-US" sz="1600" dirty="0">
                <a:latin typeface="Courier New" pitchFamily="49" charset="0"/>
              </a:rPr>
              <a:t>}</a:t>
            </a:r>
          </a:p>
          <a:p>
            <a:pPr eaLnBrk="1" hangingPunct="1">
              <a:buFontTx/>
              <a:buNone/>
            </a:pPr>
            <a:endParaRPr lang="en-US" sz="1600" dirty="0">
              <a:latin typeface="Courier New" pitchFamily="49" charset="0"/>
            </a:endParaRPr>
          </a:p>
        </p:txBody>
      </p:sp>
    </p:spTree>
    <p:extLst>
      <p:ext uri="{BB962C8B-B14F-4D97-AF65-F5344CB8AC3E}">
        <p14:creationId xmlns:p14="http://schemas.microsoft.com/office/powerpoint/2010/main" val="228091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GPU</a:t>
            </a:r>
          </a:p>
        </p:txBody>
      </p:sp>
      <p:sp>
        <p:nvSpPr>
          <p:cNvPr id="4" name="Rectangle 3"/>
          <p:cNvSpPr/>
          <p:nvPr/>
        </p:nvSpPr>
        <p:spPr>
          <a:xfrm>
            <a:off x="926703" y="3565366"/>
            <a:ext cx="6858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CPU</a:t>
            </a:r>
          </a:p>
        </p:txBody>
      </p:sp>
      <p:sp>
        <p:nvSpPr>
          <p:cNvPr id="5" name="Rectangle 4"/>
          <p:cNvSpPr/>
          <p:nvPr/>
        </p:nvSpPr>
        <p:spPr>
          <a:xfrm>
            <a:off x="494630" y="3222466"/>
            <a:ext cx="1257300" cy="771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6" name="TextBox 4"/>
          <p:cNvSpPr txBox="1">
            <a:spLocks noChangeArrowheads="1"/>
          </p:cNvSpPr>
          <p:nvPr/>
        </p:nvSpPr>
        <p:spPr bwMode="auto">
          <a:xfrm>
            <a:off x="534540" y="3222466"/>
            <a:ext cx="10983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dirty="0">
                <a:latin typeface="Arial" panose="020B0604020202020204" pitchFamily="34" charset="0"/>
                <a:cs typeface="Arial" panose="020B0604020202020204" pitchFamily="34" charset="0"/>
              </a:rPr>
              <a:t>Host Memory</a:t>
            </a:r>
          </a:p>
        </p:txBody>
      </p:sp>
      <p:sp>
        <p:nvSpPr>
          <p:cNvPr id="7" name="Rectangle 6"/>
          <p:cNvSpPr/>
          <p:nvPr/>
        </p:nvSpPr>
        <p:spPr>
          <a:xfrm>
            <a:off x="2412603" y="3565366"/>
            <a:ext cx="800100" cy="342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GPU</a:t>
            </a:r>
          </a:p>
        </p:txBody>
      </p:sp>
      <p:sp>
        <p:nvSpPr>
          <p:cNvPr id="8" name="Rectangle 7"/>
          <p:cNvSpPr/>
          <p:nvPr/>
        </p:nvSpPr>
        <p:spPr>
          <a:xfrm>
            <a:off x="2184003" y="3222466"/>
            <a:ext cx="1257300" cy="771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9" name="TextBox 7"/>
          <p:cNvSpPr txBox="1">
            <a:spLocks noChangeArrowheads="1"/>
          </p:cNvSpPr>
          <p:nvPr/>
        </p:nvSpPr>
        <p:spPr bwMode="auto">
          <a:xfrm>
            <a:off x="2184004" y="3200851"/>
            <a:ext cx="12506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dirty="0">
                <a:latin typeface="Arial" panose="020B0604020202020204" pitchFamily="34" charset="0"/>
                <a:cs typeface="Arial" panose="020B0604020202020204" pitchFamily="34" charset="0"/>
              </a:rPr>
              <a:t>Device Memory</a:t>
            </a:r>
          </a:p>
        </p:txBody>
      </p:sp>
      <p:sp>
        <p:nvSpPr>
          <p:cNvPr id="10" name="Curved Down Arrow 9"/>
          <p:cNvSpPr/>
          <p:nvPr/>
        </p:nvSpPr>
        <p:spPr>
          <a:xfrm>
            <a:off x="1612503" y="2965291"/>
            <a:ext cx="971550" cy="2571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tx1"/>
              </a:solidFill>
            </a:endParaRPr>
          </a:p>
        </p:txBody>
      </p:sp>
      <p:sp>
        <p:nvSpPr>
          <p:cNvPr id="11" name="TextBox 9"/>
          <p:cNvSpPr txBox="1">
            <a:spLocks noChangeArrowheads="1"/>
          </p:cNvSpPr>
          <p:nvPr/>
        </p:nvSpPr>
        <p:spPr bwMode="auto">
          <a:xfrm>
            <a:off x="1756719" y="2570482"/>
            <a:ext cx="74732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500" dirty="0"/>
              <a:t>Part 1</a:t>
            </a:r>
          </a:p>
        </p:txBody>
      </p:sp>
      <p:sp>
        <p:nvSpPr>
          <p:cNvPr id="12" name="Curved Up Arrow 11"/>
          <p:cNvSpPr/>
          <p:nvPr/>
        </p:nvSpPr>
        <p:spPr>
          <a:xfrm flipH="1">
            <a:off x="1612503" y="4036853"/>
            <a:ext cx="971550" cy="21431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chemeClr val="tx1"/>
              </a:solidFill>
            </a:endParaRPr>
          </a:p>
        </p:txBody>
      </p:sp>
      <p:sp>
        <p:nvSpPr>
          <p:cNvPr id="13" name="TextBox 11"/>
          <p:cNvSpPr txBox="1">
            <a:spLocks noChangeArrowheads="1"/>
          </p:cNvSpPr>
          <p:nvPr/>
        </p:nvSpPr>
        <p:spPr bwMode="auto">
          <a:xfrm>
            <a:off x="1813869" y="4242120"/>
            <a:ext cx="74732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500" dirty="0"/>
              <a:t>Part 3</a:t>
            </a:r>
          </a:p>
        </p:txBody>
      </p:sp>
      <p:sp>
        <p:nvSpPr>
          <p:cNvPr id="14" name="Content Placeholder 4"/>
          <p:cNvSpPr>
            <a:spLocks noGrp="1"/>
          </p:cNvSpPr>
          <p:nvPr>
            <p:ph idx="4294967295"/>
          </p:nvPr>
        </p:nvSpPr>
        <p:spPr>
          <a:xfrm>
            <a:off x="4042341" y="1508306"/>
            <a:ext cx="7439910" cy="5192939"/>
          </a:xfrm>
        </p:spPr>
        <p:txBody>
          <a:bodyPr>
            <a:noAutofit/>
          </a:bodyPr>
          <a:lstStyle/>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#include &lt;</a:t>
            </a:r>
            <a:r>
              <a:rPr lang="en-US" sz="1400" dirty="0" err="1">
                <a:solidFill>
                  <a:srgbClr val="000000"/>
                </a:solidFill>
                <a:latin typeface="Consolas" panose="020B0609020204030204" pitchFamily="49" charset="0"/>
                <a:cs typeface="Consolas" panose="020B0609020204030204" pitchFamily="49" charset="0"/>
              </a:rPr>
              <a:t>cuda.h</a:t>
            </a:r>
            <a:r>
              <a:rPr lang="en-US" sz="1400" dirty="0">
                <a:solidFill>
                  <a:srgbClr val="000000"/>
                </a:solidFill>
                <a:latin typeface="Consolas" panose="020B0609020204030204" pitchFamily="49" charset="0"/>
                <a:cs typeface="Consolas" panose="020B0609020204030204" pitchFamily="49" charset="0"/>
              </a:rPr>
              <a:t>&gt;</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void </a:t>
            </a:r>
            <a:r>
              <a:rPr lang="en-US" sz="1400" dirty="0" err="1">
                <a:solidFill>
                  <a:srgbClr val="000000"/>
                </a:solidFill>
                <a:latin typeface="Consolas" panose="020B0609020204030204" pitchFamily="49" charset="0"/>
                <a:cs typeface="Consolas" panose="020B0609020204030204" pitchFamily="49" charset="0"/>
              </a:rPr>
              <a:t>vecAdd</a:t>
            </a:r>
            <a:r>
              <a:rPr lang="en-US" sz="1400" dirty="0">
                <a:solidFill>
                  <a:srgbClr val="000000"/>
                </a:solidFill>
                <a:latin typeface="Consolas" panose="020B0609020204030204" pitchFamily="49" charset="0"/>
                <a:cs typeface="Consolas" panose="020B0609020204030204" pitchFamily="49" charset="0"/>
              </a:rPr>
              <a:t>(float *</a:t>
            </a:r>
            <a:r>
              <a:rPr lang="en-US" sz="1400" dirty="0" err="1">
                <a:solidFill>
                  <a:srgbClr val="000000"/>
                </a:solidFill>
                <a:latin typeface="Consolas" panose="020B0609020204030204" pitchFamily="49" charset="0"/>
                <a:cs typeface="Consolas" panose="020B0609020204030204" pitchFamily="49" charset="0"/>
              </a:rPr>
              <a:t>h_A</a:t>
            </a:r>
            <a:r>
              <a:rPr lang="en-US" sz="1400" dirty="0">
                <a:solidFill>
                  <a:srgbClr val="000000"/>
                </a:solidFill>
                <a:latin typeface="Consolas" panose="020B0609020204030204" pitchFamily="49" charset="0"/>
                <a:cs typeface="Consolas" panose="020B0609020204030204" pitchFamily="49" charset="0"/>
              </a:rPr>
              <a:t>, float *</a:t>
            </a:r>
            <a:r>
              <a:rPr lang="en-US" sz="1400" dirty="0" err="1">
                <a:solidFill>
                  <a:srgbClr val="000000"/>
                </a:solidFill>
                <a:latin typeface="Consolas" panose="020B0609020204030204" pitchFamily="49" charset="0"/>
                <a:cs typeface="Consolas" panose="020B0609020204030204" pitchFamily="49" charset="0"/>
              </a:rPr>
              <a:t>h_B</a:t>
            </a:r>
            <a:r>
              <a:rPr lang="en-US" sz="1400" dirty="0">
                <a:solidFill>
                  <a:srgbClr val="000000"/>
                </a:solidFill>
                <a:latin typeface="Consolas" panose="020B0609020204030204" pitchFamily="49" charset="0"/>
                <a:cs typeface="Consolas" panose="020B0609020204030204" pitchFamily="49" charset="0"/>
              </a:rPr>
              <a:t>, float *</a:t>
            </a:r>
            <a:r>
              <a:rPr lang="en-US" sz="1400" dirty="0" err="1">
                <a:solidFill>
                  <a:srgbClr val="000000"/>
                </a:solidFill>
                <a:latin typeface="Consolas" panose="020B0609020204030204" pitchFamily="49" charset="0"/>
                <a:cs typeface="Consolas" panose="020B0609020204030204" pitchFamily="49" charset="0"/>
              </a:rPr>
              <a:t>h_C</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int</a:t>
            </a:r>
            <a:r>
              <a:rPr lang="en-US" sz="1400" dirty="0">
                <a:solidFill>
                  <a:srgbClr val="000000"/>
                </a:solidFill>
                <a:latin typeface="Consolas" panose="020B0609020204030204" pitchFamily="49" charset="0"/>
                <a:cs typeface="Consolas" panose="020B0609020204030204" pitchFamily="49" charset="0"/>
              </a:rPr>
              <a:t> n)</a:t>
            </a:r>
            <a:r>
              <a:rPr lang="ar-SA" sz="1400" dirty="0">
                <a:solidFill>
                  <a:srgbClr val="000000"/>
                </a:solidFill>
                <a:latin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int</a:t>
            </a:r>
            <a:r>
              <a:rPr lang="en-US" sz="1400" dirty="0">
                <a:solidFill>
                  <a:srgbClr val="000000"/>
                </a:solidFill>
                <a:latin typeface="Consolas" panose="020B0609020204030204" pitchFamily="49" charset="0"/>
                <a:cs typeface="Consolas" panose="020B0609020204030204" pitchFamily="49" charset="0"/>
              </a:rPr>
              <a:t> size = n* </a:t>
            </a:r>
            <a:r>
              <a:rPr lang="en-US" sz="1400" dirty="0" err="1">
                <a:solidFill>
                  <a:srgbClr val="000000"/>
                </a:solidFill>
                <a:latin typeface="Consolas" panose="020B0609020204030204" pitchFamily="49" charset="0"/>
                <a:cs typeface="Consolas" panose="020B0609020204030204" pitchFamily="49" charset="0"/>
              </a:rPr>
              <a:t>sizeof</a:t>
            </a:r>
            <a:r>
              <a:rPr lang="en-US" sz="1400" dirty="0">
                <a:solidFill>
                  <a:srgbClr val="000000"/>
                </a:solidFill>
                <a:latin typeface="Consolas" panose="020B0609020204030204" pitchFamily="49" charset="0"/>
                <a:cs typeface="Consolas" panose="020B0609020204030204" pitchFamily="49" charset="0"/>
              </a:rPr>
              <a:t>(float); </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float *</a:t>
            </a:r>
            <a:r>
              <a:rPr lang="en-US" sz="1400" dirty="0" err="1">
                <a:solidFill>
                  <a:srgbClr val="000000"/>
                </a:solidFill>
                <a:latin typeface="Consolas" panose="020B0609020204030204" pitchFamily="49" charset="0"/>
                <a:cs typeface="Consolas" panose="020B0609020204030204" pitchFamily="49" charset="0"/>
              </a:rPr>
              <a:t>d_A</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d_B</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d_C</a:t>
            </a:r>
            <a:r>
              <a:rPr lang="en-US" sz="1400" dirty="0">
                <a:solidFill>
                  <a:srgbClr val="000000"/>
                </a:solidFill>
                <a:latin typeface="Consolas" panose="020B0609020204030204" pitchFamily="49" charset="0"/>
                <a:cs typeface="Consolas" panose="020B0609020204030204" pitchFamily="49" charset="0"/>
              </a:rPr>
              <a:t>;</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endParaRPr lang="en-US" sz="1400" dirty="0">
              <a:solidFill>
                <a:srgbClr val="000000"/>
              </a:solidFill>
              <a:latin typeface="Consolas" panose="020B0609020204030204" pitchFamily="49" charset="0"/>
              <a:cs typeface="Consolas" panose="020B0609020204030204" pitchFamily="49" charset="0"/>
            </a:endParaRP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b="1" dirty="0">
                <a:solidFill>
                  <a:srgbClr val="000000"/>
                </a:solidFill>
                <a:latin typeface="Consolas" panose="020B0609020204030204" pitchFamily="49" charset="0"/>
                <a:cs typeface="Consolas" panose="020B0609020204030204" pitchFamily="49" charset="0"/>
              </a:rPr>
              <a:t>   // Part 1</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 </a:t>
            </a:r>
            <a:r>
              <a:rPr lang="en-US" sz="1400" u="sng" dirty="0">
                <a:solidFill>
                  <a:srgbClr val="000000"/>
                </a:solidFill>
                <a:latin typeface="Consolas" panose="020B0609020204030204" pitchFamily="49" charset="0"/>
                <a:cs typeface="Consolas" panose="020B0609020204030204" pitchFamily="49" charset="0"/>
              </a:rPr>
              <a:t>Allocate device memory</a:t>
            </a:r>
            <a:r>
              <a:rPr lang="en-US" sz="1400" dirty="0">
                <a:solidFill>
                  <a:srgbClr val="000000"/>
                </a:solidFill>
                <a:latin typeface="Consolas" panose="020B0609020204030204" pitchFamily="49" charset="0"/>
                <a:cs typeface="Consolas" panose="020B0609020204030204" pitchFamily="49" charset="0"/>
              </a:rPr>
              <a:t> for A, B, and C</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 </a:t>
            </a:r>
            <a:r>
              <a:rPr lang="en-US" sz="1400" u="sng" dirty="0">
                <a:solidFill>
                  <a:srgbClr val="000000"/>
                </a:solidFill>
                <a:latin typeface="Consolas" panose="020B0609020204030204" pitchFamily="49" charset="0"/>
                <a:cs typeface="Consolas" panose="020B0609020204030204" pitchFamily="49" charset="0"/>
              </a:rPr>
              <a:t>Copy</a:t>
            </a:r>
            <a:r>
              <a:rPr lang="en-US" sz="1400" dirty="0">
                <a:solidFill>
                  <a:srgbClr val="000000"/>
                </a:solidFill>
                <a:latin typeface="Consolas" panose="020B0609020204030204" pitchFamily="49" charset="0"/>
                <a:cs typeface="Consolas" panose="020B0609020204030204" pitchFamily="49" charset="0"/>
              </a:rPr>
              <a:t> A and B to device memory </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a:t>
            </a: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b="1" dirty="0">
                <a:solidFill>
                  <a:srgbClr val="000000"/>
                </a:solidFill>
                <a:latin typeface="Consolas" panose="020B0609020204030204" pitchFamily="49" charset="0"/>
                <a:cs typeface="Consolas" panose="020B0609020204030204" pitchFamily="49" charset="0"/>
              </a:rPr>
              <a:t>   // Part 2</a:t>
            </a: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solidFill>
                  <a:srgbClr val="000000"/>
                </a:solidFill>
                <a:latin typeface="Consolas" panose="020B0609020204030204" pitchFamily="49" charset="0"/>
                <a:cs typeface="Consolas" panose="020B0609020204030204" pitchFamily="49" charset="0"/>
              </a:rPr>
              <a:t>   // Kernel launch code – the device performs the actual vector addition</a:t>
            </a:r>
          </a:p>
          <a:p>
            <a:pPr>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endParaRPr lang="en-US" sz="1400" dirty="0">
              <a:solidFill>
                <a:srgbClr val="000000"/>
              </a:solidFill>
              <a:latin typeface="Consolas" panose="020B0609020204030204" pitchFamily="49" charset="0"/>
              <a:cs typeface="Consolas" panose="020B0609020204030204" pitchFamily="49" charset="0"/>
            </a:endParaRP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b="1" dirty="0">
                <a:latin typeface="Consolas" panose="020B0609020204030204" pitchFamily="49" charset="0"/>
                <a:cs typeface="Consolas" panose="020B0609020204030204" pitchFamily="49" charset="0"/>
              </a:rPr>
              <a:t>   // Part 3</a:t>
            </a: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latin typeface="Consolas" panose="020B0609020204030204" pitchFamily="49" charset="0"/>
                <a:cs typeface="Consolas" panose="020B0609020204030204" pitchFamily="49" charset="0"/>
              </a:rPr>
              <a:t>	   // </a:t>
            </a:r>
            <a:r>
              <a:rPr lang="en-US" sz="1400" u="sng" dirty="0">
                <a:latin typeface="Consolas" panose="020B0609020204030204" pitchFamily="49" charset="0"/>
                <a:cs typeface="Consolas" panose="020B0609020204030204" pitchFamily="49" charset="0"/>
              </a:rPr>
              <a:t>Copy</a:t>
            </a:r>
            <a:r>
              <a:rPr lang="en-US" sz="1400" dirty="0">
                <a:latin typeface="Consolas" panose="020B0609020204030204" pitchFamily="49" charset="0"/>
                <a:cs typeface="Consolas" panose="020B0609020204030204" pitchFamily="49" charset="0"/>
              </a:rPr>
              <a:t> C from the device memory</a:t>
            </a: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latin typeface="Consolas" panose="020B0609020204030204" pitchFamily="49" charset="0"/>
                <a:cs typeface="Consolas" panose="020B0609020204030204" pitchFamily="49" charset="0"/>
              </a:rPr>
              <a:t>   // </a:t>
            </a:r>
            <a:r>
              <a:rPr lang="en-US" sz="1400" u="sng" dirty="0">
                <a:latin typeface="Consolas" panose="020B0609020204030204" pitchFamily="49" charset="0"/>
                <a:cs typeface="Consolas" panose="020B0609020204030204" pitchFamily="49" charset="0"/>
              </a:rPr>
              <a:t>Free</a:t>
            </a:r>
            <a:r>
              <a:rPr lang="en-US" sz="1400" dirty="0">
                <a:latin typeface="Consolas" panose="020B0609020204030204" pitchFamily="49" charset="0"/>
                <a:cs typeface="Consolas" panose="020B0609020204030204" pitchFamily="49" charset="0"/>
              </a:rPr>
              <a:t> device vectors</a:t>
            </a:r>
          </a:p>
          <a:p>
            <a:pPr marL="0" indent="0">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r>
              <a:rPr lang="en-US" sz="1400" dirty="0">
                <a:latin typeface="Consolas" panose="020B0609020204030204" pitchFamily="49" charset="0"/>
                <a:cs typeface="Consolas" panose="020B0609020204030204" pitchFamily="49" charset="0"/>
              </a:rPr>
              <a:t>}</a:t>
            </a:r>
          </a:p>
          <a:p>
            <a:pPr>
              <a:buNone/>
              <a:tabLst>
                <a:tab pos="0" algn="l"/>
                <a:tab pos="685800" algn="l"/>
                <a:tab pos="1371600" algn="l"/>
                <a:tab pos="2057400" algn="l"/>
                <a:tab pos="2743200" algn="l"/>
                <a:tab pos="3429000" algn="l"/>
                <a:tab pos="4114800" algn="l"/>
                <a:tab pos="4800600" algn="l"/>
                <a:tab pos="5486400" algn="l"/>
                <a:tab pos="6172200" algn="l"/>
                <a:tab pos="6858000" algn="l"/>
                <a:tab pos="7543800" algn="l"/>
              </a:tabLst>
              <a:defRPr/>
            </a:pPr>
            <a:endParaRPr lang="en-US" sz="1400" dirty="0">
              <a:solidFill>
                <a:srgbClr val="000000"/>
              </a:solidFill>
              <a:latin typeface="Consolas" panose="020B0609020204030204" pitchFamily="49" charset="0"/>
              <a:cs typeface="Consolas" panose="020B0609020204030204" pitchFamily="49" charset="0"/>
            </a:endParaRPr>
          </a:p>
          <a:p>
            <a:pPr marL="0" indent="0">
              <a:buNone/>
            </a:pPr>
            <a:endParaRPr lang="en-US" sz="1400" dirty="0">
              <a:latin typeface="Consolas" panose="020B0609020204030204" pitchFamily="49" charset="0"/>
              <a:cs typeface="Consolas" panose="020B0609020204030204" pitchFamily="49" charset="0"/>
            </a:endParaRPr>
          </a:p>
        </p:txBody>
      </p:sp>
      <p:sp>
        <p:nvSpPr>
          <p:cNvPr id="16" name="TextBox 11"/>
          <p:cNvSpPr txBox="1">
            <a:spLocks noChangeArrowheads="1"/>
          </p:cNvSpPr>
          <p:nvPr/>
        </p:nvSpPr>
        <p:spPr bwMode="auto">
          <a:xfrm>
            <a:off x="2803686" y="2872262"/>
            <a:ext cx="74732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500" dirty="0"/>
              <a:t>Part 2</a:t>
            </a:r>
          </a:p>
        </p:txBody>
      </p:sp>
    </p:spTree>
    <p:extLst>
      <p:ext uri="{BB962C8B-B14F-4D97-AF65-F5344CB8AC3E}">
        <p14:creationId xmlns:p14="http://schemas.microsoft.com/office/powerpoint/2010/main" val="507911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Overview of CUDA Memories</a:t>
            </a:r>
          </a:p>
        </p:txBody>
      </p:sp>
      <p:sp>
        <p:nvSpPr>
          <p:cNvPr id="4" name="Rectangle 3"/>
          <p:cNvSpPr>
            <a:spLocks noGrp="1" noChangeArrowheads="1"/>
          </p:cNvSpPr>
          <p:nvPr>
            <p:ph idx="1"/>
          </p:nvPr>
        </p:nvSpPr>
        <p:spPr>
          <a:xfrm>
            <a:off x="6874762" y="1756955"/>
            <a:ext cx="4188322" cy="4023919"/>
          </a:xfrm>
        </p:spPr>
        <p:txBody>
          <a:bodyPr>
            <a:normAutofit/>
          </a:bodyPr>
          <a:lstStyle/>
          <a:p>
            <a:pPr marL="342900" indent="-342900">
              <a:defRPr/>
            </a:pPr>
            <a:r>
              <a:rPr lang="en-US" sz="2000" dirty="0"/>
              <a:t>Device code can:</a:t>
            </a:r>
          </a:p>
          <a:p>
            <a:pPr marL="731044" lvl="1" indent="-302419">
              <a:defRPr/>
            </a:pPr>
            <a:r>
              <a:rPr lang="en-US" sz="2000" dirty="0"/>
              <a:t>R/W per-thread </a:t>
            </a:r>
            <a:r>
              <a:rPr lang="en-US" sz="2000" dirty="0">
                <a:solidFill>
                  <a:schemeClr val="accent2"/>
                </a:solidFill>
              </a:rPr>
              <a:t>registers</a:t>
            </a:r>
          </a:p>
          <a:p>
            <a:pPr marL="731044" lvl="1" indent="-302419">
              <a:defRPr/>
            </a:pPr>
            <a:r>
              <a:rPr lang="en-US" sz="2000" dirty="0"/>
              <a:t>R/W all-shared </a:t>
            </a:r>
            <a:r>
              <a:rPr lang="en-US" sz="2000" dirty="0">
                <a:solidFill>
                  <a:schemeClr val="accent2"/>
                </a:solidFill>
              </a:rPr>
              <a:t>global memory</a:t>
            </a:r>
          </a:p>
          <a:p>
            <a:pPr marL="642938" lvl="1" indent="-342900">
              <a:defRPr/>
            </a:pPr>
            <a:endParaRPr lang="en-US" sz="2000" dirty="0"/>
          </a:p>
          <a:p>
            <a:pPr marL="342900" indent="-342900">
              <a:defRPr/>
            </a:pPr>
            <a:r>
              <a:rPr lang="en-US" sz="2000" dirty="0"/>
              <a:t>Host code can</a:t>
            </a:r>
          </a:p>
          <a:p>
            <a:pPr marL="731044" lvl="1" indent="-302419">
              <a:defRPr/>
            </a:pPr>
            <a:r>
              <a:rPr lang="en-US" sz="2000" dirty="0"/>
              <a:t>Transfer data to/from per grid</a:t>
            </a:r>
            <a:r>
              <a:rPr lang="en-US" sz="2000" dirty="0">
                <a:solidFill>
                  <a:schemeClr val="accent2"/>
                </a:solidFill>
              </a:rPr>
              <a:t> global memory </a:t>
            </a:r>
          </a:p>
        </p:txBody>
      </p:sp>
      <p:sp>
        <p:nvSpPr>
          <p:cNvPr id="5" name="Text Box 88"/>
          <p:cNvSpPr txBox="1">
            <a:spLocks noChangeArrowheads="1"/>
          </p:cNvSpPr>
          <p:nvPr/>
        </p:nvSpPr>
        <p:spPr bwMode="auto">
          <a:xfrm>
            <a:off x="1128070" y="3505453"/>
            <a:ext cx="624531" cy="77845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600" b="1" dirty="0">
              <a:latin typeface="+mn-lt"/>
            </a:endParaRPr>
          </a:p>
          <a:p>
            <a:pPr eaLnBrk="1" hangingPunct="1"/>
            <a:r>
              <a:rPr lang="en-US" sz="1600" b="1" dirty="0">
                <a:latin typeface="+mn-lt"/>
              </a:rPr>
              <a:t>Host</a:t>
            </a:r>
          </a:p>
        </p:txBody>
      </p:sp>
      <p:sp>
        <p:nvSpPr>
          <p:cNvPr id="6" name="Text Box 57"/>
          <p:cNvSpPr txBox="1">
            <a:spLocks noChangeArrowheads="1"/>
          </p:cNvSpPr>
          <p:nvPr/>
        </p:nvSpPr>
        <p:spPr bwMode="auto">
          <a:xfrm>
            <a:off x="2143645" y="1756955"/>
            <a:ext cx="4217966" cy="255378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600" b="1" dirty="0">
                <a:latin typeface="+mn-lt"/>
                <a:cs typeface="Arial" panose="020B0604020202020204" pitchFamily="34" charset="0"/>
              </a:rPr>
              <a:t>(Device) Grid</a:t>
            </a:r>
          </a:p>
        </p:txBody>
      </p:sp>
      <p:sp>
        <p:nvSpPr>
          <p:cNvPr id="7" name="Text Box 60"/>
          <p:cNvSpPr txBox="1">
            <a:spLocks noChangeArrowheads="1"/>
          </p:cNvSpPr>
          <p:nvPr/>
        </p:nvSpPr>
        <p:spPr bwMode="auto">
          <a:xfrm>
            <a:off x="2223444" y="3566222"/>
            <a:ext cx="3994476" cy="44054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Global</a:t>
            </a:r>
          </a:p>
          <a:p>
            <a:pPr eaLnBrk="1" hangingPunct="1"/>
            <a:r>
              <a:rPr lang="en-US" sz="1200" b="1">
                <a:latin typeface="+mn-lt"/>
                <a:cs typeface="Arial" panose="020B0604020202020204" pitchFamily="34" charset="0"/>
              </a:rPr>
              <a:t>Memory</a:t>
            </a:r>
            <a:endParaRPr lang="en-US" sz="1200">
              <a:latin typeface="+mn-lt"/>
              <a:cs typeface="Arial" panose="020B0604020202020204" pitchFamily="34" charset="0"/>
            </a:endParaRPr>
          </a:p>
        </p:txBody>
      </p:sp>
      <p:sp>
        <p:nvSpPr>
          <p:cNvPr id="8" name="Text Box 61"/>
          <p:cNvSpPr txBox="1">
            <a:spLocks noChangeArrowheads="1"/>
          </p:cNvSpPr>
          <p:nvPr/>
        </p:nvSpPr>
        <p:spPr bwMode="auto">
          <a:xfrm>
            <a:off x="2256586" y="2029079"/>
            <a:ext cx="1979442" cy="143732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Block (0, 0)</a:t>
            </a:r>
          </a:p>
        </p:txBody>
      </p:sp>
      <p:sp>
        <p:nvSpPr>
          <p:cNvPr id="9" name="Text Box 63"/>
          <p:cNvSpPr txBox="1">
            <a:spLocks noChangeArrowheads="1"/>
          </p:cNvSpPr>
          <p:nvPr/>
        </p:nvSpPr>
        <p:spPr bwMode="auto">
          <a:xfrm>
            <a:off x="231266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0" name="Text Box 64"/>
          <p:cNvSpPr txBox="1">
            <a:spLocks noChangeArrowheads="1"/>
          </p:cNvSpPr>
          <p:nvPr/>
        </p:nvSpPr>
        <p:spPr bwMode="auto">
          <a:xfrm>
            <a:off x="2359116"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1" name="Line 67"/>
          <p:cNvSpPr>
            <a:spLocks noChangeShapeType="1"/>
          </p:cNvSpPr>
          <p:nvPr/>
        </p:nvSpPr>
        <p:spPr bwMode="auto">
          <a:xfrm>
            <a:off x="2719530"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2" name="Line 73"/>
          <p:cNvSpPr>
            <a:spLocks noChangeShapeType="1"/>
          </p:cNvSpPr>
          <p:nvPr/>
        </p:nvSpPr>
        <p:spPr bwMode="auto">
          <a:xfrm>
            <a:off x="3692717"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3" name="Text Box 74"/>
          <p:cNvSpPr txBox="1">
            <a:spLocks noChangeArrowheads="1"/>
          </p:cNvSpPr>
          <p:nvPr/>
        </p:nvSpPr>
        <p:spPr bwMode="auto">
          <a:xfrm>
            <a:off x="4294466" y="2027316"/>
            <a:ext cx="1904909" cy="1440041"/>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latin typeface="+mn-lt"/>
                <a:cs typeface="Arial" panose="020B0604020202020204" pitchFamily="34" charset="0"/>
              </a:rPr>
              <a:t>Block (0, 1)</a:t>
            </a:r>
            <a:endParaRPr lang="en-US" sz="1200" dirty="0">
              <a:latin typeface="+mn-lt"/>
              <a:cs typeface="Arial" panose="020B0604020202020204" pitchFamily="34" charset="0"/>
            </a:endParaRPr>
          </a:p>
        </p:txBody>
      </p:sp>
      <p:sp>
        <p:nvSpPr>
          <p:cNvPr id="14" name="Line 80"/>
          <p:cNvSpPr>
            <a:spLocks noChangeShapeType="1"/>
          </p:cNvSpPr>
          <p:nvPr/>
        </p:nvSpPr>
        <p:spPr bwMode="auto">
          <a:xfrm>
            <a:off x="4749179"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5" name="Line 86"/>
          <p:cNvSpPr>
            <a:spLocks noChangeShapeType="1"/>
          </p:cNvSpPr>
          <p:nvPr/>
        </p:nvSpPr>
        <p:spPr bwMode="auto">
          <a:xfrm>
            <a:off x="5691341"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6" name="Line 89"/>
          <p:cNvSpPr>
            <a:spLocks noChangeShapeType="1"/>
          </p:cNvSpPr>
          <p:nvPr/>
        </p:nvSpPr>
        <p:spPr bwMode="auto">
          <a:xfrm flipV="1">
            <a:off x="1854926" y="3786201"/>
            <a:ext cx="416987" cy="2408"/>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7" name="Text Box 63"/>
          <p:cNvSpPr txBox="1">
            <a:spLocks noChangeArrowheads="1"/>
          </p:cNvSpPr>
          <p:nvPr/>
        </p:nvSpPr>
        <p:spPr bwMode="auto">
          <a:xfrm>
            <a:off x="4338676" y="2314847"/>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8" name="Text Box 64"/>
          <p:cNvSpPr txBox="1">
            <a:spLocks noChangeArrowheads="1"/>
          </p:cNvSpPr>
          <p:nvPr/>
        </p:nvSpPr>
        <p:spPr bwMode="auto">
          <a:xfrm>
            <a:off x="4385126" y="2412112"/>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9" name="Text Box 63"/>
          <p:cNvSpPr txBox="1">
            <a:spLocks noChangeArrowheads="1"/>
          </p:cNvSpPr>
          <p:nvPr/>
        </p:nvSpPr>
        <p:spPr bwMode="auto">
          <a:xfrm>
            <a:off x="3276220"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0" name="Text Box 64"/>
          <p:cNvSpPr txBox="1">
            <a:spLocks noChangeArrowheads="1"/>
          </p:cNvSpPr>
          <p:nvPr/>
        </p:nvSpPr>
        <p:spPr bwMode="auto">
          <a:xfrm>
            <a:off x="3322670"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1" name="Text Box 63"/>
          <p:cNvSpPr txBox="1">
            <a:spLocks noChangeArrowheads="1"/>
          </p:cNvSpPr>
          <p:nvPr/>
        </p:nvSpPr>
        <p:spPr bwMode="auto">
          <a:xfrm>
            <a:off x="527729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2" name="Text Box 64"/>
          <p:cNvSpPr txBox="1">
            <a:spLocks noChangeArrowheads="1"/>
          </p:cNvSpPr>
          <p:nvPr/>
        </p:nvSpPr>
        <p:spPr bwMode="auto">
          <a:xfrm>
            <a:off x="5323747"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Tree>
    <p:extLst>
      <p:ext uri="{BB962C8B-B14F-4D97-AF65-F5344CB8AC3E}">
        <p14:creationId xmlns:p14="http://schemas.microsoft.com/office/powerpoint/2010/main" val="1663654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Overview of CUDA Memories</a:t>
            </a:r>
          </a:p>
        </p:txBody>
      </p:sp>
      <p:sp>
        <p:nvSpPr>
          <p:cNvPr id="5" name="Text Box 88"/>
          <p:cNvSpPr txBox="1">
            <a:spLocks noChangeArrowheads="1"/>
          </p:cNvSpPr>
          <p:nvPr/>
        </p:nvSpPr>
        <p:spPr bwMode="auto">
          <a:xfrm>
            <a:off x="1128070" y="3505453"/>
            <a:ext cx="624531" cy="77845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600" b="1" dirty="0">
              <a:latin typeface="+mn-lt"/>
            </a:endParaRPr>
          </a:p>
          <a:p>
            <a:pPr eaLnBrk="1" hangingPunct="1"/>
            <a:r>
              <a:rPr lang="en-US" sz="1600" b="1" dirty="0">
                <a:latin typeface="+mn-lt"/>
              </a:rPr>
              <a:t>Host</a:t>
            </a:r>
          </a:p>
        </p:txBody>
      </p:sp>
      <p:sp>
        <p:nvSpPr>
          <p:cNvPr id="6" name="Text Box 57"/>
          <p:cNvSpPr txBox="1">
            <a:spLocks noChangeArrowheads="1"/>
          </p:cNvSpPr>
          <p:nvPr/>
        </p:nvSpPr>
        <p:spPr bwMode="auto">
          <a:xfrm>
            <a:off x="2143645" y="1756955"/>
            <a:ext cx="4217966" cy="255378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600" b="1" dirty="0">
                <a:latin typeface="+mn-lt"/>
                <a:cs typeface="Arial" panose="020B0604020202020204" pitchFamily="34" charset="0"/>
              </a:rPr>
              <a:t>(Device) Grid</a:t>
            </a:r>
          </a:p>
        </p:txBody>
      </p:sp>
      <p:sp>
        <p:nvSpPr>
          <p:cNvPr id="7" name="Text Box 60"/>
          <p:cNvSpPr txBox="1">
            <a:spLocks noChangeArrowheads="1"/>
          </p:cNvSpPr>
          <p:nvPr/>
        </p:nvSpPr>
        <p:spPr bwMode="auto">
          <a:xfrm>
            <a:off x="2223444" y="3566222"/>
            <a:ext cx="3994476" cy="44054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Global</a:t>
            </a:r>
          </a:p>
          <a:p>
            <a:pPr eaLnBrk="1" hangingPunct="1"/>
            <a:r>
              <a:rPr lang="en-US" sz="1200" b="1">
                <a:latin typeface="+mn-lt"/>
                <a:cs typeface="Arial" panose="020B0604020202020204" pitchFamily="34" charset="0"/>
              </a:rPr>
              <a:t>Memory</a:t>
            </a:r>
            <a:endParaRPr lang="en-US" sz="1200">
              <a:latin typeface="+mn-lt"/>
              <a:cs typeface="Arial" panose="020B0604020202020204" pitchFamily="34" charset="0"/>
            </a:endParaRPr>
          </a:p>
        </p:txBody>
      </p:sp>
      <p:sp>
        <p:nvSpPr>
          <p:cNvPr id="8" name="Text Box 61"/>
          <p:cNvSpPr txBox="1">
            <a:spLocks noChangeArrowheads="1"/>
          </p:cNvSpPr>
          <p:nvPr/>
        </p:nvSpPr>
        <p:spPr bwMode="auto">
          <a:xfrm>
            <a:off x="2256586" y="2029079"/>
            <a:ext cx="1979442" cy="143732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Block (0, 0)</a:t>
            </a:r>
          </a:p>
        </p:txBody>
      </p:sp>
      <p:sp>
        <p:nvSpPr>
          <p:cNvPr id="9" name="Text Box 63"/>
          <p:cNvSpPr txBox="1">
            <a:spLocks noChangeArrowheads="1"/>
          </p:cNvSpPr>
          <p:nvPr/>
        </p:nvSpPr>
        <p:spPr bwMode="auto">
          <a:xfrm>
            <a:off x="231266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0" name="Text Box 64"/>
          <p:cNvSpPr txBox="1">
            <a:spLocks noChangeArrowheads="1"/>
          </p:cNvSpPr>
          <p:nvPr/>
        </p:nvSpPr>
        <p:spPr bwMode="auto">
          <a:xfrm>
            <a:off x="2359116"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1" name="Line 67"/>
          <p:cNvSpPr>
            <a:spLocks noChangeShapeType="1"/>
          </p:cNvSpPr>
          <p:nvPr/>
        </p:nvSpPr>
        <p:spPr bwMode="auto">
          <a:xfrm>
            <a:off x="2719530"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2" name="Line 73"/>
          <p:cNvSpPr>
            <a:spLocks noChangeShapeType="1"/>
          </p:cNvSpPr>
          <p:nvPr/>
        </p:nvSpPr>
        <p:spPr bwMode="auto">
          <a:xfrm>
            <a:off x="3692717"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3" name="Text Box 74"/>
          <p:cNvSpPr txBox="1">
            <a:spLocks noChangeArrowheads="1"/>
          </p:cNvSpPr>
          <p:nvPr/>
        </p:nvSpPr>
        <p:spPr bwMode="auto">
          <a:xfrm>
            <a:off x="4294466" y="2027316"/>
            <a:ext cx="1904909" cy="1440041"/>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latin typeface="+mn-lt"/>
                <a:cs typeface="Arial" panose="020B0604020202020204" pitchFamily="34" charset="0"/>
              </a:rPr>
              <a:t>Block (0, 1)</a:t>
            </a:r>
            <a:endParaRPr lang="en-US" sz="1200" dirty="0">
              <a:latin typeface="+mn-lt"/>
              <a:cs typeface="Arial" panose="020B0604020202020204" pitchFamily="34" charset="0"/>
            </a:endParaRPr>
          </a:p>
        </p:txBody>
      </p:sp>
      <p:sp>
        <p:nvSpPr>
          <p:cNvPr id="14" name="Line 80"/>
          <p:cNvSpPr>
            <a:spLocks noChangeShapeType="1"/>
          </p:cNvSpPr>
          <p:nvPr/>
        </p:nvSpPr>
        <p:spPr bwMode="auto">
          <a:xfrm>
            <a:off x="4749179"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5" name="Line 86"/>
          <p:cNvSpPr>
            <a:spLocks noChangeShapeType="1"/>
          </p:cNvSpPr>
          <p:nvPr/>
        </p:nvSpPr>
        <p:spPr bwMode="auto">
          <a:xfrm>
            <a:off x="5691341"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6" name="Line 89"/>
          <p:cNvSpPr>
            <a:spLocks noChangeShapeType="1"/>
          </p:cNvSpPr>
          <p:nvPr/>
        </p:nvSpPr>
        <p:spPr bwMode="auto">
          <a:xfrm flipV="1">
            <a:off x="1854926" y="3786201"/>
            <a:ext cx="416987" cy="2408"/>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7" name="Text Box 63"/>
          <p:cNvSpPr txBox="1">
            <a:spLocks noChangeArrowheads="1"/>
          </p:cNvSpPr>
          <p:nvPr/>
        </p:nvSpPr>
        <p:spPr bwMode="auto">
          <a:xfrm>
            <a:off x="4338676" y="2314847"/>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8" name="Text Box 64"/>
          <p:cNvSpPr txBox="1">
            <a:spLocks noChangeArrowheads="1"/>
          </p:cNvSpPr>
          <p:nvPr/>
        </p:nvSpPr>
        <p:spPr bwMode="auto">
          <a:xfrm>
            <a:off x="4385126" y="2412112"/>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9" name="Text Box 63"/>
          <p:cNvSpPr txBox="1">
            <a:spLocks noChangeArrowheads="1"/>
          </p:cNvSpPr>
          <p:nvPr/>
        </p:nvSpPr>
        <p:spPr bwMode="auto">
          <a:xfrm>
            <a:off x="3276220"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0" name="Text Box 64"/>
          <p:cNvSpPr txBox="1">
            <a:spLocks noChangeArrowheads="1"/>
          </p:cNvSpPr>
          <p:nvPr/>
        </p:nvSpPr>
        <p:spPr bwMode="auto">
          <a:xfrm>
            <a:off x="3322670"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1" name="Text Box 63"/>
          <p:cNvSpPr txBox="1">
            <a:spLocks noChangeArrowheads="1"/>
          </p:cNvSpPr>
          <p:nvPr/>
        </p:nvSpPr>
        <p:spPr bwMode="auto">
          <a:xfrm>
            <a:off x="527729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2" name="Text Box 64"/>
          <p:cNvSpPr txBox="1">
            <a:spLocks noChangeArrowheads="1"/>
          </p:cNvSpPr>
          <p:nvPr/>
        </p:nvSpPr>
        <p:spPr bwMode="auto">
          <a:xfrm>
            <a:off x="5323747"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4" name="Rectangle 3"/>
          <p:cNvSpPr>
            <a:spLocks noGrp="1" noChangeArrowheads="1"/>
          </p:cNvSpPr>
          <p:nvPr>
            <p:ph idx="1"/>
          </p:nvPr>
        </p:nvSpPr>
        <p:spPr>
          <a:xfrm>
            <a:off x="6857696" y="1756955"/>
            <a:ext cx="4496103" cy="4792932"/>
          </a:xfrm>
        </p:spPr>
        <p:txBody>
          <a:bodyPr>
            <a:noAutofit/>
          </a:bodyPr>
          <a:lstStyle/>
          <a:p>
            <a:pPr eaLnBrk="1" hangingPunct="1">
              <a:defRPr/>
            </a:pPr>
            <a:r>
              <a:rPr lang="en-US" sz="2000" dirty="0" err="1">
                <a:latin typeface="Consolas" panose="020B0609020204030204" pitchFamily="49" charset="0"/>
                <a:cs typeface="Consolas" panose="020B0609020204030204" pitchFamily="49" charset="0"/>
              </a:rPr>
              <a:t>cudaMalloc</a:t>
            </a:r>
            <a:r>
              <a:rPr lang="en-US" sz="2000" dirty="0">
                <a:latin typeface="Consolas" panose="020B0609020204030204" pitchFamily="49" charset="0"/>
                <a:cs typeface="Consolas" panose="020B0609020204030204" pitchFamily="49" charset="0"/>
              </a:rPr>
              <a:t>()</a:t>
            </a:r>
          </a:p>
          <a:p>
            <a:pPr lvl="1" eaLnBrk="1" hangingPunct="1">
              <a:defRPr/>
            </a:pPr>
            <a:r>
              <a:rPr lang="en-US" sz="2000" dirty="0"/>
              <a:t>Allocates an object in the device </a:t>
            </a:r>
            <a:r>
              <a:rPr lang="en-US" sz="2000" u="sng" dirty="0">
                <a:effectLst>
                  <a:outerShdw blurRad="38100" dist="38100" dir="2700000" algn="tl">
                    <a:srgbClr val="C0C0C0"/>
                  </a:outerShdw>
                </a:effectLst>
              </a:rPr>
              <a:t>global memory</a:t>
            </a:r>
          </a:p>
          <a:p>
            <a:pPr lvl="1" eaLnBrk="1" hangingPunct="1">
              <a:defRPr/>
            </a:pPr>
            <a:r>
              <a:rPr lang="en-US" sz="2000" dirty="0"/>
              <a:t>Two parameters</a:t>
            </a:r>
          </a:p>
          <a:p>
            <a:pPr lvl="2" eaLnBrk="1" hangingPunct="1">
              <a:defRPr/>
            </a:pPr>
            <a:r>
              <a:rPr lang="en-US" b="1" dirty="0"/>
              <a:t>Address of a pointe</a:t>
            </a:r>
            <a:r>
              <a:rPr lang="en-US" dirty="0"/>
              <a:t>r to the allocated object</a:t>
            </a:r>
          </a:p>
          <a:p>
            <a:pPr lvl="2" eaLnBrk="1" hangingPunct="1">
              <a:defRPr/>
            </a:pPr>
            <a:r>
              <a:rPr lang="en-US" b="1" dirty="0"/>
              <a:t>Size of</a:t>
            </a:r>
            <a:r>
              <a:rPr lang="en-US" dirty="0"/>
              <a:t> allocated object in terms of bytes</a:t>
            </a:r>
          </a:p>
          <a:p>
            <a:pPr eaLnBrk="1" hangingPunct="1">
              <a:defRPr/>
            </a:pPr>
            <a:r>
              <a:rPr lang="en-US" sz="2000" dirty="0" err="1">
                <a:latin typeface="Consolas" panose="020B0609020204030204" pitchFamily="49" charset="0"/>
                <a:cs typeface="Consolas" panose="020B0609020204030204" pitchFamily="49" charset="0"/>
              </a:rPr>
              <a:t>cudaFree</a:t>
            </a:r>
            <a:r>
              <a:rPr lang="en-US" sz="2000" dirty="0">
                <a:latin typeface="Consolas" panose="020B0609020204030204" pitchFamily="49" charset="0"/>
                <a:cs typeface="Consolas" panose="020B0609020204030204" pitchFamily="49" charset="0"/>
              </a:rPr>
              <a:t>()</a:t>
            </a:r>
          </a:p>
          <a:p>
            <a:pPr lvl="1" eaLnBrk="1" hangingPunct="1">
              <a:defRPr/>
            </a:pPr>
            <a:r>
              <a:rPr lang="en-US" sz="2000" dirty="0"/>
              <a:t>Frees object from device global memory</a:t>
            </a:r>
          </a:p>
          <a:p>
            <a:pPr lvl="1" eaLnBrk="1" hangingPunct="1">
              <a:defRPr/>
            </a:pPr>
            <a:r>
              <a:rPr lang="en-US" sz="2000" dirty="0"/>
              <a:t>One parameter</a:t>
            </a:r>
          </a:p>
          <a:p>
            <a:pPr lvl="2" eaLnBrk="1" hangingPunct="1">
              <a:defRPr/>
            </a:pPr>
            <a:r>
              <a:rPr lang="en-US" b="1" dirty="0"/>
              <a:t>Pointer </a:t>
            </a:r>
            <a:r>
              <a:rPr lang="en-US" dirty="0"/>
              <a:t>to freed object</a:t>
            </a:r>
          </a:p>
        </p:txBody>
      </p:sp>
    </p:spTree>
    <p:extLst>
      <p:ext uri="{BB962C8B-B14F-4D97-AF65-F5344CB8AC3E}">
        <p14:creationId xmlns:p14="http://schemas.microsoft.com/office/powerpoint/2010/main" val="162293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Overview of CUDA Memories</a:t>
            </a:r>
          </a:p>
        </p:txBody>
      </p:sp>
      <p:sp>
        <p:nvSpPr>
          <p:cNvPr id="5" name="Text Box 88"/>
          <p:cNvSpPr txBox="1">
            <a:spLocks noChangeArrowheads="1"/>
          </p:cNvSpPr>
          <p:nvPr/>
        </p:nvSpPr>
        <p:spPr bwMode="auto">
          <a:xfrm>
            <a:off x="1128070" y="3505453"/>
            <a:ext cx="624531" cy="77845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600" b="1" dirty="0">
              <a:latin typeface="+mn-lt"/>
            </a:endParaRPr>
          </a:p>
          <a:p>
            <a:pPr eaLnBrk="1" hangingPunct="1"/>
            <a:r>
              <a:rPr lang="en-US" sz="1600" b="1" dirty="0">
                <a:latin typeface="+mn-lt"/>
              </a:rPr>
              <a:t>Host</a:t>
            </a:r>
          </a:p>
        </p:txBody>
      </p:sp>
      <p:sp>
        <p:nvSpPr>
          <p:cNvPr id="6" name="Text Box 57"/>
          <p:cNvSpPr txBox="1">
            <a:spLocks noChangeArrowheads="1"/>
          </p:cNvSpPr>
          <p:nvPr/>
        </p:nvSpPr>
        <p:spPr bwMode="auto">
          <a:xfrm>
            <a:off x="2143645" y="1756955"/>
            <a:ext cx="4217966" cy="255378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600" b="1" dirty="0">
                <a:latin typeface="+mn-lt"/>
                <a:cs typeface="Arial" panose="020B0604020202020204" pitchFamily="34" charset="0"/>
              </a:rPr>
              <a:t>(Device) Grid</a:t>
            </a:r>
          </a:p>
        </p:txBody>
      </p:sp>
      <p:sp>
        <p:nvSpPr>
          <p:cNvPr id="7" name="Text Box 60"/>
          <p:cNvSpPr txBox="1">
            <a:spLocks noChangeArrowheads="1"/>
          </p:cNvSpPr>
          <p:nvPr/>
        </p:nvSpPr>
        <p:spPr bwMode="auto">
          <a:xfrm>
            <a:off x="2223444" y="3566222"/>
            <a:ext cx="3994476" cy="44054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Global</a:t>
            </a:r>
          </a:p>
          <a:p>
            <a:pPr eaLnBrk="1" hangingPunct="1"/>
            <a:r>
              <a:rPr lang="en-US" sz="1200" b="1">
                <a:latin typeface="+mn-lt"/>
                <a:cs typeface="Arial" panose="020B0604020202020204" pitchFamily="34" charset="0"/>
              </a:rPr>
              <a:t>Memory</a:t>
            </a:r>
            <a:endParaRPr lang="en-US" sz="1200">
              <a:latin typeface="+mn-lt"/>
              <a:cs typeface="Arial" panose="020B0604020202020204" pitchFamily="34" charset="0"/>
            </a:endParaRPr>
          </a:p>
        </p:txBody>
      </p:sp>
      <p:sp>
        <p:nvSpPr>
          <p:cNvPr id="8" name="Text Box 61"/>
          <p:cNvSpPr txBox="1">
            <a:spLocks noChangeArrowheads="1"/>
          </p:cNvSpPr>
          <p:nvPr/>
        </p:nvSpPr>
        <p:spPr bwMode="auto">
          <a:xfrm>
            <a:off x="2256586" y="2029079"/>
            <a:ext cx="1979442" cy="143732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Block (0, 0)</a:t>
            </a:r>
          </a:p>
        </p:txBody>
      </p:sp>
      <p:sp>
        <p:nvSpPr>
          <p:cNvPr id="9" name="Text Box 63"/>
          <p:cNvSpPr txBox="1">
            <a:spLocks noChangeArrowheads="1"/>
          </p:cNvSpPr>
          <p:nvPr/>
        </p:nvSpPr>
        <p:spPr bwMode="auto">
          <a:xfrm>
            <a:off x="231266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0" name="Text Box 64"/>
          <p:cNvSpPr txBox="1">
            <a:spLocks noChangeArrowheads="1"/>
          </p:cNvSpPr>
          <p:nvPr/>
        </p:nvSpPr>
        <p:spPr bwMode="auto">
          <a:xfrm>
            <a:off x="2359116"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1" name="Line 67"/>
          <p:cNvSpPr>
            <a:spLocks noChangeShapeType="1"/>
          </p:cNvSpPr>
          <p:nvPr/>
        </p:nvSpPr>
        <p:spPr bwMode="auto">
          <a:xfrm>
            <a:off x="2719530"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2" name="Line 73"/>
          <p:cNvSpPr>
            <a:spLocks noChangeShapeType="1"/>
          </p:cNvSpPr>
          <p:nvPr/>
        </p:nvSpPr>
        <p:spPr bwMode="auto">
          <a:xfrm>
            <a:off x="3692717"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3" name="Text Box 74"/>
          <p:cNvSpPr txBox="1">
            <a:spLocks noChangeArrowheads="1"/>
          </p:cNvSpPr>
          <p:nvPr/>
        </p:nvSpPr>
        <p:spPr bwMode="auto">
          <a:xfrm>
            <a:off x="4294466" y="2027316"/>
            <a:ext cx="1904909" cy="1440041"/>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latin typeface="+mn-lt"/>
                <a:cs typeface="Arial" panose="020B0604020202020204" pitchFamily="34" charset="0"/>
              </a:rPr>
              <a:t>Block (0, 1)</a:t>
            </a:r>
            <a:endParaRPr lang="en-US" sz="1200" dirty="0">
              <a:latin typeface="+mn-lt"/>
              <a:cs typeface="Arial" panose="020B0604020202020204" pitchFamily="34" charset="0"/>
            </a:endParaRPr>
          </a:p>
        </p:txBody>
      </p:sp>
      <p:sp>
        <p:nvSpPr>
          <p:cNvPr id="14" name="Line 80"/>
          <p:cNvSpPr>
            <a:spLocks noChangeShapeType="1"/>
          </p:cNvSpPr>
          <p:nvPr/>
        </p:nvSpPr>
        <p:spPr bwMode="auto">
          <a:xfrm>
            <a:off x="4749179"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5" name="Line 86"/>
          <p:cNvSpPr>
            <a:spLocks noChangeShapeType="1"/>
          </p:cNvSpPr>
          <p:nvPr/>
        </p:nvSpPr>
        <p:spPr bwMode="auto">
          <a:xfrm>
            <a:off x="5691341"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6" name="Line 89"/>
          <p:cNvSpPr>
            <a:spLocks noChangeShapeType="1"/>
          </p:cNvSpPr>
          <p:nvPr/>
        </p:nvSpPr>
        <p:spPr bwMode="auto">
          <a:xfrm flipV="1">
            <a:off x="1854926" y="3786201"/>
            <a:ext cx="416987" cy="2408"/>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7" name="Text Box 63"/>
          <p:cNvSpPr txBox="1">
            <a:spLocks noChangeArrowheads="1"/>
          </p:cNvSpPr>
          <p:nvPr/>
        </p:nvSpPr>
        <p:spPr bwMode="auto">
          <a:xfrm>
            <a:off x="4338676" y="2314847"/>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8" name="Text Box 64"/>
          <p:cNvSpPr txBox="1">
            <a:spLocks noChangeArrowheads="1"/>
          </p:cNvSpPr>
          <p:nvPr/>
        </p:nvSpPr>
        <p:spPr bwMode="auto">
          <a:xfrm>
            <a:off x="4385126" y="2412112"/>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9" name="Text Box 63"/>
          <p:cNvSpPr txBox="1">
            <a:spLocks noChangeArrowheads="1"/>
          </p:cNvSpPr>
          <p:nvPr/>
        </p:nvSpPr>
        <p:spPr bwMode="auto">
          <a:xfrm>
            <a:off x="3276220"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0" name="Text Box 64"/>
          <p:cNvSpPr txBox="1">
            <a:spLocks noChangeArrowheads="1"/>
          </p:cNvSpPr>
          <p:nvPr/>
        </p:nvSpPr>
        <p:spPr bwMode="auto">
          <a:xfrm>
            <a:off x="3322670"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1" name="Text Box 63"/>
          <p:cNvSpPr txBox="1">
            <a:spLocks noChangeArrowheads="1"/>
          </p:cNvSpPr>
          <p:nvPr/>
        </p:nvSpPr>
        <p:spPr bwMode="auto">
          <a:xfrm>
            <a:off x="5277296"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2" name="Text Box 64"/>
          <p:cNvSpPr txBox="1">
            <a:spLocks noChangeArrowheads="1"/>
          </p:cNvSpPr>
          <p:nvPr/>
        </p:nvSpPr>
        <p:spPr bwMode="auto">
          <a:xfrm>
            <a:off x="5323747"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4" name="Rectangle 3"/>
          <p:cNvSpPr>
            <a:spLocks noGrp="1" noChangeArrowheads="1"/>
          </p:cNvSpPr>
          <p:nvPr>
            <p:ph idx="1"/>
          </p:nvPr>
        </p:nvSpPr>
        <p:spPr>
          <a:xfrm>
            <a:off x="6731071" y="1756955"/>
            <a:ext cx="5178590" cy="4023919"/>
          </a:xfrm>
        </p:spPr>
        <p:txBody>
          <a:bodyPr>
            <a:noAutofit/>
          </a:bodyPr>
          <a:lstStyle/>
          <a:p>
            <a:pPr eaLnBrk="1" hangingPunct="1"/>
            <a:r>
              <a:rPr lang="en-US" sz="2400" dirty="0" err="1">
                <a:latin typeface="Consolas" panose="020B0609020204030204" pitchFamily="49" charset="0"/>
                <a:ea typeface="Times New Roman" pitchFamily="18" charset="0"/>
                <a:cs typeface="Consolas" panose="020B0609020204030204" pitchFamily="49" charset="0"/>
              </a:rPr>
              <a:t>cudaMemcpy</a:t>
            </a:r>
            <a:r>
              <a:rPr lang="en-US" sz="2400" dirty="0">
                <a:latin typeface="Consolas" panose="020B0609020204030204" pitchFamily="49" charset="0"/>
                <a:ea typeface="Times New Roman" pitchFamily="18" charset="0"/>
                <a:cs typeface="Consolas" panose="020B0609020204030204" pitchFamily="49" charset="0"/>
              </a:rPr>
              <a:t>()</a:t>
            </a:r>
          </a:p>
          <a:p>
            <a:pPr lvl="1" eaLnBrk="1" hangingPunct="1"/>
            <a:r>
              <a:rPr lang="en-US" dirty="0">
                <a:ea typeface="Times New Roman" pitchFamily="18" charset="0"/>
                <a:cs typeface="Courier New" pitchFamily="49" charset="0"/>
              </a:rPr>
              <a:t>memory data transfer</a:t>
            </a:r>
          </a:p>
          <a:p>
            <a:pPr lvl="1" eaLnBrk="1" hangingPunct="1"/>
            <a:r>
              <a:rPr lang="en-US" dirty="0">
                <a:ea typeface="Times New Roman" pitchFamily="18" charset="0"/>
                <a:cs typeface="Courier New" pitchFamily="49" charset="0"/>
              </a:rPr>
              <a:t>Requires four parameters</a:t>
            </a:r>
          </a:p>
          <a:p>
            <a:pPr lvl="2" eaLnBrk="1" hangingPunct="1"/>
            <a:r>
              <a:rPr lang="en-US" sz="2400" dirty="0">
                <a:ea typeface="Times New Roman" pitchFamily="18" charset="0"/>
                <a:cs typeface="Courier New" pitchFamily="49" charset="0"/>
              </a:rPr>
              <a:t>Pointer to destination </a:t>
            </a:r>
          </a:p>
          <a:p>
            <a:pPr lvl="2" eaLnBrk="1" hangingPunct="1"/>
            <a:r>
              <a:rPr lang="en-US" sz="2400" dirty="0">
                <a:ea typeface="Times New Roman" pitchFamily="18" charset="0"/>
                <a:cs typeface="Courier New" pitchFamily="49" charset="0"/>
              </a:rPr>
              <a:t>Pointer to source</a:t>
            </a:r>
          </a:p>
          <a:p>
            <a:pPr lvl="2" eaLnBrk="1" hangingPunct="1"/>
            <a:r>
              <a:rPr lang="en-US" sz="2400" dirty="0">
                <a:ea typeface="Times New Roman" pitchFamily="18" charset="0"/>
                <a:cs typeface="Courier New" pitchFamily="49" charset="0"/>
              </a:rPr>
              <a:t>Number of bytes copied</a:t>
            </a:r>
          </a:p>
          <a:p>
            <a:pPr lvl="2" eaLnBrk="1" hangingPunct="1"/>
            <a:r>
              <a:rPr lang="en-US" sz="2400" dirty="0">
                <a:ea typeface="Times New Roman" pitchFamily="18" charset="0"/>
                <a:cs typeface="Courier New" pitchFamily="49" charset="0"/>
              </a:rPr>
              <a:t>Type/Direction of transfer</a:t>
            </a:r>
          </a:p>
          <a:p>
            <a:pPr lvl="2" eaLnBrk="1" hangingPunct="1"/>
            <a:endParaRPr lang="en-US" sz="2400" dirty="0">
              <a:ea typeface="Times New Roman" pitchFamily="18" charset="0"/>
              <a:cs typeface="Courier New" pitchFamily="49" charset="0"/>
            </a:endParaRPr>
          </a:p>
          <a:p>
            <a:pPr lvl="1" eaLnBrk="1" hangingPunct="1"/>
            <a:r>
              <a:rPr lang="en-US" dirty="0">
                <a:ea typeface="Times New Roman" pitchFamily="18" charset="0"/>
                <a:cs typeface="Courier New" pitchFamily="49" charset="0"/>
              </a:rPr>
              <a:t>Transfer to device is asynchronous</a:t>
            </a:r>
          </a:p>
        </p:txBody>
      </p:sp>
    </p:spTree>
    <p:extLst>
      <p:ext uri="{BB962C8B-B14F-4D97-AF65-F5344CB8AC3E}">
        <p14:creationId xmlns:p14="http://schemas.microsoft.com/office/powerpoint/2010/main" val="1615671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Overview of CUDA Memories</a:t>
            </a:r>
          </a:p>
        </p:txBody>
      </p:sp>
      <p:sp>
        <p:nvSpPr>
          <p:cNvPr id="5" name="Text Box 88"/>
          <p:cNvSpPr txBox="1">
            <a:spLocks noChangeArrowheads="1"/>
          </p:cNvSpPr>
          <p:nvPr/>
        </p:nvSpPr>
        <p:spPr bwMode="auto">
          <a:xfrm>
            <a:off x="332939" y="3505453"/>
            <a:ext cx="624531" cy="77845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endParaRPr lang="en-US" sz="1600" b="1" dirty="0">
              <a:latin typeface="+mn-lt"/>
            </a:endParaRPr>
          </a:p>
          <a:p>
            <a:pPr eaLnBrk="1" hangingPunct="1"/>
            <a:r>
              <a:rPr lang="en-US" sz="1600" b="1" dirty="0">
                <a:latin typeface="+mn-lt"/>
              </a:rPr>
              <a:t>Host</a:t>
            </a:r>
          </a:p>
        </p:txBody>
      </p:sp>
      <p:sp>
        <p:nvSpPr>
          <p:cNvPr id="6" name="Text Box 57"/>
          <p:cNvSpPr txBox="1">
            <a:spLocks noChangeArrowheads="1"/>
          </p:cNvSpPr>
          <p:nvPr/>
        </p:nvSpPr>
        <p:spPr bwMode="auto">
          <a:xfrm>
            <a:off x="1348514" y="1756955"/>
            <a:ext cx="4217966" cy="255378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600" b="1" dirty="0">
                <a:latin typeface="+mn-lt"/>
                <a:cs typeface="Arial" panose="020B0604020202020204" pitchFamily="34" charset="0"/>
              </a:rPr>
              <a:t>(Device) Grid</a:t>
            </a:r>
          </a:p>
        </p:txBody>
      </p:sp>
      <p:sp>
        <p:nvSpPr>
          <p:cNvPr id="7" name="Text Box 60"/>
          <p:cNvSpPr txBox="1">
            <a:spLocks noChangeArrowheads="1"/>
          </p:cNvSpPr>
          <p:nvPr/>
        </p:nvSpPr>
        <p:spPr bwMode="auto">
          <a:xfrm>
            <a:off x="1428313" y="3566222"/>
            <a:ext cx="3994476" cy="440548"/>
          </a:xfrm>
          <a:prstGeom prst="rect">
            <a:avLst/>
          </a:prstGeom>
          <a:solidFill>
            <a:srgbClr val="FF66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Global</a:t>
            </a:r>
          </a:p>
          <a:p>
            <a:pPr eaLnBrk="1" hangingPunct="1"/>
            <a:r>
              <a:rPr lang="en-US" sz="1200" b="1">
                <a:latin typeface="+mn-lt"/>
                <a:cs typeface="Arial" panose="020B0604020202020204" pitchFamily="34" charset="0"/>
              </a:rPr>
              <a:t>Memory</a:t>
            </a:r>
            <a:endParaRPr lang="en-US" sz="1200">
              <a:latin typeface="+mn-lt"/>
              <a:cs typeface="Arial" panose="020B0604020202020204" pitchFamily="34" charset="0"/>
            </a:endParaRPr>
          </a:p>
        </p:txBody>
      </p:sp>
      <p:sp>
        <p:nvSpPr>
          <p:cNvPr id="8" name="Text Box 61"/>
          <p:cNvSpPr txBox="1">
            <a:spLocks noChangeArrowheads="1"/>
          </p:cNvSpPr>
          <p:nvPr/>
        </p:nvSpPr>
        <p:spPr bwMode="auto">
          <a:xfrm>
            <a:off x="1461455" y="2029079"/>
            <a:ext cx="1979442" cy="1437325"/>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latin typeface="+mn-lt"/>
                <a:cs typeface="Arial" panose="020B0604020202020204" pitchFamily="34" charset="0"/>
              </a:rPr>
              <a:t>Block (0, 0)</a:t>
            </a:r>
          </a:p>
        </p:txBody>
      </p:sp>
      <p:sp>
        <p:nvSpPr>
          <p:cNvPr id="9" name="Text Box 63"/>
          <p:cNvSpPr txBox="1">
            <a:spLocks noChangeArrowheads="1"/>
          </p:cNvSpPr>
          <p:nvPr/>
        </p:nvSpPr>
        <p:spPr bwMode="auto">
          <a:xfrm>
            <a:off x="1517535"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0" name="Text Box 64"/>
          <p:cNvSpPr txBox="1">
            <a:spLocks noChangeArrowheads="1"/>
          </p:cNvSpPr>
          <p:nvPr/>
        </p:nvSpPr>
        <p:spPr bwMode="auto">
          <a:xfrm>
            <a:off x="1563985"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1" name="Line 67"/>
          <p:cNvSpPr>
            <a:spLocks noChangeShapeType="1"/>
          </p:cNvSpPr>
          <p:nvPr/>
        </p:nvSpPr>
        <p:spPr bwMode="auto">
          <a:xfrm>
            <a:off x="1924399"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2" name="Line 73"/>
          <p:cNvSpPr>
            <a:spLocks noChangeShapeType="1"/>
          </p:cNvSpPr>
          <p:nvPr/>
        </p:nvSpPr>
        <p:spPr bwMode="auto">
          <a:xfrm>
            <a:off x="2897586"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3" name="Text Box 74"/>
          <p:cNvSpPr txBox="1">
            <a:spLocks noChangeArrowheads="1"/>
          </p:cNvSpPr>
          <p:nvPr/>
        </p:nvSpPr>
        <p:spPr bwMode="auto">
          <a:xfrm>
            <a:off x="3499335" y="2027316"/>
            <a:ext cx="1904909" cy="1440041"/>
          </a:xfrm>
          <a:prstGeom prst="rect">
            <a:avLst/>
          </a:prstGeom>
          <a:solidFill>
            <a:srgbClr val="FFCC00"/>
          </a:solidFill>
          <a:ln w="9525">
            <a:solidFill>
              <a:srgbClr val="969696"/>
            </a:solidFill>
            <a:miter lim="800000"/>
            <a:headEnd/>
            <a:tailEnd/>
          </a:ln>
        </p:spPr>
        <p:txBody>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latin typeface="+mn-lt"/>
                <a:cs typeface="Arial" panose="020B0604020202020204" pitchFamily="34" charset="0"/>
              </a:rPr>
              <a:t>Block (0, 1)</a:t>
            </a:r>
            <a:endParaRPr lang="en-US" sz="1200" dirty="0">
              <a:latin typeface="+mn-lt"/>
              <a:cs typeface="Arial" panose="020B0604020202020204" pitchFamily="34" charset="0"/>
            </a:endParaRPr>
          </a:p>
        </p:txBody>
      </p:sp>
      <p:sp>
        <p:nvSpPr>
          <p:cNvPr id="14" name="Line 80"/>
          <p:cNvSpPr>
            <a:spLocks noChangeShapeType="1"/>
          </p:cNvSpPr>
          <p:nvPr/>
        </p:nvSpPr>
        <p:spPr bwMode="auto">
          <a:xfrm>
            <a:off x="3954048"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5" name="Line 86"/>
          <p:cNvSpPr>
            <a:spLocks noChangeShapeType="1"/>
          </p:cNvSpPr>
          <p:nvPr/>
        </p:nvSpPr>
        <p:spPr bwMode="auto">
          <a:xfrm>
            <a:off x="4896210" y="3182113"/>
            <a:ext cx="0" cy="396494"/>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6" name="Line 89"/>
          <p:cNvSpPr>
            <a:spLocks noChangeShapeType="1"/>
          </p:cNvSpPr>
          <p:nvPr/>
        </p:nvSpPr>
        <p:spPr bwMode="auto">
          <a:xfrm flipV="1">
            <a:off x="1059795" y="3786201"/>
            <a:ext cx="416987" cy="2408"/>
          </a:xfrm>
          <a:prstGeom prst="line">
            <a:avLst/>
          </a:prstGeom>
          <a:noFill/>
          <a:ln w="25400">
            <a:solidFill>
              <a:schemeClr val="tx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sz="1200">
              <a:cs typeface="Arial" panose="020B0604020202020204" pitchFamily="34" charset="0"/>
            </a:endParaRPr>
          </a:p>
        </p:txBody>
      </p:sp>
      <p:sp>
        <p:nvSpPr>
          <p:cNvPr id="17" name="Text Box 63"/>
          <p:cNvSpPr txBox="1">
            <a:spLocks noChangeArrowheads="1"/>
          </p:cNvSpPr>
          <p:nvPr/>
        </p:nvSpPr>
        <p:spPr bwMode="auto">
          <a:xfrm>
            <a:off x="3543545" y="2314847"/>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0)</a:t>
            </a:r>
            <a:endParaRPr lang="en-US" sz="1200" dirty="0">
              <a:latin typeface="+mn-lt"/>
              <a:cs typeface="Arial" panose="020B0604020202020204" pitchFamily="34" charset="0"/>
            </a:endParaRPr>
          </a:p>
        </p:txBody>
      </p:sp>
      <p:sp>
        <p:nvSpPr>
          <p:cNvPr id="18" name="Text Box 64"/>
          <p:cNvSpPr txBox="1">
            <a:spLocks noChangeArrowheads="1"/>
          </p:cNvSpPr>
          <p:nvPr/>
        </p:nvSpPr>
        <p:spPr bwMode="auto">
          <a:xfrm>
            <a:off x="3589995" y="2412112"/>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19" name="Text Box 63"/>
          <p:cNvSpPr txBox="1">
            <a:spLocks noChangeArrowheads="1"/>
          </p:cNvSpPr>
          <p:nvPr/>
        </p:nvSpPr>
        <p:spPr bwMode="auto">
          <a:xfrm>
            <a:off x="2481089"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0" name="Text Box 64"/>
          <p:cNvSpPr txBox="1">
            <a:spLocks noChangeArrowheads="1"/>
          </p:cNvSpPr>
          <p:nvPr/>
        </p:nvSpPr>
        <p:spPr bwMode="auto">
          <a:xfrm>
            <a:off x="2527539"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1" name="Text Box 63"/>
          <p:cNvSpPr txBox="1">
            <a:spLocks noChangeArrowheads="1"/>
          </p:cNvSpPr>
          <p:nvPr/>
        </p:nvSpPr>
        <p:spPr bwMode="auto">
          <a:xfrm>
            <a:off x="4482165" y="2305852"/>
            <a:ext cx="883705" cy="775206"/>
          </a:xfrm>
          <a:prstGeom prst="rect">
            <a:avLst/>
          </a:prstGeom>
          <a:solidFill>
            <a:srgbClr val="99FF66"/>
          </a:solidFill>
          <a:ln w="9525">
            <a:solidFill>
              <a:srgbClr val="969696"/>
            </a:solidFill>
            <a:miter lim="800000"/>
            <a:headEnd/>
            <a:tailEnd/>
          </a:ln>
        </p:spPr>
        <p:txBody>
          <a:bodyPr lIns="0" tIns="109728"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endParaRPr lang="en-US" sz="1200" b="1" dirty="0">
              <a:latin typeface="+mn-lt"/>
              <a:cs typeface="Arial" panose="020B0604020202020204" pitchFamily="34" charset="0"/>
            </a:endParaRPr>
          </a:p>
          <a:p>
            <a:pPr algn="ctr" eaLnBrk="1" hangingPunct="1"/>
            <a:endParaRPr lang="en-US" sz="1200" b="1" dirty="0">
              <a:latin typeface="+mn-lt"/>
              <a:cs typeface="Arial" panose="020B0604020202020204" pitchFamily="34" charset="0"/>
            </a:endParaRPr>
          </a:p>
          <a:p>
            <a:pPr algn="ctr" eaLnBrk="1" hangingPunct="1"/>
            <a:r>
              <a:rPr lang="en-US" sz="1200" b="1" dirty="0">
                <a:latin typeface="+mn-lt"/>
                <a:cs typeface="Arial" panose="020B0604020202020204" pitchFamily="34" charset="0"/>
              </a:rPr>
              <a:t>Thread (0, 1)</a:t>
            </a:r>
            <a:endParaRPr lang="en-US" sz="1200" dirty="0">
              <a:latin typeface="+mn-lt"/>
              <a:cs typeface="Arial" panose="020B0604020202020204" pitchFamily="34" charset="0"/>
            </a:endParaRPr>
          </a:p>
        </p:txBody>
      </p:sp>
      <p:sp>
        <p:nvSpPr>
          <p:cNvPr id="22" name="Text Box 64"/>
          <p:cNvSpPr txBox="1">
            <a:spLocks noChangeArrowheads="1"/>
          </p:cNvSpPr>
          <p:nvPr/>
        </p:nvSpPr>
        <p:spPr bwMode="auto">
          <a:xfrm>
            <a:off x="4528616" y="2403117"/>
            <a:ext cx="773054" cy="271052"/>
          </a:xfrm>
          <a:prstGeom prst="rect">
            <a:avLst/>
          </a:prstGeom>
          <a:solidFill>
            <a:srgbClr val="FF6600"/>
          </a:solidFill>
          <a:ln w="9525">
            <a:solidFill>
              <a:srgbClr val="969696"/>
            </a:solidFill>
            <a:miter lim="800000"/>
            <a:headEnd/>
            <a:tailEnd/>
          </a:ln>
        </p:spPr>
        <p:txBody>
          <a:bodyPr lIns="0" tIns="0" rIns="0" bIns="0"/>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algn="ctr" eaLnBrk="1" hangingPunct="1"/>
            <a:r>
              <a:rPr lang="en-US" sz="1200" b="1" dirty="0">
                <a:latin typeface="+mn-lt"/>
                <a:cs typeface="Arial" panose="020B0604020202020204" pitchFamily="34" charset="0"/>
              </a:rPr>
              <a:t>Registers</a:t>
            </a:r>
            <a:endParaRPr lang="en-US" sz="1200" dirty="0">
              <a:latin typeface="+mn-lt"/>
              <a:cs typeface="Arial" panose="020B0604020202020204" pitchFamily="34" charset="0"/>
            </a:endParaRPr>
          </a:p>
        </p:txBody>
      </p:sp>
      <p:sp>
        <p:nvSpPr>
          <p:cNvPr id="25" name="Content Placeholder 2"/>
          <p:cNvSpPr>
            <a:spLocks noGrp="1"/>
          </p:cNvSpPr>
          <p:nvPr>
            <p:ph idx="1"/>
          </p:nvPr>
        </p:nvSpPr>
        <p:spPr>
          <a:xfrm>
            <a:off x="5581639" y="1306869"/>
            <a:ext cx="6570605" cy="5382168"/>
          </a:xfrm>
        </p:spPr>
        <p:txBody>
          <a:bodyPr>
            <a:noAutofit/>
          </a:bodyPr>
          <a:lstStyle/>
          <a:p>
            <a:pPr marL="0" indent="0">
              <a:buNone/>
              <a:defRPr/>
            </a:pP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vecAdd</a:t>
            </a:r>
            <a:r>
              <a:rPr lang="en-US" sz="1600" dirty="0">
                <a:latin typeface="Consolas" panose="020B0609020204030204" pitchFamily="49" charset="0"/>
                <a:cs typeface="Consolas" panose="020B0609020204030204" pitchFamily="49" charset="0"/>
              </a:rPr>
              <a:t>(float *</a:t>
            </a:r>
            <a:r>
              <a:rPr lang="en-US" sz="1600" dirty="0" err="1">
                <a:latin typeface="Consolas" panose="020B0609020204030204" pitchFamily="49" charset="0"/>
                <a:cs typeface="Consolas" panose="020B0609020204030204" pitchFamily="49" charset="0"/>
              </a:rPr>
              <a:t>h_A</a:t>
            </a:r>
            <a:r>
              <a:rPr lang="en-US" sz="1600" dirty="0">
                <a:latin typeface="Consolas" panose="020B0609020204030204" pitchFamily="49" charset="0"/>
                <a:cs typeface="Consolas" panose="020B0609020204030204" pitchFamily="49" charset="0"/>
              </a:rPr>
              <a:t>, float *</a:t>
            </a:r>
            <a:r>
              <a:rPr lang="en-US" sz="1600" dirty="0" err="1">
                <a:latin typeface="Consolas" panose="020B0609020204030204" pitchFamily="49" charset="0"/>
                <a:cs typeface="Consolas" panose="020B0609020204030204" pitchFamily="49" charset="0"/>
              </a:rPr>
              <a:t>h_B</a:t>
            </a:r>
            <a:r>
              <a:rPr lang="en-US" sz="1600" dirty="0">
                <a:latin typeface="Consolas" panose="020B0609020204030204" pitchFamily="49" charset="0"/>
                <a:cs typeface="Consolas" panose="020B0609020204030204" pitchFamily="49" charset="0"/>
              </a:rPr>
              <a:t>, float *</a:t>
            </a:r>
            <a:r>
              <a:rPr lang="en-US" sz="1600" dirty="0" err="1">
                <a:latin typeface="Consolas" panose="020B0609020204030204" pitchFamily="49" charset="0"/>
                <a:cs typeface="Consolas" panose="020B0609020204030204" pitchFamily="49" charset="0"/>
              </a:rPr>
              <a:t>h_C</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n) {</a:t>
            </a:r>
          </a:p>
          <a:p>
            <a:pPr marL="0" indent="0">
              <a:buNone/>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size = n *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(float); float *</a:t>
            </a:r>
            <a:r>
              <a:rPr lang="en-US" sz="1600" dirty="0" err="1">
                <a:latin typeface="Consolas" panose="020B0609020204030204" pitchFamily="49" charset="0"/>
                <a:cs typeface="Consolas" panose="020B0609020204030204" pitchFamily="49" charset="0"/>
              </a:rPr>
              <a:t>d_A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d_B</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d_C</a:t>
            </a:r>
            <a:r>
              <a:rPr lang="en-US" sz="1600" dirty="0">
                <a:latin typeface="Consolas" panose="020B0609020204030204" pitchFamily="49" charset="0"/>
                <a:cs typeface="Consolas" panose="020B0609020204030204" pitchFamily="49" charset="0"/>
              </a:rPr>
              <a:t>;</a:t>
            </a:r>
          </a:p>
          <a:p>
            <a:pPr>
              <a:defRPr/>
            </a:pPr>
            <a:endParaRPr lang="en-US" sz="1600" dirty="0">
              <a:latin typeface="Consolas" panose="020B0609020204030204" pitchFamily="49" charset="0"/>
              <a:cs typeface="Consolas" panose="020B0609020204030204" pitchFamily="49" charset="0"/>
            </a:endParaRPr>
          </a:p>
          <a:p>
            <a:pPr marL="0" indent="0">
              <a:buNone/>
              <a:defRPr/>
            </a:pPr>
            <a:r>
              <a:rPr lang="en-US" sz="1600" b="1" dirty="0">
                <a:solidFill>
                  <a:srgbClr val="7030A0"/>
                </a:solidFill>
                <a:latin typeface="Consolas" panose="020B0609020204030204" pitchFamily="49" charset="0"/>
                <a:cs typeface="Consolas" panose="020B0609020204030204" pitchFamily="49" charset="0"/>
              </a:rPr>
              <a:t>    // Host -&gt; Device</a:t>
            </a:r>
          </a:p>
          <a:p>
            <a:pPr marL="0" indent="0">
              <a:buNone/>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cudaMalloc</a:t>
            </a:r>
            <a:r>
              <a:rPr lang="en-US" sz="1600" dirty="0">
                <a:latin typeface="Consolas" panose="020B0609020204030204" pitchFamily="49" charset="0"/>
                <a:cs typeface="Consolas" panose="020B0609020204030204" pitchFamily="49" charset="0"/>
              </a:rPr>
              <a:t>((void **) &amp;</a:t>
            </a:r>
            <a:r>
              <a:rPr lang="en-US" sz="1600" dirty="0" err="1">
                <a:latin typeface="Consolas" panose="020B0609020204030204" pitchFamily="49" charset="0"/>
                <a:cs typeface="Consolas" panose="020B0609020204030204" pitchFamily="49" charset="0"/>
              </a:rPr>
              <a:t>d_A</a:t>
            </a:r>
            <a:r>
              <a:rPr lang="en-US" sz="1600" dirty="0">
                <a:latin typeface="Consolas" panose="020B0609020204030204" pitchFamily="49" charset="0"/>
                <a:cs typeface="Consolas" panose="020B0609020204030204" pitchFamily="49" charset="0"/>
              </a:rPr>
              <a:t>, size);    </a:t>
            </a:r>
          </a:p>
          <a:p>
            <a:pPr marL="0" indent="0">
              <a:buNone/>
              <a:defRPr/>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cudaMemcpy</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d_A</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h_A</a:t>
            </a:r>
            <a:r>
              <a:rPr lang="en-US" sz="1600" b="1" dirty="0">
                <a:latin typeface="Consolas" panose="020B0609020204030204" pitchFamily="49" charset="0"/>
                <a:cs typeface="Consolas" panose="020B0609020204030204" pitchFamily="49" charset="0"/>
              </a:rPr>
              <a:t>, size, </a:t>
            </a:r>
            <a:r>
              <a:rPr lang="en-US" sz="1600" b="1" dirty="0" err="1">
                <a:latin typeface="Consolas" panose="020B0609020204030204" pitchFamily="49" charset="0"/>
                <a:cs typeface="Consolas" panose="020B0609020204030204" pitchFamily="49" charset="0"/>
              </a:rPr>
              <a:t>cudaMemcpyHostToDevice</a:t>
            </a:r>
            <a:r>
              <a:rPr lang="en-US" sz="1600" b="1" dirty="0">
                <a:latin typeface="Consolas" panose="020B0609020204030204" pitchFamily="49" charset="0"/>
                <a:cs typeface="Consolas" panose="020B0609020204030204" pitchFamily="49" charset="0"/>
              </a:rPr>
              <a:t>);</a:t>
            </a:r>
          </a:p>
          <a:p>
            <a:pPr marL="0" indent="0">
              <a:buNone/>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cudaMalloc</a:t>
            </a:r>
            <a:r>
              <a:rPr lang="en-US" sz="1600" dirty="0">
                <a:latin typeface="Consolas" panose="020B0609020204030204" pitchFamily="49" charset="0"/>
                <a:cs typeface="Consolas" panose="020B0609020204030204" pitchFamily="49" charset="0"/>
              </a:rPr>
              <a:t>((void **) &amp;</a:t>
            </a:r>
            <a:r>
              <a:rPr lang="en-US" sz="1600" dirty="0" err="1">
                <a:latin typeface="Consolas" panose="020B0609020204030204" pitchFamily="49" charset="0"/>
                <a:cs typeface="Consolas" panose="020B0609020204030204" pitchFamily="49" charset="0"/>
              </a:rPr>
              <a:t>d_B</a:t>
            </a:r>
            <a:r>
              <a:rPr lang="en-US" sz="1600" dirty="0">
                <a:latin typeface="Consolas" panose="020B0609020204030204" pitchFamily="49" charset="0"/>
                <a:cs typeface="Consolas" panose="020B0609020204030204" pitchFamily="49" charset="0"/>
              </a:rPr>
              <a:t>, size);</a:t>
            </a:r>
          </a:p>
          <a:p>
            <a:pPr marL="0" indent="0">
              <a:buNone/>
              <a:defRPr/>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cudaMemcpy</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d_B</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h_B</a:t>
            </a:r>
            <a:r>
              <a:rPr lang="en-US" sz="1600" b="1" dirty="0">
                <a:latin typeface="Consolas" panose="020B0609020204030204" pitchFamily="49" charset="0"/>
                <a:cs typeface="Consolas" panose="020B0609020204030204" pitchFamily="49" charset="0"/>
              </a:rPr>
              <a:t>, size, </a:t>
            </a:r>
            <a:r>
              <a:rPr lang="en-US" sz="1600" b="1" dirty="0" err="1">
                <a:latin typeface="Consolas" panose="020B0609020204030204" pitchFamily="49" charset="0"/>
                <a:cs typeface="Consolas" panose="020B0609020204030204" pitchFamily="49" charset="0"/>
              </a:rPr>
              <a:t>cudaMemcpyHostToDevice</a:t>
            </a:r>
            <a:r>
              <a:rPr lang="en-US" sz="1600" b="1" dirty="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pPr marL="0" indent="0">
              <a:buNone/>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cudaMalloc</a:t>
            </a:r>
            <a:r>
              <a:rPr lang="en-US" sz="1600" dirty="0">
                <a:latin typeface="Consolas" panose="020B0609020204030204" pitchFamily="49" charset="0"/>
                <a:cs typeface="Consolas" panose="020B0609020204030204" pitchFamily="49" charset="0"/>
              </a:rPr>
              <a:t>((void **) &amp;</a:t>
            </a:r>
            <a:r>
              <a:rPr lang="en-US" sz="1600" dirty="0" err="1">
                <a:latin typeface="Consolas" panose="020B0609020204030204" pitchFamily="49" charset="0"/>
                <a:cs typeface="Consolas" panose="020B0609020204030204" pitchFamily="49" charset="0"/>
              </a:rPr>
              <a:t>d_C</a:t>
            </a:r>
            <a:r>
              <a:rPr lang="en-US" sz="1600" dirty="0">
                <a:latin typeface="Consolas" panose="020B0609020204030204" pitchFamily="49" charset="0"/>
                <a:cs typeface="Consolas" panose="020B0609020204030204" pitchFamily="49" charset="0"/>
              </a:rPr>
              <a:t>, size);</a:t>
            </a:r>
          </a:p>
          <a:p>
            <a:pPr marL="0" indent="0">
              <a:buNone/>
              <a:defRPr/>
            </a:pPr>
            <a:endParaRPr lang="en-US" sz="1600" dirty="0">
              <a:latin typeface="Consolas" panose="020B0609020204030204" pitchFamily="49" charset="0"/>
              <a:cs typeface="Consolas" panose="020B0609020204030204" pitchFamily="49" charset="0"/>
            </a:endParaRPr>
          </a:p>
          <a:p>
            <a:pPr marL="0" indent="0">
              <a:buNone/>
              <a:defRPr/>
            </a:pPr>
            <a:r>
              <a:rPr lang="en-US" sz="1600" dirty="0">
                <a:latin typeface="Consolas" panose="020B0609020204030204" pitchFamily="49" charset="0"/>
                <a:cs typeface="Consolas" panose="020B0609020204030204" pitchFamily="49" charset="0"/>
              </a:rPr>
              <a:t>     // Kernel invocation code – to be shown later</a:t>
            </a:r>
          </a:p>
          <a:p>
            <a:pPr marL="0" indent="0">
              <a:buNone/>
              <a:defRPr/>
            </a:pPr>
            <a:endParaRPr lang="en-US" sz="1600" dirty="0">
              <a:latin typeface="Consolas" panose="020B0609020204030204" pitchFamily="49" charset="0"/>
              <a:cs typeface="Consolas" panose="020B0609020204030204" pitchFamily="49" charset="0"/>
            </a:endParaRPr>
          </a:p>
          <a:p>
            <a:pPr marL="0" indent="0">
              <a:buNone/>
              <a:defRPr/>
            </a:pPr>
            <a:r>
              <a:rPr lang="en-US" sz="1600" b="1" dirty="0">
                <a:solidFill>
                  <a:srgbClr val="7030A0"/>
                </a:solidFill>
                <a:latin typeface="Consolas" panose="020B0609020204030204" pitchFamily="49" charset="0"/>
                <a:cs typeface="Consolas" panose="020B0609020204030204" pitchFamily="49" charset="0"/>
              </a:rPr>
              <a:t>     // Device -&gt; Host</a:t>
            </a:r>
          </a:p>
          <a:p>
            <a:pPr marL="0" indent="0">
              <a:buNone/>
              <a:defRPr/>
            </a:pP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cudaMemcpy</a:t>
            </a:r>
            <a:r>
              <a:rPr lang="en-US" sz="1600" b="1" dirty="0">
                <a:latin typeface="Consolas" panose="020B0609020204030204" pitchFamily="49" charset="0"/>
                <a:cs typeface="Consolas" panose="020B0609020204030204" pitchFamily="49" charset="0"/>
              </a:rPr>
              <a:t>(</a:t>
            </a:r>
            <a:r>
              <a:rPr lang="en-US" sz="1600" b="1" dirty="0" err="1">
                <a:latin typeface="Consolas" panose="020B0609020204030204" pitchFamily="49" charset="0"/>
                <a:cs typeface="Consolas" panose="020B0609020204030204" pitchFamily="49" charset="0"/>
              </a:rPr>
              <a:t>h_C</a:t>
            </a:r>
            <a:r>
              <a:rPr lang="en-US" sz="1600" b="1" dirty="0">
                <a:latin typeface="Consolas" panose="020B0609020204030204" pitchFamily="49" charset="0"/>
                <a:cs typeface="Consolas" panose="020B0609020204030204" pitchFamily="49" charset="0"/>
              </a:rPr>
              <a:t>, </a:t>
            </a:r>
            <a:r>
              <a:rPr lang="en-US" sz="1600" b="1" dirty="0" err="1">
                <a:latin typeface="Consolas" panose="020B0609020204030204" pitchFamily="49" charset="0"/>
                <a:cs typeface="Consolas" panose="020B0609020204030204" pitchFamily="49" charset="0"/>
              </a:rPr>
              <a:t>d_C</a:t>
            </a:r>
            <a:r>
              <a:rPr lang="en-US" sz="1600" b="1" dirty="0">
                <a:latin typeface="Consolas" panose="020B0609020204030204" pitchFamily="49" charset="0"/>
                <a:cs typeface="Consolas" panose="020B0609020204030204" pitchFamily="49" charset="0"/>
              </a:rPr>
              <a:t>, size, </a:t>
            </a:r>
            <a:r>
              <a:rPr lang="en-US" sz="1600" b="1" dirty="0" err="1">
                <a:latin typeface="Consolas" panose="020B0609020204030204" pitchFamily="49" charset="0"/>
                <a:cs typeface="Consolas" panose="020B0609020204030204" pitchFamily="49" charset="0"/>
              </a:rPr>
              <a:t>cudaMemcpyDeviceToHost</a:t>
            </a:r>
            <a:r>
              <a:rPr lang="en-US" sz="1600" b="1" dirty="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pPr marL="0" indent="0">
              <a:buNone/>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cudaFree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d_A</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cudaFree</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d_B</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cudaFree</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d_C</a:t>
            </a:r>
            <a:r>
              <a:rPr lang="en-US" sz="1600" dirty="0">
                <a:latin typeface="Consolas" panose="020B0609020204030204" pitchFamily="49" charset="0"/>
                <a:cs typeface="Consolas" panose="020B0609020204030204" pitchFamily="49" charset="0"/>
              </a:rPr>
              <a:t>);</a:t>
            </a:r>
          </a:p>
          <a:p>
            <a:pPr marL="0" indent="0">
              <a:buNone/>
              <a:defRPr/>
            </a:pPr>
            <a:r>
              <a:rPr lang="en-US" sz="1600" dirty="0">
                <a:latin typeface="Consolas" panose="020B0609020204030204" pitchFamily="49" charset="0"/>
                <a:cs typeface="Consolas" panose="020B0609020204030204" pitchFamily="49" charset="0"/>
              </a:rPr>
              <a:t>}</a:t>
            </a:r>
          </a:p>
          <a:p>
            <a:pPr marL="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8764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Recap</a:t>
            </a:r>
            <a:endParaRPr lang="en-US" dirty="0"/>
          </a:p>
        </p:txBody>
      </p:sp>
      <p:sp>
        <p:nvSpPr>
          <p:cNvPr id="3" name="Content Placeholder 2"/>
          <p:cNvSpPr>
            <a:spLocks noGrp="1"/>
          </p:cNvSpPr>
          <p:nvPr>
            <p:ph idx="1"/>
          </p:nvPr>
        </p:nvSpPr>
        <p:spPr>
          <a:xfrm>
            <a:off x="838200" y="1355558"/>
            <a:ext cx="6426200" cy="4821405"/>
          </a:xfrm>
        </p:spPr>
        <p:txBody>
          <a:bodyPr/>
          <a:lstStyle/>
          <a:p>
            <a:r>
              <a:rPr lang="en-US" dirty="0"/>
              <a:t>Caches!</a:t>
            </a:r>
          </a:p>
          <a:p>
            <a:pPr lvl="1"/>
            <a:r>
              <a:rPr lang="en-US" dirty="0"/>
              <a:t>Illusion of giant, fast memory</a:t>
            </a:r>
          </a:p>
          <a:p>
            <a:pPr lvl="1"/>
            <a:r>
              <a:rPr lang="en-US" dirty="0"/>
              <a:t>Hierarchical</a:t>
            </a:r>
          </a:p>
          <a:p>
            <a:pPr lvl="1"/>
            <a:r>
              <a:rPr lang="en-US" dirty="0"/>
              <a:t>Structure affects performance</a:t>
            </a:r>
          </a:p>
          <a:p>
            <a:r>
              <a:rPr lang="en-US" dirty="0"/>
              <a:t>Compiler Optimizations</a:t>
            </a:r>
          </a:p>
          <a:p>
            <a:pPr lvl="1"/>
            <a:r>
              <a:rPr lang="en-US" dirty="0"/>
              <a:t>The compiler can do the easier stuff, but more advanced optimizations are probably on you</a:t>
            </a:r>
          </a:p>
          <a:p>
            <a:pPr lvl="1"/>
            <a:r>
              <a:rPr lang="en-US" dirty="0"/>
              <a:t>Doesn’t understand algorithms</a:t>
            </a:r>
          </a:p>
          <a:p>
            <a:pPr lvl="2"/>
            <a:r>
              <a:rPr lang="en-US" dirty="0"/>
              <a:t>Big O</a:t>
            </a:r>
          </a:p>
        </p:txBody>
      </p:sp>
      <p:sp>
        <p:nvSpPr>
          <p:cNvPr id="30" name="Footer Placeholder 29">
            <a:extLst>
              <a:ext uri="{FF2B5EF4-FFF2-40B4-BE49-F238E27FC236}">
                <a16:creationId xmlns:a16="http://schemas.microsoft.com/office/drawing/2014/main" id="{2DBB60F4-1A26-0A4A-85B9-DC76B0F99AFD}"/>
              </a:ext>
            </a:extLst>
          </p:cNvPr>
          <p:cNvSpPr>
            <a:spLocks noGrp="1"/>
          </p:cNvSpPr>
          <p:nvPr>
            <p:ph type="ftr" sz="quarter" idx="11"/>
          </p:nvPr>
        </p:nvSpPr>
        <p:spPr/>
        <p:txBody>
          <a:bodyPr/>
          <a:lstStyle/>
          <a:p>
            <a:r>
              <a:rPr lang="en-US"/>
              <a:t>CC BY-NC-ND Pat Pannuto – Many slides adapted from Janarbek Matai</a:t>
            </a:r>
            <a:endParaRPr lang="en-US" dirty="0"/>
          </a:p>
        </p:txBody>
      </p:sp>
      <p:pic>
        <p:nvPicPr>
          <p:cNvPr id="5" name="Picture 4">
            <a:extLst>
              <a:ext uri="{FF2B5EF4-FFF2-40B4-BE49-F238E27FC236}">
                <a16:creationId xmlns:a16="http://schemas.microsoft.com/office/drawing/2014/main" id="{492AFCCF-D7D5-8843-9FA1-EFEF0F7046F0}"/>
              </a:ext>
            </a:extLst>
          </p:cNvPr>
          <p:cNvPicPr>
            <a:picLocks noChangeAspect="1"/>
          </p:cNvPicPr>
          <p:nvPr/>
        </p:nvPicPr>
        <p:blipFill>
          <a:blip r:embed="rId3"/>
          <a:stretch>
            <a:fillRect/>
          </a:stretch>
        </p:blipFill>
        <p:spPr>
          <a:xfrm>
            <a:off x="7656092" y="3695700"/>
            <a:ext cx="4098761" cy="2481263"/>
          </a:xfrm>
          <a:prstGeom prst="rect">
            <a:avLst/>
          </a:prstGeom>
          <a:ln>
            <a:solidFill>
              <a:schemeClr val="tx1"/>
            </a:solidFill>
          </a:ln>
        </p:spPr>
      </p:pic>
      <p:pic>
        <p:nvPicPr>
          <p:cNvPr id="6" name="Picture 5">
            <a:extLst>
              <a:ext uri="{FF2B5EF4-FFF2-40B4-BE49-F238E27FC236}">
                <a16:creationId xmlns:a16="http://schemas.microsoft.com/office/drawing/2014/main" id="{7B210746-B909-DF42-A35C-8116FB77DF77}"/>
              </a:ext>
            </a:extLst>
          </p:cNvPr>
          <p:cNvPicPr>
            <a:picLocks noChangeAspect="1"/>
          </p:cNvPicPr>
          <p:nvPr/>
        </p:nvPicPr>
        <p:blipFill>
          <a:blip r:embed="rId4"/>
          <a:stretch>
            <a:fillRect/>
          </a:stretch>
        </p:blipFill>
        <p:spPr>
          <a:xfrm>
            <a:off x="7656091" y="1338400"/>
            <a:ext cx="4098761" cy="2278207"/>
          </a:xfrm>
          <a:prstGeom prst="rect">
            <a:avLst/>
          </a:prstGeom>
          <a:ln>
            <a:solidFill>
              <a:schemeClr val="tx1"/>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AFAD-AAC4-2C4F-9A4C-E6D7D5E3E7CD}"/>
              </a:ext>
            </a:extLst>
          </p:cNvPr>
          <p:cNvSpPr>
            <a:spLocks noGrp="1"/>
          </p:cNvSpPr>
          <p:nvPr>
            <p:ph type="title"/>
          </p:nvPr>
        </p:nvSpPr>
        <p:spPr/>
        <p:txBody>
          <a:bodyPr/>
          <a:lstStyle/>
          <a:p>
            <a:r>
              <a:rPr lang="en-US" dirty="0"/>
              <a:t>Short memory rules</a:t>
            </a:r>
          </a:p>
        </p:txBody>
      </p:sp>
      <p:sp>
        <p:nvSpPr>
          <p:cNvPr id="3" name="Content Placeholder 2">
            <a:extLst>
              <a:ext uri="{FF2B5EF4-FFF2-40B4-BE49-F238E27FC236}">
                <a16:creationId xmlns:a16="http://schemas.microsoft.com/office/drawing/2014/main" id="{73193B0A-25C7-B040-846B-7ECEFDCA113D}"/>
              </a:ext>
            </a:extLst>
          </p:cNvPr>
          <p:cNvSpPr>
            <a:spLocks noGrp="1"/>
          </p:cNvSpPr>
          <p:nvPr>
            <p:ph idx="1"/>
          </p:nvPr>
        </p:nvSpPr>
        <p:spPr/>
        <p:txBody>
          <a:bodyPr/>
          <a:lstStyle/>
          <a:p>
            <a:r>
              <a:rPr lang="en-US" dirty="0"/>
              <a:t>Memory Management</a:t>
            </a:r>
          </a:p>
          <a:p>
            <a:pPr lvl="1"/>
            <a:r>
              <a:rPr lang="en-US" dirty="0"/>
              <a:t>Host and device memory are separate entities</a:t>
            </a:r>
          </a:p>
          <a:p>
            <a:pPr lvl="1"/>
            <a:r>
              <a:rPr lang="en-US" b="1" dirty="0">
                <a:solidFill>
                  <a:srgbClr val="7030A0"/>
                </a:solidFill>
              </a:rPr>
              <a:t>Device</a:t>
            </a:r>
            <a:r>
              <a:rPr lang="en-US" dirty="0"/>
              <a:t> </a:t>
            </a:r>
            <a:r>
              <a:rPr lang="en-US" dirty="0">
                <a:solidFill>
                  <a:srgbClr val="7030A0"/>
                </a:solidFill>
              </a:rPr>
              <a:t>pointers</a:t>
            </a:r>
            <a:r>
              <a:rPr lang="en-US" dirty="0"/>
              <a:t> point to GPU memory</a:t>
            </a:r>
          </a:p>
          <a:p>
            <a:pPr lvl="2"/>
            <a:r>
              <a:rPr lang="en-US" dirty="0"/>
              <a:t>May be passed to/from </a:t>
            </a:r>
            <a:r>
              <a:rPr lang="en-US" dirty="0">
                <a:solidFill>
                  <a:srgbClr val="7030A0"/>
                </a:solidFill>
              </a:rPr>
              <a:t>host code</a:t>
            </a:r>
          </a:p>
          <a:p>
            <a:pPr lvl="2"/>
            <a:r>
              <a:rPr lang="en-US" dirty="0"/>
              <a:t>May not be dereferenced in </a:t>
            </a:r>
            <a:r>
              <a:rPr lang="en-US" dirty="0">
                <a:solidFill>
                  <a:srgbClr val="7030A0"/>
                </a:solidFill>
              </a:rPr>
              <a:t>host code</a:t>
            </a:r>
          </a:p>
          <a:p>
            <a:pPr lvl="1"/>
            <a:r>
              <a:rPr lang="en-US" b="1" dirty="0">
                <a:solidFill>
                  <a:srgbClr val="7030A0"/>
                </a:solidFill>
              </a:rPr>
              <a:t>Host</a:t>
            </a:r>
            <a:r>
              <a:rPr lang="en-US" dirty="0"/>
              <a:t> </a:t>
            </a:r>
            <a:r>
              <a:rPr lang="en-US" dirty="0">
                <a:solidFill>
                  <a:srgbClr val="7030A0"/>
                </a:solidFill>
              </a:rPr>
              <a:t>pointers</a:t>
            </a:r>
            <a:r>
              <a:rPr lang="en-US" dirty="0"/>
              <a:t> point to CPU memory</a:t>
            </a:r>
          </a:p>
          <a:p>
            <a:pPr lvl="2"/>
            <a:r>
              <a:rPr lang="en-US" dirty="0"/>
              <a:t>May be passed to/from </a:t>
            </a:r>
            <a:r>
              <a:rPr lang="en-US" dirty="0">
                <a:solidFill>
                  <a:srgbClr val="7030A0"/>
                </a:solidFill>
              </a:rPr>
              <a:t>device code</a:t>
            </a:r>
          </a:p>
          <a:p>
            <a:pPr lvl="2"/>
            <a:r>
              <a:rPr lang="en-US" dirty="0"/>
              <a:t>May not be dereferenced in </a:t>
            </a:r>
            <a:r>
              <a:rPr lang="en-US" dirty="0">
                <a:solidFill>
                  <a:srgbClr val="7030A0"/>
                </a:solidFill>
              </a:rPr>
              <a:t>device code</a:t>
            </a:r>
          </a:p>
          <a:p>
            <a:r>
              <a:rPr lang="en-US" dirty="0"/>
              <a:t>Simple CUDA API for handling device memory</a:t>
            </a:r>
          </a:p>
          <a:p>
            <a:pPr lvl="1"/>
            <a:r>
              <a:rPr lang="en-US" dirty="0" err="1"/>
              <a:t>cudaMalloc</a:t>
            </a:r>
            <a:r>
              <a:rPr lang="en-US" dirty="0"/>
              <a:t>(), </a:t>
            </a:r>
            <a:r>
              <a:rPr lang="en-US" dirty="0" err="1"/>
              <a:t>cudaFree</a:t>
            </a:r>
            <a:r>
              <a:rPr lang="en-US" dirty="0"/>
              <a:t>(), </a:t>
            </a:r>
            <a:r>
              <a:rPr lang="en-US" dirty="0" err="1"/>
              <a:t>cudaMemcpy</a:t>
            </a:r>
            <a:r>
              <a:rPr lang="en-US" dirty="0"/>
              <a:t>()</a:t>
            </a:r>
          </a:p>
          <a:p>
            <a:pPr lvl="1"/>
            <a:r>
              <a:rPr lang="en-US" dirty="0"/>
              <a:t>Similar to the C equivalents malloc(), free(), </a:t>
            </a:r>
            <a:r>
              <a:rPr lang="en-US" dirty="0" err="1"/>
              <a:t>memcpy</a:t>
            </a:r>
            <a:r>
              <a:rPr lang="en-US" dirty="0"/>
              <a:t>()</a:t>
            </a:r>
          </a:p>
        </p:txBody>
      </p:sp>
      <p:sp>
        <p:nvSpPr>
          <p:cNvPr id="4" name="Footer Placeholder 3">
            <a:extLst>
              <a:ext uri="{FF2B5EF4-FFF2-40B4-BE49-F238E27FC236}">
                <a16:creationId xmlns:a16="http://schemas.microsoft.com/office/drawing/2014/main" id="{2D853BCD-8865-3443-9CC7-071EAB4976BF}"/>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5" name="TextBox 4">
            <a:extLst>
              <a:ext uri="{FF2B5EF4-FFF2-40B4-BE49-F238E27FC236}">
                <a16:creationId xmlns:a16="http://schemas.microsoft.com/office/drawing/2014/main" id="{B5D71F76-F619-A040-89D9-7C8E2E50189A}"/>
              </a:ext>
            </a:extLst>
          </p:cNvPr>
          <p:cNvSpPr txBox="1"/>
          <p:nvPr/>
        </p:nvSpPr>
        <p:spPr>
          <a:xfrm>
            <a:off x="103368" y="6538912"/>
            <a:ext cx="3781805" cy="215444"/>
          </a:xfrm>
          <a:prstGeom prst="rect">
            <a:avLst/>
          </a:prstGeom>
          <a:noFill/>
        </p:spPr>
        <p:txBody>
          <a:bodyPr wrap="none" rtlCol="0">
            <a:spAutoFit/>
          </a:bodyPr>
          <a:lstStyle/>
          <a:p>
            <a:r>
              <a:rPr lang="en-US" sz="800" dirty="0">
                <a:solidFill>
                  <a:schemeClr val="tx1">
                    <a:lumMod val="50000"/>
                    <a:lumOff val="50000"/>
                  </a:schemeClr>
                </a:solidFill>
              </a:rPr>
              <a:t>Slide adapted from: </a:t>
            </a:r>
            <a:r>
              <a:rPr lang="en-US" sz="800" dirty="0">
                <a:solidFill>
                  <a:schemeClr val="tx1">
                    <a:lumMod val="50000"/>
                    <a:lumOff val="50000"/>
                  </a:schemeClr>
                </a:solidFill>
                <a:hlinkClick r:id="rId2">
                  <a:extLst>
                    <a:ext uri="{A12FA001-AC4F-418D-AE19-62706E023703}">
                      <ahyp:hlinkClr xmlns:ahyp="http://schemas.microsoft.com/office/drawing/2018/hyperlinkcolor" val="tx"/>
                    </a:ext>
                  </a:extLst>
                </a:hlinkClick>
              </a:rPr>
              <a:t>https://www.nvidia.com/docs/IO/116711/sc11-cuda-c-basics.pdf</a:t>
            </a:r>
            <a:r>
              <a:rPr lang="en-US" sz="800" dirty="0">
                <a:solidFill>
                  <a:schemeClr val="tx1">
                    <a:lumMod val="50000"/>
                    <a:lumOff val="50000"/>
                  </a:schemeClr>
                </a:solidFill>
              </a:rPr>
              <a:t> </a:t>
            </a:r>
          </a:p>
        </p:txBody>
      </p:sp>
    </p:spTree>
    <p:extLst>
      <p:ext uri="{BB962C8B-B14F-4D97-AF65-F5344CB8AC3E}">
        <p14:creationId xmlns:p14="http://schemas.microsoft.com/office/powerpoint/2010/main" val="12727096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Arrays of Parallel Threads</a:t>
            </a:r>
          </a:p>
        </p:txBody>
      </p:sp>
      <p:sp>
        <p:nvSpPr>
          <p:cNvPr id="3" name="Content Placeholder 2"/>
          <p:cNvSpPr>
            <a:spLocks noGrp="1"/>
          </p:cNvSpPr>
          <p:nvPr>
            <p:ph idx="1"/>
          </p:nvPr>
        </p:nvSpPr>
        <p:spPr>
          <a:xfrm>
            <a:off x="838201" y="1594258"/>
            <a:ext cx="10204174" cy="1988533"/>
          </a:xfrm>
        </p:spPr>
        <p:txBody>
          <a:bodyPr>
            <a:normAutofit/>
          </a:bodyPr>
          <a:lstStyle/>
          <a:p>
            <a:pPr>
              <a:spcBef>
                <a:spcPts val="525"/>
              </a:spcBef>
              <a:buFont typeface="Arial" charset="0"/>
              <a:buChar char="•"/>
            </a:pPr>
            <a:r>
              <a:rPr lang="en-US" sz="2400" dirty="0">
                <a:solidFill>
                  <a:srgbClr val="000000"/>
                </a:solidFill>
                <a:latin typeface="Arial" charset="0"/>
              </a:rPr>
              <a:t>A CUDA kernel is executed by a </a:t>
            </a:r>
            <a:r>
              <a:rPr lang="en-US" sz="2400" dirty="0">
                <a:solidFill>
                  <a:schemeClr val="accent2"/>
                </a:solidFill>
                <a:latin typeface="Arial" charset="0"/>
              </a:rPr>
              <a:t>grid</a:t>
            </a:r>
            <a:r>
              <a:rPr lang="en-US" sz="2400" dirty="0">
                <a:solidFill>
                  <a:srgbClr val="000000"/>
                </a:solidFill>
                <a:latin typeface="Arial" charset="0"/>
              </a:rPr>
              <a:t> (array) of</a:t>
            </a:r>
            <a:r>
              <a:rPr lang="en-US" sz="2400" dirty="0">
                <a:solidFill>
                  <a:srgbClr val="3333CC"/>
                </a:solidFill>
                <a:latin typeface="Arial" charset="0"/>
              </a:rPr>
              <a:t> </a:t>
            </a:r>
            <a:r>
              <a:rPr lang="en-US" sz="2400" dirty="0">
                <a:solidFill>
                  <a:srgbClr val="000000"/>
                </a:solidFill>
                <a:latin typeface="Arial" charset="0"/>
              </a:rPr>
              <a:t>threads </a:t>
            </a:r>
          </a:p>
          <a:p>
            <a:pPr lvl="1">
              <a:spcBef>
                <a:spcPts val="450"/>
              </a:spcBef>
              <a:buFont typeface="Arial" charset="0"/>
              <a:buChar char="–"/>
            </a:pPr>
            <a:r>
              <a:rPr lang="en-US" sz="2000" dirty="0">
                <a:solidFill>
                  <a:srgbClr val="000000"/>
                </a:solidFill>
                <a:latin typeface="Arial" charset="0"/>
              </a:rPr>
              <a:t>All threads in a grid run the same kernel code (Single Program Multiple Data)</a:t>
            </a:r>
            <a:r>
              <a:rPr lang="ar-SA" sz="2000" dirty="0">
                <a:solidFill>
                  <a:srgbClr val="000000"/>
                </a:solidFill>
                <a:latin typeface="Arial" charset="0"/>
              </a:rPr>
              <a:t>‏</a:t>
            </a:r>
            <a:endParaRPr lang="en-US" sz="2000" dirty="0">
              <a:solidFill>
                <a:srgbClr val="000000"/>
              </a:solidFill>
              <a:latin typeface="Arial" charset="0"/>
            </a:endParaRPr>
          </a:p>
          <a:p>
            <a:pPr lvl="1">
              <a:spcBef>
                <a:spcPts val="450"/>
              </a:spcBef>
              <a:buFont typeface="Arial" charset="0"/>
              <a:buChar char="–"/>
            </a:pPr>
            <a:r>
              <a:rPr lang="en-US" sz="2000" dirty="0">
                <a:solidFill>
                  <a:srgbClr val="000000"/>
                </a:solidFill>
                <a:latin typeface="Arial" charset="0"/>
              </a:rPr>
              <a:t>Each thread has </a:t>
            </a:r>
            <a:r>
              <a:rPr lang="en-US" sz="2000" b="1" dirty="0">
                <a:solidFill>
                  <a:srgbClr val="7030A0"/>
                </a:solidFill>
                <a:latin typeface="Arial" charset="0"/>
              </a:rPr>
              <a:t>indexes</a:t>
            </a:r>
            <a:r>
              <a:rPr lang="en-US" sz="2000" dirty="0">
                <a:solidFill>
                  <a:srgbClr val="000000"/>
                </a:solidFill>
                <a:latin typeface="Arial" charset="0"/>
              </a:rPr>
              <a:t> that it uses to compute memory addresses and make control decisions</a:t>
            </a:r>
          </a:p>
          <a:p>
            <a:endParaRPr lang="en-US" sz="2400" dirty="0"/>
          </a:p>
        </p:txBody>
      </p:sp>
      <p:sp>
        <p:nvSpPr>
          <p:cNvPr id="4" name="Freeform 26"/>
          <p:cNvSpPr>
            <a:spLocks/>
          </p:cNvSpPr>
          <p:nvPr/>
        </p:nvSpPr>
        <p:spPr bwMode="auto">
          <a:xfrm>
            <a:off x="4820194" y="4132055"/>
            <a:ext cx="180975" cy="1772674"/>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 name="Freeform 28"/>
          <p:cNvSpPr>
            <a:spLocks/>
          </p:cNvSpPr>
          <p:nvPr/>
        </p:nvSpPr>
        <p:spPr bwMode="auto">
          <a:xfrm>
            <a:off x="5225374" y="4132055"/>
            <a:ext cx="180975" cy="1771487"/>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 name="Freeform 29"/>
          <p:cNvSpPr>
            <a:spLocks/>
          </p:cNvSpPr>
          <p:nvPr/>
        </p:nvSpPr>
        <p:spPr bwMode="auto">
          <a:xfrm>
            <a:off x="5621269" y="4132055"/>
            <a:ext cx="180975" cy="1772674"/>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 name="Freeform 30"/>
          <p:cNvSpPr>
            <a:spLocks/>
          </p:cNvSpPr>
          <p:nvPr/>
        </p:nvSpPr>
        <p:spPr bwMode="auto">
          <a:xfrm>
            <a:off x="6524244" y="4132055"/>
            <a:ext cx="180975" cy="1772674"/>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8" name="Freeform 33"/>
          <p:cNvSpPr>
            <a:spLocks/>
          </p:cNvSpPr>
          <p:nvPr/>
        </p:nvSpPr>
        <p:spPr bwMode="auto">
          <a:xfrm>
            <a:off x="6131959" y="4132055"/>
            <a:ext cx="180975" cy="1772674"/>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9" name="Rectangle 8"/>
          <p:cNvSpPr/>
          <p:nvPr/>
        </p:nvSpPr>
        <p:spPr>
          <a:xfrm>
            <a:off x="3624536" y="4372265"/>
            <a:ext cx="4611755" cy="906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latin typeface="Consolas" panose="020B0609020204030204" pitchFamily="49" charset="0"/>
                <a:cs typeface="Consolas" panose="020B0609020204030204" pitchFamily="49" charset="0"/>
              </a:rPr>
              <a:t>i = </a:t>
            </a:r>
            <a:r>
              <a:rPr lang="en-US" sz="1400" dirty="0" err="1">
                <a:solidFill>
                  <a:srgbClr val="00B050"/>
                </a:solidFill>
                <a:latin typeface="Consolas" panose="020B0609020204030204" pitchFamily="49" charset="0"/>
                <a:cs typeface="Consolas" panose="020B0609020204030204" pitchFamily="49" charset="0"/>
              </a:rPr>
              <a:t>blockIdx.x</a:t>
            </a: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a:t>
            </a:r>
            <a:r>
              <a:rPr lang="en-US" sz="1400" b="1" dirty="0">
                <a:solidFill>
                  <a:srgbClr val="00B050"/>
                </a:solidFill>
                <a:latin typeface="Consolas" panose="020B0609020204030204" pitchFamily="49" charset="0"/>
                <a:cs typeface="Consolas" panose="020B0609020204030204" pitchFamily="49" charset="0"/>
              </a:rPr>
              <a:t> </a:t>
            </a:r>
            <a:r>
              <a:rPr lang="en-US" sz="1400" b="1" dirty="0" err="1">
                <a:solidFill>
                  <a:srgbClr val="00B050"/>
                </a:solidFill>
                <a:latin typeface="Consolas" panose="020B0609020204030204" pitchFamily="49" charset="0"/>
                <a:cs typeface="Consolas" panose="020B0609020204030204" pitchFamily="49" charset="0"/>
              </a:rPr>
              <a:t>blockDim.x</a:t>
            </a: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chemeClr val="bg1">
                    <a:lumMod val="65000"/>
                  </a:schemeClr>
                </a:solidFill>
                <a:latin typeface="Consolas" panose="020B0609020204030204" pitchFamily="49" charset="0"/>
                <a:cs typeface="Consolas" panose="020B0609020204030204" pitchFamily="49" charset="0"/>
              </a:rPr>
              <a:t> </a:t>
            </a:r>
            <a:r>
              <a:rPr lang="en-US" sz="1400" b="1" dirty="0" err="1">
                <a:solidFill>
                  <a:srgbClr val="7030A0"/>
                </a:solidFill>
                <a:latin typeface="Consolas" panose="020B0609020204030204" pitchFamily="49" charset="0"/>
                <a:cs typeface="Consolas" panose="020B0609020204030204" pitchFamily="49" charset="0"/>
              </a:rPr>
              <a:t>threadIdx.x</a:t>
            </a:r>
            <a:r>
              <a:rPr lang="en-US" sz="1400" dirty="0">
                <a:solidFill>
                  <a:schemeClr val="tx1"/>
                </a:solidFill>
                <a:latin typeface="Consolas" panose="020B0609020204030204" pitchFamily="49" charset="0"/>
                <a:cs typeface="Consolas" panose="020B0609020204030204" pitchFamily="49" charset="0"/>
              </a:rPr>
              <a:t>;</a:t>
            </a:r>
          </a:p>
          <a:p>
            <a:pPr algn="ctr">
              <a:defRPr/>
            </a:pPr>
            <a:r>
              <a:rPr lang="en-US" sz="1400" dirty="0">
                <a:solidFill>
                  <a:schemeClr val="tx1"/>
                </a:solidFill>
                <a:latin typeface="Consolas" panose="020B0609020204030204" pitchFamily="49" charset="0"/>
                <a:cs typeface="Consolas" panose="020B0609020204030204" pitchFamily="49" charset="0"/>
              </a:rPr>
              <a:t>C[</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 = A[</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 + B[</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a:t>
            </a:r>
          </a:p>
          <a:p>
            <a:pPr algn="ctr">
              <a:defRPr/>
            </a:pPr>
            <a:r>
              <a:rPr lang="en-US" sz="1400" dirty="0">
                <a:solidFill>
                  <a:schemeClr val="tx1"/>
                </a:solidFill>
                <a:latin typeface="Consolas" panose="020B0609020204030204" pitchFamily="49" charset="0"/>
                <a:cs typeface="Consolas" panose="020B0609020204030204" pitchFamily="49" charset="0"/>
              </a:rPr>
              <a:t>D[</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 = A[</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 * B[</a:t>
            </a:r>
            <a:r>
              <a:rPr lang="en-US" sz="1400" dirty="0" err="1">
                <a:solidFill>
                  <a:schemeClr val="tx1"/>
                </a:solidFill>
                <a:latin typeface="Consolas" panose="020B0609020204030204" pitchFamily="49" charset="0"/>
                <a:cs typeface="Consolas" panose="020B0609020204030204" pitchFamily="49" charset="0"/>
              </a:rPr>
              <a:t>i</a:t>
            </a:r>
            <a:r>
              <a:rPr lang="en-US" sz="1400" dirty="0">
                <a:solidFill>
                  <a:schemeClr val="tx1"/>
                </a:solidFill>
                <a:latin typeface="Consolas" panose="020B0609020204030204" pitchFamily="49" charset="0"/>
                <a:cs typeface="Consolas" panose="020B0609020204030204" pitchFamily="49" charset="0"/>
              </a:rPr>
              <a:t>];</a:t>
            </a:r>
          </a:p>
        </p:txBody>
      </p:sp>
      <p:sp>
        <p:nvSpPr>
          <p:cNvPr id="10" name="TextBox 22"/>
          <p:cNvSpPr txBox="1">
            <a:spLocks noChangeArrowheads="1"/>
          </p:cNvSpPr>
          <p:nvPr/>
        </p:nvSpPr>
        <p:spPr bwMode="auto">
          <a:xfrm>
            <a:off x="5841118" y="408919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11" name="Rectangle 10"/>
          <p:cNvSpPr/>
          <p:nvPr/>
        </p:nvSpPr>
        <p:spPr>
          <a:xfrm>
            <a:off x="4515235" y="391774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12" name="Rectangle 11"/>
          <p:cNvSpPr/>
          <p:nvPr/>
        </p:nvSpPr>
        <p:spPr>
          <a:xfrm>
            <a:off x="4915285" y="391774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13" name="Rectangle 12"/>
          <p:cNvSpPr/>
          <p:nvPr/>
        </p:nvSpPr>
        <p:spPr>
          <a:xfrm>
            <a:off x="5315335" y="391774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14" name="Rectangle 13"/>
          <p:cNvSpPr/>
          <p:nvPr/>
        </p:nvSpPr>
        <p:spPr>
          <a:xfrm>
            <a:off x="5947252" y="3917743"/>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15" name="Rectangle 14"/>
          <p:cNvSpPr/>
          <p:nvPr/>
        </p:nvSpPr>
        <p:spPr>
          <a:xfrm>
            <a:off x="6530184" y="3917743"/>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16" name="TextBox 22"/>
          <p:cNvSpPr txBox="1">
            <a:spLocks noChangeArrowheads="1"/>
          </p:cNvSpPr>
          <p:nvPr/>
        </p:nvSpPr>
        <p:spPr bwMode="auto">
          <a:xfrm>
            <a:off x="5757737" y="537319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Tree>
    <p:extLst>
      <p:ext uri="{BB962C8B-B14F-4D97-AF65-F5344CB8AC3E}">
        <p14:creationId xmlns:p14="http://schemas.microsoft.com/office/powerpoint/2010/main" val="35783763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Arrays of Parallel Threads</a:t>
            </a:r>
          </a:p>
        </p:txBody>
      </p:sp>
      <p:sp>
        <p:nvSpPr>
          <p:cNvPr id="4" name="Freeform 26"/>
          <p:cNvSpPr>
            <a:spLocks/>
          </p:cNvSpPr>
          <p:nvPr/>
        </p:nvSpPr>
        <p:spPr bwMode="auto">
          <a:xfrm>
            <a:off x="1005839"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 name="Freeform 28"/>
          <p:cNvSpPr>
            <a:spLocks/>
          </p:cNvSpPr>
          <p:nvPr/>
        </p:nvSpPr>
        <p:spPr bwMode="auto">
          <a:xfrm>
            <a:off x="1411019" y="2251003"/>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 name="Freeform 29"/>
          <p:cNvSpPr>
            <a:spLocks/>
          </p:cNvSpPr>
          <p:nvPr/>
        </p:nvSpPr>
        <p:spPr bwMode="auto">
          <a:xfrm>
            <a:off x="1806914"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 name="Freeform 30"/>
          <p:cNvSpPr>
            <a:spLocks/>
          </p:cNvSpPr>
          <p:nvPr/>
        </p:nvSpPr>
        <p:spPr bwMode="auto">
          <a:xfrm>
            <a:off x="2709889"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8" name="Freeform 33"/>
          <p:cNvSpPr>
            <a:spLocks/>
          </p:cNvSpPr>
          <p:nvPr/>
        </p:nvSpPr>
        <p:spPr bwMode="auto">
          <a:xfrm>
            <a:off x="2317604"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10" name="TextBox 22"/>
          <p:cNvSpPr txBox="1">
            <a:spLocks noChangeArrowheads="1"/>
          </p:cNvSpPr>
          <p:nvPr/>
        </p:nvSpPr>
        <p:spPr bwMode="auto">
          <a:xfrm>
            <a:off x="2026763" y="2208141"/>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11" name="Rectangle 10"/>
          <p:cNvSpPr/>
          <p:nvPr/>
        </p:nvSpPr>
        <p:spPr>
          <a:xfrm>
            <a:off x="70088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12" name="Rectangle 11"/>
          <p:cNvSpPr/>
          <p:nvPr/>
        </p:nvSpPr>
        <p:spPr>
          <a:xfrm>
            <a:off x="110093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13" name="Rectangle 12"/>
          <p:cNvSpPr/>
          <p:nvPr/>
        </p:nvSpPr>
        <p:spPr>
          <a:xfrm>
            <a:off x="150098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14" name="Rectangle 13"/>
          <p:cNvSpPr/>
          <p:nvPr/>
        </p:nvSpPr>
        <p:spPr>
          <a:xfrm>
            <a:off x="2132897" y="2036691"/>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15" name="Rectangle 14"/>
          <p:cNvSpPr/>
          <p:nvPr/>
        </p:nvSpPr>
        <p:spPr>
          <a:xfrm>
            <a:off x="2715829" y="2036691"/>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16" name="TextBox 22"/>
          <p:cNvSpPr txBox="1">
            <a:spLocks noChangeArrowheads="1"/>
          </p:cNvSpPr>
          <p:nvPr/>
        </p:nvSpPr>
        <p:spPr bwMode="auto">
          <a:xfrm>
            <a:off x="1948385" y="327970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18" name="Freeform 26"/>
          <p:cNvSpPr>
            <a:spLocks/>
          </p:cNvSpPr>
          <p:nvPr/>
        </p:nvSpPr>
        <p:spPr bwMode="auto">
          <a:xfrm>
            <a:off x="4680328"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19" name="Freeform 28"/>
          <p:cNvSpPr>
            <a:spLocks/>
          </p:cNvSpPr>
          <p:nvPr/>
        </p:nvSpPr>
        <p:spPr bwMode="auto">
          <a:xfrm>
            <a:off x="5085508" y="2259712"/>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0" name="Freeform 29"/>
          <p:cNvSpPr>
            <a:spLocks/>
          </p:cNvSpPr>
          <p:nvPr/>
        </p:nvSpPr>
        <p:spPr bwMode="auto">
          <a:xfrm>
            <a:off x="5481403"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1" name="Freeform 30"/>
          <p:cNvSpPr>
            <a:spLocks/>
          </p:cNvSpPr>
          <p:nvPr/>
        </p:nvSpPr>
        <p:spPr bwMode="auto">
          <a:xfrm>
            <a:off x="6384378"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2" name="Freeform 33"/>
          <p:cNvSpPr>
            <a:spLocks/>
          </p:cNvSpPr>
          <p:nvPr/>
        </p:nvSpPr>
        <p:spPr bwMode="auto">
          <a:xfrm>
            <a:off x="5992093"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24" name="TextBox 22"/>
          <p:cNvSpPr txBox="1">
            <a:spLocks noChangeArrowheads="1"/>
          </p:cNvSpPr>
          <p:nvPr/>
        </p:nvSpPr>
        <p:spPr bwMode="auto">
          <a:xfrm>
            <a:off x="5701252" y="2216850"/>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25" name="Rectangle 24"/>
          <p:cNvSpPr/>
          <p:nvPr/>
        </p:nvSpPr>
        <p:spPr>
          <a:xfrm>
            <a:off x="437536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26" name="Rectangle 25"/>
          <p:cNvSpPr/>
          <p:nvPr/>
        </p:nvSpPr>
        <p:spPr>
          <a:xfrm>
            <a:off x="477541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27" name="Rectangle 26"/>
          <p:cNvSpPr/>
          <p:nvPr/>
        </p:nvSpPr>
        <p:spPr>
          <a:xfrm>
            <a:off x="517546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28" name="Rectangle 27"/>
          <p:cNvSpPr/>
          <p:nvPr/>
        </p:nvSpPr>
        <p:spPr>
          <a:xfrm>
            <a:off x="5807386" y="2045400"/>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29" name="Rectangle 28"/>
          <p:cNvSpPr/>
          <p:nvPr/>
        </p:nvSpPr>
        <p:spPr>
          <a:xfrm>
            <a:off x="6390318" y="2045400"/>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30" name="TextBox 22"/>
          <p:cNvSpPr txBox="1">
            <a:spLocks noChangeArrowheads="1"/>
          </p:cNvSpPr>
          <p:nvPr/>
        </p:nvSpPr>
        <p:spPr bwMode="auto">
          <a:xfrm>
            <a:off x="5622874" y="3288412"/>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31" name="Freeform 26"/>
          <p:cNvSpPr>
            <a:spLocks/>
          </p:cNvSpPr>
          <p:nvPr/>
        </p:nvSpPr>
        <p:spPr bwMode="auto">
          <a:xfrm>
            <a:off x="8272613"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2" name="Freeform 28"/>
          <p:cNvSpPr>
            <a:spLocks/>
          </p:cNvSpPr>
          <p:nvPr/>
        </p:nvSpPr>
        <p:spPr bwMode="auto">
          <a:xfrm>
            <a:off x="8677793" y="2272775"/>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3" name="Freeform 29"/>
          <p:cNvSpPr>
            <a:spLocks/>
          </p:cNvSpPr>
          <p:nvPr/>
        </p:nvSpPr>
        <p:spPr bwMode="auto">
          <a:xfrm>
            <a:off x="9073688"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4" name="Freeform 30"/>
          <p:cNvSpPr>
            <a:spLocks/>
          </p:cNvSpPr>
          <p:nvPr/>
        </p:nvSpPr>
        <p:spPr bwMode="auto">
          <a:xfrm>
            <a:off x="9976663"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5" name="Freeform 33"/>
          <p:cNvSpPr>
            <a:spLocks/>
          </p:cNvSpPr>
          <p:nvPr/>
        </p:nvSpPr>
        <p:spPr bwMode="auto">
          <a:xfrm>
            <a:off x="9584378"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37" name="TextBox 22"/>
          <p:cNvSpPr txBox="1">
            <a:spLocks noChangeArrowheads="1"/>
          </p:cNvSpPr>
          <p:nvPr/>
        </p:nvSpPr>
        <p:spPr bwMode="auto">
          <a:xfrm>
            <a:off x="9293537" y="222991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38" name="Rectangle 37"/>
          <p:cNvSpPr/>
          <p:nvPr/>
        </p:nvSpPr>
        <p:spPr>
          <a:xfrm>
            <a:off x="796765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39" name="Rectangle 38"/>
          <p:cNvSpPr/>
          <p:nvPr/>
        </p:nvSpPr>
        <p:spPr>
          <a:xfrm>
            <a:off x="836770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40" name="Rectangle 39"/>
          <p:cNvSpPr/>
          <p:nvPr/>
        </p:nvSpPr>
        <p:spPr>
          <a:xfrm>
            <a:off x="876775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41" name="Rectangle 40"/>
          <p:cNvSpPr/>
          <p:nvPr/>
        </p:nvSpPr>
        <p:spPr>
          <a:xfrm>
            <a:off x="9399671" y="2058463"/>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42" name="Rectangle 41"/>
          <p:cNvSpPr/>
          <p:nvPr/>
        </p:nvSpPr>
        <p:spPr>
          <a:xfrm>
            <a:off x="9982603" y="2058463"/>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43" name="TextBox 22"/>
          <p:cNvSpPr txBox="1">
            <a:spLocks noChangeArrowheads="1"/>
          </p:cNvSpPr>
          <p:nvPr/>
        </p:nvSpPr>
        <p:spPr bwMode="auto">
          <a:xfrm>
            <a:off x="9215159" y="3301475"/>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44" name="TextBox 43"/>
          <p:cNvSpPr txBox="1"/>
          <p:nvPr/>
        </p:nvSpPr>
        <p:spPr>
          <a:xfrm>
            <a:off x="1214846" y="1463041"/>
            <a:ext cx="1568250" cy="369332"/>
          </a:xfrm>
          <a:prstGeom prst="rect">
            <a:avLst/>
          </a:prstGeom>
          <a:noFill/>
        </p:spPr>
        <p:txBody>
          <a:bodyPr wrap="none" rtlCol="0">
            <a:spAutoFit/>
          </a:bodyPr>
          <a:lstStyle/>
          <a:p>
            <a:r>
              <a:rPr lang="en-US" dirty="0"/>
              <a:t>Thread Block 0</a:t>
            </a:r>
          </a:p>
        </p:txBody>
      </p:sp>
      <p:sp>
        <p:nvSpPr>
          <p:cNvPr id="45" name="TextBox 44"/>
          <p:cNvSpPr txBox="1"/>
          <p:nvPr/>
        </p:nvSpPr>
        <p:spPr>
          <a:xfrm>
            <a:off x="4876272" y="1471750"/>
            <a:ext cx="1568250" cy="369332"/>
          </a:xfrm>
          <a:prstGeom prst="rect">
            <a:avLst/>
          </a:prstGeom>
          <a:noFill/>
        </p:spPr>
        <p:txBody>
          <a:bodyPr wrap="none" rtlCol="0">
            <a:spAutoFit/>
          </a:bodyPr>
          <a:lstStyle/>
          <a:p>
            <a:r>
              <a:rPr lang="en-US" dirty="0"/>
              <a:t>Thread Block 1</a:t>
            </a:r>
          </a:p>
        </p:txBody>
      </p:sp>
      <p:sp>
        <p:nvSpPr>
          <p:cNvPr id="46" name="TextBox 45"/>
          <p:cNvSpPr txBox="1"/>
          <p:nvPr/>
        </p:nvSpPr>
        <p:spPr>
          <a:xfrm>
            <a:off x="8451141" y="1493521"/>
            <a:ext cx="1787862" cy="369332"/>
          </a:xfrm>
          <a:prstGeom prst="rect">
            <a:avLst/>
          </a:prstGeom>
          <a:noFill/>
        </p:spPr>
        <p:txBody>
          <a:bodyPr wrap="none" rtlCol="0">
            <a:spAutoFit/>
          </a:bodyPr>
          <a:lstStyle/>
          <a:p>
            <a:r>
              <a:rPr lang="en-US" dirty="0"/>
              <a:t>Thread Block N-1</a:t>
            </a:r>
          </a:p>
        </p:txBody>
      </p:sp>
      <p:sp>
        <p:nvSpPr>
          <p:cNvPr id="47" name="Rectangle 41"/>
          <p:cNvSpPr>
            <a:spLocks noGrp="1" noChangeArrowheads="1"/>
          </p:cNvSpPr>
          <p:nvPr>
            <p:ph idx="1"/>
          </p:nvPr>
        </p:nvSpPr>
        <p:spPr>
          <a:xfrm>
            <a:off x="549524" y="4011545"/>
            <a:ext cx="11060711" cy="1744394"/>
          </a:xfrm>
        </p:spPr>
        <p:txBody>
          <a:bodyPr>
            <a:normAutofit/>
          </a:bodyPr>
          <a:lstStyle/>
          <a:p>
            <a:pPr marL="342900" indent="-342900">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Divide thread array into multiple blocks</a:t>
            </a:r>
          </a:p>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Threads </a:t>
            </a:r>
            <a:r>
              <a:rPr lang="en-US" u="sng" dirty="0"/>
              <a:t>within a block</a:t>
            </a:r>
            <a:r>
              <a:rPr lang="en-US" dirty="0"/>
              <a:t> cooperate via </a:t>
            </a:r>
            <a:r>
              <a:rPr lang="en-US" b="1" dirty="0">
                <a:solidFill>
                  <a:srgbClr val="3333CC"/>
                </a:solidFill>
              </a:rPr>
              <a:t>shared memory </a:t>
            </a:r>
            <a:r>
              <a:rPr lang="en-US" dirty="0"/>
              <a:t>and </a:t>
            </a:r>
            <a:r>
              <a:rPr lang="en-US" b="1" dirty="0">
                <a:solidFill>
                  <a:srgbClr val="3333CC"/>
                </a:solidFill>
              </a:rPr>
              <a:t>barrier synchronization</a:t>
            </a:r>
          </a:p>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Threads in </a:t>
            </a:r>
            <a:r>
              <a:rPr lang="en-US" u="sng" dirty="0"/>
              <a:t>different blocks do not interact</a:t>
            </a:r>
          </a:p>
        </p:txBody>
      </p:sp>
      <p:sp>
        <p:nvSpPr>
          <p:cNvPr id="48" name="Rectangle 47">
            <a:extLst>
              <a:ext uri="{FF2B5EF4-FFF2-40B4-BE49-F238E27FC236}">
                <a16:creationId xmlns:a16="http://schemas.microsoft.com/office/drawing/2014/main" id="{DC515FD9-763E-F64D-B583-A0BA693D95E7}"/>
              </a:ext>
            </a:extLst>
          </p:cNvPr>
          <p:cNvSpPr/>
          <p:nvPr/>
        </p:nvSpPr>
        <p:spPr>
          <a:xfrm>
            <a:off x="349857" y="2581774"/>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D[</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p:txBody>
      </p:sp>
      <p:sp>
        <p:nvSpPr>
          <p:cNvPr id="49" name="Rectangle 48">
            <a:extLst>
              <a:ext uri="{FF2B5EF4-FFF2-40B4-BE49-F238E27FC236}">
                <a16:creationId xmlns:a16="http://schemas.microsoft.com/office/drawing/2014/main" id="{3CED729F-E329-4743-B330-AAC75691376E}"/>
              </a:ext>
            </a:extLst>
          </p:cNvPr>
          <p:cNvSpPr/>
          <p:nvPr/>
        </p:nvSpPr>
        <p:spPr>
          <a:xfrm>
            <a:off x="4028947" y="2576925"/>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D[</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p:txBody>
      </p:sp>
      <p:sp>
        <p:nvSpPr>
          <p:cNvPr id="50" name="Rectangle 49">
            <a:extLst>
              <a:ext uri="{FF2B5EF4-FFF2-40B4-BE49-F238E27FC236}">
                <a16:creationId xmlns:a16="http://schemas.microsoft.com/office/drawing/2014/main" id="{38F74407-1298-2348-B492-A1089425680A}"/>
              </a:ext>
            </a:extLst>
          </p:cNvPr>
          <p:cNvSpPr/>
          <p:nvPr/>
        </p:nvSpPr>
        <p:spPr>
          <a:xfrm>
            <a:off x="7708037" y="2574079"/>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D[</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71702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Programming Model</a:t>
            </a:r>
          </a:p>
        </p:txBody>
      </p:sp>
      <p:sp>
        <p:nvSpPr>
          <p:cNvPr id="4" name="TextBox 3">
            <a:extLst>
              <a:ext uri="{FF2B5EF4-FFF2-40B4-BE49-F238E27FC236}">
                <a16:creationId xmlns:a16="http://schemas.microsoft.com/office/drawing/2014/main" id="{13070383-EFBD-C54A-BF40-D8281BC6060D}"/>
              </a:ext>
            </a:extLst>
          </p:cNvPr>
          <p:cNvSpPr txBox="1"/>
          <p:nvPr/>
        </p:nvSpPr>
        <p:spPr>
          <a:xfrm>
            <a:off x="1661822" y="1455089"/>
            <a:ext cx="9032681" cy="5170646"/>
          </a:xfrm>
          <a:prstGeom prst="rect">
            <a:avLst/>
          </a:prstGeom>
          <a:noFill/>
        </p:spPr>
        <p:txBody>
          <a:bodyPr wrap="square" rtlCol="0">
            <a:spAutoFit/>
          </a:bodyPr>
          <a:lstStyle/>
          <a:p>
            <a:r>
              <a:rPr lang="en-US" sz="1600" i="1" dirty="0">
                <a:solidFill>
                  <a:srgbClr val="408080"/>
                </a:solidFill>
                <a:latin typeface="Courier" pitchFamily="2" charset="0"/>
              </a:rPr>
              <a:t>// Kernel definition</a:t>
            </a:r>
          </a:p>
          <a:p>
            <a:r>
              <a:rPr lang="en-US" sz="1600" i="1" dirty="0">
                <a:solidFill>
                  <a:srgbClr val="408080"/>
                </a:solidFill>
                <a:latin typeface="Courier" pitchFamily="2" charset="0"/>
              </a:rPr>
              <a:t>//   </a:t>
            </a:r>
            <a:r>
              <a:rPr lang="en-US" sz="1600" b="1" i="1" dirty="0">
                <a:solidFill>
                  <a:srgbClr val="408080"/>
                </a:solidFill>
                <a:latin typeface="Courier" pitchFamily="2" charset="0"/>
              </a:rPr>
              <a:t>__global__ </a:t>
            </a:r>
            <a:r>
              <a:rPr lang="en-US" sz="1600" i="1" dirty="0">
                <a:solidFill>
                  <a:srgbClr val="408080"/>
                </a:solidFill>
                <a:latin typeface="Courier" pitchFamily="2" charset="0"/>
              </a:rPr>
              <a:t>is a CUDA keyword, indicates function that:</a:t>
            </a:r>
          </a:p>
          <a:p>
            <a:r>
              <a:rPr lang="en-US" sz="1600" i="1" dirty="0">
                <a:solidFill>
                  <a:srgbClr val="408080"/>
                </a:solidFill>
                <a:latin typeface="Courier" pitchFamily="2" charset="0"/>
              </a:rPr>
              <a:t>//     - Runs on the device</a:t>
            </a:r>
          </a:p>
          <a:p>
            <a:r>
              <a:rPr lang="en-US" sz="1600" i="1" dirty="0">
                <a:solidFill>
                  <a:srgbClr val="408080"/>
                </a:solidFill>
                <a:latin typeface="Courier" pitchFamily="2" charset="0"/>
              </a:rPr>
              <a:t>//     - Is called from host code</a:t>
            </a:r>
            <a:endParaRPr lang="en-US" sz="1600" dirty="0">
              <a:solidFill>
                <a:srgbClr val="408080"/>
              </a:solidFill>
              <a:latin typeface="Courier" pitchFamily="2" charset="0"/>
            </a:endParaRPr>
          </a:p>
          <a:p>
            <a:r>
              <a:rPr lang="en-US" sz="1600" b="1" dirty="0">
                <a:solidFill>
                  <a:srgbClr val="008000"/>
                </a:solidFill>
                <a:latin typeface="Courier" pitchFamily="2" charset="0"/>
              </a:rPr>
              <a:t>__global__</a:t>
            </a:r>
            <a:r>
              <a:rPr lang="en-US" sz="1600" dirty="0">
                <a:latin typeface="Courier" pitchFamily="2" charset="0"/>
              </a:rPr>
              <a:t> </a:t>
            </a:r>
            <a:r>
              <a:rPr lang="en-US" sz="1600" dirty="0">
                <a:solidFill>
                  <a:srgbClr val="B00040"/>
                </a:solidFill>
                <a:latin typeface="Courier" pitchFamily="2" charset="0"/>
              </a:rPr>
              <a:t>void</a:t>
            </a:r>
            <a:r>
              <a:rPr lang="en-US" sz="1600" dirty="0">
                <a:latin typeface="Courier" pitchFamily="2" charset="0"/>
              </a:rPr>
              <a:t> </a:t>
            </a:r>
            <a:r>
              <a:rPr lang="en-US" sz="1600" dirty="0" err="1">
                <a:latin typeface="Courier" pitchFamily="2" charset="0"/>
              </a:rPr>
              <a:t>VecAdd</a:t>
            </a:r>
            <a:r>
              <a:rPr lang="en-US" sz="1600" dirty="0">
                <a:latin typeface="Courier" pitchFamily="2" charset="0"/>
              </a:rPr>
              <a:t>(</a:t>
            </a:r>
            <a:r>
              <a:rPr lang="en-US" sz="1600" dirty="0">
                <a:solidFill>
                  <a:srgbClr val="B00040"/>
                </a:solidFill>
                <a:latin typeface="Courier" pitchFamily="2" charset="0"/>
              </a:rPr>
              <a:t>float</a:t>
            </a:r>
            <a:r>
              <a:rPr lang="en-US" sz="1600" dirty="0">
                <a:solidFill>
                  <a:srgbClr val="666666"/>
                </a:solidFill>
                <a:latin typeface="Courier" pitchFamily="2" charset="0"/>
              </a:rPr>
              <a:t>*</a:t>
            </a:r>
            <a:r>
              <a:rPr lang="en-US" sz="1600" dirty="0">
                <a:latin typeface="Courier" pitchFamily="2" charset="0"/>
              </a:rPr>
              <a:t> A, </a:t>
            </a:r>
            <a:r>
              <a:rPr lang="en-US" sz="1600" dirty="0">
                <a:solidFill>
                  <a:srgbClr val="B00040"/>
                </a:solidFill>
                <a:latin typeface="Courier" pitchFamily="2" charset="0"/>
              </a:rPr>
              <a:t>float</a:t>
            </a:r>
            <a:r>
              <a:rPr lang="en-US" sz="1600" dirty="0">
                <a:solidFill>
                  <a:srgbClr val="666666"/>
                </a:solidFill>
                <a:latin typeface="Courier" pitchFamily="2" charset="0"/>
              </a:rPr>
              <a:t>*</a:t>
            </a:r>
            <a:r>
              <a:rPr lang="en-US" sz="1600" dirty="0">
                <a:latin typeface="Courier" pitchFamily="2" charset="0"/>
              </a:rPr>
              <a:t> B, </a:t>
            </a:r>
            <a:r>
              <a:rPr lang="en-US" sz="1600" dirty="0">
                <a:solidFill>
                  <a:srgbClr val="B00040"/>
                </a:solidFill>
                <a:latin typeface="Courier" pitchFamily="2" charset="0"/>
              </a:rPr>
              <a:t>float</a:t>
            </a:r>
            <a:r>
              <a:rPr lang="en-US" sz="1600" dirty="0">
                <a:solidFill>
                  <a:srgbClr val="666666"/>
                </a:solidFill>
                <a:latin typeface="Courier" pitchFamily="2" charset="0"/>
              </a:rPr>
              <a:t>*</a:t>
            </a:r>
            <a:r>
              <a:rPr lang="en-US" sz="1600" dirty="0">
                <a:latin typeface="Courier" pitchFamily="2" charset="0"/>
              </a:rPr>
              <a:t> C) {</a:t>
            </a:r>
          </a:p>
          <a:p>
            <a:r>
              <a:rPr lang="en-US" sz="1600" dirty="0">
                <a:solidFill>
                  <a:srgbClr val="B00040"/>
                </a:solidFill>
                <a:latin typeface="Courier" pitchFamily="2" charset="0"/>
              </a:rPr>
              <a:t>	</a:t>
            </a:r>
            <a:r>
              <a:rPr lang="en-US" sz="1600" dirty="0" err="1">
                <a:solidFill>
                  <a:srgbClr val="B00040"/>
                </a:solidFill>
                <a:latin typeface="Courier" pitchFamily="2" charset="0"/>
              </a:rPr>
              <a:t>int</a:t>
            </a:r>
            <a:r>
              <a:rPr lang="en-US" sz="1600" dirty="0">
                <a:solidFill>
                  <a:srgbClr val="000000"/>
                </a:solidFill>
                <a:latin typeface="Courier" pitchFamily="2" charset="0"/>
              </a:rPr>
              <a:t> </a:t>
            </a:r>
            <a:r>
              <a:rPr lang="en-US" sz="1600" dirty="0" err="1">
                <a:solidFill>
                  <a:srgbClr val="000000"/>
                </a:solidFill>
                <a:latin typeface="Courier" pitchFamily="2" charset="0"/>
              </a:rPr>
              <a:t>i</a:t>
            </a:r>
            <a:r>
              <a:rPr lang="en-US" sz="1600" dirty="0">
                <a:solidFill>
                  <a:srgbClr val="000000"/>
                </a:solidFill>
                <a:latin typeface="Courier" pitchFamily="2" charset="0"/>
              </a:rPr>
              <a:t> </a:t>
            </a:r>
            <a:r>
              <a:rPr lang="en-US" sz="1600" dirty="0">
                <a:solidFill>
                  <a:srgbClr val="666666"/>
                </a:solidFill>
                <a:latin typeface="Courier" pitchFamily="2" charset="0"/>
              </a:rPr>
              <a:t>=</a:t>
            </a:r>
            <a:r>
              <a:rPr lang="en-US" sz="1600" dirty="0">
                <a:solidFill>
                  <a:srgbClr val="000000"/>
                </a:solidFill>
                <a:latin typeface="Courier" pitchFamily="2" charset="0"/>
              </a:rPr>
              <a:t> </a:t>
            </a:r>
            <a:r>
              <a:rPr lang="en-US" sz="1600" dirty="0" err="1">
                <a:solidFill>
                  <a:srgbClr val="008000"/>
                </a:solidFill>
                <a:latin typeface="Courier" pitchFamily="2" charset="0"/>
              </a:rPr>
              <a:t>threadIdx</a:t>
            </a:r>
            <a:r>
              <a:rPr lang="en-US" sz="1600" dirty="0" err="1">
                <a:solidFill>
                  <a:srgbClr val="000000"/>
                </a:solidFill>
                <a:latin typeface="Courier" pitchFamily="2" charset="0"/>
              </a:rPr>
              <a:t>.x</a:t>
            </a:r>
            <a:r>
              <a:rPr lang="en-US" sz="1600" dirty="0">
                <a:solidFill>
                  <a:srgbClr val="000000"/>
                </a:solidFill>
                <a:latin typeface="Courier" pitchFamily="2" charset="0"/>
              </a:rPr>
              <a:t>;</a:t>
            </a:r>
            <a:endParaRPr lang="en-US" sz="1600" dirty="0">
              <a:solidFill>
                <a:srgbClr val="008000"/>
              </a:solidFill>
              <a:latin typeface="Courier" pitchFamily="2" charset="0"/>
            </a:endParaRPr>
          </a:p>
          <a:p>
            <a:r>
              <a:rPr lang="en-US" sz="1600" dirty="0">
                <a:latin typeface="Courier" pitchFamily="2" charset="0"/>
              </a:rPr>
              <a:t>	C[</a:t>
            </a:r>
            <a:r>
              <a:rPr lang="en-US" sz="1600" dirty="0" err="1">
                <a:latin typeface="Courier" pitchFamily="2" charset="0"/>
              </a:rPr>
              <a:t>i</a:t>
            </a:r>
            <a:r>
              <a:rPr lang="en-US" sz="1600" dirty="0">
                <a:latin typeface="Courier" pitchFamily="2" charset="0"/>
              </a:rPr>
              <a:t>] </a:t>
            </a:r>
            <a:r>
              <a:rPr lang="en-US" sz="1600" dirty="0">
                <a:solidFill>
                  <a:srgbClr val="666666"/>
                </a:solidFill>
                <a:latin typeface="Courier" pitchFamily="2" charset="0"/>
              </a:rPr>
              <a:t>=</a:t>
            </a:r>
            <a:r>
              <a:rPr lang="en-US" sz="1600" dirty="0">
                <a:latin typeface="Courier" pitchFamily="2" charset="0"/>
              </a:rPr>
              <a:t> A[</a:t>
            </a:r>
            <a:r>
              <a:rPr lang="en-US" sz="1600" dirty="0" err="1">
                <a:latin typeface="Courier" pitchFamily="2" charset="0"/>
              </a:rPr>
              <a:t>i</a:t>
            </a:r>
            <a:r>
              <a:rPr lang="en-US" sz="1600" dirty="0">
                <a:latin typeface="Courier" pitchFamily="2" charset="0"/>
              </a:rPr>
              <a:t>] </a:t>
            </a:r>
            <a:r>
              <a:rPr lang="en-US" sz="1600" dirty="0">
                <a:solidFill>
                  <a:srgbClr val="666666"/>
                </a:solidFill>
                <a:latin typeface="Courier" pitchFamily="2" charset="0"/>
              </a:rPr>
              <a:t>+</a:t>
            </a:r>
            <a:r>
              <a:rPr lang="en-US" sz="1600" dirty="0">
                <a:latin typeface="Courier" pitchFamily="2" charset="0"/>
              </a:rPr>
              <a:t> B[</a:t>
            </a:r>
            <a:r>
              <a:rPr lang="en-US" sz="1600" dirty="0" err="1">
                <a:latin typeface="Courier" pitchFamily="2" charset="0"/>
              </a:rPr>
              <a:t>i</a:t>
            </a:r>
            <a:r>
              <a:rPr lang="en-US" sz="1600" dirty="0">
                <a:latin typeface="Courier" pitchFamily="2" charset="0"/>
              </a:rPr>
              <a:t>];</a:t>
            </a:r>
          </a:p>
          <a:p>
            <a:r>
              <a:rPr lang="en-US" sz="1600" dirty="0">
                <a:latin typeface="Courier" pitchFamily="2" charset="0"/>
              </a:rPr>
              <a:t>}</a:t>
            </a:r>
          </a:p>
          <a:p>
            <a:br>
              <a:rPr lang="en-US" sz="1600" dirty="0">
                <a:latin typeface="Courier" pitchFamily="2" charset="0"/>
              </a:rPr>
            </a:br>
            <a:endParaRPr lang="en-US" sz="1600" dirty="0">
              <a:latin typeface="Courier" pitchFamily="2" charset="0"/>
            </a:endParaRPr>
          </a:p>
          <a:p>
            <a:r>
              <a:rPr lang="en-US" sz="1600" dirty="0" err="1">
                <a:solidFill>
                  <a:srgbClr val="B00040"/>
                </a:solidFill>
                <a:latin typeface="Courier" pitchFamily="2" charset="0"/>
              </a:rPr>
              <a:t>int</a:t>
            </a:r>
            <a:r>
              <a:rPr lang="en-US" sz="1600" dirty="0">
                <a:latin typeface="Courier" pitchFamily="2" charset="0"/>
              </a:rPr>
              <a:t> main() {</a:t>
            </a:r>
          </a:p>
          <a:p>
            <a:r>
              <a:rPr lang="en-US" sz="1600" dirty="0">
                <a:solidFill>
                  <a:srgbClr val="000000"/>
                </a:solidFill>
                <a:latin typeface="Courier" pitchFamily="2" charset="0"/>
              </a:rPr>
              <a:t>	... </a:t>
            </a:r>
            <a:r>
              <a:rPr lang="en-US" sz="1600" i="1" dirty="0">
                <a:solidFill>
                  <a:srgbClr val="408080"/>
                </a:solidFill>
                <a:latin typeface="Courier" pitchFamily="2" charset="0"/>
              </a:rPr>
              <a:t>// memory allocation, </a:t>
            </a:r>
            <a:r>
              <a:rPr lang="en-US" sz="1600" i="1" dirty="0" err="1">
                <a:solidFill>
                  <a:srgbClr val="408080"/>
                </a:solidFill>
                <a:latin typeface="Courier" pitchFamily="2" charset="0"/>
              </a:rPr>
              <a:t>etc</a:t>
            </a:r>
            <a:endParaRPr lang="en-US" sz="1600" dirty="0">
              <a:solidFill>
                <a:srgbClr val="408080"/>
              </a:solidFill>
              <a:latin typeface="Courier" pitchFamily="2" charset="0"/>
            </a:endParaRPr>
          </a:p>
          <a:p>
            <a:endParaRPr lang="en-US" sz="1600" i="1" dirty="0">
              <a:solidFill>
                <a:srgbClr val="408080"/>
              </a:solidFill>
              <a:latin typeface="Courier" pitchFamily="2" charset="0"/>
            </a:endParaRPr>
          </a:p>
          <a:p>
            <a:r>
              <a:rPr lang="en-US" sz="1600" i="1" dirty="0">
                <a:solidFill>
                  <a:srgbClr val="408080"/>
                </a:solidFill>
                <a:latin typeface="Courier" pitchFamily="2" charset="0"/>
              </a:rPr>
              <a:t>	// Kernel invocation with `N` threads</a:t>
            </a:r>
          </a:p>
          <a:p>
            <a:r>
              <a:rPr lang="en-US" sz="1600" i="1" dirty="0">
                <a:solidFill>
                  <a:srgbClr val="408080"/>
                </a:solidFill>
                <a:latin typeface="Courier" pitchFamily="2" charset="0"/>
              </a:rPr>
              <a:t>	// &lt;&lt;&lt;…&gt;&gt;&gt; is “</a:t>
            </a:r>
            <a:r>
              <a:rPr lang="en-US" sz="1600" b="1" i="1" dirty="0">
                <a:solidFill>
                  <a:srgbClr val="408080"/>
                </a:solidFill>
                <a:latin typeface="Courier" pitchFamily="2" charset="0"/>
              </a:rPr>
              <a:t>kernel launch</a:t>
            </a:r>
            <a:r>
              <a:rPr lang="en-US" sz="1600" i="1" dirty="0">
                <a:solidFill>
                  <a:srgbClr val="408080"/>
                </a:solidFill>
                <a:latin typeface="Courier" pitchFamily="2" charset="0"/>
              </a:rPr>
              <a:t>”; call from host to device</a:t>
            </a:r>
            <a:endParaRPr lang="en-US" sz="1600" dirty="0">
              <a:solidFill>
                <a:srgbClr val="408080"/>
              </a:solidFill>
              <a:latin typeface="Courier" pitchFamily="2" charset="0"/>
            </a:endParaRPr>
          </a:p>
          <a:p>
            <a:r>
              <a:rPr lang="en-US" sz="1600" dirty="0">
                <a:latin typeface="Courier" pitchFamily="2" charset="0"/>
              </a:rPr>
              <a:t>	</a:t>
            </a:r>
            <a:r>
              <a:rPr lang="en-US" sz="1600" dirty="0" err="1">
                <a:latin typeface="Courier" pitchFamily="2" charset="0"/>
              </a:rPr>
              <a:t>VecAdd</a:t>
            </a:r>
            <a:r>
              <a:rPr lang="en-US" sz="1600" dirty="0">
                <a:solidFill>
                  <a:srgbClr val="666666"/>
                </a:solidFill>
                <a:latin typeface="Courier" pitchFamily="2" charset="0"/>
              </a:rPr>
              <a:t>&lt;&lt;&lt;1</a:t>
            </a:r>
            <a:r>
              <a:rPr lang="en-US" sz="1600" dirty="0">
                <a:latin typeface="Courier" pitchFamily="2" charset="0"/>
              </a:rPr>
              <a:t>, N</a:t>
            </a:r>
            <a:r>
              <a:rPr lang="en-US" sz="1600" dirty="0">
                <a:solidFill>
                  <a:srgbClr val="666666"/>
                </a:solidFill>
                <a:latin typeface="Courier" pitchFamily="2" charset="0"/>
              </a:rPr>
              <a:t>&gt;&gt;&gt;</a:t>
            </a:r>
            <a:r>
              <a:rPr lang="en-US" sz="1600" dirty="0">
                <a:latin typeface="Courier" pitchFamily="2" charset="0"/>
              </a:rPr>
              <a:t>(A, B, C);</a:t>
            </a:r>
            <a:br>
              <a:rPr lang="en-US" sz="1600" dirty="0">
                <a:latin typeface="Courier" pitchFamily="2" charset="0"/>
              </a:rPr>
            </a:br>
            <a:endParaRPr lang="en-US" sz="1600" dirty="0">
              <a:latin typeface="Courier" pitchFamily="2" charset="0"/>
            </a:endParaRPr>
          </a:p>
          <a:p>
            <a:r>
              <a:rPr lang="en-US" sz="1600" dirty="0">
                <a:solidFill>
                  <a:srgbClr val="000000"/>
                </a:solidFill>
                <a:latin typeface="Courier" pitchFamily="2" charset="0"/>
              </a:rPr>
              <a:t>	... </a:t>
            </a:r>
            <a:r>
              <a:rPr lang="en-US" sz="1600" i="1" dirty="0">
                <a:solidFill>
                  <a:srgbClr val="408080"/>
                </a:solidFill>
                <a:latin typeface="Courier" pitchFamily="2" charset="0"/>
              </a:rPr>
              <a:t>// memory return, cleanup</a:t>
            </a:r>
            <a:endParaRPr lang="en-US" sz="1600" dirty="0">
              <a:solidFill>
                <a:srgbClr val="408080"/>
              </a:solidFill>
              <a:latin typeface="Courier" pitchFamily="2" charset="0"/>
            </a:endParaRPr>
          </a:p>
          <a:p>
            <a:r>
              <a:rPr lang="en-US" sz="1600" dirty="0">
                <a:latin typeface="Courier" pitchFamily="2" charset="0"/>
              </a:rPr>
              <a:t>}</a:t>
            </a:r>
          </a:p>
          <a:p>
            <a:endParaRPr lang="en-US" sz="1600" dirty="0"/>
          </a:p>
        </p:txBody>
      </p:sp>
    </p:spTree>
    <p:extLst>
      <p:ext uri="{BB962C8B-B14F-4D97-AF65-F5344CB8AC3E}">
        <p14:creationId xmlns:p14="http://schemas.microsoft.com/office/powerpoint/2010/main" val="40722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1000 size vector addition</a:t>
            </a:r>
          </a:p>
        </p:txBody>
      </p:sp>
      <p:sp>
        <p:nvSpPr>
          <p:cNvPr id="47" name="Rectangle 41"/>
          <p:cNvSpPr>
            <a:spLocks noGrp="1" noChangeArrowheads="1"/>
          </p:cNvSpPr>
          <p:nvPr>
            <p:ph idx="1"/>
          </p:nvPr>
        </p:nvSpPr>
        <p:spPr>
          <a:xfrm>
            <a:off x="659512" y="3807607"/>
            <a:ext cx="6217920" cy="2438209"/>
          </a:xfrm>
        </p:spPr>
        <p:txBody>
          <a:bodyPr>
            <a:normAutofit/>
          </a:bodyPr>
          <a:lstStyle/>
          <a:p>
            <a:pPr marL="342900" indent="-342900">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What is the X?</a:t>
            </a:r>
          </a:p>
        </p:txBody>
      </p:sp>
      <p:sp>
        <p:nvSpPr>
          <p:cNvPr id="48" name="Freeform 26">
            <a:extLst>
              <a:ext uri="{FF2B5EF4-FFF2-40B4-BE49-F238E27FC236}">
                <a16:creationId xmlns:a16="http://schemas.microsoft.com/office/drawing/2014/main" id="{79893428-D221-2243-BC81-EDA09EDBD99C}"/>
              </a:ext>
            </a:extLst>
          </p:cNvPr>
          <p:cNvSpPr>
            <a:spLocks/>
          </p:cNvSpPr>
          <p:nvPr/>
        </p:nvSpPr>
        <p:spPr bwMode="auto">
          <a:xfrm>
            <a:off x="1005839"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49" name="Freeform 28">
            <a:extLst>
              <a:ext uri="{FF2B5EF4-FFF2-40B4-BE49-F238E27FC236}">
                <a16:creationId xmlns:a16="http://schemas.microsoft.com/office/drawing/2014/main" id="{A121C900-47F3-D64D-9519-A4D91893C2C5}"/>
              </a:ext>
            </a:extLst>
          </p:cNvPr>
          <p:cNvSpPr>
            <a:spLocks/>
          </p:cNvSpPr>
          <p:nvPr/>
        </p:nvSpPr>
        <p:spPr bwMode="auto">
          <a:xfrm>
            <a:off x="1411019" y="2251003"/>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0" name="Freeform 29">
            <a:extLst>
              <a:ext uri="{FF2B5EF4-FFF2-40B4-BE49-F238E27FC236}">
                <a16:creationId xmlns:a16="http://schemas.microsoft.com/office/drawing/2014/main" id="{746BA300-B734-0444-9725-069CF794F47F}"/>
              </a:ext>
            </a:extLst>
          </p:cNvPr>
          <p:cNvSpPr>
            <a:spLocks/>
          </p:cNvSpPr>
          <p:nvPr/>
        </p:nvSpPr>
        <p:spPr bwMode="auto">
          <a:xfrm>
            <a:off x="1806914"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1" name="Freeform 30">
            <a:extLst>
              <a:ext uri="{FF2B5EF4-FFF2-40B4-BE49-F238E27FC236}">
                <a16:creationId xmlns:a16="http://schemas.microsoft.com/office/drawing/2014/main" id="{248D2562-8C97-3F47-BFE3-4FECE9437B37}"/>
              </a:ext>
            </a:extLst>
          </p:cNvPr>
          <p:cNvSpPr>
            <a:spLocks/>
          </p:cNvSpPr>
          <p:nvPr/>
        </p:nvSpPr>
        <p:spPr bwMode="auto">
          <a:xfrm>
            <a:off x="2709889"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2" name="Freeform 33">
            <a:extLst>
              <a:ext uri="{FF2B5EF4-FFF2-40B4-BE49-F238E27FC236}">
                <a16:creationId xmlns:a16="http://schemas.microsoft.com/office/drawing/2014/main" id="{A007B0BE-5160-5842-8454-5A15488EADDF}"/>
              </a:ext>
            </a:extLst>
          </p:cNvPr>
          <p:cNvSpPr>
            <a:spLocks/>
          </p:cNvSpPr>
          <p:nvPr/>
        </p:nvSpPr>
        <p:spPr bwMode="auto">
          <a:xfrm>
            <a:off x="2317604" y="2251003"/>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53" name="TextBox 22">
            <a:extLst>
              <a:ext uri="{FF2B5EF4-FFF2-40B4-BE49-F238E27FC236}">
                <a16:creationId xmlns:a16="http://schemas.microsoft.com/office/drawing/2014/main" id="{766306EF-CE81-3542-8E98-E24D461B30F7}"/>
              </a:ext>
            </a:extLst>
          </p:cNvPr>
          <p:cNvSpPr txBox="1">
            <a:spLocks noChangeArrowheads="1"/>
          </p:cNvSpPr>
          <p:nvPr/>
        </p:nvSpPr>
        <p:spPr bwMode="auto">
          <a:xfrm>
            <a:off x="2026763" y="2208141"/>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54" name="Rectangle 53">
            <a:extLst>
              <a:ext uri="{FF2B5EF4-FFF2-40B4-BE49-F238E27FC236}">
                <a16:creationId xmlns:a16="http://schemas.microsoft.com/office/drawing/2014/main" id="{7716B4CD-DA63-ED43-BA88-B337AABC486A}"/>
              </a:ext>
            </a:extLst>
          </p:cNvPr>
          <p:cNvSpPr/>
          <p:nvPr/>
        </p:nvSpPr>
        <p:spPr>
          <a:xfrm>
            <a:off x="70088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55" name="Rectangle 54">
            <a:extLst>
              <a:ext uri="{FF2B5EF4-FFF2-40B4-BE49-F238E27FC236}">
                <a16:creationId xmlns:a16="http://schemas.microsoft.com/office/drawing/2014/main" id="{F98F419B-7544-EF4D-8A4F-7A35BA0E3262}"/>
              </a:ext>
            </a:extLst>
          </p:cNvPr>
          <p:cNvSpPr/>
          <p:nvPr/>
        </p:nvSpPr>
        <p:spPr>
          <a:xfrm>
            <a:off x="110093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56" name="Rectangle 55">
            <a:extLst>
              <a:ext uri="{FF2B5EF4-FFF2-40B4-BE49-F238E27FC236}">
                <a16:creationId xmlns:a16="http://schemas.microsoft.com/office/drawing/2014/main" id="{ED1C2848-85DF-584B-88B9-90CD942B5211}"/>
              </a:ext>
            </a:extLst>
          </p:cNvPr>
          <p:cNvSpPr/>
          <p:nvPr/>
        </p:nvSpPr>
        <p:spPr>
          <a:xfrm>
            <a:off x="1500980" y="2036691"/>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57" name="Rectangle 56">
            <a:extLst>
              <a:ext uri="{FF2B5EF4-FFF2-40B4-BE49-F238E27FC236}">
                <a16:creationId xmlns:a16="http://schemas.microsoft.com/office/drawing/2014/main" id="{E2AF0350-1EFC-C14F-9878-46EE87C550C0}"/>
              </a:ext>
            </a:extLst>
          </p:cNvPr>
          <p:cNvSpPr/>
          <p:nvPr/>
        </p:nvSpPr>
        <p:spPr>
          <a:xfrm>
            <a:off x="2132897" y="2036691"/>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58" name="Rectangle 57">
            <a:extLst>
              <a:ext uri="{FF2B5EF4-FFF2-40B4-BE49-F238E27FC236}">
                <a16:creationId xmlns:a16="http://schemas.microsoft.com/office/drawing/2014/main" id="{F09673DE-308D-A443-A09B-FECC645701A4}"/>
              </a:ext>
            </a:extLst>
          </p:cNvPr>
          <p:cNvSpPr/>
          <p:nvPr/>
        </p:nvSpPr>
        <p:spPr>
          <a:xfrm>
            <a:off x="2715829" y="2036691"/>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59" name="TextBox 22">
            <a:extLst>
              <a:ext uri="{FF2B5EF4-FFF2-40B4-BE49-F238E27FC236}">
                <a16:creationId xmlns:a16="http://schemas.microsoft.com/office/drawing/2014/main" id="{CC7AD255-7E7C-544B-B8D6-6FF29BD8719C}"/>
              </a:ext>
            </a:extLst>
          </p:cNvPr>
          <p:cNvSpPr txBox="1">
            <a:spLocks noChangeArrowheads="1"/>
          </p:cNvSpPr>
          <p:nvPr/>
        </p:nvSpPr>
        <p:spPr bwMode="auto">
          <a:xfrm>
            <a:off x="1948385" y="327970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60" name="Freeform 26">
            <a:extLst>
              <a:ext uri="{FF2B5EF4-FFF2-40B4-BE49-F238E27FC236}">
                <a16:creationId xmlns:a16="http://schemas.microsoft.com/office/drawing/2014/main" id="{AE3E5174-C7BF-8D4C-8C14-E239C90C4202}"/>
              </a:ext>
            </a:extLst>
          </p:cNvPr>
          <p:cNvSpPr>
            <a:spLocks/>
          </p:cNvSpPr>
          <p:nvPr/>
        </p:nvSpPr>
        <p:spPr bwMode="auto">
          <a:xfrm>
            <a:off x="4680328"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1" name="Freeform 28">
            <a:extLst>
              <a:ext uri="{FF2B5EF4-FFF2-40B4-BE49-F238E27FC236}">
                <a16:creationId xmlns:a16="http://schemas.microsoft.com/office/drawing/2014/main" id="{6C637B9F-034F-1B42-B102-5FEBCAB478A5}"/>
              </a:ext>
            </a:extLst>
          </p:cNvPr>
          <p:cNvSpPr>
            <a:spLocks/>
          </p:cNvSpPr>
          <p:nvPr/>
        </p:nvSpPr>
        <p:spPr bwMode="auto">
          <a:xfrm>
            <a:off x="5085508" y="2259712"/>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2" name="Freeform 29">
            <a:extLst>
              <a:ext uri="{FF2B5EF4-FFF2-40B4-BE49-F238E27FC236}">
                <a16:creationId xmlns:a16="http://schemas.microsoft.com/office/drawing/2014/main" id="{DCFA06D6-90AF-1240-BDBA-9964C591B83D}"/>
              </a:ext>
            </a:extLst>
          </p:cNvPr>
          <p:cNvSpPr>
            <a:spLocks/>
          </p:cNvSpPr>
          <p:nvPr/>
        </p:nvSpPr>
        <p:spPr bwMode="auto">
          <a:xfrm>
            <a:off x="5481403"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3" name="Freeform 30">
            <a:extLst>
              <a:ext uri="{FF2B5EF4-FFF2-40B4-BE49-F238E27FC236}">
                <a16:creationId xmlns:a16="http://schemas.microsoft.com/office/drawing/2014/main" id="{9DC2426C-2B48-7F4C-B185-A245EE010828}"/>
              </a:ext>
            </a:extLst>
          </p:cNvPr>
          <p:cNvSpPr>
            <a:spLocks/>
          </p:cNvSpPr>
          <p:nvPr/>
        </p:nvSpPr>
        <p:spPr bwMode="auto">
          <a:xfrm>
            <a:off x="6384378"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4" name="Freeform 33">
            <a:extLst>
              <a:ext uri="{FF2B5EF4-FFF2-40B4-BE49-F238E27FC236}">
                <a16:creationId xmlns:a16="http://schemas.microsoft.com/office/drawing/2014/main" id="{89F91B44-66C0-2B45-B84A-872FF6BA0147}"/>
              </a:ext>
            </a:extLst>
          </p:cNvPr>
          <p:cNvSpPr>
            <a:spLocks/>
          </p:cNvSpPr>
          <p:nvPr/>
        </p:nvSpPr>
        <p:spPr bwMode="auto">
          <a:xfrm>
            <a:off x="5992093" y="2259712"/>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65" name="TextBox 22">
            <a:extLst>
              <a:ext uri="{FF2B5EF4-FFF2-40B4-BE49-F238E27FC236}">
                <a16:creationId xmlns:a16="http://schemas.microsoft.com/office/drawing/2014/main" id="{7469FBE7-153C-0743-9010-3A62DD1831B8}"/>
              </a:ext>
            </a:extLst>
          </p:cNvPr>
          <p:cNvSpPr txBox="1">
            <a:spLocks noChangeArrowheads="1"/>
          </p:cNvSpPr>
          <p:nvPr/>
        </p:nvSpPr>
        <p:spPr bwMode="auto">
          <a:xfrm>
            <a:off x="5701252" y="2216850"/>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66" name="Rectangle 65">
            <a:extLst>
              <a:ext uri="{FF2B5EF4-FFF2-40B4-BE49-F238E27FC236}">
                <a16:creationId xmlns:a16="http://schemas.microsoft.com/office/drawing/2014/main" id="{934F53A6-7BE8-E64F-A2A5-C7B8CA76F324}"/>
              </a:ext>
            </a:extLst>
          </p:cNvPr>
          <p:cNvSpPr/>
          <p:nvPr/>
        </p:nvSpPr>
        <p:spPr>
          <a:xfrm>
            <a:off x="437536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67" name="Rectangle 66">
            <a:extLst>
              <a:ext uri="{FF2B5EF4-FFF2-40B4-BE49-F238E27FC236}">
                <a16:creationId xmlns:a16="http://schemas.microsoft.com/office/drawing/2014/main" id="{5F866108-7CF1-D749-890E-D3586ADA3743}"/>
              </a:ext>
            </a:extLst>
          </p:cNvPr>
          <p:cNvSpPr/>
          <p:nvPr/>
        </p:nvSpPr>
        <p:spPr>
          <a:xfrm>
            <a:off x="477541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68" name="Rectangle 67">
            <a:extLst>
              <a:ext uri="{FF2B5EF4-FFF2-40B4-BE49-F238E27FC236}">
                <a16:creationId xmlns:a16="http://schemas.microsoft.com/office/drawing/2014/main" id="{02C7931D-63A9-4642-9AF0-317BB2B8FB0C}"/>
              </a:ext>
            </a:extLst>
          </p:cNvPr>
          <p:cNvSpPr/>
          <p:nvPr/>
        </p:nvSpPr>
        <p:spPr>
          <a:xfrm>
            <a:off x="5175469" y="2045400"/>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69" name="Rectangle 68">
            <a:extLst>
              <a:ext uri="{FF2B5EF4-FFF2-40B4-BE49-F238E27FC236}">
                <a16:creationId xmlns:a16="http://schemas.microsoft.com/office/drawing/2014/main" id="{F3776CAE-15A4-E246-8EB8-407DB7820924}"/>
              </a:ext>
            </a:extLst>
          </p:cNvPr>
          <p:cNvSpPr/>
          <p:nvPr/>
        </p:nvSpPr>
        <p:spPr>
          <a:xfrm>
            <a:off x="5807386" y="2045400"/>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70" name="Rectangle 69">
            <a:extLst>
              <a:ext uri="{FF2B5EF4-FFF2-40B4-BE49-F238E27FC236}">
                <a16:creationId xmlns:a16="http://schemas.microsoft.com/office/drawing/2014/main" id="{627C12F1-708C-AE44-9489-6F23B62EF878}"/>
              </a:ext>
            </a:extLst>
          </p:cNvPr>
          <p:cNvSpPr/>
          <p:nvPr/>
        </p:nvSpPr>
        <p:spPr>
          <a:xfrm>
            <a:off x="6390318" y="2045400"/>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71" name="TextBox 22">
            <a:extLst>
              <a:ext uri="{FF2B5EF4-FFF2-40B4-BE49-F238E27FC236}">
                <a16:creationId xmlns:a16="http://schemas.microsoft.com/office/drawing/2014/main" id="{838904CC-2836-D043-B168-00BBBA11BCDE}"/>
              </a:ext>
            </a:extLst>
          </p:cNvPr>
          <p:cNvSpPr txBox="1">
            <a:spLocks noChangeArrowheads="1"/>
          </p:cNvSpPr>
          <p:nvPr/>
        </p:nvSpPr>
        <p:spPr bwMode="auto">
          <a:xfrm>
            <a:off x="5622874" y="3288412"/>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72" name="Freeform 26">
            <a:extLst>
              <a:ext uri="{FF2B5EF4-FFF2-40B4-BE49-F238E27FC236}">
                <a16:creationId xmlns:a16="http://schemas.microsoft.com/office/drawing/2014/main" id="{C027A392-6544-8C43-B751-7A3EAB9291A4}"/>
              </a:ext>
            </a:extLst>
          </p:cNvPr>
          <p:cNvSpPr>
            <a:spLocks/>
          </p:cNvSpPr>
          <p:nvPr/>
        </p:nvSpPr>
        <p:spPr bwMode="auto">
          <a:xfrm>
            <a:off x="8272613"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3" name="Freeform 28">
            <a:extLst>
              <a:ext uri="{FF2B5EF4-FFF2-40B4-BE49-F238E27FC236}">
                <a16:creationId xmlns:a16="http://schemas.microsoft.com/office/drawing/2014/main" id="{47ACC88C-8B0E-9948-97F3-10D163FBABE9}"/>
              </a:ext>
            </a:extLst>
          </p:cNvPr>
          <p:cNvSpPr>
            <a:spLocks/>
          </p:cNvSpPr>
          <p:nvPr/>
        </p:nvSpPr>
        <p:spPr bwMode="auto">
          <a:xfrm>
            <a:off x="8677793" y="2272775"/>
            <a:ext cx="180975" cy="1333203"/>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4" name="Freeform 29">
            <a:extLst>
              <a:ext uri="{FF2B5EF4-FFF2-40B4-BE49-F238E27FC236}">
                <a16:creationId xmlns:a16="http://schemas.microsoft.com/office/drawing/2014/main" id="{B59B056D-96A2-404A-974B-332596A5D654}"/>
              </a:ext>
            </a:extLst>
          </p:cNvPr>
          <p:cNvSpPr>
            <a:spLocks/>
          </p:cNvSpPr>
          <p:nvPr/>
        </p:nvSpPr>
        <p:spPr bwMode="auto">
          <a:xfrm>
            <a:off x="9073688"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5" name="Freeform 30">
            <a:extLst>
              <a:ext uri="{FF2B5EF4-FFF2-40B4-BE49-F238E27FC236}">
                <a16:creationId xmlns:a16="http://schemas.microsoft.com/office/drawing/2014/main" id="{D5A62955-2A60-9844-8939-1F35FD4F708F}"/>
              </a:ext>
            </a:extLst>
          </p:cNvPr>
          <p:cNvSpPr>
            <a:spLocks/>
          </p:cNvSpPr>
          <p:nvPr/>
        </p:nvSpPr>
        <p:spPr bwMode="auto">
          <a:xfrm>
            <a:off x="9976663"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6" name="Freeform 33">
            <a:extLst>
              <a:ext uri="{FF2B5EF4-FFF2-40B4-BE49-F238E27FC236}">
                <a16:creationId xmlns:a16="http://schemas.microsoft.com/office/drawing/2014/main" id="{3854804C-CCB5-E04D-88A0-1E9B44BD9451}"/>
              </a:ext>
            </a:extLst>
          </p:cNvPr>
          <p:cNvSpPr>
            <a:spLocks/>
          </p:cNvSpPr>
          <p:nvPr/>
        </p:nvSpPr>
        <p:spPr bwMode="auto">
          <a:xfrm>
            <a:off x="9584378" y="2272775"/>
            <a:ext cx="180975" cy="1334096"/>
          </a:xfrm>
          <a:custGeom>
            <a:avLst/>
            <a:gdLst>
              <a:gd name="T0" fmla="*/ 0 w 152"/>
              <a:gd name="T1" fmla="*/ 0 h 1893"/>
              <a:gd name="T2" fmla="*/ 2147483647 w 152"/>
              <a:gd name="T3" fmla="*/ 2147483647 h 1893"/>
              <a:gd name="T4" fmla="*/ 2147483647 w 152"/>
              <a:gd name="T5" fmla="*/ 2147483647 h 1893"/>
              <a:gd name="T6" fmla="*/ 2147483647 w 152"/>
              <a:gd name="T7" fmla="*/ 2147483647 h 1893"/>
              <a:gd name="T8" fmla="*/ 2147483647 w 152"/>
              <a:gd name="T9" fmla="*/ 2147483647 h 1893"/>
              <a:gd name="T10" fmla="*/ 2147483647 w 152"/>
              <a:gd name="T11" fmla="*/ 2147483647 h 1893"/>
              <a:gd name="T12" fmla="*/ 2147483647 w 152"/>
              <a:gd name="T13" fmla="*/ 2147483647 h 1893"/>
              <a:gd name="T14" fmla="*/ 0 60000 65536"/>
              <a:gd name="T15" fmla="*/ 0 60000 65536"/>
              <a:gd name="T16" fmla="*/ 0 60000 65536"/>
              <a:gd name="T17" fmla="*/ 0 60000 65536"/>
              <a:gd name="T18" fmla="*/ 0 60000 65536"/>
              <a:gd name="T19" fmla="*/ 0 60000 65536"/>
              <a:gd name="T20" fmla="*/ 0 60000 65536"/>
              <a:gd name="T21" fmla="*/ 0 w 152"/>
              <a:gd name="T22" fmla="*/ 0 h 1893"/>
              <a:gd name="T23" fmla="*/ 152 w 152"/>
              <a:gd name="T24" fmla="*/ 1893 h 189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1893">
                <a:moveTo>
                  <a:pt x="0" y="0"/>
                </a:moveTo>
                <a:cubicBezTo>
                  <a:pt x="72" y="119"/>
                  <a:pt x="144" y="238"/>
                  <a:pt x="148" y="357"/>
                </a:cubicBezTo>
                <a:cubicBezTo>
                  <a:pt x="152" y="476"/>
                  <a:pt x="27" y="585"/>
                  <a:pt x="22" y="713"/>
                </a:cubicBezTo>
                <a:cubicBezTo>
                  <a:pt x="17" y="841"/>
                  <a:pt x="122" y="1003"/>
                  <a:pt x="120" y="1125"/>
                </a:cubicBezTo>
                <a:cubicBezTo>
                  <a:pt x="118" y="1247"/>
                  <a:pt x="10" y="1349"/>
                  <a:pt x="11" y="1448"/>
                </a:cubicBezTo>
                <a:cubicBezTo>
                  <a:pt x="12" y="1547"/>
                  <a:pt x="116" y="1643"/>
                  <a:pt x="126" y="1717"/>
                </a:cubicBezTo>
                <a:cubicBezTo>
                  <a:pt x="136" y="1791"/>
                  <a:pt x="81" y="1864"/>
                  <a:pt x="71" y="1893"/>
                </a:cubicBezTo>
              </a:path>
            </a:pathLst>
          </a:custGeom>
          <a:noFill/>
          <a:ln w="936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200"/>
          </a:p>
        </p:txBody>
      </p:sp>
      <p:sp>
        <p:nvSpPr>
          <p:cNvPr id="77" name="TextBox 22">
            <a:extLst>
              <a:ext uri="{FF2B5EF4-FFF2-40B4-BE49-F238E27FC236}">
                <a16:creationId xmlns:a16="http://schemas.microsoft.com/office/drawing/2014/main" id="{7A4315C9-EAE0-D84C-8771-0552C582F31D}"/>
              </a:ext>
            </a:extLst>
          </p:cNvPr>
          <p:cNvSpPr txBox="1">
            <a:spLocks noChangeArrowheads="1"/>
          </p:cNvSpPr>
          <p:nvPr/>
        </p:nvSpPr>
        <p:spPr bwMode="auto">
          <a:xfrm>
            <a:off x="9293537" y="2229913"/>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a:t>…</a:t>
            </a:r>
          </a:p>
        </p:txBody>
      </p:sp>
      <p:sp>
        <p:nvSpPr>
          <p:cNvPr id="78" name="Rectangle 77">
            <a:extLst>
              <a:ext uri="{FF2B5EF4-FFF2-40B4-BE49-F238E27FC236}">
                <a16:creationId xmlns:a16="http://schemas.microsoft.com/office/drawing/2014/main" id="{79CB493F-3F99-134F-B788-3761F1CDE403}"/>
              </a:ext>
            </a:extLst>
          </p:cNvPr>
          <p:cNvSpPr/>
          <p:nvPr/>
        </p:nvSpPr>
        <p:spPr>
          <a:xfrm>
            <a:off x="796765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0</a:t>
            </a:r>
          </a:p>
        </p:txBody>
      </p:sp>
      <p:sp>
        <p:nvSpPr>
          <p:cNvPr id="79" name="Rectangle 78">
            <a:extLst>
              <a:ext uri="{FF2B5EF4-FFF2-40B4-BE49-F238E27FC236}">
                <a16:creationId xmlns:a16="http://schemas.microsoft.com/office/drawing/2014/main" id="{3ACE42D4-556D-9A49-A83D-11D677D1F8C7}"/>
              </a:ext>
            </a:extLst>
          </p:cNvPr>
          <p:cNvSpPr/>
          <p:nvPr/>
        </p:nvSpPr>
        <p:spPr>
          <a:xfrm>
            <a:off x="836770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1</a:t>
            </a:r>
          </a:p>
        </p:txBody>
      </p:sp>
      <p:sp>
        <p:nvSpPr>
          <p:cNvPr id="80" name="Rectangle 79">
            <a:extLst>
              <a:ext uri="{FF2B5EF4-FFF2-40B4-BE49-F238E27FC236}">
                <a16:creationId xmlns:a16="http://schemas.microsoft.com/office/drawing/2014/main" id="{7CEB2864-F52A-3941-833E-0FEB59B4BC6B}"/>
              </a:ext>
            </a:extLst>
          </p:cNvPr>
          <p:cNvSpPr/>
          <p:nvPr/>
        </p:nvSpPr>
        <p:spPr>
          <a:xfrm>
            <a:off x="8767754" y="2058463"/>
            <a:ext cx="400050" cy="2143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a:t>
            </a:r>
          </a:p>
        </p:txBody>
      </p:sp>
      <p:sp>
        <p:nvSpPr>
          <p:cNvPr id="81" name="Rectangle 80">
            <a:extLst>
              <a:ext uri="{FF2B5EF4-FFF2-40B4-BE49-F238E27FC236}">
                <a16:creationId xmlns:a16="http://schemas.microsoft.com/office/drawing/2014/main" id="{C269A7B6-2203-8A4C-AF9A-A4CF8BA72DC8}"/>
              </a:ext>
            </a:extLst>
          </p:cNvPr>
          <p:cNvSpPr/>
          <p:nvPr/>
        </p:nvSpPr>
        <p:spPr>
          <a:xfrm>
            <a:off x="9399671" y="2058463"/>
            <a:ext cx="544988"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254</a:t>
            </a:r>
          </a:p>
        </p:txBody>
      </p:sp>
      <p:sp>
        <p:nvSpPr>
          <p:cNvPr id="82" name="Rectangle 81">
            <a:extLst>
              <a:ext uri="{FF2B5EF4-FFF2-40B4-BE49-F238E27FC236}">
                <a16:creationId xmlns:a16="http://schemas.microsoft.com/office/drawing/2014/main" id="{66D24951-2301-384E-B254-767AED2123CA}"/>
              </a:ext>
            </a:extLst>
          </p:cNvPr>
          <p:cNvSpPr/>
          <p:nvPr/>
        </p:nvSpPr>
        <p:spPr>
          <a:xfrm>
            <a:off x="9982603" y="2058463"/>
            <a:ext cx="628264" cy="21031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255</a:t>
            </a:r>
          </a:p>
        </p:txBody>
      </p:sp>
      <p:sp>
        <p:nvSpPr>
          <p:cNvPr id="83" name="TextBox 22">
            <a:extLst>
              <a:ext uri="{FF2B5EF4-FFF2-40B4-BE49-F238E27FC236}">
                <a16:creationId xmlns:a16="http://schemas.microsoft.com/office/drawing/2014/main" id="{5E3759C3-736E-594B-BCBC-95A7CECE60D0}"/>
              </a:ext>
            </a:extLst>
          </p:cNvPr>
          <p:cNvSpPr txBox="1">
            <a:spLocks noChangeArrowheads="1"/>
          </p:cNvSpPr>
          <p:nvPr/>
        </p:nvSpPr>
        <p:spPr bwMode="auto">
          <a:xfrm>
            <a:off x="9215159" y="3301475"/>
            <a:ext cx="3353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200" b="1" dirty="0">
                <a:solidFill>
                  <a:schemeClr val="accent1"/>
                </a:solidFill>
              </a:rPr>
              <a:t>…</a:t>
            </a:r>
          </a:p>
        </p:txBody>
      </p:sp>
      <p:sp>
        <p:nvSpPr>
          <p:cNvPr id="84" name="TextBox 83">
            <a:extLst>
              <a:ext uri="{FF2B5EF4-FFF2-40B4-BE49-F238E27FC236}">
                <a16:creationId xmlns:a16="http://schemas.microsoft.com/office/drawing/2014/main" id="{BAE0F98F-14B6-1D49-91B6-C17A6652A197}"/>
              </a:ext>
            </a:extLst>
          </p:cNvPr>
          <p:cNvSpPr txBox="1"/>
          <p:nvPr/>
        </p:nvSpPr>
        <p:spPr>
          <a:xfrm>
            <a:off x="1214846" y="1463041"/>
            <a:ext cx="1568250" cy="369332"/>
          </a:xfrm>
          <a:prstGeom prst="rect">
            <a:avLst/>
          </a:prstGeom>
          <a:noFill/>
        </p:spPr>
        <p:txBody>
          <a:bodyPr wrap="none" rtlCol="0">
            <a:spAutoFit/>
          </a:bodyPr>
          <a:lstStyle/>
          <a:p>
            <a:r>
              <a:rPr lang="en-US" dirty="0"/>
              <a:t>Thread Block 0</a:t>
            </a:r>
          </a:p>
        </p:txBody>
      </p:sp>
      <p:sp>
        <p:nvSpPr>
          <p:cNvPr id="85" name="TextBox 84">
            <a:extLst>
              <a:ext uri="{FF2B5EF4-FFF2-40B4-BE49-F238E27FC236}">
                <a16:creationId xmlns:a16="http://schemas.microsoft.com/office/drawing/2014/main" id="{357AC7E5-46A5-6E49-84BC-C8CE5187D1CF}"/>
              </a:ext>
            </a:extLst>
          </p:cNvPr>
          <p:cNvSpPr txBox="1"/>
          <p:nvPr/>
        </p:nvSpPr>
        <p:spPr>
          <a:xfrm>
            <a:off x="4876272" y="1471750"/>
            <a:ext cx="1568250" cy="369332"/>
          </a:xfrm>
          <a:prstGeom prst="rect">
            <a:avLst/>
          </a:prstGeom>
          <a:noFill/>
        </p:spPr>
        <p:txBody>
          <a:bodyPr wrap="none" rtlCol="0">
            <a:spAutoFit/>
          </a:bodyPr>
          <a:lstStyle/>
          <a:p>
            <a:r>
              <a:rPr lang="en-US" dirty="0"/>
              <a:t>Thread Block 1</a:t>
            </a:r>
          </a:p>
        </p:txBody>
      </p:sp>
      <p:sp>
        <p:nvSpPr>
          <p:cNvPr id="86" name="TextBox 85">
            <a:extLst>
              <a:ext uri="{FF2B5EF4-FFF2-40B4-BE49-F238E27FC236}">
                <a16:creationId xmlns:a16="http://schemas.microsoft.com/office/drawing/2014/main" id="{EEBE12DC-A9F9-5A4F-B578-FC5EDDD82DEC}"/>
              </a:ext>
            </a:extLst>
          </p:cNvPr>
          <p:cNvSpPr txBox="1"/>
          <p:nvPr/>
        </p:nvSpPr>
        <p:spPr>
          <a:xfrm>
            <a:off x="8451141" y="1493521"/>
            <a:ext cx="1787862" cy="369332"/>
          </a:xfrm>
          <a:prstGeom prst="rect">
            <a:avLst/>
          </a:prstGeom>
          <a:noFill/>
        </p:spPr>
        <p:txBody>
          <a:bodyPr wrap="none" rtlCol="0">
            <a:spAutoFit/>
          </a:bodyPr>
          <a:lstStyle/>
          <a:p>
            <a:r>
              <a:rPr lang="en-US" dirty="0"/>
              <a:t>Thread Block N-1</a:t>
            </a:r>
          </a:p>
        </p:txBody>
      </p:sp>
      <p:sp>
        <p:nvSpPr>
          <p:cNvPr id="87" name="Rectangle 86">
            <a:extLst>
              <a:ext uri="{FF2B5EF4-FFF2-40B4-BE49-F238E27FC236}">
                <a16:creationId xmlns:a16="http://schemas.microsoft.com/office/drawing/2014/main" id="{BDBAF2A3-06BC-5744-9653-DFC8E4E7DAE7}"/>
              </a:ext>
            </a:extLst>
          </p:cNvPr>
          <p:cNvSpPr/>
          <p:nvPr/>
        </p:nvSpPr>
        <p:spPr>
          <a:xfrm>
            <a:off x="349857" y="2581774"/>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bg2"/>
                </a:solidFill>
                <a:latin typeface="Consolas" panose="020B0609020204030204" pitchFamily="49" charset="0"/>
                <a:cs typeface="Consolas" panose="020B0609020204030204" pitchFamily="49" charset="0"/>
              </a:rPr>
              <a:t>D[</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A[</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B[</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a:t>
            </a:r>
          </a:p>
        </p:txBody>
      </p:sp>
      <p:sp>
        <p:nvSpPr>
          <p:cNvPr id="88" name="Rectangle 87">
            <a:extLst>
              <a:ext uri="{FF2B5EF4-FFF2-40B4-BE49-F238E27FC236}">
                <a16:creationId xmlns:a16="http://schemas.microsoft.com/office/drawing/2014/main" id="{3147A872-4186-F943-BFB0-62189F6C5997}"/>
              </a:ext>
            </a:extLst>
          </p:cNvPr>
          <p:cNvSpPr/>
          <p:nvPr/>
        </p:nvSpPr>
        <p:spPr>
          <a:xfrm>
            <a:off x="4028947" y="2576925"/>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bg2"/>
                </a:solidFill>
                <a:latin typeface="Consolas" panose="020B0609020204030204" pitchFamily="49" charset="0"/>
                <a:cs typeface="Consolas" panose="020B0609020204030204" pitchFamily="49" charset="0"/>
              </a:rPr>
              <a:t>D[</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A[</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B[</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a:t>
            </a:r>
          </a:p>
        </p:txBody>
      </p:sp>
      <p:sp>
        <p:nvSpPr>
          <p:cNvPr id="89" name="Rectangle 88">
            <a:extLst>
              <a:ext uri="{FF2B5EF4-FFF2-40B4-BE49-F238E27FC236}">
                <a16:creationId xmlns:a16="http://schemas.microsoft.com/office/drawing/2014/main" id="{BB6FFA23-5EAE-2141-A08B-F5A6DDF8F308}"/>
              </a:ext>
            </a:extLst>
          </p:cNvPr>
          <p:cNvSpPr/>
          <p:nvPr/>
        </p:nvSpPr>
        <p:spPr>
          <a:xfrm>
            <a:off x="7708037" y="2574079"/>
            <a:ext cx="3405412" cy="5997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1"/>
                </a:solidFill>
                <a:latin typeface="Consolas" panose="020B0609020204030204" pitchFamily="49" charset="0"/>
                <a:cs typeface="Consolas" panose="020B0609020204030204" pitchFamily="49" charset="0"/>
              </a:rPr>
              <a:t>i = </a:t>
            </a:r>
            <a:r>
              <a:rPr lang="en-US" sz="1100" dirty="0" err="1">
                <a:solidFill>
                  <a:srgbClr val="00B050"/>
                </a:solidFill>
                <a:latin typeface="Consolas" panose="020B0609020204030204" pitchFamily="49" charset="0"/>
                <a:cs typeface="Consolas" panose="020B0609020204030204" pitchFamily="49" charset="0"/>
              </a:rPr>
              <a:t>blockIdx.x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b="1" dirty="0">
                <a:solidFill>
                  <a:srgbClr val="00B050"/>
                </a:solidFill>
                <a:latin typeface="Consolas" panose="020B0609020204030204" pitchFamily="49" charset="0"/>
                <a:cs typeface="Consolas" panose="020B0609020204030204" pitchFamily="49" charset="0"/>
              </a:rPr>
              <a:t> </a:t>
            </a:r>
            <a:r>
              <a:rPr lang="en-US" sz="1100" b="1" dirty="0" err="1">
                <a:solidFill>
                  <a:srgbClr val="00B050"/>
                </a:solidFill>
                <a:latin typeface="Consolas" panose="020B0609020204030204" pitchFamily="49" charset="0"/>
                <a:cs typeface="Consolas" panose="020B0609020204030204" pitchFamily="49" charset="0"/>
              </a:rPr>
              <a:t>blockDim.x</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dirty="0">
                <a:solidFill>
                  <a:schemeClr val="accent1"/>
                </a:solidFill>
                <a:latin typeface="Consolas" panose="020B0609020204030204" pitchFamily="49" charset="0"/>
                <a:cs typeface="Consolas" panose="020B0609020204030204" pitchFamily="49" charset="0"/>
              </a:rPr>
              <a:t>+</a:t>
            </a:r>
            <a:r>
              <a:rPr lang="en-US" sz="1100" dirty="0">
                <a:solidFill>
                  <a:schemeClr val="bg1">
                    <a:lumMod val="65000"/>
                  </a:schemeClr>
                </a:solidFill>
                <a:latin typeface="Consolas" panose="020B0609020204030204" pitchFamily="49" charset="0"/>
                <a:cs typeface="Consolas" panose="020B0609020204030204" pitchFamily="49" charset="0"/>
              </a:rPr>
              <a:t> </a:t>
            </a:r>
            <a:r>
              <a:rPr lang="en-US" sz="1100" b="1" dirty="0" err="1">
                <a:solidFill>
                  <a:srgbClr val="7030A0"/>
                </a:solidFill>
                <a:latin typeface="Consolas" panose="020B0609020204030204" pitchFamily="49" charset="0"/>
                <a:cs typeface="Consolas" panose="020B0609020204030204" pitchFamily="49" charset="0"/>
              </a:rPr>
              <a:t>threadIdx.x</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tx1"/>
                </a:solidFill>
                <a:latin typeface="Consolas" panose="020B0609020204030204" pitchFamily="49" charset="0"/>
                <a:cs typeface="Consolas" panose="020B0609020204030204" pitchFamily="49" charset="0"/>
              </a:rPr>
              <a:t>C[</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A[</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 + B[</a:t>
            </a:r>
            <a:r>
              <a:rPr lang="en-US" sz="1100" dirty="0" err="1">
                <a:solidFill>
                  <a:schemeClr val="tx1"/>
                </a:solidFill>
                <a:latin typeface="Consolas" panose="020B0609020204030204" pitchFamily="49" charset="0"/>
                <a:cs typeface="Consolas" panose="020B0609020204030204" pitchFamily="49" charset="0"/>
              </a:rPr>
              <a:t>i</a:t>
            </a:r>
            <a:r>
              <a:rPr lang="en-US" sz="1100" dirty="0">
                <a:solidFill>
                  <a:schemeClr val="tx1"/>
                </a:solidFill>
                <a:latin typeface="Consolas" panose="020B0609020204030204" pitchFamily="49" charset="0"/>
                <a:cs typeface="Consolas" panose="020B0609020204030204" pitchFamily="49" charset="0"/>
              </a:rPr>
              <a:t>];</a:t>
            </a:r>
          </a:p>
          <a:p>
            <a:pPr algn="ctr">
              <a:defRPr/>
            </a:pPr>
            <a:r>
              <a:rPr lang="en-US" sz="1100" dirty="0">
                <a:solidFill>
                  <a:schemeClr val="bg2"/>
                </a:solidFill>
                <a:latin typeface="Consolas" panose="020B0609020204030204" pitchFamily="49" charset="0"/>
                <a:cs typeface="Consolas" panose="020B0609020204030204" pitchFamily="49" charset="0"/>
              </a:rPr>
              <a:t>D[</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A[</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 * B[</a:t>
            </a:r>
            <a:r>
              <a:rPr lang="en-US" sz="1100" dirty="0" err="1">
                <a:solidFill>
                  <a:schemeClr val="bg2"/>
                </a:solidFill>
                <a:latin typeface="Consolas" panose="020B0609020204030204" pitchFamily="49" charset="0"/>
                <a:cs typeface="Consolas" panose="020B0609020204030204" pitchFamily="49" charset="0"/>
              </a:rPr>
              <a:t>i</a:t>
            </a:r>
            <a:r>
              <a:rPr lang="en-US" sz="11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86669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CFFE-A2DE-4CAF-AD02-21F1262C5E2B}"/>
              </a:ext>
            </a:extLst>
          </p:cNvPr>
          <p:cNvSpPr>
            <a:spLocks noGrp="1"/>
          </p:cNvSpPr>
          <p:nvPr>
            <p:ph type="title"/>
          </p:nvPr>
        </p:nvSpPr>
        <p:spPr/>
        <p:txBody>
          <a:bodyPr/>
          <a:lstStyle/>
          <a:p>
            <a:r>
              <a:rPr lang="en-US" dirty="0"/>
              <a:t>Example Vector Addition: Device Code</a:t>
            </a:r>
          </a:p>
        </p:txBody>
      </p:sp>
      <p:sp>
        <p:nvSpPr>
          <p:cNvPr id="4" name="Slide Number Placeholder 3">
            <a:extLst>
              <a:ext uri="{FF2B5EF4-FFF2-40B4-BE49-F238E27FC236}">
                <a16:creationId xmlns:a16="http://schemas.microsoft.com/office/drawing/2014/main" id="{8DFB9D90-F916-48C0-8DD1-B1C17AC3BF3F}"/>
              </a:ext>
            </a:extLst>
          </p:cNvPr>
          <p:cNvSpPr>
            <a:spLocks noGrp="1"/>
          </p:cNvSpPr>
          <p:nvPr>
            <p:ph type="sldNum" sz="quarter" idx="12"/>
          </p:nvPr>
        </p:nvSpPr>
        <p:spPr/>
        <p:txBody>
          <a:bodyPr/>
          <a:lstStyle/>
          <a:p>
            <a:fld id="{57733F94-BD4E-45B7-8984-807B972C88CC}" type="slidenum">
              <a:rPr lang="en-US" smtClean="0"/>
              <a:pPr/>
              <a:t>45</a:t>
            </a:fld>
            <a:endParaRPr lang="en-US"/>
          </a:p>
        </p:txBody>
      </p:sp>
      <p:sp>
        <p:nvSpPr>
          <p:cNvPr id="5" name="Rectangle 4">
            <a:extLst>
              <a:ext uri="{FF2B5EF4-FFF2-40B4-BE49-F238E27FC236}">
                <a16:creationId xmlns:a16="http://schemas.microsoft.com/office/drawing/2014/main" id="{C5F3F0AD-960C-4136-9332-69E231E48156}"/>
              </a:ext>
            </a:extLst>
          </p:cNvPr>
          <p:cNvSpPr>
            <a:spLocks noGrp="1" noChangeArrowheads="1"/>
          </p:cNvSpPr>
          <p:nvPr>
            <p:ph idx="1"/>
          </p:nvPr>
        </p:nvSpPr>
        <p:spPr>
          <a:xfrm>
            <a:off x="917050" y="1636941"/>
            <a:ext cx="10636195" cy="4719409"/>
          </a:xfrm>
          <a:noFill/>
        </p:spPr>
        <p:txBody>
          <a:bodyPr>
            <a:normAutofit/>
          </a:bodyPr>
          <a:lstStyle/>
          <a:p>
            <a:pPr marL="0" indent="0">
              <a:buNone/>
            </a:pPr>
            <a:r>
              <a:rPr lang="en-US" sz="2000" i="1" dirty="0">
                <a:solidFill>
                  <a:srgbClr val="408080"/>
                </a:solidFill>
                <a:latin typeface="Courier" pitchFamily="2" charset="0"/>
              </a:rPr>
              <a:t>// Compute vector sum C = A + B</a:t>
            </a:r>
            <a:endParaRPr lang="en-US" sz="2000" dirty="0">
              <a:solidFill>
                <a:srgbClr val="408080"/>
              </a:solidFill>
              <a:latin typeface="Courier" pitchFamily="2" charset="0"/>
            </a:endParaRPr>
          </a:p>
          <a:p>
            <a:pPr marL="0" indent="0">
              <a:buNone/>
            </a:pPr>
            <a:r>
              <a:rPr lang="en-US" sz="2000" i="1" dirty="0">
                <a:solidFill>
                  <a:srgbClr val="408080"/>
                </a:solidFill>
                <a:latin typeface="Courier" pitchFamily="2" charset="0"/>
              </a:rPr>
              <a:t>// Each thread performs one pair-wise addition</a:t>
            </a:r>
            <a:endParaRPr lang="en-US" sz="2000" dirty="0">
              <a:latin typeface="Courier" pitchFamily="2" charset="0"/>
            </a:endParaRPr>
          </a:p>
          <a:p>
            <a:pPr marL="0" indent="0">
              <a:buNone/>
            </a:pPr>
            <a:r>
              <a:rPr lang="en-US" sz="2000" b="1" dirty="0">
                <a:solidFill>
                  <a:srgbClr val="008000"/>
                </a:solidFill>
                <a:latin typeface="Courier" pitchFamily="2" charset="0"/>
              </a:rPr>
              <a:t>__global__</a:t>
            </a:r>
            <a:r>
              <a:rPr lang="en-US" sz="2000" dirty="0">
                <a:latin typeface="Courier" pitchFamily="2" charset="0"/>
              </a:rPr>
              <a:t> </a:t>
            </a:r>
            <a:r>
              <a:rPr lang="en-US" sz="2000" dirty="0">
                <a:solidFill>
                  <a:srgbClr val="B00040"/>
                </a:solidFill>
                <a:latin typeface="Courier" pitchFamily="2" charset="0"/>
              </a:rPr>
              <a:t>void</a:t>
            </a:r>
            <a:r>
              <a:rPr lang="en-US" sz="2000" dirty="0">
                <a:latin typeface="Courier" pitchFamily="2" charset="0"/>
              </a:rPr>
              <a:t> </a:t>
            </a:r>
            <a:r>
              <a:rPr lang="en-US" sz="2000" dirty="0" err="1">
                <a:latin typeface="Courier" pitchFamily="2" charset="0"/>
              </a:rPr>
              <a:t>vecAddKernel</a:t>
            </a:r>
            <a:r>
              <a:rPr lang="en-US" sz="2000" dirty="0">
                <a:latin typeface="Courier" pitchFamily="2" charset="0"/>
              </a:rPr>
              <a:t>(</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B,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C, </a:t>
            </a:r>
            <a:r>
              <a:rPr lang="en-US" sz="2000" dirty="0" err="1">
                <a:solidFill>
                  <a:srgbClr val="B00040"/>
                </a:solidFill>
                <a:latin typeface="Courier" pitchFamily="2" charset="0"/>
              </a:rPr>
              <a:t>int</a:t>
            </a:r>
            <a:r>
              <a:rPr lang="en-US" sz="2000" dirty="0">
                <a:latin typeface="Courier" pitchFamily="2" charset="0"/>
              </a:rPr>
              <a:t> n) {</a:t>
            </a:r>
          </a:p>
          <a:p>
            <a:pPr marL="0" indent="0">
              <a:buNone/>
            </a:pPr>
            <a:r>
              <a:rPr lang="en-US" sz="2000" dirty="0">
                <a:solidFill>
                  <a:srgbClr val="000000"/>
                </a:solidFill>
                <a:latin typeface="Courier" pitchFamily="2" charset="0"/>
              </a:rPr>
              <a:t>  </a:t>
            </a:r>
            <a:r>
              <a:rPr lang="en-US" sz="2000" dirty="0" err="1">
                <a:solidFill>
                  <a:srgbClr val="B00040"/>
                </a:solidFill>
                <a:latin typeface="Courier" pitchFamily="2" charset="0"/>
              </a:rPr>
              <a:t>int</a:t>
            </a:r>
            <a:r>
              <a:rPr lang="en-US" sz="2000" dirty="0">
                <a:solidFill>
                  <a:srgbClr val="000000"/>
                </a:solidFill>
                <a:latin typeface="Courier" pitchFamily="2" charset="0"/>
              </a:rPr>
              <a:t> </a:t>
            </a:r>
            <a:r>
              <a:rPr lang="en-US" sz="2000" dirty="0" err="1">
                <a:solidFill>
                  <a:srgbClr val="000000"/>
                </a:solidFill>
                <a:latin typeface="Courier" pitchFamily="2" charset="0"/>
              </a:rPr>
              <a:t>i</a:t>
            </a:r>
            <a:r>
              <a:rPr lang="en-US" sz="2000" dirty="0">
                <a:solidFill>
                  <a:srgbClr val="000000"/>
                </a:solidFill>
                <a:latin typeface="Courier" pitchFamily="2" charset="0"/>
              </a:rPr>
              <a:t> </a:t>
            </a:r>
            <a:r>
              <a:rPr lang="en-US" sz="2000" dirty="0">
                <a:solidFill>
                  <a:srgbClr val="666666"/>
                </a:solidFill>
                <a:latin typeface="Courier" pitchFamily="2" charset="0"/>
              </a:rPr>
              <a:t>=</a:t>
            </a:r>
            <a:r>
              <a:rPr lang="en-US" sz="2000" dirty="0">
                <a:solidFill>
                  <a:srgbClr val="000000"/>
                </a:solidFill>
                <a:latin typeface="Courier" pitchFamily="2" charset="0"/>
              </a:rPr>
              <a:t> </a:t>
            </a:r>
            <a:r>
              <a:rPr lang="en-US" sz="2000" dirty="0" err="1">
                <a:solidFill>
                  <a:srgbClr val="008000"/>
                </a:solidFill>
                <a:latin typeface="Courier" pitchFamily="2" charset="0"/>
              </a:rPr>
              <a:t>threadIdx</a:t>
            </a:r>
            <a:r>
              <a:rPr lang="en-US" sz="2000" dirty="0" err="1">
                <a:solidFill>
                  <a:srgbClr val="000000"/>
                </a:solidFill>
                <a:latin typeface="Courier" pitchFamily="2" charset="0"/>
              </a:rPr>
              <a:t>.x</a:t>
            </a:r>
            <a:r>
              <a:rPr lang="en-US" sz="2000" dirty="0">
                <a:solidFill>
                  <a:srgbClr val="000000"/>
                </a:solidFill>
                <a:latin typeface="Courier" pitchFamily="2" charset="0"/>
              </a:rPr>
              <a:t> </a:t>
            </a:r>
            <a:r>
              <a:rPr lang="en-US" sz="2000" dirty="0">
                <a:solidFill>
                  <a:srgbClr val="666666"/>
                </a:solidFill>
                <a:latin typeface="Courier" pitchFamily="2" charset="0"/>
              </a:rPr>
              <a:t>+ </a:t>
            </a:r>
            <a:r>
              <a:rPr lang="en-US" sz="2000" dirty="0" err="1">
                <a:solidFill>
                  <a:srgbClr val="008000"/>
                </a:solidFill>
                <a:latin typeface="Courier" pitchFamily="2" charset="0"/>
              </a:rPr>
              <a:t>blockDim</a:t>
            </a:r>
            <a:r>
              <a:rPr lang="en-US" sz="2000" dirty="0" err="1">
                <a:solidFill>
                  <a:srgbClr val="000000"/>
                </a:solidFill>
                <a:latin typeface="Courier" pitchFamily="2" charset="0"/>
              </a:rPr>
              <a:t>.x</a:t>
            </a:r>
            <a:r>
              <a:rPr lang="en-US" sz="2000" dirty="0">
                <a:solidFill>
                  <a:srgbClr val="000000"/>
                </a:solidFill>
                <a:latin typeface="Courier" pitchFamily="2" charset="0"/>
              </a:rPr>
              <a:t> </a:t>
            </a:r>
            <a:r>
              <a:rPr lang="en-US" sz="2000" dirty="0">
                <a:solidFill>
                  <a:srgbClr val="666666"/>
                </a:solidFill>
                <a:latin typeface="Courier" pitchFamily="2" charset="0"/>
              </a:rPr>
              <a:t>* </a:t>
            </a:r>
            <a:r>
              <a:rPr lang="en-US" sz="2000" dirty="0" err="1">
                <a:solidFill>
                  <a:srgbClr val="008000"/>
                </a:solidFill>
                <a:latin typeface="Courier" pitchFamily="2" charset="0"/>
              </a:rPr>
              <a:t>blockIdx</a:t>
            </a:r>
            <a:r>
              <a:rPr lang="en-US" sz="2000" dirty="0" err="1">
                <a:solidFill>
                  <a:srgbClr val="000000"/>
                </a:solidFill>
                <a:latin typeface="Courier" pitchFamily="2" charset="0"/>
              </a:rPr>
              <a:t>.x</a:t>
            </a:r>
            <a:r>
              <a:rPr lang="en-US" sz="2000" dirty="0">
                <a:solidFill>
                  <a:srgbClr val="000000"/>
                </a:solidFill>
                <a:latin typeface="Courier" pitchFamily="2" charset="0"/>
              </a:rPr>
              <a:t>;</a:t>
            </a:r>
            <a:endParaRPr lang="en-US" sz="2000" dirty="0">
              <a:solidFill>
                <a:srgbClr val="008000"/>
              </a:solidFill>
              <a:latin typeface="Courier" pitchFamily="2" charset="0"/>
            </a:endParaRPr>
          </a:p>
          <a:p>
            <a:pPr marL="0" indent="0">
              <a:buNone/>
            </a:pPr>
            <a:r>
              <a:rPr lang="en-US" sz="2000" dirty="0">
                <a:latin typeface="Courier" pitchFamily="2" charset="0"/>
              </a:rPr>
              <a:t>    </a:t>
            </a:r>
            <a:r>
              <a:rPr lang="en-US" sz="2000" b="1" dirty="0">
                <a:solidFill>
                  <a:srgbClr val="008000"/>
                </a:solidFill>
                <a:latin typeface="Courier" pitchFamily="2" charset="0"/>
              </a:rPr>
              <a:t>if</a:t>
            </a:r>
            <a:r>
              <a:rPr lang="en-US" sz="2000" dirty="0">
                <a:latin typeface="Courier" pitchFamily="2" charset="0"/>
              </a:rPr>
              <a:t> (</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&lt; </a:t>
            </a:r>
            <a:r>
              <a:rPr lang="en-US" sz="2000" dirty="0">
                <a:latin typeface="Courier" pitchFamily="2" charset="0"/>
              </a:rPr>
              <a:t>n) {</a:t>
            </a:r>
          </a:p>
          <a:p>
            <a:pPr marL="0" indent="0">
              <a:buNone/>
            </a:pPr>
            <a:r>
              <a:rPr lang="en-US" sz="2000" dirty="0">
                <a:latin typeface="Courier" pitchFamily="2" charset="0"/>
              </a:rPr>
              <a:t>      C[</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a:t>
            </a:r>
            <a:r>
              <a:rPr lang="en-US" sz="2000" dirty="0">
                <a:latin typeface="Courier" pitchFamily="2" charset="0"/>
              </a:rPr>
              <a:t> A[</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a:t>
            </a:r>
            <a:r>
              <a:rPr lang="en-US" sz="2000" dirty="0">
                <a:latin typeface="Courier" pitchFamily="2" charset="0"/>
              </a:rPr>
              <a:t> B[</a:t>
            </a:r>
            <a:r>
              <a:rPr lang="en-US" sz="2000" dirty="0" err="1">
                <a:latin typeface="Courier" pitchFamily="2" charset="0"/>
              </a:rPr>
              <a:t>i</a:t>
            </a:r>
            <a:r>
              <a:rPr lang="en-US" sz="2000" dirty="0">
                <a:latin typeface="Courier" pitchFamily="2" charset="0"/>
              </a:rPr>
              <a:t>];</a:t>
            </a:r>
          </a:p>
          <a:p>
            <a:pPr marL="0" indent="0">
              <a:buNone/>
            </a:pPr>
            <a:r>
              <a:rPr lang="en-US" sz="2000" dirty="0">
                <a:latin typeface="Courier" pitchFamily="2" charset="0"/>
              </a:rPr>
              <a:t>    }</a:t>
            </a:r>
          </a:p>
          <a:p>
            <a:pPr marL="0" indent="0">
              <a:buNone/>
            </a:pPr>
            <a:r>
              <a:rPr lang="en-US" sz="2000" dirty="0">
                <a:latin typeface="Courier" pitchFamily="2" charset="0"/>
              </a:rPr>
              <a:t>}</a:t>
            </a:r>
          </a:p>
          <a:p>
            <a:pPr marL="0" indent="0">
              <a:buNone/>
            </a:pPr>
            <a:endParaRPr lang="en-US" sz="2000" b="1" dirty="0">
              <a:latin typeface="Courier New" pitchFamily="49" charset="0"/>
            </a:endParaRPr>
          </a:p>
        </p:txBody>
      </p:sp>
    </p:spTree>
    <p:extLst>
      <p:ext uri="{BB962C8B-B14F-4D97-AF65-F5344CB8AC3E}">
        <p14:creationId xmlns:p14="http://schemas.microsoft.com/office/powerpoint/2010/main" val="145311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D35C2-A7E6-45F3-A4DD-78FCBC1B0877}"/>
              </a:ext>
            </a:extLst>
          </p:cNvPr>
          <p:cNvSpPr>
            <a:spLocks noGrp="1"/>
          </p:cNvSpPr>
          <p:nvPr>
            <p:ph type="title"/>
          </p:nvPr>
        </p:nvSpPr>
        <p:spPr/>
        <p:txBody>
          <a:bodyPr/>
          <a:lstStyle/>
          <a:p>
            <a:r>
              <a:rPr lang="en-US" dirty="0"/>
              <a:t>Host Code</a:t>
            </a:r>
          </a:p>
        </p:txBody>
      </p:sp>
      <p:sp>
        <p:nvSpPr>
          <p:cNvPr id="4" name="Slide Number Placeholder 3">
            <a:extLst>
              <a:ext uri="{FF2B5EF4-FFF2-40B4-BE49-F238E27FC236}">
                <a16:creationId xmlns:a16="http://schemas.microsoft.com/office/drawing/2014/main" id="{6A7AE7FC-8E62-4B50-9F27-0A863A58027F}"/>
              </a:ext>
            </a:extLst>
          </p:cNvPr>
          <p:cNvSpPr>
            <a:spLocks noGrp="1"/>
          </p:cNvSpPr>
          <p:nvPr>
            <p:ph type="sldNum" sz="quarter" idx="12"/>
          </p:nvPr>
        </p:nvSpPr>
        <p:spPr/>
        <p:txBody>
          <a:bodyPr/>
          <a:lstStyle/>
          <a:p>
            <a:fld id="{57733F94-BD4E-45B7-8984-807B972C88CC}" type="slidenum">
              <a:rPr lang="en-US" smtClean="0"/>
              <a:pPr/>
              <a:t>46</a:t>
            </a:fld>
            <a:endParaRPr lang="en-US"/>
          </a:p>
        </p:txBody>
      </p:sp>
      <p:sp>
        <p:nvSpPr>
          <p:cNvPr id="5" name="Rectangle 4">
            <a:extLst>
              <a:ext uri="{FF2B5EF4-FFF2-40B4-BE49-F238E27FC236}">
                <a16:creationId xmlns:a16="http://schemas.microsoft.com/office/drawing/2014/main" id="{FA84325D-6C3A-4DB8-BECD-030FD0082ABD}"/>
              </a:ext>
            </a:extLst>
          </p:cNvPr>
          <p:cNvSpPr>
            <a:spLocks noGrp="1" noChangeArrowheads="1"/>
          </p:cNvSpPr>
          <p:nvPr>
            <p:ph idx="1"/>
          </p:nvPr>
        </p:nvSpPr>
        <p:spPr>
          <a:xfrm>
            <a:off x="838200" y="1836918"/>
            <a:ext cx="8797457" cy="1804780"/>
          </a:xfrm>
          <a:noFill/>
        </p:spPr>
        <p:txBody>
          <a:bodyPr>
            <a:normAutofit/>
          </a:bodyPr>
          <a:lstStyle/>
          <a:p>
            <a:pPr marL="0" indent="0">
              <a:buNone/>
            </a:pPr>
            <a:r>
              <a:rPr lang="en-US" sz="2000" dirty="0">
                <a:solidFill>
                  <a:srgbClr val="B00040"/>
                </a:solidFill>
                <a:latin typeface="Courier" pitchFamily="2" charset="0"/>
              </a:rPr>
              <a:t>void</a:t>
            </a:r>
            <a:r>
              <a:rPr lang="en-US" sz="2000" dirty="0">
                <a:latin typeface="Courier" pitchFamily="2" charset="0"/>
              </a:rPr>
              <a:t> </a:t>
            </a:r>
            <a:r>
              <a:rPr lang="en-US" sz="2000" dirty="0" err="1">
                <a:solidFill>
                  <a:srgbClr val="0000FF"/>
                </a:solidFill>
                <a:latin typeface="Courier" pitchFamily="2" charset="0"/>
              </a:rPr>
              <a:t>vecAdd</a:t>
            </a:r>
            <a:r>
              <a:rPr lang="en-US" sz="2000" dirty="0">
                <a:latin typeface="Courier" pitchFamily="2" charset="0"/>
              </a:rPr>
              <a:t>(</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h_A</a:t>
            </a:r>
            <a:r>
              <a:rPr lang="en-US" sz="2000" dirty="0">
                <a:latin typeface="Courier" pitchFamily="2" charset="0"/>
              </a:rPr>
              <a:t>,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h_B</a:t>
            </a:r>
            <a:r>
              <a:rPr lang="en-US" sz="2000" dirty="0">
                <a:latin typeface="Courier" pitchFamily="2" charset="0"/>
              </a:rPr>
              <a:t>,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h_C</a:t>
            </a:r>
            <a:r>
              <a:rPr lang="en-US" sz="2000" dirty="0">
                <a:latin typeface="Courier" pitchFamily="2" charset="0"/>
              </a:rPr>
              <a:t>, </a:t>
            </a:r>
            <a:r>
              <a:rPr lang="en-US" sz="2000" dirty="0" err="1">
                <a:solidFill>
                  <a:srgbClr val="B00040"/>
                </a:solidFill>
                <a:latin typeface="Courier" pitchFamily="2" charset="0"/>
              </a:rPr>
              <a:t>int</a:t>
            </a:r>
            <a:r>
              <a:rPr lang="en-US" sz="2000" dirty="0">
                <a:latin typeface="Courier" pitchFamily="2" charset="0"/>
              </a:rPr>
              <a:t> n) {</a:t>
            </a:r>
          </a:p>
          <a:p>
            <a:pPr marL="0" indent="0">
              <a:buNone/>
            </a:pPr>
            <a:r>
              <a:rPr lang="en-US" sz="2000" dirty="0">
                <a:solidFill>
                  <a:srgbClr val="000000"/>
                </a:solidFill>
                <a:latin typeface="Courier" pitchFamily="2" charset="0"/>
              </a:rPr>
              <a:t>  </a:t>
            </a:r>
            <a:r>
              <a:rPr lang="en-US" sz="2000" i="1" dirty="0">
                <a:solidFill>
                  <a:srgbClr val="408080"/>
                </a:solidFill>
                <a:latin typeface="Courier" pitchFamily="2" charset="0"/>
              </a:rPr>
              <a:t>// </a:t>
            </a:r>
            <a:r>
              <a:rPr lang="en-US" sz="2000" i="1" dirty="0" err="1">
                <a:solidFill>
                  <a:srgbClr val="408080"/>
                </a:solidFill>
                <a:latin typeface="Courier" pitchFamily="2" charset="0"/>
              </a:rPr>
              <a:t>d_A</a:t>
            </a:r>
            <a:r>
              <a:rPr lang="en-US" sz="2000" i="1" dirty="0">
                <a:solidFill>
                  <a:srgbClr val="408080"/>
                </a:solidFill>
                <a:latin typeface="Courier" pitchFamily="2" charset="0"/>
              </a:rPr>
              <a:t>, </a:t>
            </a:r>
            <a:r>
              <a:rPr lang="en-US" sz="2000" i="1" dirty="0" err="1">
                <a:solidFill>
                  <a:srgbClr val="408080"/>
                </a:solidFill>
                <a:latin typeface="Courier" pitchFamily="2" charset="0"/>
              </a:rPr>
              <a:t>d_B</a:t>
            </a:r>
            <a:r>
              <a:rPr lang="en-US" sz="2000" i="1" dirty="0">
                <a:solidFill>
                  <a:srgbClr val="408080"/>
                </a:solidFill>
                <a:latin typeface="Courier" pitchFamily="2" charset="0"/>
              </a:rPr>
              <a:t>, </a:t>
            </a:r>
            <a:r>
              <a:rPr lang="en-US" sz="2000" i="1" dirty="0" err="1">
                <a:solidFill>
                  <a:srgbClr val="408080"/>
                </a:solidFill>
                <a:latin typeface="Courier" pitchFamily="2" charset="0"/>
              </a:rPr>
              <a:t>d_C</a:t>
            </a:r>
            <a:r>
              <a:rPr lang="en-US" sz="2000" i="1" dirty="0">
                <a:solidFill>
                  <a:srgbClr val="408080"/>
                </a:solidFill>
                <a:latin typeface="Courier" pitchFamily="2" charset="0"/>
              </a:rPr>
              <a:t> allocations and copies omitted </a:t>
            </a:r>
            <a:endParaRPr lang="en-US" sz="2000" dirty="0">
              <a:solidFill>
                <a:srgbClr val="408080"/>
              </a:solidFill>
              <a:latin typeface="Courier" pitchFamily="2" charset="0"/>
            </a:endParaRPr>
          </a:p>
          <a:p>
            <a:pPr marL="0" indent="0">
              <a:buNone/>
            </a:pPr>
            <a:r>
              <a:rPr lang="en-US" sz="2000" dirty="0">
                <a:latin typeface="Courier" pitchFamily="2" charset="0"/>
              </a:rPr>
              <a:t>  </a:t>
            </a:r>
            <a:r>
              <a:rPr lang="en-US" sz="2000" dirty="0" err="1">
                <a:latin typeface="Courier" pitchFamily="2" charset="0"/>
              </a:rPr>
              <a:t>vecAddKernel</a:t>
            </a:r>
            <a:r>
              <a:rPr lang="en-US" sz="2000" dirty="0">
                <a:solidFill>
                  <a:srgbClr val="666666"/>
                </a:solidFill>
                <a:latin typeface="Courier" pitchFamily="2" charset="0"/>
              </a:rPr>
              <a:t>&lt;&lt;&lt;4</a:t>
            </a:r>
            <a:r>
              <a:rPr lang="en-US" sz="2000" dirty="0">
                <a:latin typeface="Courier" pitchFamily="2" charset="0"/>
              </a:rPr>
              <a:t>,</a:t>
            </a:r>
            <a:r>
              <a:rPr lang="en-US" sz="2000" dirty="0">
                <a:solidFill>
                  <a:srgbClr val="666666"/>
                </a:solidFill>
                <a:latin typeface="Courier" pitchFamily="2" charset="0"/>
              </a:rPr>
              <a:t>256&gt;&gt;&gt;</a:t>
            </a:r>
            <a:r>
              <a:rPr lang="en-US" sz="2000" dirty="0">
                <a:latin typeface="Courier" pitchFamily="2" charset="0"/>
              </a:rPr>
              <a:t>(</a:t>
            </a:r>
            <a:r>
              <a:rPr lang="en-US" sz="2000" dirty="0" err="1">
                <a:latin typeface="Courier" pitchFamily="2" charset="0"/>
              </a:rPr>
              <a:t>d_A</a:t>
            </a:r>
            <a:r>
              <a:rPr lang="en-US" sz="2000" dirty="0">
                <a:latin typeface="Courier" pitchFamily="2" charset="0"/>
              </a:rPr>
              <a:t>, </a:t>
            </a:r>
            <a:r>
              <a:rPr lang="en-US" sz="2000" dirty="0" err="1">
                <a:latin typeface="Courier" pitchFamily="2" charset="0"/>
              </a:rPr>
              <a:t>d_B</a:t>
            </a:r>
            <a:r>
              <a:rPr lang="en-US" sz="2000" dirty="0">
                <a:latin typeface="Courier" pitchFamily="2" charset="0"/>
              </a:rPr>
              <a:t>, </a:t>
            </a:r>
            <a:r>
              <a:rPr lang="en-US" sz="2000" dirty="0" err="1">
                <a:latin typeface="Courier" pitchFamily="2" charset="0"/>
              </a:rPr>
              <a:t>d_C</a:t>
            </a:r>
            <a:r>
              <a:rPr lang="en-US" sz="2000" dirty="0">
                <a:latin typeface="Courier" pitchFamily="2" charset="0"/>
              </a:rPr>
              <a:t>, n);</a:t>
            </a:r>
          </a:p>
          <a:p>
            <a:pPr marL="0" indent="0">
              <a:buNone/>
            </a:pPr>
            <a:r>
              <a:rPr lang="en-US" sz="2000" dirty="0">
                <a:latin typeface="Courier" pitchFamily="2" charset="0"/>
              </a:rPr>
              <a:t>}</a:t>
            </a:r>
          </a:p>
          <a:p>
            <a:pPr marL="0" indent="0">
              <a:buNone/>
            </a:pPr>
            <a:endParaRPr lang="en-US" sz="2000" b="1" dirty="0">
              <a:latin typeface="Courier New" pitchFamily="49" charset="0"/>
            </a:endParaRPr>
          </a:p>
        </p:txBody>
      </p:sp>
    </p:spTree>
    <p:extLst>
      <p:ext uri="{BB962C8B-B14F-4D97-AF65-F5344CB8AC3E}">
        <p14:creationId xmlns:p14="http://schemas.microsoft.com/office/powerpoint/2010/main" val="926170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45B3-23FC-A648-8854-F27E769228F0}"/>
              </a:ext>
            </a:extLst>
          </p:cNvPr>
          <p:cNvSpPr>
            <a:spLocks noGrp="1"/>
          </p:cNvSpPr>
          <p:nvPr>
            <p:ph type="title"/>
          </p:nvPr>
        </p:nvSpPr>
        <p:spPr/>
        <p:txBody>
          <a:bodyPr/>
          <a:lstStyle/>
          <a:p>
            <a:r>
              <a:rPr lang="en-US" dirty="0"/>
              <a:t>Complete example</a:t>
            </a:r>
          </a:p>
        </p:txBody>
      </p:sp>
      <p:sp>
        <p:nvSpPr>
          <p:cNvPr id="4" name="Footer Placeholder 3">
            <a:extLst>
              <a:ext uri="{FF2B5EF4-FFF2-40B4-BE49-F238E27FC236}">
                <a16:creationId xmlns:a16="http://schemas.microsoft.com/office/drawing/2014/main" id="{8EE2CC37-09B6-B94A-A1BF-17844B00E888}"/>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5" name="Rectangle 4">
            <a:extLst>
              <a:ext uri="{FF2B5EF4-FFF2-40B4-BE49-F238E27FC236}">
                <a16:creationId xmlns:a16="http://schemas.microsoft.com/office/drawing/2014/main" id="{2B842CD6-B675-1649-97AE-DCEC45821E84}"/>
              </a:ext>
            </a:extLst>
          </p:cNvPr>
          <p:cNvSpPr>
            <a:spLocks noGrp="1" noChangeArrowheads="1"/>
          </p:cNvSpPr>
          <p:nvPr>
            <p:ph idx="1"/>
          </p:nvPr>
        </p:nvSpPr>
        <p:spPr>
          <a:xfrm>
            <a:off x="909099" y="3322619"/>
            <a:ext cx="10636195" cy="3284916"/>
          </a:xfrm>
          <a:noFill/>
        </p:spPr>
        <p:txBody>
          <a:bodyPr>
            <a:normAutofit/>
          </a:bodyPr>
          <a:lstStyle/>
          <a:p>
            <a:pPr marL="0" indent="0">
              <a:buNone/>
            </a:pPr>
            <a:r>
              <a:rPr lang="en-US" sz="2000" i="1" dirty="0">
                <a:solidFill>
                  <a:srgbClr val="408080"/>
                </a:solidFill>
                <a:latin typeface="Courier" pitchFamily="2" charset="0"/>
              </a:rPr>
              <a:t>// Compute vector sum C = A + B</a:t>
            </a:r>
            <a:endParaRPr lang="en-US" sz="2000" dirty="0">
              <a:solidFill>
                <a:srgbClr val="408080"/>
              </a:solidFill>
              <a:latin typeface="Courier" pitchFamily="2" charset="0"/>
            </a:endParaRPr>
          </a:p>
          <a:p>
            <a:pPr marL="0" indent="0">
              <a:buNone/>
            </a:pPr>
            <a:r>
              <a:rPr lang="en-US" sz="2000" i="1" dirty="0">
                <a:solidFill>
                  <a:srgbClr val="408080"/>
                </a:solidFill>
                <a:latin typeface="Courier" pitchFamily="2" charset="0"/>
              </a:rPr>
              <a:t>// Each thread performs one pair-wise addition</a:t>
            </a:r>
            <a:endParaRPr lang="en-US" sz="2000" dirty="0">
              <a:latin typeface="Courier" pitchFamily="2" charset="0"/>
            </a:endParaRPr>
          </a:p>
          <a:p>
            <a:pPr marL="0" indent="0">
              <a:buNone/>
            </a:pPr>
            <a:r>
              <a:rPr lang="en-US" sz="2000" b="1" dirty="0">
                <a:solidFill>
                  <a:srgbClr val="008000"/>
                </a:solidFill>
                <a:latin typeface="Courier" pitchFamily="2" charset="0"/>
              </a:rPr>
              <a:t>__global__</a:t>
            </a:r>
            <a:r>
              <a:rPr lang="en-US" sz="2000" dirty="0">
                <a:latin typeface="Courier" pitchFamily="2" charset="0"/>
              </a:rPr>
              <a:t> </a:t>
            </a:r>
            <a:r>
              <a:rPr lang="en-US" sz="2000" dirty="0">
                <a:solidFill>
                  <a:srgbClr val="B00040"/>
                </a:solidFill>
                <a:latin typeface="Courier" pitchFamily="2" charset="0"/>
              </a:rPr>
              <a:t>void</a:t>
            </a:r>
            <a:r>
              <a:rPr lang="en-US" sz="2000" dirty="0">
                <a:latin typeface="Courier" pitchFamily="2" charset="0"/>
              </a:rPr>
              <a:t> </a:t>
            </a:r>
            <a:r>
              <a:rPr lang="en-US" sz="2000" dirty="0" err="1">
                <a:latin typeface="Courier" pitchFamily="2" charset="0"/>
              </a:rPr>
              <a:t>vecAddKernel</a:t>
            </a:r>
            <a:r>
              <a:rPr lang="en-US" sz="2000" dirty="0">
                <a:latin typeface="Courier" pitchFamily="2" charset="0"/>
              </a:rPr>
              <a:t>(</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B,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C, </a:t>
            </a:r>
            <a:r>
              <a:rPr lang="en-US" sz="2000" dirty="0" err="1">
                <a:solidFill>
                  <a:srgbClr val="B00040"/>
                </a:solidFill>
                <a:latin typeface="Courier" pitchFamily="2" charset="0"/>
              </a:rPr>
              <a:t>int</a:t>
            </a:r>
            <a:r>
              <a:rPr lang="en-US" sz="2000" dirty="0">
                <a:latin typeface="Courier" pitchFamily="2" charset="0"/>
              </a:rPr>
              <a:t> n) {</a:t>
            </a:r>
          </a:p>
          <a:p>
            <a:pPr marL="0" indent="0">
              <a:buNone/>
            </a:pPr>
            <a:r>
              <a:rPr lang="en-US" sz="2000" dirty="0">
                <a:solidFill>
                  <a:srgbClr val="000000"/>
                </a:solidFill>
                <a:latin typeface="Courier" pitchFamily="2" charset="0"/>
              </a:rPr>
              <a:t>  </a:t>
            </a:r>
            <a:r>
              <a:rPr lang="en-US" sz="2000" dirty="0" err="1">
                <a:solidFill>
                  <a:srgbClr val="B00040"/>
                </a:solidFill>
                <a:latin typeface="Courier" pitchFamily="2" charset="0"/>
              </a:rPr>
              <a:t>int</a:t>
            </a:r>
            <a:r>
              <a:rPr lang="en-US" sz="2000" dirty="0">
                <a:solidFill>
                  <a:srgbClr val="000000"/>
                </a:solidFill>
                <a:latin typeface="Courier" pitchFamily="2" charset="0"/>
              </a:rPr>
              <a:t> </a:t>
            </a:r>
            <a:r>
              <a:rPr lang="en-US" sz="2000" dirty="0" err="1">
                <a:solidFill>
                  <a:srgbClr val="000000"/>
                </a:solidFill>
                <a:latin typeface="Courier" pitchFamily="2" charset="0"/>
              </a:rPr>
              <a:t>i</a:t>
            </a:r>
            <a:r>
              <a:rPr lang="en-US" sz="2000" dirty="0">
                <a:solidFill>
                  <a:srgbClr val="000000"/>
                </a:solidFill>
                <a:latin typeface="Courier" pitchFamily="2" charset="0"/>
              </a:rPr>
              <a:t> </a:t>
            </a:r>
            <a:r>
              <a:rPr lang="en-US" sz="2000" dirty="0">
                <a:solidFill>
                  <a:srgbClr val="666666"/>
                </a:solidFill>
                <a:latin typeface="Courier" pitchFamily="2" charset="0"/>
              </a:rPr>
              <a:t>=</a:t>
            </a:r>
            <a:r>
              <a:rPr lang="en-US" sz="2000" dirty="0">
                <a:solidFill>
                  <a:srgbClr val="000000"/>
                </a:solidFill>
                <a:latin typeface="Courier" pitchFamily="2" charset="0"/>
              </a:rPr>
              <a:t> </a:t>
            </a:r>
            <a:r>
              <a:rPr lang="en-US" sz="2000" dirty="0" err="1">
                <a:solidFill>
                  <a:srgbClr val="008000"/>
                </a:solidFill>
                <a:latin typeface="Courier" pitchFamily="2" charset="0"/>
              </a:rPr>
              <a:t>threadIdx</a:t>
            </a:r>
            <a:r>
              <a:rPr lang="en-US" sz="2000" dirty="0" err="1">
                <a:solidFill>
                  <a:srgbClr val="000000"/>
                </a:solidFill>
                <a:latin typeface="Courier" pitchFamily="2" charset="0"/>
              </a:rPr>
              <a:t>.x</a:t>
            </a:r>
            <a:r>
              <a:rPr lang="en-US" sz="2000" dirty="0">
                <a:solidFill>
                  <a:srgbClr val="000000"/>
                </a:solidFill>
                <a:latin typeface="Courier" pitchFamily="2" charset="0"/>
              </a:rPr>
              <a:t> </a:t>
            </a:r>
            <a:r>
              <a:rPr lang="en-US" sz="2000" dirty="0">
                <a:solidFill>
                  <a:srgbClr val="666666"/>
                </a:solidFill>
                <a:latin typeface="Courier" pitchFamily="2" charset="0"/>
              </a:rPr>
              <a:t>+ </a:t>
            </a:r>
            <a:r>
              <a:rPr lang="en-US" sz="2000" dirty="0" err="1">
                <a:solidFill>
                  <a:srgbClr val="008000"/>
                </a:solidFill>
                <a:latin typeface="Courier" pitchFamily="2" charset="0"/>
              </a:rPr>
              <a:t>blockDim</a:t>
            </a:r>
            <a:r>
              <a:rPr lang="en-US" sz="2000" dirty="0" err="1">
                <a:solidFill>
                  <a:srgbClr val="000000"/>
                </a:solidFill>
                <a:latin typeface="Courier" pitchFamily="2" charset="0"/>
              </a:rPr>
              <a:t>.x</a:t>
            </a:r>
            <a:r>
              <a:rPr lang="en-US" sz="2000" dirty="0">
                <a:solidFill>
                  <a:srgbClr val="000000"/>
                </a:solidFill>
                <a:latin typeface="Courier" pitchFamily="2" charset="0"/>
              </a:rPr>
              <a:t> </a:t>
            </a:r>
            <a:r>
              <a:rPr lang="en-US" sz="2000" dirty="0">
                <a:solidFill>
                  <a:srgbClr val="666666"/>
                </a:solidFill>
                <a:latin typeface="Courier" pitchFamily="2" charset="0"/>
              </a:rPr>
              <a:t>* </a:t>
            </a:r>
            <a:r>
              <a:rPr lang="en-US" sz="2000" dirty="0" err="1">
                <a:solidFill>
                  <a:srgbClr val="008000"/>
                </a:solidFill>
                <a:latin typeface="Courier" pitchFamily="2" charset="0"/>
              </a:rPr>
              <a:t>blockIdx</a:t>
            </a:r>
            <a:r>
              <a:rPr lang="en-US" sz="2000" dirty="0" err="1">
                <a:solidFill>
                  <a:srgbClr val="000000"/>
                </a:solidFill>
                <a:latin typeface="Courier" pitchFamily="2" charset="0"/>
              </a:rPr>
              <a:t>.x</a:t>
            </a:r>
            <a:r>
              <a:rPr lang="en-US" sz="2000" dirty="0">
                <a:solidFill>
                  <a:srgbClr val="000000"/>
                </a:solidFill>
                <a:latin typeface="Courier" pitchFamily="2" charset="0"/>
              </a:rPr>
              <a:t>;</a:t>
            </a:r>
            <a:endParaRPr lang="en-US" sz="2000" dirty="0">
              <a:solidFill>
                <a:srgbClr val="008000"/>
              </a:solidFill>
              <a:latin typeface="Courier" pitchFamily="2" charset="0"/>
            </a:endParaRPr>
          </a:p>
          <a:p>
            <a:pPr marL="0" indent="0">
              <a:buNone/>
            </a:pPr>
            <a:r>
              <a:rPr lang="en-US" sz="2000" dirty="0">
                <a:latin typeface="Courier" pitchFamily="2" charset="0"/>
              </a:rPr>
              <a:t>    </a:t>
            </a:r>
            <a:r>
              <a:rPr lang="en-US" sz="2000" b="1" dirty="0">
                <a:solidFill>
                  <a:srgbClr val="008000"/>
                </a:solidFill>
                <a:latin typeface="Courier" pitchFamily="2" charset="0"/>
              </a:rPr>
              <a:t>if</a:t>
            </a:r>
            <a:r>
              <a:rPr lang="en-US" sz="2000" dirty="0">
                <a:latin typeface="Courier" pitchFamily="2" charset="0"/>
              </a:rPr>
              <a:t> (</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&lt; </a:t>
            </a:r>
            <a:r>
              <a:rPr lang="en-US" sz="2000" dirty="0">
                <a:latin typeface="Courier" pitchFamily="2" charset="0"/>
              </a:rPr>
              <a:t>n) {</a:t>
            </a:r>
          </a:p>
          <a:p>
            <a:pPr marL="0" indent="0">
              <a:buNone/>
            </a:pPr>
            <a:r>
              <a:rPr lang="en-US" sz="2000" dirty="0">
                <a:latin typeface="Courier" pitchFamily="2" charset="0"/>
              </a:rPr>
              <a:t>      C[</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a:t>
            </a:r>
            <a:r>
              <a:rPr lang="en-US" sz="2000" dirty="0">
                <a:latin typeface="Courier" pitchFamily="2" charset="0"/>
              </a:rPr>
              <a:t> A[</a:t>
            </a:r>
            <a:r>
              <a:rPr lang="en-US" sz="2000" dirty="0" err="1">
                <a:latin typeface="Courier" pitchFamily="2" charset="0"/>
              </a:rPr>
              <a:t>i</a:t>
            </a:r>
            <a:r>
              <a:rPr lang="en-US" sz="2000" dirty="0">
                <a:latin typeface="Courier" pitchFamily="2" charset="0"/>
              </a:rPr>
              <a:t>] </a:t>
            </a:r>
            <a:r>
              <a:rPr lang="en-US" sz="2000" dirty="0">
                <a:solidFill>
                  <a:srgbClr val="666666"/>
                </a:solidFill>
                <a:latin typeface="Courier" pitchFamily="2" charset="0"/>
              </a:rPr>
              <a:t>+</a:t>
            </a:r>
            <a:r>
              <a:rPr lang="en-US" sz="2000" dirty="0">
                <a:latin typeface="Courier" pitchFamily="2" charset="0"/>
              </a:rPr>
              <a:t> B[</a:t>
            </a:r>
            <a:r>
              <a:rPr lang="en-US" sz="2000" dirty="0" err="1">
                <a:latin typeface="Courier" pitchFamily="2" charset="0"/>
              </a:rPr>
              <a:t>i</a:t>
            </a:r>
            <a:r>
              <a:rPr lang="en-US" sz="2000" dirty="0">
                <a:latin typeface="Courier" pitchFamily="2" charset="0"/>
              </a:rPr>
              <a:t>];</a:t>
            </a:r>
          </a:p>
          <a:p>
            <a:pPr marL="0" indent="0">
              <a:buNone/>
            </a:pPr>
            <a:r>
              <a:rPr lang="en-US" sz="2000" dirty="0">
                <a:latin typeface="Courier" pitchFamily="2" charset="0"/>
              </a:rPr>
              <a:t>    }</a:t>
            </a:r>
          </a:p>
          <a:p>
            <a:pPr marL="0" indent="0">
              <a:buNone/>
            </a:pPr>
            <a:r>
              <a:rPr lang="en-US" sz="2000" dirty="0">
                <a:latin typeface="Courier" pitchFamily="2" charset="0"/>
              </a:rPr>
              <a:t>}</a:t>
            </a:r>
          </a:p>
          <a:p>
            <a:pPr marL="0" indent="0">
              <a:buNone/>
            </a:pPr>
            <a:endParaRPr lang="en-US" sz="2000" b="1" dirty="0">
              <a:latin typeface="Courier New" pitchFamily="49" charset="0"/>
            </a:endParaRPr>
          </a:p>
        </p:txBody>
      </p:sp>
      <p:sp>
        <p:nvSpPr>
          <p:cNvPr id="6" name="Rectangle 4">
            <a:extLst>
              <a:ext uri="{FF2B5EF4-FFF2-40B4-BE49-F238E27FC236}">
                <a16:creationId xmlns:a16="http://schemas.microsoft.com/office/drawing/2014/main" id="{B012F496-9D2E-F540-9E3D-810BA229FEB6}"/>
              </a:ext>
            </a:extLst>
          </p:cNvPr>
          <p:cNvSpPr txBox="1">
            <a:spLocks noChangeArrowheads="1"/>
          </p:cNvSpPr>
          <p:nvPr/>
        </p:nvSpPr>
        <p:spPr>
          <a:xfrm>
            <a:off x="909099" y="1517839"/>
            <a:ext cx="8797457" cy="1804780"/>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B00040"/>
                </a:solidFill>
                <a:latin typeface="Courier" pitchFamily="2" charset="0"/>
              </a:rPr>
              <a:t>void</a:t>
            </a:r>
            <a:r>
              <a:rPr lang="en-US" sz="2000" dirty="0">
                <a:latin typeface="Courier" pitchFamily="2" charset="0"/>
              </a:rPr>
              <a:t> </a:t>
            </a:r>
            <a:r>
              <a:rPr lang="en-US" sz="2000" dirty="0" err="1">
                <a:solidFill>
                  <a:srgbClr val="0000FF"/>
                </a:solidFill>
                <a:latin typeface="Courier" pitchFamily="2" charset="0"/>
              </a:rPr>
              <a:t>vecAdd</a:t>
            </a:r>
            <a:r>
              <a:rPr lang="en-US" sz="2000" dirty="0">
                <a:latin typeface="Courier" pitchFamily="2" charset="0"/>
              </a:rPr>
              <a:t>(</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h_A</a:t>
            </a:r>
            <a:r>
              <a:rPr lang="en-US" sz="2000" dirty="0">
                <a:latin typeface="Courier" pitchFamily="2" charset="0"/>
              </a:rPr>
              <a:t>,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h_B</a:t>
            </a:r>
            <a:r>
              <a:rPr lang="en-US" sz="2000" dirty="0">
                <a:latin typeface="Courier" pitchFamily="2" charset="0"/>
              </a:rPr>
              <a:t>, </a:t>
            </a:r>
            <a:r>
              <a:rPr lang="en-US" sz="2000" dirty="0">
                <a:solidFill>
                  <a:srgbClr val="B00040"/>
                </a:solidFill>
                <a:latin typeface="Courier" pitchFamily="2" charset="0"/>
              </a:rPr>
              <a:t>float</a:t>
            </a:r>
            <a:r>
              <a:rPr lang="en-US" sz="2000" dirty="0">
                <a:solidFill>
                  <a:srgbClr val="666666"/>
                </a:solidFill>
                <a:latin typeface="Courier" pitchFamily="2" charset="0"/>
              </a:rPr>
              <a:t>*</a:t>
            </a:r>
            <a:r>
              <a:rPr lang="en-US" sz="2000" dirty="0">
                <a:latin typeface="Courier" pitchFamily="2" charset="0"/>
              </a:rPr>
              <a:t> </a:t>
            </a:r>
            <a:r>
              <a:rPr lang="en-US" sz="2000" dirty="0" err="1">
                <a:latin typeface="Courier" pitchFamily="2" charset="0"/>
              </a:rPr>
              <a:t>h_C</a:t>
            </a:r>
            <a:r>
              <a:rPr lang="en-US" sz="2000" dirty="0">
                <a:latin typeface="Courier" pitchFamily="2" charset="0"/>
              </a:rPr>
              <a:t>, </a:t>
            </a:r>
            <a:r>
              <a:rPr lang="en-US" sz="2000" dirty="0" err="1">
                <a:solidFill>
                  <a:srgbClr val="B00040"/>
                </a:solidFill>
                <a:latin typeface="Courier" pitchFamily="2" charset="0"/>
              </a:rPr>
              <a:t>int</a:t>
            </a:r>
            <a:r>
              <a:rPr lang="en-US" sz="2000" dirty="0">
                <a:latin typeface="Courier" pitchFamily="2" charset="0"/>
              </a:rPr>
              <a:t> n) {</a:t>
            </a:r>
          </a:p>
          <a:p>
            <a:pPr marL="0" indent="0">
              <a:buFont typeface="Arial" panose="020B0604020202020204" pitchFamily="34" charset="0"/>
              <a:buNone/>
            </a:pPr>
            <a:r>
              <a:rPr lang="en-US" sz="2000" dirty="0">
                <a:solidFill>
                  <a:srgbClr val="000000"/>
                </a:solidFill>
                <a:latin typeface="Courier" pitchFamily="2" charset="0"/>
              </a:rPr>
              <a:t>  </a:t>
            </a:r>
            <a:r>
              <a:rPr lang="en-US" sz="2000" i="1" dirty="0">
                <a:solidFill>
                  <a:srgbClr val="408080"/>
                </a:solidFill>
                <a:latin typeface="Courier" pitchFamily="2" charset="0"/>
              </a:rPr>
              <a:t>// </a:t>
            </a:r>
            <a:r>
              <a:rPr lang="en-US" sz="2000" i="1" dirty="0" err="1">
                <a:solidFill>
                  <a:srgbClr val="408080"/>
                </a:solidFill>
                <a:latin typeface="Courier" pitchFamily="2" charset="0"/>
              </a:rPr>
              <a:t>d_A</a:t>
            </a:r>
            <a:r>
              <a:rPr lang="en-US" sz="2000" i="1" dirty="0">
                <a:solidFill>
                  <a:srgbClr val="408080"/>
                </a:solidFill>
                <a:latin typeface="Courier" pitchFamily="2" charset="0"/>
              </a:rPr>
              <a:t>, </a:t>
            </a:r>
            <a:r>
              <a:rPr lang="en-US" sz="2000" i="1" dirty="0" err="1">
                <a:solidFill>
                  <a:srgbClr val="408080"/>
                </a:solidFill>
                <a:latin typeface="Courier" pitchFamily="2" charset="0"/>
              </a:rPr>
              <a:t>d_B</a:t>
            </a:r>
            <a:r>
              <a:rPr lang="en-US" sz="2000" i="1" dirty="0">
                <a:solidFill>
                  <a:srgbClr val="408080"/>
                </a:solidFill>
                <a:latin typeface="Courier" pitchFamily="2" charset="0"/>
              </a:rPr>
              <a:t>, </a:t>
            </a:r>
            <a:r>
              <a:rPr lang="en-US" sz="2000" i="1" dirty="0" err="1">
                <a:solidFill>
                  <a:srgbClr val="408080"/>
                </a:solidFill>
                <a:latin typeface="Courier" pitchFamily="2" charset="0"/>
              </a:rPr>
              <a:t>d_C</a:t>
            </a:r>
            <a:r>
              <a:rPr lang="en-US" sz="2000" i="1" dirty="0">
                <a:solidFill>
                  <a:srgbClr val="408080"/>
                </a:solidFill>
                <a:latin typeface="Courier" pitchFamily="2" charset="0"/>
              </a:rPr>
              <a:t> allocations and copies omitted </a:t>
            </a:r>
            <a:endParaRPr lang="en-US" sz="2000" dirty="0">
              <a:solidFill>
                <a:srgbClr val="408080"/>
              </a:solidFill>
              <a:latin typeface="Courier" pitchFamily="2" charset="0"/>
            </a:endParaRPr>
          </a:p>
          <a:p>
            <a:pPr marL="0" indent="0">
              <a:buFont typeface="Arial" panose="020B0604020202020204" pitchFamily="34" charset="0"/>
              <a:buNone/>
            </a:pPr>
            <a:r>
              <a:rPr lang="en-US" sz="2000" dirty="0">
                <a:latin typeface="Courier" pitchFamily="2" charset="0"/>
              </a:rPr>
              <a:t>  </a:t>
            </a:r>
            <a:r>
              <a:rPr lang="en-US" sz="2000" dirty="0" err="1">
                <a:latin typeface="Courier" pitchFamily="2" charset="0"/>
              </a:rPr>
              <a:t>vecAddKernel</a:t>
            </a:r>
            <a:r>
              <a:rPr lang="en-US" sz="2000" dirty="0">
                <a:solidFill>
                  <a:srgbClr val="666666"/>
                </a:solidFill>
                <a:latin typeface="Courier" pitchFamily="2" charset="0"/>
              </a:rPr>
              <a:t>&lt;&lt;&lt;4</a:t>
            </a:r>
            <a:r>
              <a:rPr lang="en-US" sz="2000" dirty="0">
                <a:latin typeface="Courier" pitchFamily="2" charset="0"/>
              </a:rPr>
              <a:t>,</a:t>
            </a:r>
            <a:r>
              <a:rPr lang="en-US" sz="2000" dirty="0">
                <a:solidFill>
                  <a:srgbClr val="666666"/>
                </a:solidFill>
                <a:latin typeface="Courier" pitchFamily="2" charset="0"/>
              </a:rPr>
              <a:t>256&gt;&gt;&gt;</a:t>
            </a:r>
            <a:r>
              <a:rPr lang="en-US" sz="2000" dirty="0">
                <a:latin typeface="Courier" pitchFamily="2" charset="0"/>
              </a:rPr>
              <a:t>(</a:t>
            </a:r>
            <a:r>
              <a:rPr lang="en-US" sz="2000" dirty="0" err="1">
                <a:latin typeface="Courier" pitchFamily="2" charset="0"/>
              </a:rPr>
              <a:t>d_A</a:t>
            </a:r>
            <a:r>
              <a:rPr lang="en-US" sz="2000" dirty="0">
                <a:latin typeface="Courier" pitchFamily="2" charset="0"/>
              </a:rPr>
              <a:t>, </a:t>
            </a:r>
            <a:r>
              <a:rPr lang="en-US" sz="2000" dirty="0" err="1">
                <a:latin typeface="Courier" pitchFamily="2" charset="0"/>
              </a:rPr>
              <a:t>d_B</a:t>
            </a:r>
            <a:r>
              <a:rPr lang="en-US" sz="2000" dirty="0">
                <a:latin typeface="Courier" pitchFamily="2" charset="0"/>
              </a:rPr>
              <a:t>, </a:t>
            </a:r>
            <a:r>
              <a:rPr lang="en-US" sz="2000" dirty="0" err="1">
                <a:latin typeface="Courier" pitchFamily="2" charset="0"/>
              </a:rPr>
              <a:t>d_C</a:t>
            </a:r>
            <a:r>
              <a:rPr lang="en-US" sz="2000" dirty="0">
                <a:latin typeface="Courier" pitchFamily="2" charset="0"/>
              </a:rPr>
              <a:t>, n);</a:t>
            </a:r>
          </a:p>
          <a:p>
            <a:pPr marL="0" indent="0">
              <a:buFont typeface="Arial" panose="020B0604020202020204" pitchFamily="34" charset="0"/>
              <a:buNone/>
            </a:pPr>
            <a:r>
              <a:rPr lang="en-US" sz="2000" dirty="0">
                <a:latin typeface="Courier" pitchFamily="2" charset="0"/>
              </a:rPr>
              <a:t>}</a:t>
            </a:r>
          </a:p>
          <a:p>
            <a:pPr marL="0" indent="0">
              <a:buFont typeface="Arial" panose="020B0604020202020204" pitchFamily="34" charset="0"/>
              <a:buNone/>
            </a:pPr>
            <a:endParaRPr lang="en-US" sz="2000" b="1" dirty="0">
              <a:latin typeface="Courier New" pitchFamily="49" charset="0"/>
            </a:endParaRPr>
          </a:p>
        </p:txBody>
      </p:sp>
    </p:spTree>
    <p:extLst>
      <p:ext uri="{BB962C8B-B14F-4D97-AF65-F5344CB8AC3E}">
        <p14:creationId xmlns:p14="http://schemas.microsoft.com/office/powerpoint/2010/main" val="2875435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C986-A481-4D01-BF1D-BE2E3EB6815E}"/>
              </a:ext>
            </a:extLst>
          </p:cNvPr>
          <p:cNvSpPr>
            <a:spLocks noGrp="1"/>
          </p:cNvSpPr>
          <p:nvPr>
            <p:ph type="title"/>
          </p:nvPr>
        </p:nvSpPr>
        <p:spPr/>
        <p:txBody>
          <a:bodyPr/>
          <a:lstStyle/>
          <a:p>
            <a:r>
              <a:rPr lang="en-US" dirty="0"/>
              <a:t>More on CUDA Function Declarations</a:t>
            </a:r>
          </a:p>
        </p:txBody>
      </p:sp>
      <p:sp>
        <p:nvSpPr>
          <p:cNvPr id="4" name="Slide Number Placeholder 3">
            <a:extLst>
              <a:ext uri="{FF2B5EF4-FFF2-40B4-BE49-F238E27FC236}">
                <a16:creationId xmlns:a16="http://schemas.microsoft.com/office/drawing/2014/main" id="{273C99D6-8625-4EA8-9E84-B7A84E875E09}"/>
              </a:ext>
            </a:extLst>
          </p:cNvPr>
          <p:cNvSpPr>
            <a:spLocks noGrp="1"/>
          </p:cNvSpPr>
          <p:nvPr>
            <p:ph type="sldNum" sz="quarter" idx="12"/>
          </p:nvPr>
        </p:nvSpPr>
        <p:spPr/>
        <p:txBody>
          <a:bodyPr/>
          <a:lstStyle/>
          <a:p>
            <a:fld id="{57733F94-BD4E-45B7-8984-807B972C88CC}" type="slidenum">
              <a:rPr lang="en-US" smtClean="0"/>
              <a:pPr/>
              <a:t>48</a:t>
            </a:fld>
            <a:endParaRPr lang="en-US"/>
          </a:p>
        </p:txBody>
      </p:sp>
      <p:sp>
        <p:nvSpPr>
          <p:cNvPr id="5" name="Text Placeholder 1">
            <a:extLst>
              <a:ext uri="{FF2B5EF4-FFF2-40B4-BE49-F238E27FC236}">
                <a16:creationId xmlns:a16="http://schemas.microsoft.com/office/drawing/2014/main" id="{C63F2A35-09E2-44A2-AE39-48D5CF2BBDF3}"/>
              </a:ext>
            </a:extLst>
          </p:cNvPr>
          <p:cNvSpPr>
            <a:spLocks noGrp="1"/>
          </p:cNvSpPr>
          <p:nvPr>
            <p:ph idx="1"/>
          </p:nvPr>
        </p:nvSpPr>
        <p:spPr>
          <a:xfrm>
            <a:off x="2540001" y="3263579"/>
            <a:ext cx="7039076" cy="1507205"/>
          </a:xfrm>
        </p:spPr>
        <p:txBody>
          <a:bodyPr>
            <a:normAutofit fontScale="70000" lnSpcReduction="20000"/>
          </a:bodyPr>
          <a:lstStyle/>
          <a:p>
            <a:pPr>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r>
              <a:rPr lang="en-US" sz="1800" b="1" dirty="0">
                <a:solidFill>
                  <a:srgbClr val="3333CC"/>
                </a:solidFill>
                <a:latin typeface="Courier New" pitchFamily="49" charset="0"/>
              </a:rPr>
              <a:t>__global__</a:t>
            </a:r>
            <a:r>
              <a:rPr lang="en-US" sz="1800" dirty="0"/>
              <a:t> defines a kernel function</a:t>
            </a:r>
          </a:p>
          <a:p>
            <a:pPr marL="857229" lvl="1" indent="-457189">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r>
              <a:rPr lang="en-US" sz="2000" dirty="0"/>
              <a:t>A kernel function must return </a:t>
            </a:r>
            <a:r>
              <a:rPr lang="en-US" sz="2000" b="1" dirty="0">
                <a:solidFill>
                  <a:srgbClr val="3333CC"/>
                </a:solidFill>
                <a:latin typeface="Courier New" pitchFamily="49" charset="0"/>
              </a:rPr>
              <a:t>void</a:t>
            </a:r>
          </a:p>
          <a:p>
            <a:pPr>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r>
              <a:rPr lang="en-US" sz="1800" b="1" dirty="0">
                <a:solidFill>
                  <a:srgbClr val="3333CC"/>
                </a:solidFill>
                <a:latin typeface="Courier New" pitchFamily="49" charset="0"/>
              </a:rPr>
              <a:t>__host__ </a:t>
            </a:r>
            <a:r>
              <a:rPr lang="en-US" sz="1800" dirty="0"/>
              <a:t>is optional if used alone</a:t>
            </a:r>
          </a:p>
          <a:p>
            <a:pPr>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endParaRPr lang="en-US" sz="1800" dirty="0"/>
          </a:p>
          <a:p>
            <a:pPr>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r>
              <a:rPr lang="en-US" sz="1800" b="1" dirty="0">
                <a:solidFill>
                  <a:srgbClr val="3333CC"/>
                </a:solidFill>
                <a:latin typeface="Courier New" pitchFamily="49" charset="0"/>
              </a:rPr>
              <a:t>__host__ __device__ float </a:t>
            </a:r>
            <a:r>
              <a:rPr lang="en-US" sz="1800" b="1" dirty="0" err="1">
                <a:solidFill>
                  <a:srgbClr val="3333CC"/>
                </a:solidFill>
                <a:latin typeface="Courier New" pitchFamily="49" charset="0"/>
              </a:rPr>
              <a:t>someFunc</a:t>
            </a:r>
            <a:r>
              <a:rPr lang="en-US" sz="1800" b="1" dirty="0">
                <a:solidFill>
                  <a:srgbClr val="3333CC"/>
                </a:solidFill>
                <a:latin typeface="Courier New" pitchFamily="49" charset="0"/>
              </a:rPr>
              <a:t>() </a:t>
            </a:r>
            <a:r>
              <a:rPr lang="en-US" sz="1800" dirty="0"/>
              <a:t>is an option</a:t>
            </a:r>
          </a:p>
          <a:p>
            <a:pPr lvl="1">
              <a:buFontTx/>
              <a:buChar char="−"/>
              <a:tabLst>
                <a:tab pos="1027088" algn="l"/>
                <a:tab pos="1941465" algn="l"/>
                <a:tab pos="2855842" algn="l"/>
                <a:tab pos="3770219" algn="l"/>
                <a:tab pos="4684596" algn="l"/>
                <a:tab pos="5598973" algn="l"/>
                <a:tab pos="6513350" algn="l"/>
                <a:tab pos="7427728" algn="l"/>
                <a:tab pos="8342105" algn="l"/>
                <a:tab pos="9256482" algn="l"/>
                <a:tab pos="10170859" algn="l"/>
              </a:tabLst>
            </a:pPr>
            <a:r>
              <a:rPr lang="en-US" sz="2000" dirty="0"/>
              <a:t>Generates two copies of the function! (One for each execution environment)</a:t>
            </a:r>
          </a:p>
        </p:txBody>
      </p:sp>
      <p:grpSp>
        <p:nvGrpSpPr>
          <p:cNvPr id="6" name="Group 2">
            <a:extLst>
              <a:ext uri="{FF2B5EF4-FFF2-40B4-BE49-F238E27FC236}">
                <a16:creationId xmlns:a16="http://schemas.microsoft.com/office/drawing/2014/main" id="{F85853A7-8BF3-4B92-A7E9-02C85CC4BE09}"/>
              </a:ext>
            </a:extLst>
          </p:cNvPr>
          <p:cNvGrpSpPr>
            <a:grpSpLocks/>
          </p:cNvGrpSpPr>
          <p:nvPr/>
        </p:nvGrpSpPr>
        <p:grpSpPr bwMode="auto">
          <a:xfrm>
            <a:off x="2540002" y="1607995"/>
            <a:ext cx="7161213" cy="1371600"/>
            <a:chOff x="384" y="816"/>
            <a:chExt cx="5231" cy="1391"/>
          </a:xfrm>
        </p:grpSpPr>
        <p:sp>
          <p:nvSpPr>
            <p:cNvPr id="7" name="Rectangle 3">
              <a:extLst>
                <a:ext uri="{FF2B5EF4-FFF2-40B4-BE49-F238E27FC236}">
                  <a16:creationId xmlns:a16="http://schemas.microsoft.com/office/drawing/2014/main" id="{1378FE47-5A1F-40D5-82F0-678C009A5E0E}"/>
                </a:ext>
              </a:extLst>
            </p:cNvPr>
            <p:cNvSpPr>
              <a:spLocks noChangeArrowheads="1"/>
            </p:cNvSpPr>
            <p:nvPr/>
          </p:nvSpPr>
          <p:spPr bwMode="auto">
            <a:xfrm>
              <a:off x="4415" y="1893"/>
              <a:ext cx="120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host</a:t>
              </a:r>
            </a:p>
          </p:txBody>
        </p:sp>
        <p:sp>
          <p:nvSpPr>
            <p:cNvPr id="8" name="Rectangle 4">
              <a:extLst>
                <a:ext uri="{FF2B5EF4-FFF2-40B4-BE49-F238E27FC236}">
                  <a16:creationId xmlns:a16="http://schemas.microsoft.com/office/drawing/2014/main" id="{11B12A3A-9F1E-49E2-B39F-2661F23FD060}"/>
                </a:ext>
              </a:extLst>
            </p:cNvPr>
            <p:cNvSpPr>
              <a:spLocks noChangeArrowheads="1"/>
            </p:cNvSpPr>
            <p:nvPr/>
          </p:nvSpPr>
          <p:spPr bwMode="auto">
            <a:xfrm>
              <a:off x="3505" y="1893"/>
              <a:ext cx="91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host</a:t>
              </a:r>
            </a:p>
          </p:txBody>
        </p:sp>
        <p:sp>
          <p:nvSpPr>
            <p:cNvPr id="9" name="Rectangle 5">
              <a:extLst>
                <a:ext uri="{FF2B5EF4-FFF2-40B4-BE49-F238E27FC236}">
                  <a16:creationId xmlns:a16="http://schemas.microsoft.com/office/drawing/2014/main" id="{CDB472E3-3F33-4393-98F1-EB3B7B379865}"/>
                </a:ext>
              </a:extLst>
            </p:cNvPr>
            <p:cNvSpPr>
              <a:spLocks noChangeArrowheads="1"/>
            </p:cNvSpPr>
            <p:nvPr/>
          </p:nvSpPr>
          <p:spPr bwMode="auto">
            <a:xfrm>
              <a:off x="384" y="1893"/>
              <a:ext cx="312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500"/>
                </a:spcBef>
                <a:buClr>
                  <a:srgbClr val="3333CC"/>
                </a:buClr>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b="1">
                  <a:solidFill>
                    <a:srgbClr val="3333CC"/>
                  </a:solidFill>
                  <a:latin typeface="Courier New" pitchFamily="49" charset="0"/>
                </a:rPr>
                <a:t>__host__</a:t>
              </a:r>
              <a:r>
                <a:rPr lang="en-US" sz="1400" b="1">
                  <a:solidFill>
                    <a:srgbClr val="000000"/>
                  </a:solidFill>
                  <a:latin typeface="Courier New" pitchFamily="49" charset="0"/>
                </a:rPr>
                <a:t>   float HostFunc()</a:t>
              </a:r>
              <a:r>
                <a:rPr lang="ar-SA" sz="1400" b="1">
                  <a:solidFill>
                    <a:srgbClr val="000000"/>
                  </a:solidFill>
                  <a:latin typeface="Courier New" pitchFamily="49" charset="0"/>
                </a:rPr>
                <a:t>‏</a:t>
              </a:r>
              <a:endParaRPr lang="en-US" sz="1400" b="1">
                <a:solidFill>
                  <a:srgbClr val="000000"/>
                </a:solidFill>
                <a:latin typeface="Courier New" pitchFamily="49" charset="0"/>
              </a:endParaRPr>
            </a:p>
          </p:txBody>
        </p:sp>
        <p:sp>
          <p:nvSpPr>
            <p:cNvPr id="10" name="Rectangle 6">
              <a:extLst>
                <a:ext uri="{FF2B5EF4-FFF2-40B4-BE49-F238E27FC236}">
                  <a16:creationId xmlns:a16="http://schemas.microsoft.com/office/drawing/2014/main" id="{82C387DD-6B9C-4AD1-8AC0-266C7AE3871E}"/>
                </a:ext>
              </a:extLst>
            </p:cNvPr>
            <p:cNvSpPr>
              <a:spLocks noChangeArrowheads="1"/>
            </p:cNvSpPr>
            <p:nvPr/>
          </p:nvSpPr>
          <p:spPr bwMode="auto">
            <a:xfrm>
              <a:off x="4415" y="1586"/>
              <a:ext cx="1200"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host</a:t>
              </a:r>
            </a:p>
          </p:txBody>
        </p:sp>
        <p:sp>
          <p:nvSpPr>
            <p:cNvPr id="11" name="Rectangle 7">
              <a:extLst>
                <a:ext uri="{FF2B5EF4-FFF2-40B4-BE49-F238E27FC236}">
                  <a16:creationId xmlns:a16="http://schemas.microsoft.com/office/drawing/2014/main" id="{2E00AF7E-3E32-4B44-87EE-72B4C05EBF38}"/>
                </a:ext>
              </a:extLst>
            </p:cNvPr>
            <p:cNvSpPr>
              <a:spLocks noChangeArrowheads="1"/>
            </p:cNvSpPr>
            <p:nvPr/>
          </p:nvSpPr>
          <p:spPr bwMode="auto">
            <a:xfrm>
              <a:off x="3505" y="1586"/>
              <a:ext cx="91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device</a:t>
              </a:r>
            </a:p>
          </p:txBody>
        </p:sp>
        <p:sp>
          <p:nvSpPr>
            <p:cNvPr id="12" name="Rectangle 8">
              <a:extLst>
                <a:ext uri="{FF2B5EF4-FFF2-40B4-BE49-F238E27FC236}">
                  <a16:creationId xmlns:a16="http://schemas.microsoft.com/office/drawing/2014/main" id="{087AEFF1-44E1-4584-902E-723B3D8B8D15}"/>
                </a:ext>
              </a:extLst>
            </p:cNvPr>
            <p:cNvSpPr>
              <a:spLocks noChangeArrowheads="1"/>
            </p:cNvSpPr>
            <p:nvPr/>
          </p:nvSpPr>
          <p:spPr bwMode="auto">
            <a:xfrm>
              <a:off x="384" y="1586"/>
              <a:ext cx="312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500"/>
                </a:spcBef>
                <a:buClr>
                  <a:srgbClr val="3333CC"/>
                </a:buClr>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b="1">
                  <a:solidFill>
                    <a:srgbClr val="3333CC"/>
                  </a:solidFill>
                  <a:latin typeface="Courier New" pitchFamily="49" charset="0"/>
                </a:rPr>
                <a:t>__global__</a:t>
              </a:r>
              <a:r>
                <a:rPr lang="en-US" sz="1400" b="1">
                  <a:solidFill>
                    <a:srgbClr val="000000"/>
                  </a:solidFill>
                  <a:latin typeface="Courier New" pitchFamily="49" charset="0"/>
                </a:rPr>
                <a:t> void  KernelFunc()</a:t>
              </a:r>
              <a:r>
                <a:rPr lang="ar-SA" sz="1400" b="1">
                  <a:solidFill>
                    <a:srgbClr val="000000"/>
                  </a:solidFill>
                  <a:latin typeface="Courier New" pitchFamily="49" charset="0"/>
                </a:rPr>
                <a:t>‏</a:t>
              </a:r>
              <a:endParaRPr lang="en-US" sz="1400" b="1">
                <a:solidFill>
                  <a:srgbClr val="000000"/>
                </a:solidFill>
                <a:latin typeface="Courier New" pitchFamily="49" charset="0"/>
              </a:endParaRPr>
            </a:p>
          </p:txBody>
        </p:sp>
        <p:sp>
          <p:nvSpPr>
            <p:cNvPr id="13" name="Rectangle 9">
              <a:extLst>
                <a:ext uri="{FF2B5EF4-FFF2-40B4-BE49-F238E27FC236}">
                  <a16:creationId xmlns:a16="http://schemas.microsoft.com/office/drawing/2014/main" id="{8A6C0C88-0BCF-4DC1-8390-92C627178DB4}"/>
                </a:ext>
              </a:extLst>
            </p:cNvPr>
            <p:cNvSpPr>
              <a:spLocks noChangeArrowheads="1"/>
            </p:cNvSpPr>
            <p:nvPr/>
          </p:nvSpPr>
          <p:spPr bwMode="auto">
            <a:xfrm>
              <a:off x="4415" y="1298"/>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device</a:t>
              </a:r>
            </a:p>
          </p:txBody>
        </p:sp>
        <p:sp>
          <p:nvSpPr>
            <p:cNvPr id="14" name="Rectangle 10">
              <a:extLst>
                <a:ext uri="{FF2B5EF4-FFF2-40B4-BE49-F238E27FC236}">
                  <a16:creationId xmlns:a16="http://schemas.microsoft.com/office/drawing/2014/main" id="{B61C5897-0F42-48EA-B5FD-F715FD6B24B2}"/>
                </a:ext>
              </a:extLst>
            </p:cNvPr>
            <p:cNvSpPr>
              <a:spLocks noChangeArrowheads="1"/>
            </p:cNvSpPr>
            <p:nvPr/>
          </p:nvSpPr>
          <p:spPr bwMode="auto">
            <a:xfrm>
              <a:off x="3505" y="1298"/>
              <a:ext cx="9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a:solidFill>
                    <a:srgbClr val="000000"/>
                  </a:solidFill>
                  <a:latin typeface="Arial" charset="0"/>
                </a:rPr>
                <a:t>device</a:t>
              </a:r>
            </a:p>
          </p:txBody>
        </p:sp>
        <p:sp>
          <p:nvSpPr>
            <p:cNvPr id="15" name="Rectangle 11">
              <a:extLst>
                <a:ext uri="{FF2B5EF4-FFF2-40B4-BE49-F238E27FC236}">
                  <a16:creationId xmlns:a16="http://schemas.microsoft.com/office/drawing/2014/main" id="{4D26DADC-4C74-4CF1-B949-214B0340E317}"/>
                </a:ext>
              </a:extLst>
            </p:cNvPr>
            <p:cNvSpPr>
              <a:spLocks noChangeArrowheads="1"/>
            </p:cNvSpPr>
            <p:nvPr/>
          </p:nvSpPr>
          <p:spPr bwMode="auto">
            <a:xfrm>
              <a:off x="384" y="1298"/>
              <a:ext cx="31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spcBef>
                  <a:spcPts val="500"/>
                </a:spcBef>
                <a:buClr>
                  <a:srgbClr val="3333CC"/>
                </a:buClr>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b="1">
                  <a:solidFill>
                    <a:srgbClr val="3333CC"/>
                  </a:solidFill>
                  <a:latin typeface="Courier New" pitchFamily="49" charset="0"/>
                </a:rPr>
                <a:t>__device__</a:t>
              </a:r>
              <a:r>
                <a:rPr lang="en-US" sz="1400" b="1">
                  <a:solidFill>
                    <a:srgbClr val="000000"/>
                  </a:solidFill>
                  <a:latin typeface="Courier New" pitchFamily="49" charset="0"/>
                </a:rPr>
                <a:t> float DeviceFunc()</a:t>
              </a:r>
              <a:r>
                <a:rPr lang="ar-SA" sz="1400" b="1">
                  <a:solidFill>
                    <a:srgbClr val="000000"/>
                  </a:solidFill>
                  <a:latin typeface="Courier New" pitchFamily="49" charset="0"/>
                </a:rPr>
                <a:t>‏</a:t>
              </a:r>
              <a:endParaRPr lang="en-US" sz="1400" b="1">
                <a:solidFill>
                  <a:srgbClr val="000000"/>
                </a:solidFill>
                <a:latin typeface="Courier New" pitchFamily="49" charset="0"/>
              </a:endParaRPr>
            </a:p>
          </p:txBody>
        </p:sp>
        <p:sp>
          <p:nvSpPr>
            <p:cNvPr id="16" name="Rectangle 12">
              <a:extLst>
                <a:ext uri="{FF2B5EF4-FFF2-40B4-BE49-F238E27FC236}">
                  <a16:creationId xmlns:a16="http://schemas.microsoft.com/office/drawing/2014/main" id="{7252A716-D8C3-417D-AEE4-D0233CF43D33}"/>
                </a:ext>
              </a:extLst>
            </p:cNvPr>
            <p:cNvSpPr>
              <a:spLocks noChangeArrowheads="1"/>
            </p:cNvSpPr>
            <p:nvPr/>
          </p:nvSpPr>
          <p:spPr bwMode="auto">
            <a:xfrm>
              <a:off x="4415" y="816"/>
              <a:ext cx="1200"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dirty="0">
                  <a:solidFill>
                    <a:srgbClr val="000000"/>
                  </a:solidFill>
                  <a:latin typeface="Arial" charset="0"/>
                </a:rPr>
                <a:t>Only callable from the:</a:t>
              </a:r>
            </a:p>
          </p:txBody>
        </p:sp>
        <p:sp>
          <p:nvSpPr>
            <p:cNvPr id="17" name="Rectangle 13">
              <a:extLst>
                <a:ext uri="{FF2B5EF4-FFF2-40B4-BE49-F238E27FC236}">
                  <a16:creationId xmlns:a16="http://schemas.microsoft.com/office/drawing/2014/main" id="{0D1DE298-B135-4578-9A26-DF43CB9F52D4}"/>
                </a:ext>
              </a:extLst>
            </p:cNvPr>
            <p:cNvSpPr>
              <a:spLocks noChangeArrowheads="1"/>
            </p:cNvSpPr>
            <p:nvPr/>
          </p:nvSpPr>
          <p:spPr bwMode="auto">
            <a:xfrm>
              <a:off x="3505" y="816"/>
              <a:ext cx="911"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pPr algn="ctr">
                <a:spcBef>
                  <a:spcPts val="500"/>
                </a:spcBef>
                <a:tabLst>
                  <a:tab pos="0" algn="l"/>
                  <a:tab pos="914377" algn="l"/>
                  <a:tab pos="1828754" algn="l"/>
                  <a:tab pos="2743131" algn="l"/>
                  <a:tab pos="3657509" algn="l"/>
                  <a:tab pos="4571886" algn="l"/>
                  <a:tab pos="5486263" algn="l"/>
                  <a:tab pos="6400640" algn="l"/>
                  <a:tab pos="7315017" algn="l"/>
                  <a:tab pos="8229394" algn="l"/>
                  <a:tab pos="9143771" algn="l"/>
                  <a:tab pos="10058149" algn="l"/>
                </a:tabLst>
              </a:pPr>
              <a:r>
                <a:rPr lang="en-US" sz="1400" dirty="0">
                  <a:solidFill>
                    <a:srgbClr val="000000"/>
                  </a:solidFill>
                  <a:latin typeface="Arial" charset="0"/>
                </a:rPr>
                <a:t>Executed on the:</a:t>
              </a:r>
            </a:p>
          </p:txBody>
        </p:sp>
        <p:sp>
          <p:nvSpPr>
            <p:cNvPr id="18" name="Rectangle 14">
              <a:extLst>
                <a:ext uri="{FF2B5EF4-FFF2-40B4-BE49-F238E27FC236}">
                  <a16:creationId xmlns:a16="http://schemas.microsoft.com/office/drawing/2014/main" id="{ED4A5E2F-E18D-4EA7-A925-44450D0A06C4}"/>
                </a:ext>
              </a:extLst>
            </p:cNvPr>
            <p:cNvSpPr>
              <a:spLocks noChangeArrowheads="1"/>
            </p:cNvSpPr>
            <p:nvPr/>
          </p:nvSpPr>
          <p:spPr bwMode="auto">
            <a:xfrm>
              <a:off x="384" y="816"/>
              <a:ext cx="3121"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400"/>
            </a:p>
          </p:txBody>
        </p:sp>
        <p:sp>
          <p:nvSpPr>
            <p:cNvPr id="19" name="Line 15">
              <a:extLst>
                <a:ext uri="{FF2B5EF4-FFF2-40B4-BE49-F238E27FC236}">
                  <a16:creationId xmlns:a16="http://schemas.microsoft.com/office/drawing/2014/main" id="{1861505B-187C-480C-A0E7-170A5D08A156}"/>
                </a:ext>
              </a:extLst>
            </p:cNvPr>
            <p:cNvSpPr>
              <a:spLocks noChangeShapeType="1"/>
            </p:cNvSpPr>
            <p:nvPr/>
          </p:nvSpPr>
          <p:spPr bwMode="auto">
            <a:xfrm>
              <a:off x="384" y="816"/>
              <a:ext cx="523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0" name="Line 16">
              <a:extLst>
                <a:ext uri="{FF2B5EF4-FFF2-40B4-BE49-F238E27FC236}">
                  <a16:creationId xmlns:a16="http://schemas.microsoft.com/office/drawing/2014/main" id="{8D72A53B-2655-4BEA-8DBC-372342889077}"/>
                </a:ext>
              </a:extLst>
            </p:cNvPr>
            <p:cNvSpPr>
              <a:spLocks noChangeShapeType="1"/>
            </p:cNvSpPr>
            <p:nvPr/>
          </p:nvSpPr>
          <p:spPr bwMode="auto">
            <a:xfrm>
              <a:off x="384" y="1298"/>
              <a:ext cx="52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1" name="Line 17">
              <a:extLst>
                <a:ext uri="{FF2B5EF4-FFF2-40B4-BE49-F238E27FC236}">
                  <a16:creationId xmlns:a16="http://schemas.microsoft.com/office/drawing/2014/main" id="{C4744D1F-1EFD-46C6-AF9D-D87ACFDDB164}"/>
                </a:ext>
              </a:extLst>
            </p:cNvPr>
            <p:cNvSpPr>
              <a:spLocks noChangeShapeType="1"/>
            </p:cNvSpPr>
            <p:nvPr/>
          </p:nvSpPr>
          <p:spPr bwMode="auto">
            <a:xfrm>
              <a:off x="384" y="1586"/>
              <a:ext cx="52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2" name="Line 18">
              <a:extLst>
                <a:ext uri="{FF2B5EF4-FFF2-40B4-BE49-F238E27FC236}">
                  <a16:creationId xmlns:a16="http://schemas.microsoft.com/office/drawing/2014/main" id="{BF77B627-4757-4E61-B8AD-01B40FB04ED4}"/>
                </a:ext>
              </a:extLst>
            </p:cNvPr>
            <p:cNvSpPr>
              <a:spLocks noChangeShapeType="1"/>
            </p:cNvSpPr>
            <p:nvPr/>
          </p:nvSpPr>
          <p:spPr bwMode="auto">
            <a:xfrm>
              <a:off x="384" y="1893"/>
              <a:ext cx="5232" cy="1"/>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3" name="Line 19">
              <a:extLst>
                <a:ext uri="{FF2B5EF4-FFF2-40B4-BE49-F238E27FC236}">
                  <a16:creationId xmlns:a16="http://schemas.microsoft.com/office/drawing/2014/main" id="{DAA19D01-DA3F-4EA5-8BD0-E0D639443DCA}"/>
                </a:ext>
              </a:extLst>
            </p:cNvPr>
            <p:cNvSpPr>
              <a:spLocks noChangeShapeType="1"/>
            </p:cNvSpPr>
            <p:nvPr/>
          </p:nvSpPr>
          <p:spPr bwMode="auto">
            <a:xfrm>
              <a:off x="384" y="2208"/>
              <a:ext cx="5232" cy="1"/>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4" name="Line 20">
              <a:extLst>
                <a:ext uri="{FF2B5EF4-FFF2-40B4-BE49-F238E27FC236}">
                  <a16:creationId xmlns:a16="http://schemas.microsoft.com/office/drawing/2014/main" id="{2C9A3EEB-B205-4669-BB04-6BBD8792FDE6}"/>
                </a:ext>
              </a:extLst>
            </p:cNvPr>
            <p:cNvSpPr>
              <a:spLocks noChangeShapeType="1"/>
            </p:cNvSpPr>
            <p:nvPr/>
          </p:nvSpPr>
          <p:spPr bwMode="auto">
            <a:xfrm>
              <a:off x="384" y="816"/>
              <a:ext cx="1" cy="139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5" name="Line 21">
              <a:extLst>
                <a:ext uri="{FF2B5EF4-FFF2-40B4-BE49-F238E27FC236}">
                  <a16:creationId xmlns:a16="http://schemas.microsoft.com/office/drawing/2014/main" id="{16D23E09-046F-40D2-85A5-CEECEADEF628}"/>
                </a:ext>
              </a:extLst>
            </p:cNvPr>
            <p:cNvSpPr>
              <a:spLocks noChangeShapeType="1"/>
            </p:cNvSpPr>
            <p:nvPr/>
          </p:nvSpPr>
          <p:spPr bwMode="auto">
            <a:xfrm>
              <a:off x="3505" y="816"/>
              <a:ext cx="1" cy="139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6" name="Line 22">
              <a:extLst>
                <a:ext uri="{FF2B5EF4-FFF2-40B4-BE49-F238E27FC236}">
                  <a16:creationId xmlns:a16="http://schemas.microsoft.com/office/drawing/2014/main" id="{7C3ECCE9-35E9-4F1A-AC5C-27A9A30E4812}"/>
                </a:ext>
              </a:extLst>
            </p:cNvPr>
            <p:cNvSpPr>
              <a:spLocks noChangeShapeType="1"/>
            </p:cNvSpPr>
            <p:nvPr/>
          </p:nvSpPr>
          <p:spPr bwMode="auto">
            <a:xfrm>
              <a:off x="4415" y="816"/>
              <a:ext cx="1" cy="1392"/>
            </a:xfrm>
            <a:prstGeom prst="line">
              <a:avLst/>
            </a:prstGeom>
            <a:noFill/>
            <a:ln w="1260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sp>
          <p:nvSpPr>
            <p:cNvPr id="27" name="Line 23">
              <a:extLst>
                <a:ext uri="{FF2B5EF4-FFF2-40B4-BE49-F238E27FC236}">
                  <a16:creationId xmlns:a16="http://schemas.microsoft.com/office/drawing/2014/main" id="{A87C06EC-6318-46D1-A4E2-793B050D3D0A}"/>
                </a:ext>
              </a:extLst>
            </p:cNvPr>
            <p:cNvSpPr>
              <a:spLocks noChangeShapeType="1"/>
            </p:cNvSpPr>
            <p:nvPr/>
          </p:nvSpPr>
          <p:spPr bwMode="auto">
            <a:xfrm>
              <a:off x="5616" y="816"/>
              <a:ext cx="1" cy="1392"/>
            </a:xfrm>
            <a:prstGeom prst="line">
              <a:avLst/>
            </a:prstGeom>
            <a:noFill/>
            <a:ln w="2844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sz="1400"/>
            </a:p>
          </p:txBody>
        </p:sp>
      </p:grpSp>
    </p:spTree>
    <p:extLst>
      <p:ext uri="{BB962C8B-B14F-4D97-AF65-F5344CB8AC3E}">
        <p14:creationId xmlns:p14="http://schemas.microsoft.com/office/powerpoint/2010/main" val="1335422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59A8-006D-48CC-A771-2028360626A3}"/>
              </a:ext>
            </a:extLst>
          </p:cNvPr>
          <p:cNvSpPr>
            <a:spLocks noGrp="1"/>
          </p:cNvSpPr>
          <p:nvPr>
            <p:ph type="title"/>
          </p:nvPr>
        </p:nvSpPr>
        <p:spPr/>
        <p:txBody>
          <a:bodyPr/>
          <a:lstStyle/>
          <a:p>
            <a:r>
              <a:rPr lang="en-US" dirty="0"/>
              <a:t>Compiling CUDA Programs</a:t>
            </a:r>
          </a:p>
        </p:txBody>
      </p:sp>
      <p:sp>
        <p:nvSpPr>
          <p:cNvPr id="4" name="Slide Number Placeholder 3">
            <a:extLst>
              <a:ext uri="{FF2B5EF4-FFF2-40B4-BE49-F238E27FC236}">
                <a16:creationId xmlns:a16="http://schemas.microsoft.com/office/drawing/2014/main" id="{F48F0F23-6D5E-48B5-8C4C-CC76600F73F5}"/>
              </a:ext>
            </a:extLst>
          </p:cNvPr>
          <p:cNvSpPr>
            <a:spLocks noGrp="1"/>
          </p:cNvSpPr>
          <p:nvPr>
            <p:ph type="sldNum" sz="quarter" idx="12"/>
          </p:nvPr>
        </p:nvSpPr>
        <p:spPr/>
        <p:txBody>
          <a:bodyPr/>
          <a:lstStyle/>
          <a:p>
            <a:fld id="{57733F94-BD4E-45B7-8984-807B972C88CC}" type="slidenum">
              <a:rPr lang="en-US" smtClean="0"/>
              <a:pPr/>
              <a:t>49</a:t>
            </a:fld>
            <a:endParaRPr lang="en-US"/>
          </a:p>
        </p:txBody>
      </p:sp>
      <p:sp>
        <p:nvSpPr>
          <p:cNvPr id="6" name="Rectangle 5">
            <a:extLst>
              <a:ext uri="{FF2B5EF4-FFF2-40B4-BE49-F238E27FC236}">
                <a16:creationId xmlns:a16="http://schemas.microsoft.com/office/drawing/2014/main" id="{7EE81CA8-56CC-4439-B548-D19DAFF821B9}"/>
              </a:ext>
            </a:extLst>
          </p:cNvPr>
          <p:cNvSpPr/>
          <p:nvPr/>
        </p:nvSpPr>
        <p:spPr>
          <a:xfrm>
            <a:off x="3434435" y="1782163"/>
            <a:ext cx="5334331" cy="477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Integrated C programs with CUDA extensions</a:t>
            </a:r>
          </a:p>
        </p:txBody>
      </p:sp>
      <p:sp>
        <p:nvSpPr>
          <p:cNvPr id="8" name="Rectangle 7">
            <a:extLst>
              <a:ext uri="{FF2B5EF4-FFF2-40B4-BE49-F238E27FC236}">
                <a16:creationId xmlns:a16="http://schemas.microsoft.com/office/drawing/2014/main" id="{292AC39C-8CEE-4D88-AD86-B21AC4072B7E}"/>
              </a:ext>
            </a:extLst>
          </p:cNvPr>
          <p:cNvSpPr/>
          <p:nvPr/>
        </p:nvSpPr>
        <p:spPr>
          <a:xfrm>
            <a:off x="4196931" y="2738625"/>
            <a:ext cx="3962399" cy="36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NVCC Compiler</a:t>
            </a:r>
          </a:p>
        </p:txBody>
      </p:sp>
      <p:sp>
        <p:nvSpPr>
          <p:cNvPr id="10" name="Rectangle 9">
            <a:extLst>
              <a:ext uri="{FF2B5EF4-FFF2-40B4-BE49-F238E27FC236}">
                <a16:creationId xmlns:a16="http://schemas.microsoft.com/office/drawing/2014/main" id="{171CE93B-2D99-4362-99F0-0780B369785B}"/>
              </a:ext>
            </a:extLst>
          </p:cNvPr>
          <p:cNvSpPr/>
          <p:nvPr/>
        </p:nvSpPr>
        <p:spPr>
          <a:xfrm>
            <a:off x="3352800" y="3641814"/>
            <a:ext cx="2517325" cy="540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Host C Compiler/ Linker</a:t>
            </a:r>
          </a:p>
        </p:txBody>
      </p:sp>
      <p:sp>
        <p:nvSpPr>
          <p:cNvPr id="12" name="Right Arrow 10">
            <a:extLst>
              <a:ext uri="{FF2B5EF4-FFF2-40B4-BE49-F238E27FC236}">
                <a16:creationId xmlns:a16="http://schemas.microsoft.com/office/drawing/2014/main" id="{2665AF79-1314-48A6-89DA-E192C01A2E31}"/>
              </a:ext>
            </a:extLst>
          </p:cNvPr>
          <p:cNvSpPr/>
          <p:nvPr/>
        </p:nvSpPr>
        <p:spPr>
          <a:xfrm rot="5400000">
            <a:off x="5898977" y="2232632"/>
            <a:ext cx="405247" cy="359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14" name="Right Arrow 11">
            <a:extLst>
              <a:ext uri="{FF2B5EF4-FFF2-40B4-BE49-F238E27FC236}">
                <a16:creationId xmlns:a16="http://schemas.microsoft.com/office/drawing/2014/main" id="{E6031258-91B3-48D8-971E-94569CCA7493}"/>
              </a:ext>
            </a:extLst>
          </p:cNvPr>
          <p:cNvSpPr/>
          <p:nvPr/>
        </p:nvSpPr>
        <p:spPr>
          <a:xfrm rot="5400000">
            <a:off x="4725537" y="3141201"/>
            <a:ext cx="498764" cy="419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16" name="TextBox 12">
            <a:extLst>
              <a:ext uri="{FF2B5EF4-FFF2-40B4-BE49-F238E27FC236}">
                <a16:creationId xmlns:a16="http://schemas.microsoft.com/office/drawing/2014/main" id="{25756990-4763-4066-81FC-A15DC907958E}"/>
              </a:ext>
            </a:extLst>
          </p:cNvPr>
          <p:cNvSpPr txBox="1">
            <a:spLocks noChangeArrowheads="1"/>
          </p:cNvSpPr>
          <p:nvPr/>
        </p:nvSpPr>
        <p:spPr bwMode="auto">
          <a:xfrm>
            <a:off x="3578781" y="3308776"/>
            <a:ext cx="1092455"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333" dirty="0"/>
              <a:t>Host Code</a:t>
            </a:r>
          </a:p>
        </p:txBody>
      </p:sp>
      <p:sp>
        <p:nvSpPr>
          <p:cNvPr id="18" name="Down Arrow 13">
            <a:extLst>
              <a:ext uri="{FF2B5EF4-FFF2-40B4-BE49-F238E27FC236}">
                <a16:creationId xmlns:a16="http://schemas.microsoft.com/office/drawing/2014/main" id="{5A6AD8C5-B29A-4BBF-AED2-20524FF49565}"/>
              </a:ext>
            </a:extLst>
          </p:cNvPr>
          <p:cNvSpPr/>
          <p:nvPr/>
        </p:nvSpPr>
        <p:spPr>
          <a:xfrm>
            <a:off x="6863765" y="311778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20" name="TextBox 14">
            <a:extLst>
              <a:ext uri="{FF2B5EF4-FFF2-40B4-BE49-F238E27FC236}">
                <a16:creationId xmlns:a16="http://schemas.microsoft.com/office/drawing/2014/main" id="{C1A4603E-0A54-4903-94B1-AF53FB1BB6D9}"/>
              </a:ext>
            </a:extLst>
          </p:cNvPr>
          <p:cNvSpPr txBox="1">
            <a:spLocks noChangeArrowheads="1"/>
          </p:cNvSpPr>
          <p:nvPr/>
        </p:nvSpPr>
        <p:spPr bwMode="auto">
          <a:xfrm>
            <a:off x="7348850" y="3303906"/>
            <a:ext cx="1620959"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333" dirty="0"/>
              <a:t>Device Code (PTX)</a:t>
            </a:r>
          </a:p>
        </p:txBody>
      </p:sp>
      <p:sp>
        <p:nvSpPr>
          <p:cNvPr id="22" name="Down Arrow 15">
            <a:extLst>
              <a:ext uri="{FF2B5EF4-FFF2-40B4-BE49-F238E27FC236}">
                <a16:creationId xmlns:a16="http://schemas.microsoft.com/office/drawing/2014/main" id="{E931F1F1-A05F-4FE4-9D0B-756E94B0CE22}"/>
              </a:ext>
            </a:extLst>
          </p:cNvPr>
          <p:cNvSpPr/>
          <p:nvPr/>
        </p:nvSpPr>
        <p:spPr>
          <a:xfrm>
            <a:off x="4765141" y="419761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24" name="Rectangle 23">
            <a:extLst>
              <a:ext uri="{FF2B5EF4-FFF2-40B4-BE49-F238E27FC236}">
                <a16:creationId xmlns:a16="http://schemas.microsoft.com/office/drawing/2014/main" id="{A3E9E93F-CBE6-4F39-A1C3-B5CAB6CED294}"/>
              </a:ext>
            </a:extLst>
          </p:cNvPr>
          <p:cNvSpPr/>
          <p:nvPr/>
        </p:nvSpPr>
        <p:spPr>
          <a:xfrm>
            <a:off x="6312732" y="3657602"/>
            <a:ext cx="2517325" cy="540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Device Just-in-Time Compiler</a:t>
            </a:r>
          </a:p>
        </p:txBody>
      </p:sp>
      <p:sp>
        <p:nvSpPr>
          <p:cNvPr id="26" name="Down Arrow 18">
            <a:extLst>
              <a:ext uri="{FF2B5EF4-FFF2-40B4-BE49-F238E27FC236}">
                <a16:creationId xmlns:a16="http://schemas.microsoft.com/office/drawing/2014/main" id="{86CF670A-6558-4B7F-A59E-6446BE8ACEA1}"/>
              </a:ext>
            </a:extLst>
          </p:cNvPr>
          <p:cNvSpPr/>
          <p:nvPr/>
        </p:nvSpPr>
        <p:spPr>
          <a:xfrm>
            <a:off x="6929296" y="419761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28" name="Rectangle 27">
            <a:extLst>
              <a:ext uri="{FF2B5EF4-FFF2-40B4-BE49-F238E27FC236}">
                <a16:creationId xmlns:a16="http://schemas.microsoft.com/office/drawing/2014/main" id="{06DD820D-7D56-48FB-89DB-21039241C625}"/>
              </a:ext>
            </a:extLst>
          </p:cNvPr>
          <p:cNvSpPr/>
          <p:nvPr/>
        </p:nvSpPr>
        <p:spPr>
          <a:xfrm>
            <a:off x="3510965" y="4731019"/>
            <a:ext cx="533433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Heterogeneous Computing Platform with</a:t>
            </a:r>
          </a:p>
          <a:p>
            <a:pPr algn="ctr">
              <a:defRPr/>
            </a:pPr>
            <a:r>
              <a:rPr lang="en-US" sz="1400" dirty="0">
                <a:solidFill>
                  <a:schemeClr val="tx1"/>
                </a:solidFill>
              </a:rPr>
              <a:t>CPUs, GPUs, etc.</a:t>
            </a:r>
          </a:p>
        </p:txBody>
      </p:sp>
    </p:spTree>
    <p:extLst>
      <p:ext uri="{BB962C8B-B14F-4D97-AF65-F5344CB8AC3E}">
        <p14:creationId xmlns:p14="http://schemas.microsoft.com/office/powerpoint/2010/main" val="214290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2F09-8FF5-407B-A2FE-7F3F53F56001}"/>
              </a:ext>
            </a:extLst>
          </p:cNvPr>
          <p:cNvSpPr>
            <a:spLocks noGrp="1"/>
          </p:cNvSpPr>
          <p:nvPr>
            <p:ph type="title"/>
          </p:nvPr>
        </p:nvSpPr>
        <p:spPr/>
        <p:txBody>
          <a:bodyPr/>
          <a:lstStyle/>
          <a:p>
            <a:r>
              <a:rPr lang="en-US" dirty="0">
                <a:cs typeface="Calibri Light"/>
              </a:rPr>
              <a:t>Limitations of Optimizing Compilers</a:t>
            </a:r>
            <a:endParaRPr lang="en-US" dirty="0"/>
          </a:p>
        </p:txBody>
      </p:sp>
      <p:sp>
        <p:nvSpPr>
          <p:cNvPr id="3" name="Content Placeholder 2">
            <a:extLst>
              <a:ext uri="{FF2B5EF4-FFF2-40B4-BE49-F238E27FC236}">
                <a16:creationId xmlns:a16="http://schemas.microsoft.com/office/drawing/2014/main" id="{A70800B1-9E55-401C-BB9A-B188F209CA55}"/>
              </a:ext>
            </a:extLst>
          </p:cNvPr>
          <p:cNvSpPr>
            <a:spLocks noGrp="1"/>
          </p:cNvSpPr>
          <p:nvPr>
            <p:ph idx="1"/>
          </p:nvPr>
        </p:nvSpPr>
        <p:spPr/>
        <p:txBody>
          <a:bodyPr vert="horz" lIns="91440" tIns="45720" rIns="91440" bIns="45720" rtlCol="0" anchor="t">
            <a:normAutofit fontScale="85000" lnSpcReduction="20000"/>
          </a:bodyPr>
          <a:lstStyle/>
          <a:p>
            <a:pPr>
              <a:buFont typeface="Wingdings" panose="020B0604020202020204" pitchFamily="34" charset="0"/>
              <a:buChar char="q"/>
            </a:pPr>
            <a:r>
              <a:rPr lang="en-US" dirty="0">
                <a:ea typeface="+mn-lt"/>
                <a:cs typeface="+mn-lt"/>
              </a:rPr>
              <a:t>Operate under fundamental constraint </a:t>
            </a:r>
            <a:endParaRPr lang="en-US" dirty="0">
              <a:cs typeface="Calibri"/>
            </a:endParaRPr>
          </a:p>
          <a:p>
            <a:r>
              <a:rPr lang="en-US" b="1" u="sng" dirty="0">
                <a:ea typeface="+mn-lt"/>
                <a:cs typeface="+mn-lt"/>
              </a:rPr>
              <a:t>Must not cause any change in program behavior </a:t>
            </a:r>
            <a:endParaRPr lang="en-US" b="1" u="sng" dirty="0"/>
          </a:p>
          <a:p>
            <a:r>
              <a:rPr lang="en-US" dirty="0">
                <a:ea typeface="+mn-lt"/>
                <a:cs typeface="+mn-lt"/>
              </a:rPr>
              <a:t>Except, possibly when program making use of nonstandard language features </a:t>
            </a:r>
            <a:endParaRPr lang="en-US" dirty="0"/>
          </a:p>
          <a:p>
            <a:pPr>
              <a:buFont typeface="Wingdings" panose="020B0604020202020204" pitchFamily="34" charset="0"/>
              <a:buChar char="q"/>
            </a:pPr>
            <a:r>
              <a:rPr lang="en-US" dirty="0">
                <a:ea typeface="+mn-lt"/>
                <a:cs typeface="+mn-lt"/>
              </a:rPr>
              <a:t>Behavior that may be obvious to the programmer can  be obfuscated by languages and coding styles </a:t>
            </a:r>
            <a:endParaRPr lang="en-US" dirty="0">
              <a:cs typeface="Calibri"/>
            </a:endParaRPr>
          </a:p>
          <a:p>
            <a:r>
              <a:rPr lang="en-US" dirty="0">
                <a:ea typeface="+mn-lt"/>
                <a:cs typeface="+mn-lt"/>
              </a:rPr>
              <a:t>e.g., Data ranges may be more limited than variable types suggest </a:t>
            </a:r>
            <a:endParaRPr lang="en-US" dirty="0"/>
          </a:p>
          <a:p>
            <a:pPr>
              <a:buFont typeface="Wingdings" panose="020B0604020202020204" pitchFamily="34" charset="0"/>
              <a:buChar char="q"/>
            </a:pPr>
            <a:r>
              <a:rPr lang="en-US" dirty="0">
                <a:ea typeface="+mn-lt"/>
                <a:cs typeface="+mn-lt"/>
              </a:rPr>
              <a:t>Most analysis is performed only within procedures </a:t>
            </a:r>
            <a:endParaRPr lang="en-US" dirty="0">
              <a:cs typeface="Calibri"/>
            </a:endParaRPr>
          </a:p>
          <a:p>
            <a:r>
              <a:rPr lang="en-US" dirty="0">
                <a:ea typeface="+mn-lt"/>
                <a:cs typeface="+mn-lt"/>
              </a:rPr>
              <a:t>Whole-program analysis is too expensive in most cases </a:t>
            </a:r>
            <a:endParaRPr lang="en-US" dirty="0"/>
          </a:p>
          <a:p>
            <a:r>
              <a:rPr lang="en-US" dirty="0">
                <a:ea typeface="+mn-lt"/>
                <a:cs typeface="+mn-lt"/>
              </a:rPr>
              <a:t>Newer versions of GCC do </a:t>
            </a:r>
            <a:r>
              <a:rPr lang="en-US" dirty="0" err="1">
                <a:ea typeface="+mn-lt"/>
                <a:cs typeface="+mn-lt"/>
              </a:rPr>
              <a:t>interprocedural</a:t>
            </a:r>
            <a:r>
              <a:rPr lang="en-US" dirty="0">
                <a:ea typeface="+mn-lt"/>
                <a:cs typeface="+mn-lt"/>
              </a:rPr>
              <a:t> analysis within individual files </a:t>
            </a:r>
            <a:endParaRPr lang="en-US" dirty="0"/>
          </a:p>
          <a:p>
            <a:r>
              <a:rPr lang="en-US" dirty="0">
                <a:ea typeface="+mn-lt"/>
                <a:cs typeface="+mn-lt"/>
              </a:rPr>
              <a:t>But, not between code in different files </a:t>
            </a:r>
            <a:endParaRPr lang="en-US" dirty="0"/>
          </a:p>
          <a:p>
            <a:pPr>
              <a:buFont typeface="Wingdings" panose="020B0604020202020204" pitchFamily="34" charset="0"/>
              <a:buChar char="q"/>
            </a:pPr>
            <a:r>
              <a:rPr lang="en-US" dirty="0">
                <a:ea typeface="+mn-lt"/>
                <a:cs typeface="+mn-lt"/>
              </a:rPr>
              <a:t>Most analysis is based only on static information </a:t>
            </a:r>
            <a:endParaRPr lang="en-US" dirty="0">
              <a:cs typeface="Calibri"/>
            </a:endParaRPr>
          </a:p>
          <a:p>
            <a:r>
              <a:rPr lang="en-US" dirty="0">
                <a:ea typeface="+mn-lt"/>
                <a:cs typeface="+mn-lt"/>
              </a:rPr>
              <a:t>Compiler has difficulty anticipating run-time inputs</a:t>
            </a:r>
            <a:endParaRPr lang="en-US" dirty="0"/>
          </a:p>
        </p:txBody>
      </p:sp>
      <p:sp>
        <p:nvSpPr>
          <p:cNvPr id="4" name="Slide Number Placeholder 3">
            <a:extLst>
              <a:ext uri="{FF2B5EF4-FFF2-40B4-BE49-F238E27FC236}">
                <a16:creationId xmlns:a16="http://schemas.microsoft.com/office/drawing/2014/main" id="{AD9E5AC2-7955-44DB-B040-1D2413F6B268}"/>
              </a:ext>
            </a:extLst>
          </p:cNvPr>
          <p:cNvSpPr>
            <a:spLocks noGrp="1"/>
          </p:cNvSpPr>
          <p:nvPr>
            <p:ph type="sldNum" sz="quarter" idx="12"/>
          </p:nvPr>
        </p:nvSpPr>
        <p:spPr/>
        <p:txBody>
          <a:bodyPr/>
          <a:lstStyle/>
          <a:p>
            <a:fld id="{57733F94-BD4E-45B7-8984-807B972C88CC}" type="slidenum">
              <a:rPr lang="en-US" smtClean="0"/>
              <a:pPr/>
              <a:t>5</a:t>
            </a:fld>
            <a:endParaRPr lang="en-US"/>
          </a:p>
        </p:txBody>
      </p:sp>
      <p:sp>
        <p:nvSpPr>
          <p:cNvPr id="5" name="TextBox 4">
            <a:extLst>
              <a:ext uri="{FF2B5EF4-FFF2-40B4-BE49-F238E27FC236}">
                <a16:creationId xmlns:a16="http://schemas.microsoft.com/office/drawing/2014/main" id="{E15FC7DE-4DCD-4E7C-87E3-96B4FB591461}"/>
              </a:ext>
            </a:extLst>
          </p:cNvPr>
          <p:cNvSpPr txBox="1"/>
          <p:nvPr/>
        </p:nvSpPr>
        <p:spPr>
          <a:xfrm>
            <a:off x="851865" y="5894685"/>
            <a:ext cx="78282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0070C0"/>
                </a:solidFill>
              </a:rPr>
              <a:t>When in doubt, the compiler must be conservative​</a:t>
            </a:r>
            <a:endParaRPr lang="en-US" sz="2800" b="1" dirty="0">
              <a:solidFill>
                <a:srgbClr val="0070C0"/>
              </a:solidFill>
              <a:cs typeface="Calibri"/>
            </a:endParaRPr>
          </a:p>
        </p:txBody>
      </p:sp>
      <p:sp>
        <p:nvSpPr>
          <p:cNvPr id="7" name="TextBox 6">
            <a:extLst>
              <a:ext uri="{FF2B5EF4-FFF2-40B4-BE49-F238E27FC236}">
                <a16:creationId xmlns:a16="http://schemas.microsoft.com/office/drawing/2014/main" id="{AC9F6CA0-CB83-432A-B29B-481A4D1A2D33}"/>
              </a:ext>
            </a:extLst>
          </p:cNvPr>
          <p:cNvSpPr txBox="1"/>
          <p:nvPr/>
        </p:nvSpPr>
        <p:spPr>
          <a:xfrm>
            <a:off x="0" y="6538912"/>
            <a:ext cx="4234249" cy="261610"/>
          </a:xfrm>
          <a:prstGeom prst="rect">
            <a:avLst/>
          </a:prstGeom>
          <a:noFill/>
        </p:spPr>
        <p:txBody>
          <a:bodyPr wrap="square">
            <a:spAutoFit/>
          </a:bodyPr>
          <a:lstStyle/>
          <a:p>
            <a:r>
              <a:rPr lang="en-US" sz="1100" i="1" dirty="0"/>
              <a:t>Bryant and </a:t>
            </a:r>
            <a:r>
              <a:rPr lang="en-US" sz="1100" i="1" dirty="0" err="1"/>
              <a:t>O'Hallaron</a:t>
            </a:r>
            <a:r>
              <a:rPr lang="en-US" sz="1100" i="1" dirty="0"/>
              <a:t>, Computer Systems: A programmer's Perspective</a:t>
            </a:r>
          </a:p>
        </p:txBody>
      </p:sp>
    </p:spTree>
    <p:extLst>
      <p:ext uri="{BB962C8B-B14F-4D97-AF65-F5344CB8AC3E}">
        <p14:creationId xmlns:p14="http://schemas.microsoft.com/office/powerpoint/2010/main" val="383493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59A8-006D-48CC-A771-2028360626A3}"/>
              </a:ext>
            </a:extLst>
          </p:cNvPr>
          <p:cNvSpPr>
            <a:spLocks noGrp="1"/>
          </p:cNvSpPr>
          <p:nvPr>
            <p:ph type="title"/>
          </p:nvPr>
        </p:nvSpPr>
        <p:spPr/>
        <p:txBody>
          <a:bodyPr/>
          <a:lstStyle/>
          <a:p>
            <a:r>
              <a:rPr lang="en-US" dirty="0"/>
              <a:t>Compiling CUDA Programs</a:t>
            </a:r>
          </a:p>
        </p:txBody>
      </p:sp>
      <p:sp>
        <p:nvSpPr>
          <p:cNvPr id="4" name="Slide Number Placeholder 3">
            <a:extLst>
              <a:ext uri="{FF2B5EF4-FFF2-40B4-BE49-F238E27FC236}">
                <a16:creationId xmlns:a16="http://schemas.microsoft.com/office/drawing/2014/main" id="{F48F0F23-6D5E-48B5-8C4C-CC76600F73F5}"/>
              </a:ext>
            </a:extLst>
          </p:cNvPr>
          <p:cNvSpPr>
            <a:spLocks noGrp="1"/>
          </p:cNvSpPr>
          <p:nvPr>
            <p:ph type="sldNum" sz="quarter" idx="12"/>
          </p:nvPr>
        </p:nvSpPr>
        <p:spPr/>
        <p:txBody>
          <a:bodyPr/>
          <a:lstStyle/>
          <a:p>
            <a:fld id="{57733F94-BD4E-45B7-8984-807B972C88CC}" type="slidenum">
              <a:rPr lang="en-US" smtClean="0"/>
              <a:pPr/>
              <a:t>50</a:t>
            </a:fld>
            <a:endParaRPr lang="en-US"/>
          </a:p>
        </p:txBody>
      </p:sp>
      <p:sp>
        <p:nvSpPr>
          <p:cNvPr id="6" name="Rectangle 5">
            <a:extLst>
              <a:ext uri="{FF2B5EF4-FFF2-40B4-BE49-F238E27FC236}">
                <a16:creationId xmlns:a16="http://schemas.microsoft.com/office/drawing/2014/main" id="{7EE81CA8-56CC-4439-B548-D19DAFF821B9}"/>
              </a:ext>
            </a:extLst>
          </p:cNvPr>
          <p:cNvSpPr/>
          <p:nvPr/>
        </p:nvSpPr>
        <p:spPr>
          <a:xfrm>
            <a:off x="3434435" y="1782163"/>
            <a:ext cx="5334331" cy="4779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Integrated C programs with CUDA extensions</a:t>
            </a:r>
          </a:p>
        </p:txBody>
      </p:sp>
      <p:sp>
        <p:nvSpPr>
          <p:cNvPr id="8" name="Rectangle 7">
            <a:extLst>
              <a:ext uri="{FF2B5EF4-FFF2-40B4-BE49-F238E27FC236}">
                <a16:creationId xmlns:a16="http://schemas.microsoft.com/office/drawing/2014/main" id="{292AC39C-8CEE-4D88-AD86-B21AC4072B7E}"/>
              </a:ext>
            </a:extLst>
          </p:cNvPr>
          <p:cNvSpPr/>
          <p:nvPr/>
        </p:nvSpPr>
        <p:spPr>
          <a:xfrm>
            <a:off x="4196931" y="2738625"/>
            <a:ext cx="3962399" cy="369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NVCC Compiler</a:t>
            </a:r>
          </a:p>
        </p:txBody>
      </p:sp>
      <p:sp>
        <p:nvSpPr>
          <p:cNvPr id="10" name="Rectangle 9">
            <a:extLst>
              <a:ext uri="{FF2B5EF4-FFF2-40B4-BE49-F238E27FC236}">
                <a16:creationId xmlns:a16="http://schemas.microsoft.com/office/drawing/2014/main" id="{171CE93B-2D99-4362-99F0-0780B369785B}"/>
              </a:ext>
            </a:extLst>
          </p:cNvPr>
          <p:cNvSpPr/>
          <p:nvPr/>
        </p:nvSpPr>
        <p:spPr>
          <a:xfrm>
            <a:off x="3352800" y="3641814"/>
            <a:ext cx="2517325" cy="540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Host C Compiler/ Linker</a:t>
            </a:r>
          </a:p>
        </p:txBody>
      </p:sp>
      <p:sp>
        <p:nvSpPr>
          <p:cNvPr id="12" name="Right Arrow 10">
            <a:extLst>
              <a:ext uri="{FF2B5EF4-FFF2-40B4-BE49-F238E27FC236}">
                <a16:creationId xmlns:a16="http://schemas.microsoft.com/office/drawing/2014/main" id="{2665AF79-1314-48A6-89DA-E192C01A2E31}"/>
              </a:ext>
            </a:extLst>
          </p:cNvPr>
          <p:cNvSpPr/>
          <p:nvPr/>
        </p:nvSpPr>
        <p:spPr>
          <a:xfrm rot="5400000">
            <a:off x="5898977" y="2232632"/>
            <a:ext cx="405247" cy="359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14" name="Right Arrow 11">
            <a:extLst>
              <a:ext uri="{FF2B5EF4-FFF2-40B4-BE49-F238E27FC236}">
                <a16:creationId xmlns:a16="http://schemas.microsoft.com/office/drawing/2014/main" id="{E6031258-91B3-48D8-971E-94569CCA7493}"/>
              </a:ext>
            </a:extLst>
          </p:cNvPr>
          <p:cNvSpPr/>
          <p:nvPr/>
        </p:nvSpPr>
        <p:spPr>
          <a:xfrm rot="5400000">
            <a:off x="4725537" y="3141201"/>
            <a:ext cx="498764" cy="419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16" name="TextBox 12">
            <a:extLst>
              <a:ext uri="{FF2B5EF4-FFF2-40B4-BE49-F238E27FC236}">
                <a16:creationId xmlns:a16="http://schemas.microsoft.com/office/drawing/2014/main" id="{25756990-4763-4066-81FC-A15DC907958E}"/>
              </a:ext>
            </a:extLst>
          </p:cNvPr>
          <p:cNvSpPr txBox="1">
            <a:spLocks noChangeArrowheads="1"/>
          </p:cNvSpPr>
          <p:nvPr/>
        </p:nvSpPr>
        <p:spPr bwMode="auto">
          <a:xfrm>
            <a:off x="3578781" y="3308776"/>
            <a:ext cx="1092455"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333" dirty="0"/>
              <a:t>Host Code</a:t>
            </a:r>
          </a:p>
        </p:txBody>
      </p:sp>
      <p:sp>
        <p:nvSpPr>
          <p:cNvPr id="18" name="Down Arrow 13">
            <a:extLst>
              <a:ext uri="{FF2B5EF4-FFF2-40B4-BE49-F238E27FC236}">
                <a16:creationId xmlns:a16="http://schemas.microsoft.com/office/drawing/2014/main" id="{5A6AD8C5-B29A-4BBF-AED2-20524FF49565}"/>
              </a:ext>
            </a:extLst>
          </p:cNvPr>
          <p:cNvSpPr/>
          <p:nvPr/>
        </p:nvSpPr>
        <p:spPr>
          <a:xfrm>
            <a:off x="6863765" y="311778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33">
              <a:solidFill>
                <a:schemeClr val="tx1"/>
              </a:solidFill>
            </a:endParaRPr>
          </a:p>
        </p:txBody>
      </p:sp>
      <p:sp>
        <p:nvSpPr>
          <p:cNvPr id="20" name="TextBox 14">
            <a:extLst>
              <a:ext uri="{FF2B5EF4-FFF2-40B4-BE49-F238E27FC236}">
                <a16:creationId xmlns:a16="http://schemas.microsoft.com/office/drawing/2014/main" id="{C1A4603E-0A54-4903-94B1-AF53FB1BB6D9}"/>
              </a:ext>
            </a:extLst>
          </p:cNvPr>
          <p:cNvSpPr txBox="1">
            <a:spLocks noChangeArrowheads="1"/>
          </p:cNvSpPr>
          <p:nvPr/>
        </p:nvSpPr>
        <p:spPr bwMode="auto">
          <a:xfrm>
            <a:off x="7348850" y="3303906"/>
            <a:ext cx="1620959"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Palatino" pitchFamily="18" charset="0"/>
                <a:cs typeface="Arial" charset="0"/>
              </a:defRPr>
            </a:lvl1pPr>
            <a:lvl2pPr marL="742950" indent="-285750" eaLnBrk="0" hangingPunct="0">
              <a:defRPr sz="2400">
                <a:solidFill>
                  <a:schemeClr val="tx1"/>
                </a:solidFill>
                <a:latin typeface="Palatino" pitchFamily="18" charset="0"/>
                <a:cs typeface="Arial" charset="0"/>
              </a:defRPr>
            </a:lvl2pPr>
            <a:lvl3pPr marL="1143000" indent="-228600" eaLnBrk="0" hangingPunct="0">
              <a:defRPr sz="2400">
                <a:solidFill>
                  <a:schemeClr val="tx1"/>
                </a:solidFill>
                <a:latin typeface="Palatino" pitchFamily="18" charset="0"/>
                <a:cs typeface="Arial" charset="0"/>
              </a:defRPr>
            </a:lvl3pPr>
            <a:lvl4pPr marL="1600200" indent="-228600" eaLnBrk="0" hangingPunct="0">
              <a:defRPr sz="2400">
                <a:solidFill>
                  <a:schemeClr val="tx1"/>
                </a:solidFill>
                <a:latin typeface="Palatino" pitchFamily="18" charset="0"/>
                <a:cs typeface="Arial" charset="0"/>
              </a:defRPr>
            </a:lvl4pPr>
            <a:lvl5pPr marL="2057400" indent="-228600" eaLnBrk="0" hangingPunct="0">
              <a:defRPr sz="2400">
                <a:solidFill>
                  <a:schemeClr val="tx1"/>
                </a:solidFill>
                <a:latin typeface="Palatino" pitchFamily="18" charset="0"/>
                <a:cs typeface="Arial" charset="0"/>
              </a:defRPr>
            </a:lvl5pPr>
            <a:lvl6pPr marL="2514600" indent="-228600" eaLnBrk="0" fontAlgn="base" hangingPunct="0">
              <a:spcBef>
                <a:spcPct val="0"/>
              </a:spcBef>
              <a:spcAft>
                <a:spcPct val="0"/>
              </a:spcAft>
              <a:defRPr sz="2400">
                <a:solidFill>
                  <a:schemeClr val="tx1"/>
                </a:solidFill>
                <a:latin typeface="Palatino" pitchFamily="18" charset="0"/>
                <a:cs typeface="Arial" charset="0"/>
              </a:defRPr>
            </a:lvl6pPr>
            <a:lvl7pPr marL="2971800" indent="-228600" eaLnBrk="0" fontAlgn="base" hangingPunct="0">
              <a:spcBef>
                <a:spcPct val="0"/>
              </a:spcBef>
              <a:spcAft>
                <a:spcPct val="0"/>
              </a:spcAft>
              <a:defRPr sz="2400">
                <a:solidFill>
                  <a:schemeClr val="tx1"/>
                </a:solidFill>
                <a:latin typeface="Palatino" pitchFamily="18" charset="0"/>
                <a:cs typeface="Arial" charset="0"/>
              </a:defRPr>
            </a:lvl7pPr>
            <a:lvl8pPr marL="3429000" indent="-228600" eaLnBrk="0" fontAlgn="base" hangingPunct="0">
              <a:spcBef>
                <a:spcPct val="0"/>
              </a:spcBef>
              <a:spcAft>
                <a:spcPct val="0"/>
              </a:spcAft>
              <a:defRPr sz="2400">
                <a:solidFill>
                  <a:schemeClr val="tx1"/>
                </a:solidFill>
                <a:latin typeface="Palatino" pitchFamily="18" charset="0"/>
                <a:cs typeface="Arial" charset="0"/>
              </a:defRPr>
            </a:lvl8pPr>
            <a:lvl9pPr marL="3886200" indent="-228600" eaLnBrk="0" fontAlgn="base" hangingPunct="0">
              <a:spcBef>
                <a:spcPct val="0"/>
              </a:spcBef>
              <a:spcAft>
                <a:spcPct val="0"/>
              </a:spcAft>
              <a:defRPr sz="2400">
                <a:solidFill>
                  <a:schemeClr val="tx1"/>
                </a:solidFill>
                <a:latin typeface="Palatino" pitchFamily="18" charset="0"/>
                <a:cs typeface="Arial" charset="0"/>
              </a:defRPr>
            </a:lvl9pPr>
          </a:lstStyle>
          <a:p>
            <a:pPr eaLnBrk="1" hangingPunct="1"/>
            <a:r>
              <a:rPr lang="en-US" sz="1333" dirty="0"/>
              <a:t>Device Code (PTX)</a:t>
            </a:r>
          </a:p>
        </p:txBody>
      </p:sp>
      <p:sp>
        <p:nvSpPr>
          <p:cNvPr id="22" name="Down Arrow 15">
            <a:extLst>
              <a:ext uri="{FF2B5EF4-FFF2-40B4-BE49-F238E27FC236}">
                <a16:creationId xmlns:a16="http://schemas.microsoft.com/office/drawing/2014/main" id="{E931F1F1-A05F-4FE4-9D0B-756E94B0CE22}"/>
              </a:ext>
            </a:extLst>
          </p:cNvPr>
          <p:cNvSpPr/>
          <p:nvPr/>
        </p:nvSpPr>
        <p:spPr>
          <a:xfrm>
            <a:off x="4765141" y="419761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24" name="Rectangle 23">
            <a:extLst>
              <a:ext uri="{FF2B5EF4-FFF2-40B4-BE49-F238E27FC236}">
                <a16:creationId xmlns:a16="http://schemas.microsoft.com/office/drawing/2014/main" id="{A3E9E93F-CBE6-4F39-A1C3-B5CAB6CED294}"/>
              </a:ext>
            </a:extLst>
          </p:cNvPr>
          <p:cNvSpPr/>
          <p:nvPr/>
        </p:nvSpPr>
        <p:spPr>
          <a:xfrm>
            <a:off x="6312732" y="3657602"/>
            <a:ext cx="2517325" cy="540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33" dirty="0">
                <a:solidFill>
                  <a:schemeClr val="tx1"/>
                </a:solidFill>
              </a:rPr>
              <a:t>Device Just-in-Time Compiler</a:t>
            </a:r>
          </a:p>
        </p:txBody>
      </p:sp>
      <p:sp>
        <p:nvSpPr>
          <p:cNvPr id="26" name="Down Arrow 18">
            <a:extLst>
              <a:ext uri="{FF2B5EF4-FFF2-40B4-BE49-F238E27FC236}">
                <a16:creationId xmlns:a16="http://schemas.microsoft.com/office/drawing/2014/main" id="{86CF670A-6558-4B7F-A59E-6446BE8ACEA1}"/>
              </a:ext>
            </a:extLst>
          </p:cNvPr>
          <p:cNvSpPr/>
          <p:nvPr/>
        </p:nvSpPr>
        <p:spPr>
          <a:xfrm>
            <a:off x="6929296" y="4197619"/>
            <a:ext cx="419555" cy="4987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tx1"/>
              </a:solidFill>
            </a:endParaRPr>
          </a:p>
        </p:txBody>
      </p:sp>
      <p:sp>
        <p:nvSpPr>
          <p:cNvPr id="28" name="Rectangle 27">
            <a:extLst>
              <a:ext uri="{FF2B5EF4-FFF2-40B4-BE49-F238E27FC236}">
                <a16:creationId xmlns:a16="http://schemas.microsoft.com/office/drawing/2014/main" id="{06DD820D-7D56-48FB-89DB-21039241C625}"/>
              </a:ext>
            </a:extLst>
          </p:cNvPr>
          <p:cNvSpPr/>
          <p:nvPr/>
        </p:nvSpPr>
        <p:spPr>
          <a:xfrm>
            <a:off x="3510965" y="4731019"/>
            <a:ext cx="533433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Heterogeneous Computing Platform with</a:t>
            </a:r>
          </a:p>
          <a:p>
            <a:pPr algn="ctr">
              <a:defRPr/>
            </a:pPr>
            <a:r>
              <a:rPr lang="en-US" sz="1400" dirty="0">
                <a:solidFill>
                  <a:schemeClr val="tx1"/>
                </a:solidFill>
              </a:rPr>
              <a:t>CPUs, GPUs, etc.</a:t>
            </a:r>
          </a:p>
        </p:txBody>
      </p:sp>
      <p:sp>
        <p:nvSpPr>
          <p:cNvPr id="3" name="TextBox 2">
            <a:extLst>
              <a:ext uri="{FF2B5EF4-FFF2-40B4-BE49-F238E27FC236}">
                <a16:creationId xmlns:a16="http://schemas.microsoft.com/office/drawing/2014/main" id="{DFFE660D-1506-C14C-9969-17656D2D14B8}"/>
              </a:ext>
            </a:extLst>
          </p:cNvPr>
          <p:cNvSpPr txBox="1"/>
          <p:nvPr/>
        </p:nvSpPr>
        <p:spPr>
          <a:xfrm>
            <a:off x="1653871" y="5725212"/>
            <a:ext cx="10353137" cy="646331"/>
          </a:xfrm>
          <a:prstGeom prst="rect">
            <a:avLst/>
          </a:prstGeom>
          <a:noFill/>
          <a:ln w="38100">
            <a:solidFill>
              <a:srgbClr val="FF0000"/>
            </a:solidFill>
          </a:ln>
        </p:spPr>
        <p:txBody>
          <a:bodyPr wrap="square" rtlCol="0">
            <a:spAutoFit/>
          </a:bodyPr>
          <a:lstStyle/>
          <a:p>
            <a:r>
              <a:rPr lang="en-US" i="1" dirty="0"/>
              <a:t>Side note: This is wild if you think about it for a moment, and gets worse as you abstract further, e.g. shaders:</a:t>
            </a:r>
          </a:p>
          <a:p>
            <a:r>
              <a:rPr lang="en-US" i="1" dirty="0">
                <a:hlinkClick r:id="rId2"/>
              </a:rPr>
              <a:t>https://www.cs.cornell.edu/~asampson/media/papers/opengl-snapl2017-preprint.pdf</a:t>
            </a:r>
            <a:r>
              <a:rPr lang="en-US" i="1" dirty="0"/>
              <a:t> </a:t>
            </a:r>
          </a:p>
        </p:txBody>
      </p:sp>
      <p:cxnSp>
        <p:nvCxnSpPr>
          <p:cNvPr id="7" name="Elbow Connector 6">
            <a:extLst>
              <a:ext uri="{FF2B5EF4-FFF2-40B4-BE49-F238E27FC236}">
                <a16:creationId xmlns:a16="http://schemas.microsoft.com/office/drawing/2014/main" id="{E106D4D6-2304-474B-B30A-4AE26F460F9B}"/>
              </a:ext>
            </a:extLst>
          </p:cNvPr>
          <p:cNvCxnSpPr>
            <a:cxnSpLocks/>
            <a:stCxn id="3" idx="0"/>
            <a:endCxn id="24" idx="3"/>
          </p:cNvCxnSpPr>
          <p:nvPr/>
        </p:nvCxnSpPr>
        <p:spPr>
          <a:xfrm rot="5400000" flipH="1" flipV="1">
            <a:off x="6931525" y="3826681"/>
            <a:ext cx="1797446" cy="1999617"/>
          </a:xfrm>
          <a:prstGeom prst="bentConnector4">
            <a:avLst>
              <a:gd name="adj1" fmla="val 7096"/>
              <a:gd name="adj2" fmla="val 11143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599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CUDA Accelerated Libraries</a:t>
            </a:r>
          </a:p>
        </p:txBody>
      </p:sp>
      <p:sp>
        <p:nvSpPr>
          <p:cNvPr id="4" name="TextBox 3"/>
          <p:cNvSpPr txBox="1"/>
          <p:nvPr/>
        </p:nvSpPr>
        <p:spPr>
          <a:xfrm>
            <a:off x="3044124" y="2530288"/>
            <a:ext cx="1424364" cy="669414"/>
          </a:xfrm>
          <a:prstGeom prst="rect">
            <a:avLst/>
          </a:prstGeom>
          <a:noFill/>
        </p:spPr>
        <p:txBody>
          <a:bodyPr wrap="none" rtlCol="0">
            <a:spAutoFit/>
          </a:bodyPr>
          <a:lstStyle/>
          <a:p>
            <a:r>
              <a:rPr lang="en-US" sz="1500" dirty="0">
                <a:latin typeface="Trebuchet MS"/>
                <a:cs typeface="Trebuchet MS"/>
              </a:rPr>
              <a:t>Linear Algebra</a:t>
            </a:r>
          </a:p>
          <a:p>
            <a:r>
              <a:rPr lang="en-US" sz="1125" dirty="0">
                <a:latin typeface="Trebuchet MS"/>
                <a:cs typeface="Trebuchet MS"/>
              </a:rPr>
              <a:t>FFT, BLAS, </a:t>
            </a:r>
          </a:p>
          <a:p>
            <a:r>
              <a:rPr lang="en-US" sz="1125" dirty="0">
                <a:latin typeface="Trebuchet MS"/>
                <a:cs typeface="Trebuchet MS"/>
              </a:rPr>
              <a:t>SPARSE, Matrix</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22295" y="2543156"/>
            <a:ext cx="1007061" cy="571500"/>
          </a:xfrm>
          <a:prstGeom prst="roundRect">
            <a:avLst>
              <a:gd name="adj" fmla="val 8594"/>
            </a:avLst>
          </a:prstGeom>
          <a:solidFill>
            <a:srgbClr val="FFFFFF">
              <a:shade val="85000"/>
            </a:srgbClr>
          </a:solidFill>
          <a:ln>
            <a:noFill/>
          </a:ln>
          <a:effectLst/>
        </p:spPr>
      </p:pic>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6800" y="2542582"/>
            <a:ext cx="892969" cy="571500"/>
          </a:xfrm>
          <a:prstGeom prst="roundRect">
            <a:avLst>
              <a:gd name="adj" fmla="val 8594"/>
            </a:avLst>
          </a:prstGeom>
          <a:solidFill>
            <a:srgbClr val="FFFFFF">
              <a:shade val="85000"/>
            </a:srgbClr>
          </a:solidFill>
          <a:ln>
            <a:noFill/>
          </a:ln>
          <a:effectLst/>
        </p:spPr>
      </p:pic>
      <p:pic>
        <p:nvPicPr>
          <p:cNvPr id="7" name="Picture 8" descr="http://developer.nvidia.com/sites/default/files/imagecache/250-250/akamai/cuda/images/HPC_SDK_220x125.jpg"/>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4722585" y="2542410"/>
            <a:ext cx="1005839" cy="571500"/>
          </a:xfrm>
          <a:prstGeom prst="roundRect">
            <a:avLst>
              <a:gd name="adj" fmla="val 8594"/>
            </a:avLst>
          </a:prstGeom>
          <a:solidFill>
            <a:srgbClr val="FFFFFF">
              <a:shade val="85000"/>
            </a:srgbClr>
          </a:solidFill>
          <a:ln>
            <a:noFill/>
          </a:ln>
          <a:effectLst/>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896335" y="2544325"/>
            <a:ext cx="1047750" cy="571500"/>
          </a:xfrm>
          <a:prstGeom prst="roundRect">
            <a:avLst>
              <a:gd name="adj" fmla="val 8594"/>
            </a:avLst>
          </a:prstGeom>
          <a:solidFill>
            <a:srgbClr val="FFFFFF">
              <a:shade val="85000"/>
            </a:srgbClr>
          </a:solidFill>
          <a:ln>
            <a:noFill/>
          </a:ln>
          <a:effectLst/>
        </p:spPr>
      </p:pic>
      <p:pic>
        <p:nvPicPr>
          <p:cNvPr id="9" name="Picture 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36192" y="3302863"/>
            <a:ext cx="1007645" cy="571500"/>
          </a:xfrm>
          <a:prstGeom prst="roundRect">
            <a:avLst>
              <a:gd name="adj" fmla="val 8594"/>
            </a:avLst>
          </a:prstGeom>
          <a:solidFill>
            <a:srgbClr val="FFFFFF">
              <a:shade val="85000"/>
            </a:srgbClr>
          </a:solidFill>
          <a:ln>
            <a:noFill/>
          </a:ln>
          <a:effectLst/>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011230" y="3301931"/>
            <a:ext cx="890439" cy="571500"/>
          </a:xfrm>
          <a:prstGeom prst="roundRect">
            <a:avLst>
              <a:gd name="adj" fmla="val 8594"/>
            </a:avLst>
          </a:prstGeom>
          <a:solidFill>
            <a:srgbClr val="FFFFFF">
              <a:shade val="85000"/>
            </a:srgbClr>
          </a:solidFill>
          <a:ln>
            <a:noFill/>
          </a:ln>
          <a:effectLst/>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850358" y="3304823"/>
            <a:ext cx="929355" cy="571500"/>
          </a:xfrm>
          <a:prstGeom prst="roundRect">
            <a:avLst>
              <a:gd name="adj" fmla="val 8594"/>
            </a:avLst>
          </a:prstGeom>
          <a:solidFill>
            <a:srgbClr val="FFFFFF">
              <a:shade val="85000"/>
            </a:srgbClr>
          </a:solidFill>
          <a:ln>
            <a:noFill/>
          </a:ln>
          <a:effectLst/>
        </p:spPr>
      </p:pic>
      <p:sp>
        <p:nvSpPr>
          <p:cNvPr id="12" name="TextBox 11"/>
          <p:cNvSpPr txBox="1"/>
          <p:nvPr/>
        </p:nvSpPr>
        <p:spPr>
          <a:xfrm>
            <a:off x="3058299" y="3344964"/>
            <a:ext cx="1731564" cy="496290"/>
          </a:xfrm>
          <a:prstGeom prst="rect">
            <a:avLst/>
          </a:prstGeom>
          <a:noFill/>
        </p:spPr>
        <p:txBody>
          <a:bodyPr wrap="none" rtlCol="0">
            <a:spAutoFit/>
          </a:bodyPr>
          <a:lstStyle/>
          <a:p>
            <a:r>
              <a:rPr lang="en-US" sz="1500" dirty="0">
                <a:latin typeface="Trebuchet MS"/>
                <a:cs typeface="Trebuchet MS"/>
              </a:rPr>
              <a:t>Numerical &amp; Math</a:t>
            </a:r>
          </a:p>
          <a:p>
            <a:r>
              <a:rPr lang="en-US" sz="1125" dirty="0">
                <a:latin typeface="Trebuchet MS"/>
                <a:cs typeface="Trebuchet MS"/>
              </a:rPr>
              <a:t>RAND, Statistics</a:t>
            </a:r>
          </a:p>
        </p:txBody>
      </p:sp>
      <p:pic>
        <p:nvPicPr>
          <p:cNvPr id="13" name="Picture 1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892614" y="3303298"/>
            <a:ext cx="1022449" cy="571500"/>
          </a:xfrm>
          <a:prstGeom prst="roundRect">
            <a:avLst>
              <a:gd name="adj" fmla="val 8594"/>
            </a:avLst>
          </a:prstGeom>
          <a:solidFill>
            <a:srgbClr val="FFFFFF">
              <a:shade val="85000"/>
            </a:srgbClr>
          </a:solidFill>
          <a:ln>
            <a:noFill/>
          </a:ln>
          <a:effectLst/>
        </p:spPr>
      </p:pic>
      <p:pic>
        <p:nvPicPr>
          <p:cNvPr id="14" name="Picture 1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723252" y="4042426"/>
            <a:ext cx="1005840" cy="571500"/>
          </a:xfrm>
          <a:prstGeom prst="roundRect">
            <a:avLst>
              <a:gd name="adj" fmla="val 8594"/>
            </a:avLst>
          </a:prstGeom>
          <a:solidFill>
            <a:srgbClr val="FFFFFF">
              <a:shade val="85000"/>
            </a:srgbClr>
          </a:solidFill>
          <a:ln>
            <a:noFill/>
          </a:ln>
          <a:effectLst/>
        </p:spPr>
      </p:pic>
      <p:pic>
        <p:nvPicPr>
          <p:cNvPr id="15" name="Picture 14"/>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814721" y="4047674"/>
            <a:ext cx="1005840" cy="571500"/>
          </a:xfrm>
          <a:prstGeom prst="roundRect">
            <a:avLst>
              <a:gd name="adj" fmla="val 8594"/>
            </a:avLst>
          </a:prstGeom>
          <a:solidFill>
            <a:srgbClr val="FFFFFF">
              <a:shade val="85000"/>
            </a:srgbClr>
          </a:solidFill>
          <a:ln>
            <a:noFill/>
          </a:ln>
          <a:effectLst/>
        </p:spPr>
      </p:pic>
      <p:pic>
        <p:nvPicPr>
          <p:cNvPr id="16" name="Picture 1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892013" y="4042427"/>
            <a:ext cx="1005840" cy="571500"/>
          </a:xfrm>
          <a:prstGeom prst="roundRect">
            <a:avLst>
              <a:gd name="adj" fmla="val 8594"/>
            </a:avLst>
          </a:prstGeom>
          <a:solidFill>
            <a:srgbClr val="FFFFFF">
              <a:shade val="85000"/>
            </a:srgbClr>
          </a:solidFill>
          <a:ln>
            <a:noFill/>
          </a:ln>
          <a:effectLst/>
        </p:spPr>
      </p:pic>
      <p:sp>
        <p:nvSpPr>
          <p:cNvPr id="17" name="TextBox 16"/>
          <p:cNvSpPr txBox="1"/>
          <p:nvPr/>
        </p:nvSpPr>
        <p:spPr>
          <a:xfrm>
            <a:off x="3053309" y="4073462"/>
            <a:ext cx="1640770" cy="496290"/>
          </a:xfrm>
          <a:prstGeom prst="rect">
            <a:avLst/>
          </a:prstGeom>
          <a:noFill/>
        </p:spPr>
        <p:txBody>
          <a:bodyPr wrap="none" rtlCol="0">
            <a:spAutoFit/>
          </a:bodyPr>
          <a:lstStyle/>
          <a:p>
            <a:r>
              <a:rPr lang="en-US" sz="1500" dirty="0">
                <a:latin typeface="Trebuchet MS"/>
                <a:cs typeface="Trebuchet MS"/>
              </a:rPr>
              <a:t>Data Struct. &amp; AI</a:t>
            </a:r>
          </a:p>
          <a:p>
            <a:r>
              <a:rPr lang="en-US" sz="1125" dirty="0">
                <a:latin typeface="Trebuchet MS"/>
                <a:cs typeface="Trebuchet MS"/>
              </a:rPr>
              <a:t>Sort, Scan, Zero Sum</a:t>
            </a:r>
          </a:p>
        </p:txBody>
      </p:sp>
      <p:pic>
        <p:nvPicPr>
          <p:cNvPr id="18" name="Picture 17"/>
          <p:cNvPicPr>
            <a:picLocks/>
          </p:cNvPicPr>
          <p:nvPr/>
        </p:nvPicPr>
        <p:blipFill>
          <a:blip r:embed="rId13" cstate="email">
            <a:extLst>
              <a:ext uri="{28A0092B-C50C-407E-A947-70E740481C1C}">
                <a14:useLocalDpi xmlns:a14="http://schemas.microsoft.com/office/drawing/2010/main"/>
              </a:ext>
            </a:extLst>
          </a:blip>
          <a:stretch>
            <a:fillRect/>
          </a:stretch>
        </p:blipFill>
        <p:spPr>
          <a:xfrm>
            <a:off x="4749172" y="4749835"/>
            <a:ext cx="982980" cy="571500"/>
          </a:xfrm>
          <a:prstGeom prst="roundRect">
            <a:avLst>
              <a:gd name="adj" fmla="val 8594"/>
            </a:avLst>
          </a:prstGeom>
          <a:solidFill>
            <a:srgbClr val="FFFFFF">
              <a:shade val="85000"/>
            </a:srgbClr>
          </a:solidFill>
          <a:ln>
            <a:noFill/>
          </a:ln>
          <a:effectLst/>
        </p:spPr>
      </p:pic>
      <p:pic>
        <p:nvPicPr>
          <p:cNvPr id="19" name="Picture 18"/>
          <p:cNvPicPr>
            <a:picLocks/>
          </p:cNvPicPr>
          <p:nvPr/>
        </p:nvPicPr>
        <p:blipFill rotWithShape="1">
          <a:blip r:embed="rId14" cstate="email">
            <a:extLst>
              <a:ext uri="{28A0092B-C50C-407E-A947-70E740481C1C}">
                <a14:useLocalDpi xmlns:a14="http://schemas.microsoft.com/office/drawing/2010/main"/>
              </a:ext>
            </a:extLst>
          </a:blip>
          <a:srcRect t="-2741" r="46970"/>
          <a:stretch/>
        </p:blipFill>
        <p:spPr>
          <a:xfrm>
            <a:off x="5828212" y="4742361"/>
            <a:ext cx="533400" cy="587168"/>
          </a:xfrm>
          <a:prstGeom prst="roundRect">
            <a:avLst>
              <a:gd name="adj" fmla="val 8594"/>
            </a:avLst>
          </a:prstGeom>
          <a:solidFill>
            <a:srgbClr val="FFFFFF">
              <a:shade val="85000"/>
            </a:srgbClr>
          </a:solidFill>
          <a:ln>
            <a:noFill/>
          </a:ln>
          <a:effectLst/>
        </p:spPr>
      </p:pic>
      <p:pic>
        <p:nvPicPr>
          <p:cNvPr id="20" name="Picture 19"/>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900935" y="4755218"/>
            <a:ext cx="1022684" cy="571500"/>
          </a:xfrm>
          <a:prstGeom prst="roundRect">
            <a:avLst>
              <a:gd name="adj" fmla="val 8594"/>
            </a:avLst>
          </a:prstGeom>
          <a:solidFill>
            <a:srgbClr val="FFFFFF">
              <a:shade val="85000"/>
            </a:srgbClr>
          </a:solidFill>
          <a:ln>
            <a:noFill/>
          </a:ln>
          <a:effectLst/>
        </p:spPr>
      </p:pic>
      <p:sp>
        <p:nvSpPr>
          <p:cNvPr id="21" name="TextBox 20"/>
          <p:cNvSpPr txBox="1"/>
          <p:nvPr/>
        </p:nvSpPr>
        <p:spPr>
          <a:xfrm>
            <a:off x="3067241" y="4833239"/>
            <a:ext cx="1635704" cy="496290"/>
          </a:xfrm>
          <a:prstGeom prst="rect">
            <a:avLst/>
          </a:prstGeom>
          <a:noFill/>
        </p:spPr>
        <p:txBody>
          <a:bodyPr wrap="none" rtlCol="0">
            <a:spAutoFit/>
          </a:bodyPr>
          <a:lstStyle/>
          <a:p>
            <a:r>
              <a:rPr lang="en-US" sz="1500" dirty="0">
                <a:latin typeface="Trebuchet MS"/>
                <a:cs typeface="Trebuchet MS"/>
              </a:rPr>
              <a:t>Visual Processing</a:t>
            </a:r>
          </a:p>
          <a:p>
            <a:r>
              <a:rPr lang="en-US" sz="1125" dirty="0">
                <a:latin typeface="Trebuchet MS"/>
                <a:cs typeface="Trebuchet MS"/>
              </a:rPr>
              <a:t>Image &amp; Video</a:t>
            </a:r>
          </a:p>
        </p:txBody>
      </p:sp>
      <p:cxnSp>
        <p:nvCxnSpPr>
          <p:cNvPr id="22" name="Straight Connector 21"/>
          <p:cNvCxnSpPr/>
          <p:nvPr/>
        </p:nvCxnSpPr>
        <p:spPr>
          <a:xfrm>
            <a:off x="2792088" y="3218361"/>
            <a:ext cx="6694989" cy="0"/>
          </a:xfrm>
          <a:prstGeom prst="line">
            <a:avLst/>
          </a:prstGeom>
          <a:ln w="3175" cmpd="sng">
            <a:gradFill flip="none" rotWithShape="1">
              <a:gsLst>
                <a:gs pos="0">
                  <a:schemeClr val="bg1"/>
                </a:gs>
                <a:gs pos="100000">
                  <a:srgbClr val="000000"/>
                </a:gs>
                <a:gs pos="50000">
                  <a:srgbClr val="FFFFFF"/>
                </a:gs>
              </a:gsLst>
              <a:lin ang="0" scaled="1"/>
              <a:tileRect/>
            </a:gradFill>
            <a:prstDash val="sysDot"/>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787097" y="3905964"/>
            <a:ext cx="6694989" cy="0"/>
          </a:xfrm>
          <a:prstGeom prst="line">
            <a:avLst/>
          </a:prstGeom>
          <a:ln w="3175" cmpd="sng">
            <a:gradFill flip="none" rotWithShape="1">
              <a:gsLst>
                <a:gs pos="0">
                  <a:schemeClr val="bg1"/>
                </a:gs>
                <a:gs pos="100000">
                  <a:srgbClr val="000000"/>
                </a:gs>
                <a:gs pos="50000">
                  <a:srgbClr val="FFFFFF"/>
                </a:gs>
              </a:gsLst>
              <a:lin ang="0" scaled="1"/>
              <a:tileRect/>
            </a:gradFill>
            <a:prstDash val="sys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87097" y="4694369"/>
            <a:ext cx="6694989" cy="0"/>
          </a:xfrm>
          <a:prstGeom prst="line">
            <a:avLst/>
          </a:prstGeom>
          <a:ln w="3175" cmpd="sng">
            <a:gradFill flip="none" rotWithShape="1">
              <a:gsLst>
                <a:gs pos="0">
                  <a:schemeClr val="bg1"/>
                </a:gs>
                <a:gs pos="100000">
                  <a:srgbClr val="000000"/>
                </a:gs>
                <a:gs pos="50000">
                  <a:srgbClr val="FFFFFF"/>
                </a:gs>
              </a:gsLst>
              <a:lin ang="0" scaled="1"/>
              <a:tileRect/>
            </a:gradFill>
            <a:prstDash val="sysDot"/>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693105" y="2601150"/>
            <a:ext cx="1001728" cy="553998"/>
          </a:xfrm>
          <a:prstGeom prst="rect">
            <a:avLst/>
          </a:prstGeom>
          <a:noFill/>
        </p:spPr>
        <p:txBody>
          <a:bodyPr wrap="square" rtlCol="0">
            <a:spAutoFit/>
          </a:bodyPr>
          <a:lstStyle/>
          <a:p>
            <a:r>
              <a:rPr lang="en-US" sz="750" b="1" dirty="0">
                <a:latin typeface="Trebuchet MS"/>
                <a:cs typeface="Trebuchet MS"/>
              </a:rPr>
              <a:t>NVIDIA</a:t>
            </a:r>
          </a:p>
          <a:p>
            <a:r>
              <a:rPr lang="en-US" sz="750" b="1" dirty="0">
                <a:latin typeface="Trebuchet MS"/>
                <a:cs typeface="Trebuchet MS"/>
              </a:rPr>
              <a:t>cuFFT, </a:t>
            </a:r>
          </a:p>
          <a:p>
            <a:r>
              <a:rPr lang="en-US" sz="750" b="1" dirty="0">
                <a:latin typeface="Trebuchet MS"/>
                <a:cs typeface="Trebuchet MS"/>
              </a:rPr>
              <a:t>cuBLAS, </a:t>
            </a:r>
          </a:p>
          <a:p>
            <a:r>
              <a:rPr lang="en-US" sz="750" b="1" dirty="0">
                <a:latin typeface="Trebuchet MS"/>
                <a:cs typeface="Trebuchet MS"/>
              </a:rPr>
              <a:t>cuSPARSE</a:t>
            </a:r>
          </a:p>
        </p:txBody>
      </p:sp>
      <p:sp>
        <p:nvSpPr>
          <p:cNvPr id="26" name="TextBox 25"/>
          <p:cNvSpPr txBox="1"/>
          <p:nvPr/>
        </p:nvSpPr>
        <p:spPr>
          <a:xfrm>
            <a:off x="5852596" y="3370761"/>
            <a:ext cx="537931" cy="438582"/>
          </a:xfrm>
          <a:prstGeom prst="rect">
            <a:avLst/>
          </a:prstGeom>
          <a:noFill/>
        </p:spPr>
        <p:txBody>
          <a:bodyPr wrap="square" rtlCol="0">
            <a:spAutoFit/>
          </a:bodyPr>
          <a:lstStyle/>
          <a:p>
            <a:r>
              <a:rPr lang="en-US" sz="750" b="1" dirty="0">
                <a:latin typeface="Trebuchet MS"/>
                <a:cs typeface="Trebuchet MS"/>
              </a:rPr>
              <a:t>NVIDIA</a:t>
            </a:r>
          </a:p>
          <a:p>
            <a:r>
              <a:rPr lang="en-US" sz="750" b="1" dirty="0">
                <a:latin typeface="Trebuchet MS"/>
                <a:cs typeface="Trebuchet MS"/>
              </a:rPr>
              <a:t>Math Lib</a:t>
            </a:r>
          </a:p>
        </p:txBody>
      </p:sp>
      <p:sp>
        <p:nvSpPr>
          <p:cNvPr id="27" name="TextBox 26"/>
          <p:cNvSpPr txBox="1"/>
          <p:nvPr/>
        </p:nvSpPr>
        <p:spPr>
          <a:xfrm>
            <a:off x="7989644" y="3370761"/>
            <a:ext cx="832490" cy="323165"/>
          </a:xfrm>
          <a:prstGeom prst="rect">
            <a:avLst/>
          </a:prstGeom>
          <a:noFill/>
        </p:spPr>
        <p:txBody>
          <a:bodyPr wrap="square" rtlCol="0">
            <a:spAutoFit/>
          </a:bodyPr>
          <a:lstStyle/>
          <a:p>
            <a:r>
              <a:rPr lang="en-US" sz="750" b="1" dirty="0">
                <a:latin typeface="Trebuchet MS"/>
                <a:cs typeface="Trebuchet MS"/>
              </a:rPr>
              <a:t>NVIDIA cuRAND</a:t>
            </a:r>
          </a:p>
        </p:txBody>
      </p:sp>
      <p:sp>
        <p:nvSpPr>
          <p:cNvPr id="28" name="TextBox 27"/>
          <p:cNvSpPr txBox="1"/>
          <p:nvPr/>
        </p:nvSpPr>
        <p:spPr>
          <a:xfrm>
            <a:off x="4733001" y="5025249"/>
            <a:ext cx="537931" cy="323165"/>
          </a:xfrm>
          <a:prstGeom prst="rect">
            <a:avLst/>
          </a:prstGeom>
          <a:noFill/>
        </p:spPr>
        <p:txBody>
          <a:bodyPr wrap="square" rtlCol="0">
            <a:spAutoFit/>
          </a:bodyPr>
          <a:lstStyle/>
          <a:p>
            <a:r>
              <a:rPr lang="en-US" sz="750" b="1" dirty="0">
                <a:latin typeface="Trebuchet MS"/>
                <a:cs typeface="Trebuchet MS"/>
              </a:rPr>
              <a:t>NVIDIA</a:t>
            </a:r>
          </a:p>
          <a:p>
            <a:r>
              <a:rPr lang="en-US" sz="750" b="1" dirty="0">
                <a:latin typeface="Trebuchet MS"/>
                <a:cs typeface="Trebuchet MS"/>
              </a:rPr>
              <a:t>NPP</a:t>
            </a:r>
          </a:p>
        </p:txBody>
      </p:sp>
      <p:sp>
        <p:nvSpPr>
          <p:cNvPr id="29" name="TextBox 28"/>
          <p:cNvSpPr txBox="1"/>
          <p:nvPr/>
        </p:nvSpPr>
        <p:spPr>
          <a:xfrm>
            <a:off x="6288412" y="4818561"/>
            <a:ext cx="551961" cy="438582"/>
          </a:xfrm>
          <a:prstGeom prst="rect">
            <a:avLst/>
          </a:prstGeom>
          <a:noFill/>
        </p:spPr>
        <p:txBody>
          <a:bodyPr wrap="square" rtlCol="0">
            <a:spAutoFit/>
          </a:bodyPr>
          <a:lstStyle/>
          <a:p>
            <a:pPr algn="r"/>
            <a:r>
              <a:rPr lang="en-US" sz="750" b="1" dirty="0">
                <a:latin typeface="Trebuchet MS"/>
                <a:cs typeface="Trebuchet MS"/>
              </a:rPr>
              <a:t>NVIDIA</a:t>
            </a:r>
          </a:p>
          <a:p>
            <a:pPr algn="r"/>
            <a:r>
              <a:rPr lang="en-US" sz="750" b="1" dirty="0">
                <a:latin typeface="Trebuchet MS"/>
                <a:cs typeface="Trebuchet MS"/>
              </a:rPr>
              <a:t>Video Encode</a:t>
            </a:r>
          </a:p>
        </p:txBody>
      </p:sp>
      <p:sp>
        <p:nvSpPr>
          <p:cNvPr id="30" name="TextBox 29"/>
          <p:cNvSpPr txBox="1"/>
          <p:nvPr/>
        </p:nvSpPr>
        <p:spPr>
          <a:xfrm>
            <a:off x="5792179" y="4132761"/>
            <a:ext cx="691458" cy="438582"/>
          </a:xfrm>
          <a:prstGeom prst="rect">
            <a:avLst/>
          </a:prstGeom>
          <a:noFill/>
        </p:spPr>
        <p:txBody>
          <a:bodyPr wrap="square" rtlCol="0">
            <a:spAutoFit/>
          </a:bodyPr>
          <a:lstStyle/>
          <a:p>
            <a:r>
              <a:rPr lang="en-US" sz="750" b="1" dirty="0">
                <a:latin typeface="Trebuchet MS"/>
                <a:cs typeface="Trebuchet MS"/>
              </a:rPr>
              <a:t>GPU AI – Board Games</a:t>
            </a:r>
          </a:p>
        </p:txBody>
      </p:sp>
      <p:sp>
        <p:nvSpPr>
          <p:cNvPr id="31" name="TextBox 30"/>
          <p:cNvSpPr txBox="1"/>
          <p:nvPr/>
        </p:nvSpPr>
        <p:spPr>
          <a:xfrm>
            <a:off x="6900935" y="4132761"/>
            <a:ext cx="691458" cy="438582"/>
          </a:xfrm>
          <a:prstGeom prst="rect">
            <a:avLst/>
          </a:prstGeom>
          <a:noFill/>
        </p:spPr>
        <p:txBody>
          <a:bodyPr wrap="square" rtlCol="0">
            <a:spAutoFit/>
          </a:bodyPr>
          <a:lstStyle/>
          <a:p>
            <a:r>
              <a:rPr lang="en-US" sz="750" b="1" dirty="0">
                <a:latin typeface="Trebuchet MS"/>
                <a:cs typeface="Trebuchet MS"/>
              </a:rPr>
              <a:t>GPU AI – Path Finding</a:t>
            </a:r>
          </a:p>
        </p:txBody>
      </p:sp>
      <p:sp>
        <p:nvSpPr>
          <p:cNvPr id="32" name="Rectangle 31"/>
          <p:cNvSpPr/>
          <p:nvPr/>
        </p:nvSpPr>
        <p:spPr>
          <a:xfrm>
            <a:off x="3172443" y="5765465"/>
            <a:ext cx="5324599" cy="369332"/>
          </a:xfrm>
          <a:prstGeom prst="rect">
            <a:avLst/>
          </a:prstGeom>
        </p:spPr>
        <p:txBody>
          <a:bodyPr wrap="none">
            <a:spAutoFit/>
          </a:bodyPr>
          <a:lstStyle/>
          <a:p>
            <a:r>
              <a:rPr lang="en-US" dirty="0"/>
              <a:t>https://developer.nvidia.com/gpu-accelerated-libraries</a:t>
            </a:r>
          </a:p>
        </p:txBody>
      </p:sp>
    </p:spTree>
    <p:extLst>
      <p:ext uri="{BB962C8B-B14F-4D97-AF65-F5344CB8AC3E}">
        <p14:creationId xmlns:p14="http://schemas.microsoft.com/office/powerpoint/2010/main" val="32291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4FA3-AF4A-47E7-8BB8-B2C4FA9F27BC}"/>
              </a:ext>
            </a:extLst>
          </p:cNvPr>
          <p:cNvSpPr>
            <a:spLocks noGrp="1"/>
          </p:cNvSpPr>
          <p:nvPr>
            <p:ph type="title"/>
          </p:nvPr>
        </p:nvSpPr>
        <p:spPr/>
        <p:txBody>
          <a:bodyPr/>
          <a:lstStyle/>
          <a:p>
            <a:r>
              <a:rPr lang="en-US" dirty="0"/>
              <a:t>Memory in CUDA/GPU</a:t>
            </a:r>
          </a:p>
        </p:txBody>
      </p:sp>
      <p:sp>
        <p:nvSpPr>
          <p:cNvPr id="3" name="Text Placeholder 2">
            <a:extLst>
              <a:ext uri="{FF2B5EF4-FFF2-40B4-BE49-F238E27FC236}">
                <a16:creationId xmlns:a16="http://schemas.microsoft.com/office/drawing/2014/main" id="{AC483C9F-973F-464A-B16E-CBE99BED69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C4D0FA-EAF1-42B9-BBCD-FA23C5775C72}"/>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645680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Hierarchy </a:t>
            </a:r>
          </a:p>
        </p:txBody>
      </p:sp>
      <p:sp>
        <p:nvSpPr>
          <p:cNvPr id="3" name="Content Placeholder 2"/>
          <p:cNvSpPr>
            <a:spLocks noGrp="1"/>
          </p:cNvSpPr>
          <p:nvPr>
            <p:ph idx="1"/>
          </p:nvPr>
        </p:nvSpPr>
        <p:spPr>
          <a:xfrm>
            <a:off x="182880" y="1624432"/>
            <a:ext cx="6130456" cy="4821405"/>
          </a:xfrm>
        </p:spPr>
        <p:txBody>
          <a:bodyPr>
            <a:normAutofit lnSpcReduction="10000"/>
          </a:bodyPr>
          <a:lstStyle/>
          <a:p>
            <a:r>
              <a:rPr lang="en-US" dirty="0"/>
              <a:t>Each </a:t>
            </a:r>
            <a:r>
              <a:rPr lang="en-US" dirty="0">
                <a:solidFill>
                  <a:srgbClr val="7030A0"/>
                </a:solidFill>
              </a:rPr>
              <a:t>thread</a:t>
            </a:r>
            <a:r>
              <a:rPr lang="en-US" dirty="0"/>
              <a:t> has its own set of registers</a:t>
            </a:r>
          </a:p>
          <a:p>
            <a:r>
              <a:rPr lang="en-US" dirty="0"/>
              <a:t>Group of 32 threads called a </a:t>
            </a:r>
            <a:r>
              <a:rPr lang="en-US" dirty="0">
                <a:solidFill>
                  <a:srgbClr val="7030A0"/>
                </a:solidFill>
              </a:rPr>
              <a:t>warp</a:t>
            </a:r>
            <a:r>
              <a:rPr lang="en-US" dirty="0"/>
              <a:t> </a:t>
            </a:r>
          </a:p>
          <a:p>
            <a:pPr lvl="1"/>
            <a:r>
              <a:rPr lang="en-US" dirty="0"/>
              <a:t>All threads in a warp execute the same instruction (SIMD)</a:t>
            </a:r>
          </a:p>
          <a:p>
            <a:r>
              <a:rPr lang="en-US" dirty="0"/>
              <a:t>A </a:t>
            </a:r>
            <a:r>
              <a:rPr lang="en-US" dirty="0">
                <a:solidFill>
                  <a:srgbClr val="7030A0"/>
                </a:solidFill>
              </a:rPr>
              <a:t>block</a:t>
            </a:r>
            <a:r>
              <a:rPr lang="en-US" dirty="0"/>
              <a:t> (aka </a:t>
            </a:r>
            <a:r>
              <a:rPr lang="en-US" dirty="0" err="1"/>
              <a:t>Threadblock</a:t>
            </a:r>
            <a:r>
              <a:rPr lang="en-US" dirty="0"/>
              <a:t>, CTA) is a set of warps</a:t>
            </a:r>
          </a:p>
          <a:p>
            <a:r>
              <a:rPr lang="en-US" dirty="0"/>
              <a:t>A </a:t>
            </a:r>
            <a:r>
              <a:rPr lang="en-US" dirty="0">
                <a:solidFill>
                  <a:srgbClr val="7030A0"/>
                </a:solidFill>
              </a:rPr>
              <a:t>grid</a:t>
            </a:r>
            <a:r>
              <a:rPr lang="en-US" dirty="0"/>
              <a:t> is a set of blocks launched as part of one kernel</a:t>
            </a:r>
          </a:p>
          <a:p>
            <a:pPr lvl="1"/>
            <a:r>
              <a:rPr lang="en-US" dirty="0"/>
              <a:t>All threads in a block have fast on chip shared memory </a:t>
            </a:r>
          </a:p>
          <a:p>
            <a:pPr lvl="1"/>
            <a:r>
              <a:rPr lang="en-US" dirty="0"/>
              <a:t>Threads in different block communicate via shared slow global memory</a:t>
            </a:r>
          </a:p>
          <a:p>
            <a:endParaRPr lang="en-US" dirty="0"/>
          </a:p>
        </p:txBody>
      </p:sp>
      <p:pic>
        <p:nvPicPr>
          <p:cNvPr id="111618" name="Picture 2"/>
          <p:cNvPicPr>
            <a:picLocks noChangeAspect="1" noChangeArrowheads="1"/>
          </p:cNvPicPr>
          <p:nvPr/>
        </p:nvPicPr>
        <p:blipFill>
          <a:blip r:embed="rId3" cstate="print"/>
          <a:srcRect/>
          <a:stretch>
            <a:fillRect/>
          </a:stretch>
        </p:blipFill>
        <p:spPr bwMode="auto">
          <a:xfrm>
            <a:off x="6648994" y="0"/>
            <a:ext cx="5206456" cy="6826592"/>
          </a:xfrm>
          <a:prstGeom prst="rect">
            <a:avLst/>
          </a:prstGeom>
          <a:noFill/>
          <a:ln w="9525">
            <a:noFill/>
            <a:miter lim="800000"/>
            <a:headEnd/>
            <a:tailEnd/>
          </a:ln>
        </p:spPr>
      </p:pic>
    </p:spTree>
    <p:extLst>
      <p:ext uri="{BB962C8B-B14F-4D97-AF65-F5344CB8AC3E}">
        <p14:creationId xmlns:p14="http://schemas.microsoft.com/office/powerpoint/2010/main" val="813895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and Block Hierarchy</a:t>
            </a:r>
          </a:p>
        </p:txBody>
      </p:sp>
      <p:pic>
        <p:nvPicPr>
          <p:cNvPr id="54273" name="Picture 1"/>
          <p:cNvPicPr>
            <a:picLocks noChangeAspect="1" noChangeArrowheads="1"/>
          </p:cNvPicPr>
          <p:nvPr/>
        </p:nvPicPr>
        <p:blipFill>
          <a:blip r:embed="rId3" cstate="print"/>
          <a:srcRect/>
          <a:stretch>
            <a:fillRect/>
          </a:stretch>
        </p:blipFill>
        <p:spPr bwMode="auto">
          <a:xfrm>
            <a:off x="7980998" y="1678442"/>
            <a:ext cx="3362325" cy="3762375"/>
          </a:xfrm>
          <a:prstGeom prst="rect">
            <a:avLst/>
          </a:prstGeom>
          <a:noFill/>
          <a:ln w="9525">
            <a:noFill/>
            <a:miter lim="800000"/>
            <a:headEnd/>
            <a:tailEnd/>
          </a:ln>
        </p:spPr>
      </p:pic>
      <p:graphicFrame>
        <p:nvGraphicFramePr>
          <p:cNvPr id="54274" name="Object 2"/>
          <p:cNvGraphicFramePr>
            <a:graphicFrameLocks noChangeAspect="1"/>
          </p:cNvGraphicFramePr>
          <p:nvPr/>
        </p:nvGraphicFramePr>
        <p:xfrm>
          <a:off x="891994" y="1561465"/>
          <a:ext cx="4414838" cy="515938"/>
        </p:xfrm>
        <a:graphic>
          <a:graphicData uri="http://schemas.openxmlformats.org/presentationml/2006/ole">
            <mc:AlternateContent xmlns:mc="http://schemas.openxmlformats.org/markup-compatibility/2006">
              <mc:Choice xmlns:v="urn:schemas-microsoft-com:vml" Requires="v">
                <p:oleObj spid="_x0000_s49168" name="Equation" r:id="rId4" imgW="1523880" imgH="177480" progId="Equation.3">
                  <p:embed/>
                </p:oleObj>
              </mc:Choice>
              <mc:Fallback>
                <p:oleObj name="Equation" r:id="rId4" imgW="1523880" imgH="177480" progId="Equation.3">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994" y="1561465"/>
                        <a:ext cx="441483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65760" y="2377440"/>
            <a:ext cx="4672818" cy="1200329"/>
          </a:xfrm>
          <a:prstGeom prst="rect">
            <a:avLst/>
          </a:prstGeom>
          <a:noFill/>
        </p:spPr>
        <p:txBody>
          <a:bodyPr wrap="none" rtlCol="0">
            <a:spAutoFit/>
          </a:bodyPr>
          <a:lstStyle/>
          <a:p>
            <a:r>
              <a:rPr lang="en-US" b="1" dirty="0">
                <a:solidFill>
                  <a:srgbClr val="0070C0"/>
                </a:solidFill>
              </a:rPr>
              <a:t>dim3</a:t>
            </a:r>
            <a:r>
              <a:rPr lang="en-US" dirty="0"/>
              <a:t> </a:t>
            </a:r>
            <a:r>
              <a:rPr lang="en-US" dirty="0" err="1"/>
              <a:t>DimGrid</a:t>
            </a:r>
            <a:r>
              <a:rPr lang="en-US" dirty="0"/>
              <a:t>(3, 2);  // 6 thread blocks</a:t>
            </a:r>
          </a:p>
          <a:p>
            <a:r>
              <a:rPr lang="en-US" b="1" dirty="0">
                <a:solidFill>
                  <a:srgbClr val="0070C0"/>
                </a:solidFill>
              </a:rPr>
              <a:t>dim3</a:t>
            </a:r>
            <a:r>
              <a:rPr lang="en-US" dirty="0"/>
              <a:t> </a:t>
            </a:r>
            <a:r>
              <a:rPr lang="en-US" dirty="0" err="1"/>
              <a:t>DimBlock</a:t>
            </a:r>
            <a:r>
              <a:rPr lang="en-US" dirty="0"/>
              <a:t>(3,5,1) // 15 threads / block</a:t>
            </a:r>
          </a:p>
          <a:p>
            <a:endParaRPr lang="en-US" dirty="0"/>
          </a:p>
          <a:p>
            <a:r>
              <a:rPr lang="en-US" dirty="0"/>
              <a:t>Kernel &lt;&lt;&lt;</a:t>
            </a:r>
            <a:r>
              <a:rPr lang="en-US" dirty="0" err="1"/>
              <a:t>DimGrid</a:t>
            </a:r>
            <a:r>
              <a:rPr lang="en-US" dirty="0"/>
              <a:t>, </a:t>
            </a:r>
            <a:r>
              <a:rPr lang="en-US" dirty="0" err="1"/>
              <a:t>DimBlock</a:t>
            </a:r>
            <a:r>
              <a:rPr lang="en-US" dirty="0"/>
              <a:t>&gt;&gt;&gt; (…</a:t>
            </a:r>
            <a:r>
              <a:rPr lang="en-US" dirty="0" err="1"/>
              <a:t>parallist</a:t>
            </a:r>
            <a:r>
              <a:rPr lang="en-US" dirty="0"/>
              <a:t>…) ;</a:t>
            </a:r>
          </a:p>
        </p:txBody>
      </p:sp>
    </p:spTree>
    <p:extLst>
      <p:ext uri="{BB962C8B-B14F-4D97-AF65-F5344CB8AC3E}">
        <p14:creationId xmlns:p14="http://schemas.microsoft.com/office/powerpoint/2010/main" val="27359411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Thread and Block Hierarchy</a:t>
            </a:r>
          </a:p>
        </p:txBody>
      </p:sp>
      <p:pic>
        <p:nvPicPr>
          <p:cNvPr id="54273" name="Picture 1"/>
          <p:cNvPicPr>
            <a:picLocks noChangeAspect="1" noChangeArrowheads="1"/>
          </p:cNvPicPr>
          <p:nvPr/>
        </p:nvPicPr>
        <p:blipFill>
          <a:blip r:embed="rId3" cstate="print"/>
          <a:srcRect/>
          <a:stretch>
            <a:fillRect/>
          </a:stretch>
        </p:blipFill>
        <p:spPr bwMode="auto">
          <a:xfrm>
            <a:off x="7980998" y="1678442"/>
            <a:ext cx="3362325" cy="3762375"/>
          </a:xfrm>
          <a:prstGeom prst="rect">
            <a:avLst/>
          </a:prstGeom>
          <a:noFill/>
          <a:ln w="9525">
            <a:noFill/>
            <a:miter lim="800000"/>
            <a:headEnd/>
            <a:tailEnd/>
          </a:ln>
        </p:spPr>
      </p:pic>
      <p:graphicFrame>
        <p:nvGraphicFramePr>
          <p:cNvPr id="54274" name="Object 2"/>
          <p:cNvGraphicFramePr>
            <a:graphicFrameLocks noChangeAspect="1"/>
          </p:cNvGraphicFramePr>
          <p:nvPr/>
        </p:nvGraphicFramePr>
        <p:xfrm>
          <a:off x="891994" y="1561465"/>
          <a:ext cx="4414838" cy="515938"/>
        </p:xfrm>
        <a:graphic>
          <a:graphicData uri="http://schemas.openxmlformats.org/presentationml/2006/ole">
            <mc:AlternateContent xmlns:mc="http://schemas.openxmlformats.org/markup-compatibility/2006">
              <mc:Choice xmlns:v="urn:schemas-microsoft-com:vml" Requires="v">
                <p:oleObj spid="_x0000_s50192" name="Equation" r:id="rId4" imgW="1523880" imgH="177480" progId="Equation.3">
                  <p:embed/>
                </p:oleObj>
              </mc:Choice>
              <mc:Fallback>
                <p:oleObj name="Equation" r:id="rId4" imgW="1523880" imgH="177480" progId="Equation.3">
                  <p:embed/>
                  <p:pic>
                    <p:nvPicPr>
                      <p:cNvPr id="542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994" y="1561465"/>
                        <a:ext cx="4414838"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365760" y="2377440"/>
            <a:ext cx="4672818" cy="1200329"/>
          </a:xfrm>
          <a:prstGeom prst="rect">
            <a:avLst/>
          </a:prstGeom>
          <a:noFill/>
        </p:spPr>
        <p:txBody>
          <a:bodyPr wrap="none" rtlCol="0">
            <a:spAutoFit/>
          </a:bodyPr>
          <a:lstStyle/>
          <a:p>
            <a:r>
              <a:rPr lang="en-US" b="1" dirty="0">
                <a:solidFill>
                  <a:srgbClr val="0070C0"/>
                </a:solidFill>
              </a:rPr>
              <a:t>dim3</a:t>
            </a:r>
            <a:r>
              <a:rPr lang="en-US" dirty="0"/>
              <a:t> </a:t>
            </a:r>
            <a:r>
              <a:rPr lang="en-US" dirty="0" err="1"/>
              <a:t>DimGrid</a:t>
            </a:r>
            <a:r>
              <a:rPr lang="en-US" dirty="0"/>
              <a:t>(3, 2);  // 6 thread blocks</a:t>
            </a:r>
          </a:p>
          <a:p>
            <a:r>
              <a:rPr lang="en-US" dirty="0">
                <a:solidFill>
                  <a:srgbClr val="0070C0"/>
                </a:solidFill>
              </a:rPr>
              <a:t>dim3</a:t>
            </a:r>
            <a:r>
              <a:rPr lang="en-US" dirty="0"/>
              <a:t> </a:t>
            </a:r>
            <a:r>
              <a:rPr lang="en-US" dirty="0" err="1"/>
              <a:t>DimBlock</a:t>
            </a:r>
            <a:r>
              <a:rPr lang="en-US" dirty="0"/>
              <a:t>(3,5,1) // 15 threads / block</a:t>
            </a:r>
          </a:p>
          <a:p>
            <a:endParaRPr lang="en-US" dirty="0"/>
          </a:p>
          <a:p>
            <a:r>
              <a:rPr lang="en-US" dirty="0"/>
              <a:t>Kernel &lt;&lt;&lt;</a:t>
            </a:r>
            <a:r>
              <a:rPr lang="en-US" dirty="0" err="1"/>
              <a:t>DimGrid</a:t>
            </a:r>
            <a:r>
              <a:rPr lang="en-US" dirty="0"/>
              <a:t>, </a:t>
            </a:r>
            <a:r>
              <a:rPr lang="en-US" dirty="0" err="1"/>
              <a:t>DimBlock</a:t>
            </a:r>
            <a:r>
              <a:rPr lang="en-US" dirty="0"/>
              <a:t>&gt;&gt;&gt; (…</a:t>
            </a:r>
            <a:r>
              <a:rPr lang="en-US" dirty="0" err="1"/>
              <a:t>parallist</a:t>
            </a:r>
            <a:r>
              <a:rPr lang="en-US" dirty="0"/>
              <a:t>…) ;</a:t>
            </a:r>
          </a:p>
        </p:txBody>
      </p:sp>
      <p:sp>
        <p:nvSpPr>
          <p:cNvPr id="8" name="TextBox 7"/>
          <p:cNvSpPr txBox="1"/>
          <p:nvPr/>
        </p:nvSpPr>
        <p:spPr>
          <a:xfrm>
            <a:off x="348343" y="3888378"/>
            <a:ext cx="7357079" cy="2308324"/>
          </a:xfrm>
          <a:prstGeom prst="rect">
            <a:avLst/>
          </a:prstGeom>
          <a:noFill/>
        </p:spPr>
        <p:txBody>
          <a:bodyPr wrap="none" rtlCol="0">
            <a:spAutoFit/>
          </a:bodyPr>
          <a:lstStyle/>
          <a:p>
            <a:r>
              <a:rPr lang="en-US" dirty="0"/>
              <a:t>Blocks and Threads are 3 dimensional</a:t>
            </a:r>
          </a:p>
          <a:p>
            <a:endParaRPr lang="en-US" dirty="0"/>
          </a:p>
          <a:p>
            <a:r>
              <a:rPr lang="en-US" b="1" dirty="0">
                <a:solidFill>
                  <a:srgbClr val="0070C0"/>
                </a:solidFill>
              </a:rPr>
              <a:t>dim3</a:t>
            </a:r>
            <a:r>
              <a:rPr lang="en-US" dirty="0"/>
              <a:t> </a:t>
            </a:r>
            <a:r>
              <a:rPr lang="en-US" dirty="0" err="1"/>
              <a:t>blockIdx</a:t>
            </a:r>
            <a:r>
              <a:rPr lang="en-US" dirty="0"/>
              <a:t>;   //Block index within a grid</a:t>
            </a:r>
          </a:p>
          <a:p>
            <a:r>
              <a:rPr lang="en-US" b="1" dirty="0">
                <a:solidFill>
                  <a:srgbClr val="0070C0"/>
                </a:solidFill>
              </a:rPr>
              <a:t>dim3</a:t>
            </a:r>
            <a:r>
              <a:rPr lang="en-US" dirty="0"/>
              <a:t> </a:t>
            </a:r>
            <a:r>
              <a:rPr lang="en-US" dirty="0" err="1"/>
              <a:t>threadIdx</a:t>
            </a:r>
            <a:r>
              <a:rPr lang="en-US" dirty="0"/>
              <a:t>;  // Thread index within a block</a:t>
            </a:r>
          </a:p>
          <a:p>
            <a:endParaRPr lang="en-US" dirty="0"/>
          </a:p>
          <a:p>
            <a:r>
              <a:rPr lang="en-US" dirty="0"/>
              <a:t>On modern GPUs thread block may contain up to 1024 threads</a:t>
            </a:r>
          </a:p>
          <a:p>
            <a:r>
              <a:rPr lang="en-US" dirty="0"/>
              <a:t>Total number of threads  =  Number of threads per block * Number of blocks </a:t>
            </a:r>
          </a:p>
          <a:p>
            <a:endParaRPr lang="en-US" dirty="0"/>
          </a:p>
        </p:txBody>
      </p:sp>
    </p:spTree>
    <p:extLst>
      <p:ext uri="{BB962C8B-B14F-4D97-AF65-F5344CB8AC3E}">
        <p14:creationId xmlns:p14="http://schemas.microsoft.com/office/powerpoint/2010/main" val="26140393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844C-484E-4A6F-A721-5BC7FDA856E3}"/>
              </a:ext>
            </a:extLst>
          </p:cNvPr>
          <p:cNvSpPr>
            <a:spLocks noGrp="1"/>
          </p:cNvSpPr>
          <p:nvPr>
            <p:ph type="title"/>
          </p:nvPr>
        </p:nvSpPr>
        <p:spPr/>
        <p:txBody>
          <a:bodyPr/>
          <a:lstStyle/>
          <a:p>
            <a:r>
              <a:rPr lang="en-US" dirty="0"/>
              <a:t>Thread and Block Hierarchy</a:t>
            </a:r>
          </a:p>
        </p:txBody>
      </p:sp>
      <p:sp>
        <p:nvSpPr>
          <p:cNvPr id="3" name="Content Placeholder 2">
            <a:extLst>
              <a:ext uri="{FF2B5EF4-FFF2-40B4-BE49-F238E27FC236}">
                <a16:creationId xmlns:a16="http://schemas.microsoft.com/office/drawing/2014/main" id="{3E21A5F4-8F52-4002-8C5E-8DC669A3BEDE}"/>
              </a:ext>
            </a:extLst>
          </p:cNvPr>
          <p:cNvSpPr>
            <a:spLocks noGrp="1"/>
          </p:cNvSpPr>
          <p:nvPr>
            <p:ph idx="1"/>
          </p:nvPr>
        </p:nvSpPr>
        <p:spPr>
          <a:xfrm>
            <a:off x="279164" y="1557080"/>
            <a:ext cx="5789025" cy="4821405"/>
          </a:xfrm>
        </p:spPr>
        <p:txBody>
          <a:bodyPr>
            <a:normAutofit/>
          </a:bodyPr>
          <a:lstStyle/>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err="1"/>
              <a:t>gridDim</a:t>
            </a:r>
            <a:r>
              <a:rPr lang="en-US" dirty="0"/>
              <a:t>, </a:t>
            </a:r>
            <a:r>
              <a:rPr lang="en-US" dirty="0" err="1"/>
              <a:t>blockDim</a:t>
            </a:r>
            <a:r>
              <a:rPr lang="en-US" dirty="0"/>
              <a:t> reflects the dimensions of the grid and block. </a:t>
            </a:r>
          </a:p>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err="1"/>
              <a:t>gridDim.x</a:t>
            </a:r>
            <a:r>
              <a:rPr lang="en-US" dirty="0"/>
              <a:t>, </a:t>
            </a:r>
            <a:r>
              <a:rPr lang="en-US" dirty="0" err="1"/>
              <a:t>grdimDim.y</a:t>
            </a:r>
            <a:r>
              <a:rPr lang="en-US" dirty="0"/>
              <a:t> and </a:t>
            </a:r>
            <a:r>
              <a:rPr lang="en-US" dirty="0" err="1"/>
              <a:t>gridDim.z</a:t>
            </a:r>
            <a:r>
              <a:rPr lang="en-US" dirty="0"/>
              <a:t> are 1 to 65,536 </a:t>
            </a:r>
          </a:p>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Total number of threads in block is up to 1024</a:t>
            </a:r>
          </a:p>
          <a:p>
            <a:pPr marL="729854" lvl="1" indent="-301229">
              <a:tabLst>
                <a:tab pos="770335" algn="l"/>
                <a:tab pos="1456135" algn="l"/>
                <a:tab pos="2141935" algn="l"/>
                <a:tab pos="2827735" algn="l"/>
                <a:tab pos="3513535" algn="l"/>
                <a:tab pos="4199335" algn="l"/>
                <a:tab pos="4885135" algn="l"/>
                <a:tab pos="5570935" algn="l"/>
                <a:tab pos="6256735" algn="l"/>
                <a:tab pos="6942535" algn="l"/>
                <a:tab pos="7628335" algn="l"/>
              </a:tabLst>
            </a:pPr>
            <a:r>
              <a:rPr lang="en-US" dirty="0"/>
              <a:t>The grid can be higher dimension than its blocks and vice versa </a:t>
            </a:r>
          </a:p>
        </p:txBody>
      </p:sp>
      <p:sp>
        <p:nvSpPr>
          <p:cNvPr id="4" name="Slide Number Placeholder 3">
            <a:extLst>
              <a:ext uri="{FF2B5EF4-FFF2-40B4-BE49-F238E27FC236}">
                <a16:creationId xmlns:a16="http://schemas.microsoft.com/office/drawing/2014/main" id="{E3AAD41A-B248-4BE2-BBB2-589937D66988}"/>
              </a:ext>
            </a:extLst>
          </p:cNvPr>
          <p:cNvSpPr>
            <a:spLocks noGrp="1"/>
          </p:cNvSpPr>
          <p:nvPr>
            <p:ph type="sldNum" sz="quarter" idx="12"/>
          </p:nvPr>
        </p:nvSpPr>
        <p:spPr/>
        <p:txBody>
          <a:bodyPr/>
          <a:lstStyle/>
          <a:p>
            <a:fld id="{57733F94-BD4E-45B7-8984-807B972C88CC}" type="slidenum">
              <a:rPr lang="en-US" smtClean="0"/>
              <a:pPr/>
              <a:t>56</a:t>
            </a:fld>
            <a:endParaRPr lang="en-US"/>
          </a:p>
        </p:txBody>
      </p:sp>
      <p:sp>
        <p:nvSpPr>
          <p:cNvPr id="5" name="Rectangle 4">
            <a:extLst>
              <a:ext uri="{FF2B5EF4-FFF2-40B4-BE49-F238E27FC236}">
                <a16:creationId xmlns:a16="http://schemas.microsoft.com/office/drawing/2014/main" id="{F9FEB8E4-4695-43A0-8248-2A32D3DD2871}"/>
              </a:ext>
            </a:extLst>
          </p:cNvPr>
          <p:cNvSpPr/>
          <p:nvPr/>
        </p:nvSpPr>
        <p:spPr>
          <a:xfrm>
            <a:off x="6779029" y="1844455"/>
            <a:ext cx="1143000" cy="14204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dirty="0"/>
          </a:p>
        </p:txBody>
      </p:sp>
      <p:sp>
        <p:nvSpPr>
          <p:cNvPr id="6" name="TextBox 6">
            <a:extLst>
              <a:ext uri="{FF2B5EF4-FFF2-40B4-BE49-F238E27FC236}">
                <a16:creationId xmlns:a16="http://schemas.microsoft.com/office/drawing/2014/main" id="{ED1C1262-9DC3-4683-8884-47C998B84DC9}"/>
              </a:ext>
            </a:extLst>
          </p:cNvPr>
          <p:cNvSpPr txBox="1"/>
          <p:nvPr/>
        </p:nvSpPr>
        <p:spPr>
          <a:xfrm>
            <a:off x="6775344" y="1844455"/>
            <a:ext cx="74251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host</a:t>
            </a:r>
          </a:p>
        </p:txBody>
      </p:sp>
      <p:sp>
        <p:nvSpPr>
          <p:cNvPr id="7" name="Rectangle 6">
            <a:extLst>
              <a:ext uri="{FF2B5EF4-FFF2-40B4-BE49-F238E27FC236}">
                <a16:creationId xmlns:a16="http://schemas.microsoft.com/office/drawing/2014/main" id="{5986EA0E-F414-4EFB-B08A-78C2B54B931F}"/>
              </a:ext>
            </a:extLst>
          </p:cNvPr>
          <p:cNvSpPr/>
          <p:nvPr/>
        </p:nvSpPr>
        <p:spPr>
          <a:xfrm>
            <a:off x="8040655" y="1844455"/>
            <a:ext cx="2714197" cy="2906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a:p>
        </p:txBody>
      </p:sp>
      <p:sp>
        <p:nvSpPr>
          <p:cNvPr id="8" name="TextBox 8">
            <a:extLst>
              <a:ext uri="{FF2B5EF4-FFF2-40B4-BE49-F238E27FC236}">
                <a16:creationId xmlns:a16="http://schemas.microsoft.com/office/drawing/2014/main" id="{A586E3E7-6DD3-45FB-8C10-7572D4662A06}"/>
              </a:ext>
            </a:extLst>
          </p:cNvPr>
          <p:cNvSpPr txBox="1"/>
          <p:nvPr/>
        </p:nvSpPr>
        <p:spPr>
          <a:xfrm>
            <a:off x="8064131" y="1797268"/>
            <a:ext cx="102143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device</a:t>
            </a:r>
          </a:p>
        </p:txBody>
      </p:sp>
      <p:sp>
        <p:nvSpPr>
          <p:cNvPr id="9" name="TextBox 9">
            <a:extLst>
              <a:ext uri="{FF2B5EF4-FFF2-40B4-BE49-F238E27FC236}">
                <a16:creationId xmlns:a16="http://schemas.microsoft.com/office/drawing/2014/main" id="{D297AFAC-A3C4-469F-A87E-0EA4BEF8A9B8}"/>
              </a:ext>
            </a:extLst>
          </p:cNvPr>
          <p:cNvSpPr txBox="1"/>
          <p:nvPr/>
        </p:nvSpPr>
        <p:spPr>
          <a:xfrm>
            <a:off x="6866931" y="2615853"/>
            <a:ext cx="838691" cy="253916"/>
          </a:xfrm>
          <a:prstGeom prst="rect">
            <a:avLst/>
          </a:prstGeom>
          <a:noFill/>
          <a:ln w="28575">
            <a:solidFill>
              <a:schemeClr val="tx2"/>
            </a:solidFill>
          </a:ln>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t>Kernel 1</a:t>
            </a:r>
          </a:p>
        </p:txBody>
      </p:sp>
      <p:sp>
        <p:nvSpPr>
          <p:cNvPr id="10" name="Rectangle 9">
            <a:extLst>
              <a:ext uri="{FF2B5EF4-FFF2-40B4-BE49-F238E27FC236}">
                <a16:creationId xmlns:a16="http://schemas.microsoft.com/office/drawing/2014/main" id="{33D98AA3-579B-4AA1-888F-65D9DC1381FD}"/>
              </a:ext>
            </a:extLst>
          </p:cNvPr>
          <p:cNvSpPr/>
          <p:nvPr/>
        </p:nvSpPr>
        <p:spPr>
          <a:xfrm>
            <a:off x="8804508" y="2141275"/>
            <a:ext cx="1865540" cy="10787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a:p>
        </p:txBody>
      </p:sp>
      <p:sp>
        <p:nvSpPr>
          <p:cNvPr id="11" name="TextBox 16">
            <a:extLst>
              <a:ext uri="{FF2B5EF4-FFF2-40B4-BE49-F238E27FC236}">
                <a16:creationId xmlns:a16="http://schemas.microsoft.com/office/drawing/2014/main" id="{CC2FDE55-1B83-49B3-933A-CCC79EB4C267}"/>
              </a:ext>
            </a:extLst>
          </p:cNvPr>
          <p:cNvSpPr txBox="1"/>
          <p:nvPr/>
        </p:nvSpPr>
        <p:spPr>
          <a:xfrm>
            <a:off x="8107833" y="2305858"/>
            <a:ext cx="742511"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Grid 1</a:t>
            </a:r>
          </a:p>
        </p:txBody>
      </p:sp>
      <p:sp>
        <p:nvSpPr>
          <p:cNvPr id="12" name="Rectangle 11">
            <a:extLst>
              <a:ext uri="{FF2B5EF4-FFF2-40B4-BE49-F238E27FC236}">
                <a16:creationId xmlns:a16="http://schemas.microsoft.com/office/drawing/2014/main" id="{2CABDBA0-2EB1-4756-A6D4-9875395C40AE}"/>
              </a:ext>
            </a:extLst>
          </p:cNvPr>
          <p:cNvSpPr/>
          <p:nvPr/>
        </p:nvSpPr>
        <p:spPr>
          <a:xfrm>
            <a:off x="8958969" y="2278912"/>
            <a:ext cx="685800" cy="33737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solidFill>
                  <a:schemeClr val="bg1"/>
                </a:solidFill>
              </a:rPr>
              <a:t>Block (0, 0)</a:t>
            </a:r>
          </a:p>
        </p:txBody>
      </p:sp>
      <p:sp>
        <p:nvSpPr>
          <p:cNvPr id="13" name="Rectangle 12">
            <a:extLst>
              <a:ext uri="{FF2B5EF4-FFF2-40B4-BE49-F238E27FC236}">
                <a16:creationId xmlns:a16="http://schemas.microsoft.com/office/drawing/2014/main" id="{A5187511-A190-4AAB-9A32-BCC9C5608F8E}"/>
              </a:ext>
            </a:extLst>
          </p:cNvPr>
          <p:cNvSpPr/>
          <p:nvPr/>
        </p:nvSpPr>
        <p:spPr>
          <a:xfrm>
            <a:off x="9869187" y="2738572"/>
            <a:ext cx="685800" cy="33737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solidFill>
                  <a:schemeClr val="bg1"/>
                </a:solidFill>
              </a:rPr>
              <a:t>Block (1, 1)</a:t>
            </a:r>
          </a:p>
        </p:txBody>
      </p:sp>
      <p:sp>
        <p:nvSpPr>
          <p:cNvPr id="14" name="Rectangle 13">
            <a:extLst>
              <a:ext uri="{FF2B5EF4-FFF2-40B4-BE49-F238E27FC236}">
                <a16:creationId xmlns:a16="http://schemas.microsoft.com/office/drawing/2014/main" id="{5888C022-C76E-47A1-BB79-DDF7F2882229}"/>
              </a:ext>
            </a:extLst>
          </p:cNvPr>
          <p:cNvSpPr/>
          <p:nvPr/>
        </p:nvSpPr>
        <p:spPr>
          <a:xfrm>
            <a:off x="8976750" y="2739121"/>
            <a:ext cx="676472" cy="33737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solidFill>
                  <a:schemeClr val="bg1"/>
                </a:solidFill>
              </a:rPr>
              <a:t>Block (1, 0)</a:t>
            </a:r>
          </a:p>
        </p:txBody>
      </p:sp>
      <p:sp>
        <p:nvSpPr>
          <p:cNvPr id="15" name="Rectangle 14">
            <a:extLst>
              <a:ext uri="{FF2B5EF4-FFF2-40B4-BE49-F238E27FC236}">
                <a16:creationId xmlns:a16="http://schemas.microsoft.com/office/drawing/2014/main" id="{99B7EAB2-A6D5-4957-AAB1-2DFA0592C4BE}"/>
              </a:ext>
            </a:extLst>
          </p:cNvPr>
          <p:cNvSpPr/>
          <p:nvPr/>
        </p:nvSpPr>
        <p:spPr>
          <a:xfrm>
            <a:off x="9869187" y="2275672"/>
            <a:ext cx="685800" cy="33737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dirty="0">
                <a:solidFill>
                  <a:schemeClr val="bg1"/>
                </a:solidFill>
              </a:rPr>
              <a:t>Block (0, 1)</a:t>
            </a:r>
          </a:p>
        </p:txBody>
      </p:sp>
      <p:sp>
        <p:nvSpPr>
          <p:cNvPr id="16" name="TextBox 26">
            <a:extLst>
              <a:ext uri="{FF2B5EF4-FFF2-40B4-BE49-F238E27FC236}">
                <a16:creationId xmlns:a16="http://schemas.microsoft.com/office/drawing/2014/main" id="{0E76DD3B-179A-4DE6-9155-A935AB3542FF}"/>
              </a:ext>
            </a:extLst>
          </p:cNvPr>
          <p:cNvSpPr txBox="1"/>
          <p:nvPr/>
        </p:nvSpPr>
        <p:spPr>
          <a:xfrm>
            <a:off x="8105338" y="3574041"/>
            <a:ext cx="461986" cy="21358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88" dirty="0">
                <a:solidFill>
                  <a:schemeClr val="bg1"/>
                </a:solidFill>
              </a:rPr>
              <a:t>Grid 2</a:t>
            </a:r>
          </a:p>
        </p:txBody>
      </p:sp>
      <p:sp>
        <p:nvSpPr>
          <p:cNvPr id="17" name="Rectangle 16">
            <a:extLst>
              <a:ext uri="{FF2B5EF4-FFF2-40B4-BE49-F238E27FC236}">
                <a16:creationId xmlns:a16="http://schemas.microsoft.com/office/drawing/2014/main" id="{4465B16D-5880-4B15-B097-F20EC50BA3DC}"/>
              </a:ext>
            </a:extLst>
          </p:cNvPr>
          <p:cNvSpPr/>
          <p:nvPr/>
        </p:nvSpPr>
        <p:spPr>
          <a:xfrm>
            <a:off x="8187693" y="3388682"/>
            <a:ext cx="2439326" cy="11667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p>
        </p:txBody>
      </p:sp>
      <p:sp>
        <p:nvSpPr>
          <p:cNvPr id="18" name="TextBox 28">
            <a:extLst>
              <a:ext uri="{FF2B5EF4-FFF2-40B4-BE49-F238E27FC236}">
                <a16:creationId xmlns:a16="http://schemas.microsoft.com/office/drawing/2014/main" id="{67919B01-C695-479A-B688-850A098975B5}"/>
              </a:ext>
            </a:extLst>
          </p:cNvPr>
          <p:cNvSpPr txBox="1"/>
          <p:nvPr/>
        </p:nvSpPr>
        <p:spPr>
          <a:xfrm>
            <a:off x="9661370" y="3383051"/>
            <a:ext cx="744114"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Block (1,0)</a:t>
            </a:r>
          </a:p>
        </p:txBody>
      </p:sp>
      <p:sp>
        <p:nvSpPr>
          <p:cNvPr id="19" name="Cube 18">
            <a:extLst>
              <a:ext uri="{FF2B5EF4-FFF2-40B4-BE49-F238E27FC236}">
                <a16:creationId xmlns:a16="http://schemas.microsoft.com/office/drawing/2014/main" id="{153C0429-2F38-42FA-BD05-9CE9600FE4B6}"/>
              </a:ext>
            </a:extLst>
          </p:cNvPr>
          <p:cNvSpPr/>
          <p:nvPr/>
        </p:nvSpPr>
        <p:spPr>
          <a:xfrm>
            <a:off x="9804746" y="3967783"/>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75" dirty="0">
                <a:solidFill>
                  <a:schemeClr val="accent1"/>
                </a:solidFill>
              </a:rPr>
              <a:t>Thread</a:t>
            </a:r>
          </a:p>
          <a:p>
            <a:pPr algn="ctr"/>
            <a:r>
              <a:rPr lang="en-US" sz="675" dirty="0">
                <a:solidFill>
                  <a:schemeClr val="accent1"/>
                </a:solidFill>
              </a:rPr>
              <a:t>(0,0,0)</a:t>
            </a:r>
          </a:p>
        </p:txBody>
      </p:sp>
      <p:sp>
        <p:nvSpPr>
          <p:cNvPr id="20" name="Cube 19">
            <a:extLst>
              <a:ext uri="{FF2B5EF4-FFF2-40B4-BE49-F238E27FC236}">
                <a16:creationId xmlns:a16="http://schemas.microsoft.com/office/drawing/2014/main" id="{0891652A-749F-45BE-AEF8-487783EB58CF}"/>
              </a:ext>
            </a:extLst>
          </p:cNvPr>
          <p:cNvSpPr/>
          <p:nvPr/>
        </p:nvSpPr>
        <p:spPr>
          <a:xfrm>
            <a:off x="9671769" y="4072890"/>
            <a:ext cx="628650" cy="405100"/>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(0,1,3)</a:t>
            </a:r>
          </a:p>
        </p:txBody>
      </p:sp>
      <p:sp>
        <p:nvSpPr>
          <p:cNvPr id="21" name="Rectangle 20">
            <a:extLst>
              <a:ext uri="{FF2B5EF4-FFF2-40B4-BE49-F238E27FC236}">
                <a16:creationId xmlns:a16="http://schemas.microsoft.com/office/drawing/2014/main" id="{0F3A46F3-8DAE-41D3-9769-F6DCB1776E01}"/>
              </a:ext>
            </a:extLst>
          </p:cNvPr>
          <p:cNvSpPr/>
          <p:nvPr/>
        </p:nvSpPr>
        <p:spPr>
          <a:xfrm>
            <a:off x="8244843" y="4188364"/>
            <a:ext cx="474054" cy="2896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(0,1,0)</a:t>
            </a:r>
          </a:p>
        </p:txBody>
      </p:sp>
      <p:sp>
        <p:nvSpPr>
          <p:cNvPr id="22" name="Rectangle 21">
            <a:extLst>
              <a:ext uri="{FF2B5EF4-FFF2-40B4-BE49-F238E27FC236}">
                <a16:creationId xmlns:a16="http://schemas.microsoft.com/office/drawing/2014/main" id="{F0BF8098-62FA-46FD-A5B1-635F8D3125B8}"/>
              </a:ext>
            </a:extLst>
          </p:cNvPr>
          <p:cNvSpPr/>
          <p:nvPr/>
        </p:nvSpPr>
        <p:spPr>
          <a:xfrm>
            <a:off x="8718897" y="4188363"/>
            <a:ext cx="474054" cy="2896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(0,1,1)</a:t>
            </a:r>
          </a:p>
        </p:txBody>
      </p:sp>
      <p:sp>
        <p:nvSpPr>
          <p:cNvPr id="23" name="Rectangle 22">
            <a:extLst>
              <a:ext uri="{FF2B5EF4-FFF2-40B4-BE49-F238E27FC236}">
                <a16:creationId xmlns:a16="http://schemas.microsoft.com/office/drawing/2014/main" id="{8D6427BF-13E5-476C-9FF4-AD40AA5093E4}"/>
              </a:ext>
            </a:extLst>
          </p:cNvPr>
          <p:cNvSpPr/>
          <p:nvPr/>
        </p:nvSpPr>
        <p:spPr>
          <a:xfrm>
            <a:off x="9184921" y="4188364"/>
            <a:ext cx="474054" cy="289627"/>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(0,1,2)</a:t>
            </a:r>
          </a:p>
        </p:txBody>
      </p:sp>
      <p:sp>
        <p:nvSpPr>
          <p:cNvPr id="24" name="Cube 23">
            <a:extLst>
              <a:ext uri="{FF2B5EF4-FFF2-40B4-BE49-F238E27FC236}">
                <a16:creationId xmlns:a16="http://schemas.microsoft.com/office/drawing/2014/main" id="{20A9533E-D76C-48CF-B330-191459BAC741}"/>
              </a:ext>
            </a:extLst>
          </p:cNvPr>
          <p:cNvSpPr/>
          <p:nvPr/>
        </p:nvSpPr>
        <p:spPr>
          <a:xfrm>
            <a:off x="8380770" y="3656823"/>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chemeClr val="accent1"/>
              </a:solidFill>
            </a:endParaRPr>
          </a:p>
        </p:txBody>
      </p:sp>
      <p:sp>
        <p:nvSpPr>
          <p:cNvPr id="25" name="Cube 24">
            <a:extLst>
              <a:ext uri="{FF2B5EF4-FFF2-40B4-BE49-F238E27FC236}">
                <a16:creationId xmlns:a16="http://schemas.microsoft.com/office/drawing/2014/main" id="{9E273F84-C3A6-4CB1-BCAA-4473642F362D}"/>
              </a:ext>
            </a:extLst>
          </p:cNvPr>
          <p:cNvSpPr/>
          <p:nvPr/>
        </p:nvSpPr>
        <p:spPr>
          <a:xfrm>
            <a:off x="8823057" y="3656824"/>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chemeClr val="accent1"/>
              </a:solidFill>
            </a:endParaRPr>
          </a:p>
        </p:txBody>
      </p:sp>
      <p:sp>
        <p:nvSpPr>
          <p:cNvPr id="26" name="Cube 25">
            <a:extLst>
              <a:ext uri="{FF2B5EF4-FFF2-40B4-BE49-F238E27FC236}">
                <a16:creationId xmlns:a16="http://schemas.microsoft.com/office/drawing/2014/main" id="{77D5A49C-FC3A-48F9-A028-05C50A881277}"/>
              </a:ext>
            </a:extLst>
          </p:cNvPr>
          <p:cNvSpPr/>
          <p:nvPr/>
        </p:nvSpPr>
        <p:spPr>
          <a:xfrm>
            <a:off x="9320417" y="3656824"/>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chemeClr val="accent1"/>
              </a:solidFill>
            </a:endParaRPr>
          </a:p>
        </p:txBody>
      </p:sp>
      <p:sp>
        <p:nvSpPr>
          <p:cNvPr id="27" name="Cube 26">
            <a:extLst>
              <a:ext uri="{FF2B5EF4-FFF2-40B4-BE49-F238E27FC236}">
                <a16:creationId xmlns:a16="http://schemas.microsoft.com/office/drawing/2014/main" id="{D5A6DE72-C3B8-476C-A188-A434709021CC}"/>
              </a:ext>
            </a:extLst>
          </p:cNvPr>
          <p:cNvSpPr/>
          <p:nvPr/>
        </p:nvSpPr>
        <p:spPr>
          <a:xfrm>
            <a:off x="9801981" y="3656824"/>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675" dirty="0">
              <a:solidFill>
                <a:schemeClr val="accent1"/>
              </a:solidFill>
            </a:endParaRPr>
          </a:p>
        </p:txBody>
      </p:sp>
      <p:sp>
        <p:nvSpPr>
          <p:cNvPr id="28" name="Cube 27">
            <a:extLst>
              <a:ext uri="{FF2B5EF4-FFF2-40B4-BE49-F238E27FC236}">
                <a16:creationId xmlns:a16="http://schemas.microsoft.com/office/drawing/2014/main" id="{86927951-1D51-4CD4-96B2-4E1F27FF67E2}"/>
              </a:ext>
            </a:extLst>
          </p:cNvPr>
          <p:cNvSpPr/>
          <p:nvPr/>
        </p:nvSpPr>
        <p:spPr>
          <a:xfrm>
            <a:off x="8244842" y="3755125"/>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(0,0,0)</a:t>
            </a:r>
          </a:p>
        </p:txBody>
      </p:sp>
      <p:sp>
        <p:nvSpPr>
          <p:cNvPr id="29" name="Cube 28">
            <a:extLst>
              <a:ext uri="{FF2B5EF4-FFF2-40B4-BE49-F238E27FC236}">
                <a16:creationId xmlns:a16="http://schemas.microsoft.com/office/drawing/2014/main" id="{AF8E177F-40F7-4478-9E47-DC9194B80AD9}"/>
              </a:ext>
            </a:extLst>
          </p:cNvPr>
          <p:cNvSpPr/>
          <p:nvPr/>
        </p:nvSpPr>
        <p:spPr>
          <a:xfrm>
            <a:off x="8718896" y="3755125"/>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(0,0,1)</a:t>
            </a:r>
          </a:p>
        </p:txBody>
      </p:sp>
      <p:sp>
        <p:nvSpPr>
          <p:cNvPr id="30" name="Cube 29">
            <a:extLst>
              <a:ext uri="{FF2B5EF4-FFF2-40B4-BE49-F238E27FC236}">
                <a16:creationId xmlns:a16="http://schemas.microsoft.com/office/drawing/2014/main" id="{019DC3BE-F4B8-4A02-A6C2-D374EA751C43}"/>
              </a:ext>
            </a:extLst>
          </p:cNvPr>
          <p:cNvSpPr/>
          <p:nvPr/>
        </p:nvSpPr>
        <p:spPr>
          <a:xfrm>
            <a:off x="9173331" y="3755125"/>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(0,0,2)</a:t>
            </a:r>
          </a:p>
        </p:txBody>
      </p:sp>
      <p:sp>
        <p:nvSpPr>
          <p:cNvPr id="31" name="Cube 30">
            <a:extLst>
              <a:ext uri="{FF2B5EF4-FFF2-40B4-BE49-F238E27FC236}">
                <a16:creationId xmlns:a16="http://schemas.microsoft.com/office/drawing/2014/main" id="{38146607-D184-4831-A6F7-D0240BC047F6}"/>
              </a:ext>
            </a:extLst>
          </p:cNvPr>
          <p:cNvSpPr/>
          <p:nvPr/>
        </p:nvSpPr>
        <p:spPr>
          <a:xfrm>
            <a:off x="9681097" y="3755125"/>
            <a:ext cx="628650" cy="433238"/>
          </a:xfrm>
          <a:prstGeom prst="cub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600" dirty="0">
                <a:solidFill>
                  <a:schemeClr val="accent1"/>
                </a:solidFill>
              </a:rPr>
              <a:t>Thread</a:t>
            </a:r>
          </a:p>
          <a:p>
            <a:pPr algn="ctr"/>
            <a:r>
              <a:rPr lang="en-US" sz="600" dirty="0">
                <a:solidFill>
                  <a:schemeClr val="accent1"/>
                </a:solidFill>
              </a:rPr>
              <a:t>(0,0,3)</a:t>
            </a:r>
          </a:p>
        </p:txBody>
      </p:sp>
      <p:sp>
        <p:nvSpPr>
          <p:cNvPr id="32" name="TextBox 44">
            <a:extLst>
              <a:ext uri="{FF2B5EF4-FFF2-40B4-BE49-F238E27FC236}">
                <a16:creationId xmlns:a16="http://schemas.microsoft.com/office/drawing/2014/main" id="{EA6E7683-715A-47A0-9AFC-F6FCEA7F25FE}"/>
              </a:ext>
            </a:extLst>
          </p:cNvPr>
          <p:cNvSpPr txBox="1"/>
          <p:nvPr/>
        </p:nvSpPr>
        <p:spPr>
          <a:xfrm>
            <a:off x="8459747" y="3613756"/>
            <a:ext cx="420308"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chemeClr val="bg1"/>
                </a:solidFill>
              </a:rPr>
              <a:t>(1,0,0)</a:t>
            </a:r>
          </a:p>
        </p:txBody>
      </p:sp>
      <p:sp>
        <p:nvSpPr>
          <p:cNvPr id="33" name="TextBox 45">
            <a:extLst>
              <a:ext uri="{FF2B5EF4-FFF2-40B4-BE49-F238E27FC236}">
                <a16:creationId xmlns:a16="http://schemas.microsoft.com/office/drawing/2014/main" id="{584FDE0B-9158-49A6-BACF-00B5910B270F}"/>
              </a:ext>
            </a:extLst>
          </p:cNvPr>
          <p:cNvSpPr txBox="1"/>
          <p:nvPr/>
        </p:nvSpPr>
        <p:spPr>
          <a:xfrm>
            <a:off x="8904877" y="3613755"/>
            <a:ext cx="420308"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chemeClr val="bg1"/>
                </a:solidFill>
              </a:rPr>
              <a:t>(1,0,1)</a:t>
            </a:r>
          </a:p>
        </p:txBody>
      </p:sp>
      <p:sp>
        <p:nvSpPr>
          <p:cNvPr id="34" name="TextBox 46">
            <a:extLst>
              <a:ext uri="{FF2B5EF4-FFF2-40B4-BE49-F238E27FC236}">
                <a16:creationId xmlns:a16="http://schemas.microsoft.com/office/drawing/2014/main" id="{CFDE806E-494F-4E85-A9D5-97108001DB9C}"/>
              </a:ext>
            </a:extLst>
          </p:cNvPr>
          <p:cNvSpPr txBox="1"/>
          <p:nvPr/>
        </p:nvSpPr>
        <p:spPr>
          <a:xfrm>
            <a:off x="9396138" y="3613756"/>
            <a:ext cx="457200" cy="18466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chemeClr val="bg1"/>
                </a:solidFill>
              </a:rPr>
              <a:t>(1,0,2)</a:t>
            </a:r>
          </a:p>
        </p:txBody>
      </p:sp>
      <p:sp>
        <p:nvSpPr>
          <p:cNvPr id="35" name="TextBox 47">
            <a:extLst>
              <a:ext uri="{FF2B5EF4-FFF2-40B4-BE49-F238E27FC236}">
                <a16:creationId xmlns:a16="http://schemas.microsoft.com/office/drawing/2014/main" id="{B65CFAFF-3E41-4CF9-8923-A1D3802F3787}"/>
              </a:ext>
            </a:extLst>
          </p:cNvPr>
          <p:cNvSpPr txBox="1"/>
          <p:nvPr/>
        </p:nvSpPr>
        <p:spPr>
          <a:xfrm>
            <a:off x="9894971" y="3613756"/>
            <a:ext cx="420308" cy="18466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dirty="0">
                <a:solidFill>
                  <a:schemeClr val="bg1"/>
                </a:solidFill>
              </a:rPr>
              <a:t>(1,0,3)</a:t>
            </a:r>
          </a:p>
        </p:txBody>
      </p:sp>
      <p:cxnSp>
        <p:nvCxnSpPr>
          <p:cNvPr id="36" name="Straight Connector 35">
            <a:extLst>
              <a:ext uri="{FF2B5EF4-FFF2-40B4-BE49-F238E27FC236}">
                <a16:creationId xmlns:a16="http://schemas.microsoft.com/office/drawing/2014/main" id="{211E5063-92E3-4027-BD28-4040B8F927F9}"/>
              </a:ext>
            </a:extLst>
          </p:cNvPr>
          <p:cNvCxnSpPr>
            <a:endCxn id="32" idx="1"/>
          </p:cNvCxnSpPr>
          <p:nvPr/>
        </p:nvCxnSpPr>
        <p:spPr>
          <a:xfrm flipH="1">
            <a:off x="8459747" y="2724154"/>
            <a:ext cx="530968" cy="98193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6B77CA-597C-4625-8BEF-395131F3BE48}"/>
              </a:ext>
            </a:extLst>
          </p:cNvPr>
          <p:cNvCxnSpPr/>
          <p:nvPr/>
        </p:nvCxnSpPr>
        <p:spPr>
          <a:xfrm>
            <a:off x="9658543" y="3117061"/>
            <a:ext cx="508617" cy="134018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C5DD338-E405-4B83-983B-8C8DF5506750}"/>
              </a:ext>
            </a:extLst>
          </p:cNvPr>
          <p:cNvCxnSpPr/>
          <p:nvPr/>
        </p:nvCxnSpPr>
        <p:spPr>
          <a:xfrm flipH="1">
            <a:off x="8530907" y="3082120"/>
            <a:ext cx="442486" cy="130449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4CE7998-20BD-4816-BAD9-5FCDABF5933F}"/>
              </a:ext>
            </a:extLst>
          </p:cNvPr>
          <p:cNvCxnSpPr/>
          <p:nvPr/>
        </p:nvCxnSpPr>
        <p:spPr>
          <a:xfrm>
            <a:off x="9663870" y="2744568"/>
            <a:ext cx="756126" cy="92678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C6E6FE4-B9EF-42A9-AE4F-41D27F15C229}"/>
              </a:ext>
            </a:extLst>
          </p:cNvPr>
          <p:cNvCxnSpPr/>
          <p:nvPr/>
        </p:nvCxnSpPr>
        <p:spPr>
          <a:xfrm>
            <a:off x="7775497" y="2745695"/>
            <a:ext cx="977973" cy="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037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D317-3F02-4837-8EE6-8F0F49E6DAD2}"/>
              </a:ext>
            </a:extLst>
          </p:cNvPr>
          <p:cNvSpPr>
            <a:spLocks noGrp="1"/>
          </p:cNvSpPr>
          <p:nvPr>
            <p:ph type="title"/>
          </p:nvPr>
        </p:nvSpPr>
        <p:spPr/>
        <p:txBody>
          <a:bodyPr/>
          <a:lstStyle/>
          <a:p>
            <a:r>
              <a:rPr lang="en-US" dirty="0"/>
              <a:t>Memory and Data Locality</a:t>
            </a:r>
          </a:p>
        </p:txBody>
      </p:sp>
      <p:sp>
        <p:nvSpPr>
          <p:cNvPr id="3" name="Text Placeholder 2">
            <a:extLst>
              <a:ext uri="{FF2B5EF4-FFF2-40B4-BE49-F238E27FC236}">
                <a16:creationId xmlns:a16="http://schemas.microsoft.com/office/drawing/2014/main" id="{E572DCC7-0C0F-43F1-96AB-C8ACF2CCE4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C6DD57-20BD-4E1A-B76F-1915897F1186}"/>
              </a:ext>
            </a:extLst>
          </p:cNvPr>
          <p:cNvSpPr>
            <a:spLocks noGrp="1"/>
          </p:cNvSpPr>
          <p:nvPr>
            <p:ph type="sldNum" sz="quarter" idx="12"/>
          </p:nvPr>
        </p:nvSpPr>
        <p:spPr/>
        <p:txBody>
          <a:bodyPr/>
          <a:lstStyle/>
          <a:p>
            <a:fld id="{57733F94-BD4E-45B7-8984-807B972C88CC}" type="slidenum">
              <a:rPr lang="en-US" smtClean="0"/>
              <a:pPr/>
              <a:t>57</a:t>
            </a:fld>
            <a:endParaRPr lang="en-US"/>
          </a:p>
        </p:txBody>
      </p:sp>
    </p:spTree>
    <p:extLst>
      <p:ext uri="{BB962C8B-B14F-4D97-AF65-F5344CB8AC3E}">
        <p14:creationId xmlns:p14="http://schemas.microsoft.com/office/powerpoint/2010/main" val="42717760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07A2-A611-41BC-93AA-E8E1F8E4FDB6}"/>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37AA95A3-F9B8-41EE-8785-4656E5B5A443}"/>
              </a:ext>
            </a:extLst>
          </p:cNvPr>
          <p:cNvSpPr>
            <a:spLocks noGrp="1"/>
          </p:cNvSpPr>
          <p:nvPr>
            <p:ph idx="1"/>
          </p:nvPr>
        </p:nvSpPr>
        <p:spPr/>
        <p:txBody>
          <a:bodyPr/>
          <a:lstStyle/>
          <a:p>
            <a:r>
              <a:rPr lang="en-US" dirty="0"/>
              <a:t>To learn to effectively use the CUDA memory types in a parallel program</a:t>
            </a:r>
          </a:p>
          <a:p>
            <a:pPr lvl="1"/>
            <a:r>
              <a:rPr lang="en-US" dirty="0"/>
              <a:t>Importance of memory access efficiency</a:t>
            </a:r>
          </a:p>
          <a:p>
            <a:pPr lvl="1"/>
            <a:r>
              <a:rPr lang="en-US" dirty="0"/>
              <a:t>Registers, shared memory, global memory</a:t>
            </a:r>
          </a:p>
          <a:p>
            <a:pPr lvl="1"/>
            <a:r>
              <a:rPr lang="en-US" dirty="0"/>
              <a:t>Scope and lifetime</a:t>
            </a:r>
          </a:p>
          <a:p>
            <a:endParaRPr lang="en-US" dirty="0"/>
          </a:p>
        </p:txBody>
      </p:sp>
      <p:sp>
        <p:nvSpPr>
          <p:cNvPr id="4" name="Slide Number Placeholder 3">
            <a:extLst>
              <a:ext uri="{FF2B5EF4-FFF2-40B4-BE49-F238E27FC236}">
                <a16:creationId xmlns:a16="http://schemas.microsoft.com/office/drawing/2014/main" id="{01C0450F-E2AD-44EC-92C5-543B4D0DB2BC}"/>
              </a:ext>
            </a:extLst>
          </p:cNvPr>
          <p:cNvSpPr>
            <a:spLocks noGrp="1"/>
          </p:cNvSpPr>
          <p:nvPr>
            <p:ph type="sldNum" sz="quarter" idx="12"/>
          </p:nvPr>
        </p:nvSpPr>
        <p:spPr/>
        <p:txBody>
          <a:bodyPr/>
          <a:lstStyle/>
          <a:p>
            <a:fld id="{57733F94-BD4E-45B7-8984-807B972C88CC}" type="slidenum">
              <a:rPr lang="en-US" smtClean="0"/>
              <a:pPr/>
              <a:t>58</a:t>
            </a:fld>
            <a:endParaRPr lang="en-US"/>
          </a:p>
        </p:txBody>
      </p:sp>
    </p:spTree>
    <p:extLst>
      <p:ext uri="{BB962C8B-B14F-4D97-AF65-F5344CB8AC3E}">
        <p14:creationId xmlns:p14="http://schemas.microsoft.com/office/powerpoint/2010/main" val="4008129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07A2-A611-41BC-93AA-E8E1F8E4FDB6}"/>
              </a:ext>
            </a:extLst>
          </p:cNvPr>
          <p:cNvSpPr>
            <a:spLocks noGrp="1"/>
          </p:cNvSpPr>
          <p:nvPr>
            <p:ph type="title"/>
          </p:nvPr>
        </p:nvSpPr>
        <p:spPr/>
        <p:txBody>
          <a:bodyPr/>
          <a:lstStyle/>
          <a:p>
            <a:r>
              <a:rPr lang="en-US" dirty="0"/>
              <a:t>How abut Performance on a GPU</a:t>
            </a:r>
          </a:p>
        </p:txBody>
      </p:sp>
      <p:sp>
        <p:nvSpPr>
          <p:cNvPr id="3" name="Content Placeholder 2">
            <a:extLst>
              <a:ext uri="{FF2B5EF4-FFF2-40B4-BE49-F238E27FC236}">
                <a16:creationId xmlns:a16="http://schemas.microsoft.com/office/drawing/2014/main" id="{37AA95A3-F9B8-41EE-8785-4656E5B5A443}"/>
              </a:ext>
            </a:extLst>
          </p:cNvPr>
          <p:cNvSpPr>
            <a:spLocks noGrp="1"/>
          </p:cNvSpPr>
          <p:nvPr>
            <p:ph idx="1"/>
          </p:nvPr>
        </p:nvSpPr>
        <p:spPr>
          <a:xfrm>
            <a:off x="838200" y="1355558"/>
            <a:ext cx="6079067" cy="4821405"/>
          </a:xfrm>
        </p:spPr>
        <p:txBody>
          <a:bodyPr>
            <a:normAutofit lnSpcReduction="10000"/>
          </a:bodyPr>
          <a:lstStyle/>
          <a:p>
            <a:r>
              <a:rPr lang="en-US" sz="2133" dirty="0"/>
              <a:t>All threads access global memory for their input matrix elements</a:t>
            </a:r>
          </a:p>
          <a:p>
            <a:pPr lvl="1"/>
            <a:r>
              <a:rPr lang="en-US" sz="1689" dirty="0"/>
              <a:t>One memory accesses (4 bytes) per floating-point addition</a:t>
            </a:r>
          </a:p>
          <a:p>
            <a:pPr lvl="1"/>
            <a:r>
              <a:rPr lang="en-US" sz="1689" dirty="0"/>
              <a:t>4B/s of memory bandwidth/FLOPS</a:t>
            </a:r>
          </a:p>
          <a:p>
            <a:r>
              <a:rPr lang="en-US" sz="2133" dirty="0"/>
              <a:t>Assume a GPU with</a:t>
            </a:r>
          </a:p>
          <a:p>
            <a:pPr lvl="1"/>
            <a:r>
              <a:rPr lang="en-US" sz="1689" dirty="0"/>
              <a:t>Peak floating-point rate 1,600 GFLOPS with 600 GB/s DRAM bandwidth</a:t>
            </a:r>
          </a:p>
          <a:p>
            <a:pPr lvl="1"/>
            <a:r>
              <a:rPr lang="en-US" sz="1689" dirty="0"/>
              <a:t>4*1,600 = 6,400 GB/s required to achieve peak FLOPS rating</a:t>
            </a:r>
          </a:p>
          <a:p>
            <a:pPr lvl="1"/>
            <a:r>
              <a:rPr lang="en-US" sz="1689" dirty="0"/>
              <a:t>The 600 GB/s memory bandwidth limits the execution at 150 GFLOPS</a:t>
            </a:r>
          </a:p>
          <a:p>
            <a:pPr lvl="1"/>
            <a:endParaRPr lang="en-US" sz="1689" dirty="0"/>
          </a:p>
          <a:p>
            <a:r>
              <a:rPr lang="en-US" sz="2133" dirty="0"/>
              <a:t>This limits the execution rate to 9.3% (150/1600) of the peak floating-point execution rate of the device!</a:t>
            </a:r>
          </a:p>
          <a:p>
            <a:pPr marL="304792" indent="-304792"/>
            <a:r>
              <a:rPr lang="en-US" sz="2133" dirty="0"/>
              <a:t>Need to drastically cut down memory accesses to get close to the 1,600 GFLOPS</a:t>
            </a:r>
          </a:p>
          <a:p>
            <a:endParaRPr lang="en-US" dirty="0"/>
          </a:p>
        </p:txBody>
      </p:sp>
      <p:sp>
        <p:nvSpPr>
          <p:cNvPr id="4" name="Slide Number Placeholder 3">
            <a:extLst>
              <a:ext uri="{FF2B5EF4-FFF2-40B4-BE49-F238E27FC236}">
                <a16:creationId xmlns:a16="http://schemas.microsoft.com/office/drawing/2014/main" id="{01C0450F-E2AD-44EC-92C5-543B4D0DB2BC}"/>
              </a:ext>
            </a:extLst>
          </p:cNvPr>
          <p:cNvSpPr>
            <a:spLocks noGrp="1"/>
          </p:cNvSpPr>
          <p:nvPr>
            <p:ph type="sldNum" sz="quarter" idx="12"/>
          </p:nvPr>
        </p:nvSpPr>
        <p:spPr>
          <a:xfrm>
            <a:off x="8737600" y="6568016"/>
            <a:ext cx="2743200" cy="365125"/>
          </a:xfrm>
        </p:spPr>
        <p:txBody>
          <a:bodyPr/>
          <a:lstStyle/>
          <a:p>
            <a:fld id="{57733F94-BD4E-45B7-8984-807B972C88CC}" type="slidenum">
              <a:rPr lang="en-US" smtClean="0"/>
              <a:pPr/>
              <a:t>59</a:t>
            </a:fld>
            <a:endParaRPr lang="en-US"/>
          </a:p>
        </p:txBody>
      </p:sp>
      <p:grpSp>
        <p:nvGrpSpPr>
          <p:cNvPr id="38" name="Group 86">
            <a:extLst>
              <a:ext uri="{FF2B5EF4-FFF2-40B4-BE49-F238E27FC236}">
                <a16:creationId xmlns:a16="http://schemas.microsoft.com/office/drawing/2014/main" id="{93CBBDFE-F7A8-49DF-9EF3-891D40014C85}"/>
              </a:ext>
            </a:extLst>
          </p:cNvPr>
          <p:cNvGrpSpPr>
            <a:grpSpLocks/>
          </p:cNvGrpSpPr>
          <p:nvPr/>
        </p:nvGrpSpPr>
        <p:grpSpPr bwMode="auto">
          <a:xfrm>
            <a:off x="6088049" y="2988733"/>
            <a:ext cx="6102349" cy="3962613"/>
            <a:chOff x="2854" y="1103"/>
            <a:chExt cx="2884" cy="2497"/>
          </a:xfrm>
        </p:grpSpPr>
        <p:sp>
          <p:nvSpPr>
            <p:cNvPr id="39" name="Text Box 6">
              <a:extLst>
                <a:ext uri="{FF2B5EF4-FFF2-40B4-BE49-F238E27FC236}">
                  <a16:creationId xmlns:a16="http://schemas.microsoft.com/office/drawing/2014/main" id="{BD80C4D9-A8F9-42F6-A21F-8869825D5081}"/>
                </a:ext>
              </a:extLst>
            </p:cNvPr>
            <p:cNvSpPr txBox="1">
              <a:spLocks noChangeArrowheads="1"/>
            </p:cNvSpPr>
            <p:nvPr/>
          </p:nvSpPr>
          <p:spPr bwMode="auto">
            <a:xfrm>
              <a:off x="3403" y="1103"/>
              <a:ext cx="2335" cy="2497"/>
            </a:xfrm>
            <a:prstGeom prst="rect">
              <a:avLst/>
            </a:prstGeom>
            <a:solidFill>
              <a:srgbClr val="99CCFF"/>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a:solidFill>
                    <a:srgbClr val="003300"/>
                  </a:solidFill>
                  <a:latin typeface="Arial" pitchFamily="34" charset="0"/>
                </a:rPr>
                <a:t>Grid</a:t>
              </a:r>
            </a:p>
          </p:txBody>
        </p:sp>
        <p:sp>
          <p:nvSpPr>
            <p:cNvPr id="40" name="Text Box 9">
              <a:extLst>
                <a:ext uri="{FF2B5EF4-FFF2-40B4-BE49-F238E27FC236}">
                  <a16:creationId xmlns:a16="http://schemas.microsoft.com/office/drawing/2014/main" id="{34656D55-DD65-4695-909C-1E551CE49D7B}"/>
                </a:ext>
              </a:extLst>
            </p:cNvPr>
            <p:cNvSpPr txBox="1">
              <a:spLocks noChangeArrowheads="1"/>
            </p:cNvSpPr>
            <p:nvPr/>
          </p:nvSpPr>
          <p:spPr bwMode="auto">
            <a:xfrm>
              <a:off x="3441" y="2847"/>
              <a:ext cx="2271" cy="268"/>
            </a:xfrm>
            <a:prstGeom prst="rect">
              <a:avLst/>
            </a:prstGeom>
            <a:solidFill>
              <a:srgbClr val="FF6600"/>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a:solidFill>
                    <a:srgbClr val="003300"/>
                  </a:solidFill>
                  <a:latin typeface="Arial" pitchFamily="34" charset="0"/>
                </a:rPr>
                <a:t>Global Memory</a:t>
              </a:r>
              <a:endParaRPr lang="en-US" sz="1200">
                <a:solidFill>
                  <a:srgbClr val="003300"/>
                </a:solidFill>
                <a:latin typeface="Arial" pitchFamily="34" charset="0"/>
              </a:endParaRPr>
            </a:p>
          </p:txBody>
        </p:sp>
        <p:sp>
          <p:nvSpPr>
            <p:cNvPr id="41" name="Text Box 12">
              <a:extLst>
                <a:ext uri="{FF2B5EF4-FFF2-40B4-BE49-F238E27FC236}">
                  <a16:creationId xmlns:a16="http://schemas.microsoft.com/office/drawing/2014/main" id="{2F8FB594-77A6-442B-8A5A-5CD67C79440F}"/>
                </a:ext>
              </a:extLst>
            </p:cNvPr>
            <p:cNvSpPr txBox="1">
              <a:spLocks noChangeArrowheads="1"/>
            </p:cNvSpPr>
            <p:nvPr/>
          </p:nvSpPr>
          <p:spPr bwMode="auto">
            <a:xfrm>
              <a:off x="3434" y="1414"/>
              <a:ext cx="1116" cy="1361"/>
            </a:xfrm>
            <a:prstGeom prst="rect">
              <a:avLst/>
            </a:prstGeom>
            <a:solidFill>
              <a:srgbClr val="FFCC00"/>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a:solidFill>
                    <a:srgbClr val="003300"/>
                  </a:solidFill>
                  <a:latin typeface="Arial" pitchFamily="34" charset="0"/>
                </a:rPr>
                <a:t>Block (0, 0)</a:t>
              </a:r>
            </a:p>
          </p:txBody>
        </p:sp>
        <p:sp>
          <p:nvSpPr>
            <p:cNvPr id="42" name="Text Box 13">
              <a:extLst>
                <a:ext uri="{FF2B5EF4-FFF2-40B4-BE49-F238E27FC236}">
                  <a16:creationId xmlns:a16="http://schemas.microsoft.com/office/drawing/2014/main" id="{861FCC2E-B822-4DF2-8207-B3F6953FEF52}"/>
                </a:ext>
              </a:extLst>
            </p:cNvPr>
            <p:cNvSpPr txBox="1">
              <a:spLocks noChangeArrowheads="1"/>
            </p:cNvSpPr>
            <p:nvPr/>
          </p:nvSpPr>
          <p:spPr bwMode="auto">
            <a:xfrm>
              <a:off x="3465" y="1735"/>
              <a:ext cx="1060" cy="220"/>
            </a:xfrm>
            <a:prstGeom prst="rect">
              <a:avLst/>
            </a:prstGeom>
            <a:solidFill>
              <a:srgbClr val="FF6600"/>
            </a:solidFill>
            <a:ln w="9525">
              <a:solidFill>
                <a:schemeClr val="bg1"/>
              </a:solidFill>
              <a:miter lim="800000"/>
              <a:headEnd/>
              <a:tailEnd/>
            </a:ln>
          </p:spPr>
          <p:txBody>
            <a:bodyPr lIns="0" tIns="9144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43" name="Text Box 16">
              <a:extLst>
                <a:ext uri="{FF2B5EF4-FFF2-40B4-BE49-F238E27FC236}">
                  <a16:creationId xmlns:a16="http://schemas.microsoft.com/office/drawing/2014/main" id="{6FB1464B-C26D-4C40-824D-C5C9367F0CFB}"/>
                </a:ext>
              </a:extLst>
            </p:cNvPr>
            <p:cNvSpPr txBox="1">
              <a:spLocks noChangeArrowheads="1"/>
            </p:cNvSpPr>
            <p:nvPr/>
          </p:nvSpPr>
          <p:spPr bwMode="auto">
            <a:xfrm>
              <a:off x="3459" y="2383"/>
              <a:ext cx="517" cy="307"/>
            </a:xfrm>
            <a:prstGeom prst="rect">
              <a:avLst/>
            </a:prstGeom>
            <a:solidFill>
              <a:srgbClr val="99FF66"/>
            </a:solidFill>
            <a:ln w="9525">
              <a:solidFill>
                <a:schemeClr val="bg1"/>
              </a:solidFill>
              <a:miter lim="800000"/>
              <a:headEnd/>
              <a:tailEnd/>
            </a:ln>
          </p:spPr>
          <p:txBody>
            <a:bodyPr lIns="0" tIns="146304"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Thread (0, 0)</a:t>
              </a:r>
              <a:endParaRPr lang="en-US" sz="1000">
                <a:solidFill>
                  <a:srgbClr val="003300"/>
                </a:solidFill>
                <a:latin typeface="Arial" pitchFamily="34" charset="0"/>
              </a:endParaRPr>
            </a:p>
          </p:txBody>
        </p:sp>
        <p:sp>
          <p:nvSpPr>
            <p:cNvPr id="44" name="Text Box 17">
              <a:extLst>
                <a:ext uri="{FF2B5EF4-FFF2-40B4-BE49-F238E27FC236}">
                  <a16:creationId xmlns:a16="http://schemas.microsoft.com/office/drawing/2014/main" id="{DE66581F-8F51-4738-8A35-8AF03340E6CA}"/>
                </a:ext>
              </a:extLst>
            </p:cNvPr>
            <p:cNvSpPr txBox="1">
              <a:spLocks noChangeArrowheads="1"/>
            </p:cNvSpPr>
            <p:nvPr/>
          </p:nvSpPr>
          <p:spPr bwMode="auto">
            <a:xfrm>
              <a:off x="3459" y="2052"/>
              <a:ext cx="392" cy="188"/>
            </a:xfrm>
            <a:prstGeom prst="rect">
              <a:avLst/>
            </a:prstGeom>
            <a:solidFill>
              <a:srgbClr val="FF6600"/>
            </a:solidFill>
            <a:ln w="9525">
              <a:solidFill>
                <a:schemeClr val="bg1"/>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45" name="Line 18">
              <a:extLst>
                <a:ext uri="{FF2B5EF4-FFF2-40B4-BE49-F238E27FC236}">
                  <a16:creationId xmlns:a16="http://schemas.microsoft.com/office/drawing/2014/main" id="{07AC1E58-A23D-447C-ABA4-B359FFB9BE5C}"/>
                </a:ext>
              </a:extLst>
            </p:cNvPr>
            <p:cNvSpPr>
              <a:spLocks noChangeShapeType="1"/>
            </p:cNvSpPr>
            <p:nvPr/>
          </p:nvSpPr>
          <p:spPr bwMode="auto">
            <a:xfrm flipV="1">
              <a:off x="3912" y="1956"/>
              <a:ext cx="2" cy="421"/>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6" name="Line 19">
              <a:extLst>
                <a:ext uri="{FF2B5EF4-FFF2-40B4-BE49-F238E27FC236}">
                  <a16:creationId xmlns:a16="http://schemas.microsoft.com/office/drawing/2014/main" id="{F69BDA62-2444-436B-84A7-34A2378A01A5}"/>
                </a:ext>
              </a:extLst>
            </p:cNvPr>
            <p:cNvSpPr>
              <a:spLocks noChangeShapeType="1"/>
            </p:cNvSpPr>
            <p:nvPr/>
          </p:nvSpPr>
          <p:spPr bwMode="auto">
            <a:xfrm flipV="1">
              <a:off x="3655" y="2237"/>
              <a:ext cx="0" cy="14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7" name="Line 21">
              <a:extLst>
                <a:ext uri="{FF2B5EF4-FFF2-40B4-BE49-F238E27FC236}">
                  <a16:creationId xmlns:a16="http://schemas.microsoft.com/office/drawing/2014/main" id="{00CED5E2-CD81-4198-9E57-DE43518302A7}"/>
                </a:ext>
              </a:extLst>
            </p:cNvPr>
            <p:cNvSpPr>
              <a:spLocks noChangeShapeType="1"/>
            </p:cNvSpPr>
            <p:nvPr/>
          </p:nvSpPr>
          <p:spPr bwMode="auto">
            <a:xfrm>
              <a:off x="3836" y="2693"/>
              <a:ext cx="0" cy="154"/>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 name="Text Box 26">
              <a:extLst>
                <a:ext uri="{FF2B5EF4-FFF2-40B4-BE49-F238E27FC236}">
                  <a16:creationId xmlns:a16="http://schemas.microsoft.com/office/drawing/2014/main" id="{DEB03DA3-D457-4E43-9195-E2EAEA7A2E22}"/>
                </a:ext>
              </a:extLst>
            </p:cNvPr>
            <p:cNvSpPr txBox="1">
              <a:spLocks noChangeArrowheads="1"/>
            </p:cNvSpPr>
            <p:nvPr/>
          </p:nvSpPr>
          <p:spPr bwMode="auto">
            <a:xfrm>
              <a:off x="4008" y="2383"/>
              <a:ext cx="517" cy="307"/>
            </a:xfrm>
            <a:prstGeom prst="rect">
              <a:avLst/>
            </a:prstGeom>
            <a:solidFill>
              <a:srgbClr val="99FF66"/>
            </a:solidFill>
            <a:ln w="9525">
              <a:solidFill>
                <a:schemeClr val="bg1"/>
              </a:solidFill>
              <a:miter lim="800000"/>
              <a:headEnd/>
              <a:tailEnd/>
            </a:ln>
          </p:spPr>
          <p:txBody>
            <a:bodyPr lIns="0" tIns="146304"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49" name="Text Box 27">
              <a:extLst>
                <a:ext uri="{FF2B5EF4-FFF2-40B4-BE49-F238E27FC236}">
                  <a16:creationId xmlns:a16="http://schemas.microsoft.com/office/drawing/2014/main" id="{6B7097AD-2583-4A04-9256-3BCE44576443}"/>
                </a:ext>
              </a:extLst>
            </p:cNvPr>
            <p:cNvSpPr txBox="1">
              <a:spLocks noChangeArrowheads="1"/>
            </p:cNvSpPr>
            <p:nvPr/>
          </p:nvSpPr>
          <p:spPr bwMode="auto">
            <a:xfrm>
              <a:off x="4008" y="2052"/>
              <a:ext cx="391" cy="188"/>
            </a:xfrm>
            <a:prstGeom prst="rect">
              <a:avLst/>
            </a:prstGeom>
            <a:solidFill>
              <a:srgbClr val="FF6600"/>
            </a:solidFill>
            <a:ln w="9525">
              <a:solidFill>
                <a:schemeClr val="bg1"/>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50" name="Line 28">
              <a:extLst>
                <a:ext uri="{FF2B5EF4-FFF2-40B4-BE49-F238E27FC236}">
                  <a16:creationId xmlns:a16="http://schemas.microsoft.com/office/drawing/2014/main" id="{57987D33-EAE6-497E-B931-B414A485238A}"/>
                </a:ext>
              </a:extLst>
            </p:cNvPr>
            <p:cNvSpPr>
              <a:spLocks noChangeShapeType="1"/>
            </p:cNvSpPr>
            <p:nvPr/>
          </p:nvSpPr>
          <p:spPr bwMode="auto">
            <a:xfrm flipV="1">
              <a:off x="4460" y="1956"/>
              <a:ext cx="2" cy="421"/>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1" name="Line 29">
              <a:extLst>
                <a:ext uri="{FF2B5EF4-FFF2-40B4-BE49-F238E27FC236}">
                  <a16:creationId xmlns:a16="http://schemas.microsoft.com/office/drawing/2014/main" id="{740EA5C2-99FF-4363-850A-D31512775531}"/>
                </a:ext>
              </a:extLst>
            </p:cNvPr>
            <p:cNvSpPr>
              <a:spLocks noChangeShapeType="1"/>
            </p:cNvSpPr>
            <p:nvPr/>
          </p:nvSpPr>
          <p:spPr bwMode="auto">
            <a:xfrm flipV="1">
              <a:off x="4204" y="2237"/>
              <a:ext cx="0" cy="14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2" name="Line 31">
              <a:extLst>
                <a:ext uri="{FF2B5EF4-FFF2-40B4-BE49-F238E27FC236}">
                  <a16:creationId xmlns:a16="http://schemas.microsoft.com/office/drawing/2014/main" id="{D742BF23-2E10-4E05-92D8-97CC4830725D}"/>
                </a:ext>
              </a:extLst>
            </p:cNvPr>
            <p:cNvSpPr>
              <a:spLocks noChangeShapeType="1"/>
            </p:cNvSpPr>
            <p:nvPr/>
          </p:nvSpPr>
          <p:spPr bwMode="auto">
            <a:xfrm>
              <a:off x="4385" y="2693"/>
              <a:ext cx="0" cy="154"/>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3" name="Text Box 35">
              <a:extLst>
                <a:ext uri="{FF2B5EF4-FFF2-40B4-BE49-F238E27FC236}">
                  <a16:creationId xmlns:a16="http://schemas.microsoft.com/office/drawing/2014/main" id="{2746BDC2-AC30-4A95-BDFA-0AE3F0FC5023}"/>
                </a:ext>
              </a:extLst>
            </p:cNvPr>
            <p:cNvSpPr txBox="1">
              <a:spLocks noChangeArrowheads="1"/>
            </p:cNvSpPr>
            <p:nvPr/>
          </p:nvSpPr>
          <p:spPr bwMode="auto">
            <a:xfrm>
              <a:off x="4591" y="1414"/>
              <a:ext cx="1116" cy="1361"/>
            </a:xfrm>
            <a:prstGeom prst="rect">
              <a:avLst/>
            </a:prstGeom>
            <a:solidFill>
              <a:srgbClr val="FFCC00"/>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a:solidFill>
                    <a:srgbClr val="003300"/>
                  </a:solidFill>
                  <a:latin typeface="Arial" pitchFamily="34" charset="0"/>
                </a:rPr>
                <a:t>Block (1, 0)</a:t>
              </a:r>
              <a:endParaRPr lang="en-US" sz="1800">
                <a:solidFill>
                  <a:srgbClr val="003300"/>
                </a:solidFill>
                <a:latin typeface="Arial" pitchFamily="34" charset="0"/>
              </a:endParaRPr>
            </a:p>
          </p:txBody>
        </p:sp>
        <p:sp>
          <p:nvSpPr>
            <p:cNvPr id="54" name="Text Box 36">
              <a:extLst>
                <a:ext uri="{FF2B5EF4-FFF2-40B4-BE49-F238E27FC236}">
                  <a16:creationId xmlns:a16="http://schemas.microsoft.com/office/drawing/2014/main" id="{CC442D13-E097-4089-91F2-1926B3AE2FBE}"/>
                </a:ext>
              </a:extLst>
            </p:cNvPr>
            <p:cNvSpPr txBox="1">
              <a:spLocks noChangeArrowheads="1"/>
            </p:cNvSpPr>
            <p:nvPr/>
          </p:nvSpPr>
          <p:spPr bwMode="auto">
            <a:xfrm>
              <a:off x="4621" y="1735"/>
              <a:ext cx="1061" cy="220"/>
            </a:xfrm>
            <a:prstGeom prst="rect">
              <a:avLst/>
            </a:prstGeom>
            <a:solidFill>
              <a:srgbClr val="FF6600"/>
            </a:solidFill>
            <a:ln w="9525">
              <a:solidFill>
                <a:schemeClr val="bg1"/>
              </a:solidFill>
              <a:miter lim="800000"/>
              <a:headEnd/>
              <a:tailEnd/>
            </a:ln>
          </p:spPr>
          <p:txBody>
            <a:bodyPr lIns="0" tIns="9144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Shared Memory</a:t>
              </a:r>
              <a:endParaRPr lang="en-US" sz="1000">
                <a:solidFill>
                  <a:srgbClr val="003300"/>
                </a:solidFill>
                <a:latin typeface="Arial" pitchFamily="34" charset="0"/>
              </a:endParaRPr>
            </a:p>
          </p:txBody>
        </p:sp>
        <p:sp>
          <p:nvSpPr>
            <p:cNvPr id="55" name="Text Box 39">
              <a:extLst>
                <a:ext uri="{FF2B5EF4-FFF2-40B4-BE49-F238E27FC236}">
                  <a16:creationId xmlns:a16="http://schemas.microsoft.com/office/drawing/2014/main" id="{8CBE989F-A70A-4872-9A52-31B60A9FA724}"/>
                </a:ext>
              </a:extLst>
            </p:cNvPr>
            <p:cNvSpPr txBox="1">
              <a:spLocks noChangeArrowheads="1"/>
            </p:cNvSpPr>
            <p:nvPr/>
          </p:nvSpPr>
          <p:spPr bwMode="auto">
            <a:xfrm>
              <a:off x="4616" y="2383"/>
              <a:ext cx="517" cy="307"/>
            </a:xfrm>
            <a:prstGeom prst="rect">
              <a:avLst/>
            </a:prstGeom>
            <a:solidFill>
              <a:srgbClr val="99FF66"/>
            </a:solidFill>
            <a:ln w="9525">
              <a:solidFill>
                <a:schemeClr val="bg1"/>
              </a:solidFill>
              <a:miter lim="800000"/>
              <a:headEnd/>
              <a:tailEnd/>
            </a:ln>
          </p:spPr>
          <p:txBody>
            <a:bodyPr lIns="0" tIns="146304"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dirty="0">
                  <a:solidFill>
                    <a:srgbClr val="003300"/>
                  </a:solidFill>
                  <a:latin typeface="Arial" pitchFamily="34" charset="0"/>
                </a:rPr>
                <a:t>Thread (0, 0)</a:t>
              </a:r>
              <a:endParaRPr lang="en-US" sz="1000" dirty="0">
                <a:solidFill>
                  <a:srgbClr val="003300"/>
                </a:solidFill>
                <a:latin typeface="Arial" pitchFamily="34" charset="0"/>
              </a:endParaRPr>
            </a:p>
          </p:txBody>
        </p:sp>
        <p:sp>
          <p:nvSpPr>
            <p:cNvPr id="56" name="Text Box 40">
              <a:extLst>
                <a:ext uri="{FF2B5EF4-FFF2-40B4-BE49-F238E27FC236}">
                  <a16:creationId xmlns:a16="http://schemas.microsoft.com/office/drawing/2014/main" id="{5F854DA6-ABBA-4220-808E-A470CB81B973}"/>
                </a:ext>
              </a:extLst>
            </p:cNvPr>
            <p:cNvSpPr txBox="1">
              <a:spLocks noChangeArrowheads="1"/>
            </p:cNvSpPr>
            <p:nvPr/>
          </p:nvSpPr>
          <p:spPr bwMode="auto">
            <a:xfrm>
              <a:off x="4616" y="2052"/>
              <a:ext cx="391" cy="188"/>
            </a:xfrm>
            <a:prstGeom prst="rect">
              <a:avLst/>
            </a:prstGeom>
            <a:solidFill>
              <a:srgbClr val="FF6600"/>
            </a:solidFill>
            <a:ln w="9525">
              <a:solidFill>
                <a:schemeClr val="bg1"/>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57" name="Line 41">
              <a:extLst>
                <a:ext uri="{FF2B5EF4-FFF2-40B4-BE49-F238E27FC236}">
                  <a16:creationId xmlns:a16="http://schemas.microsoft.com/office/drawing/2014/main" id="{D2EBC82D-E7F1-43D0-84E1-F45B108AACB4}"/>
                </a:ext>
              </a:extLst>
            </p:cNvPr>
            <p:cNvSpPr>
              <a:spLocks noChangeShapeType="1"/>
            </p:cNvSpPr>
            <p:nvPr/>
          </p:nvSpPr>
          <p:spPr bwMode="auto">
            <a:xfrm flipV="1">
              <a:off x="5068" y="1956"/>
              <a:ext cx="2" cy="421"/>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8" name="Line 42">
              <a:extLst>
                <a:ext uri="{FF2B5EF4-FFF2-40B4-BE49-F238E27FC236}">
                  <a16:creationId xmlns:a16="http://schemas.microsoft.com/office/drawing/2014/main" id="{8450076B-5571-42EC-96B9-F2B3A4100C43}"/>
                </a:ext>
              </a:extLst>
            </p:cNvPr>
            <p:cNvSpPr>
              <a:spLocks noChangeShapeType="1"/>
            </p:cNvSpPr>
            <p:nvPr/>
          </p:nvSpPr>
          <p:spPr bwMode="auto">
            <a:xfrm flipV="1">
              <a:off x="4812" y="2237"/>
              <a:ext cx="0" cy="14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9" name="Line 44">
              <a:extLst>
                <a:ext uri="{FF2B5EF4-FFF2-40B4-BE49-F238E27FC236}">
                  <a16:creationId xmlns:a16="http://schemas.microsoft.com/office/drawing/2014/main" id="{C5B67395-C13D-4EFB-A10B-9ECE7457F58B}"/>
                </a:ext>
              </a:extLst>
            </p:cNvPr>
            <p:cNvSpPr>
              <a:spLocks noChangeShapeType="1"/>
            </p:cNvSpPr>
            <p:nvPr/>
          </p:nvSpPr>
          <p:spPr bwMode="auto">
            <a:xfrm>
              <a:off x="4993" y="2693"/>
              <a:ext cx="0" cy="154"/>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0" name="Text Box 49">
              <a:extLst>
                <a:ext uri="{FF2B5EF4-FFF2-40B4-BE49-F238E27FC236}">
                  <a16:creationId xmlns:a16="http://schemas.microsoft.com/office/drawing/2014/main" id="{098FCDE1-3330-41A7-B33C-9D58E0DCFD9B}"/>
                </a:ext>
              </a:extLst>
            </p:cNvPr>
            <p:cNvSpPr txBox="1">
              <a:spLocks noChangeArrowheads="1"/>
            </p:cNvSpPr>
            <p:nvPr/>
          </p:nvSpPr>
          <p:spPr bwMode="auto">
            <a:xfrm>
              <a:off x="5165" y="2383"/>
              <a:ext cx="517" cy="307"/>
            </a:xfrm>
            <a:prstGeom prst="rect">
              <a:avLst/>
            </a:prstGeom>
            <a:solidFill>
              <a:srgbClr val="99FF66"/>
            </a:solidFill>
            <a:ln w="9525">
              <a:solidFill>
                <a:schemeClr val="bg1"/>
              </a:solidFill>
              <a:miter lim="800000"/>
              <a:headEnd/>
              <a:tailEnd/>
            </a:ln>
          </p:spPr>
          <p:txBody>
            <a:bodyPr lIns="0" tIns="146304"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Thread (1, 0)</a:t>
              </a:r>
              <a:endParaRPr lang="en-US" sz="1000">
                <a:solidFill>
                  <a:srgbClr val="003300"/>
                </a:solidFill>
                <a:latin typeface="Arial" pitchFamily="34" charset="0"/>
              </a:endParaRPr>
            </a:p>
          </p:txBody>
        </p:sp>
        <p:sp>
          <p:nvSpPr>
            <p:cNvPr id="61" name="Text Box 50">
              <a:extLst>
                <a:ext uri="{FF2B5EF4-FFF2-40B4-BE49-F238E27FC236}">
                  <a16:creationId xmlns:a16="http://schemas.microsoft.com/office/drawing/2014/main" id="{DFB8322E-08C0-416A-A57B-38E38309FC3E}"/>
                </a:ext>
              </a:extLst>
            </p:cNvPr>
            <p:cNvSpPr txBox="1">
              <a:spLocks noChangeArrowheads="1"/>
            </p:cNvSpPr>
            <p:nvPr/>
          </p:nvSpPr>
          <p:spPr bwMode="auto">
            <a:xfrm>
              <a:off x="5165" y="2052"/>
              <a:ext cx="391" cy="188"/>
            </a:xfrm>
            <a:prstGeom prst="rect">
              <a:avLst/>
            </a:prstGeom>
            <a:solidFill>
              <a:srgbClr val="FF6600"/>
            </a:solidFill>
            <a:ln w="9525">
              <a:solidFill>
                <a:schemeClr val="bg1"/>
              </a:solidFill>
              <a:miter lim="800000"/>
              <a:headEnd/>
              <a:tailEnd/>
            </a:ln>
          </p:spPr>
          <p:txBody>
            <a:bodyPr lIns="0" tIns="0" rIns="0" bIns="0"/>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algn="ctr" eaLnBrk="1" hangingPunct="1"/>
              <a:r>
                <a:rPr lang="en-US" sz="1000" b="1">
                  <a:solidFill>
                    <a:srgbClr val="003300"/>
                  </a:solidFill>
                  <a:latin typeface="Arial" pitchFamily="34" charset="0"/>
                </a:rPr>
                <a:t>Registers</a:t>
              </a:r>
              <a:endParaRPr lang="en-US" sz="1000">
                <a:solidFill>
                  <a:srgbClr val="003300"/>
                </a:solidFill>
                <a:latin typeface="Arial" pitchFamily="34" charset="0"/>
              </a:endParaRPr>
            </a:p>
          </p:txBody>
        </p:sp>
        <p:sp>
          <p:nvSpPr>
            <p:cNvPr id="62" name="Line 51">
              <a:extLst>
                <a:ext uri="{FF2B5EF4-FFF2-40B4-BE49-F238E27FC236}">
                  <a16:creationId xmlns:a16="http://schemas.microsoft.com/office/drawing/2014/main" id="{CCAC56EF-0F3D-4C04-B4BB-4F5C73513948}"/>
                </a:ext>
              </a:extLst>
            </p:cNvPr>
            <p:cNvSpPr>
              <a:spLocks noChangeShapeType="1"/>
            </p:cNvSpPr>
            <p:nvPr/>
          </p:nvSpPr>
          <p:spPr bwMode="auto">
            <a:xfrm flipV="1">
              <a:off x="5617" y="1956"/>
              <a:ext cx="2" cy="421"/>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3" name="Line 52">
              <a:extLst>
                <a:ext uri="{FF2B5EF4-FFF2-40B4-BE49-F238E27FC236}">
                  <a16:creationId xmlns:a16="http://schemas.microsoft.com/office/drawing/2014/main" id="{E50EECF2-9AB9-44C6-A7A0-B131B78CE80B}"/>
                </a:ext>
              </a:extLst>
            </p:cNvPr>
            <p:cNvSpPr>
              <a:spLocks noChangeShapeType="1"/>
            </p:cNvSpPr>
            <p:nvPr/>
          </p:nvSpPr>
          <p:spPr bwMode="auto">
            <a:xfrm flipV="1">
              <a:off x="5360" y="2237"/>
              <a:ext cx="0" cy="14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4" name="Line 54">
              <a:extLst>
                <a:ext uri="{FF2B5EF4-FFF2-40B4-BE49-F238E27FC236}">
                  <a16:creationId xmlns:a16="http://schemas.microsoft.com/office/drawing/2014/main" id="{3D127F05-77A2-48F7-8089-35F1B30889B7}"/>
                </a:ext>
              </a:extLst>
            </p:cNvPr>
            <p:cNvSpPr>
              <a:spLocks noChangeShapeType="1"/>
            </p:cNvSpPr>
            <p:nvPr/>
          </p:nvSpPr>
          <p:spPr bwMode="auto">
            <a:xfrm>
              <a:off x="5542" y="2693"/>
              <a:ext cx="0" cy="154"/>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5" name="Text Box 58">
              <a:extLst>
                <a:ext uri="{FF2B5EF4-FFF2-40B4-BE49-F238E27FC236}">
                  <a16:creationId xmlns:a16="http://schemas.microsoft.com/office/drawing/2014/main" id="{C89D5A5C-5217-47B1-A5CF-B0AB0D97EB33}"/>
                </a:ext>
              </a:extLst>
            </p:cNvPr>
            <p:cNvSpPr txBox="1">
              <a:spLocks noChangeArrowheads="1"/>
            </p:cNvSpPr>
            <p:nvPr/>
          </p:nvSpPr>
          <p:spPr bwMode="auto">
            <a:xfrm>
              <a:off x="2854" y="2844"/>
              <a:ext cx="381" cy="516"/>
            </a:xfrm>
            <a:prstGeom prst="rect">
              <a:avLst/>
            </a:prstGeom>
            <a:solidFill>
              <a:srgbClr val="99CCFF"/>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dirty="0">
                  <a:solidFill>
                    <a:srgbClr val="003300"/>
                  </a:solidFill>
                  <a:latin typeface="Arial" pitchFamily="34" charset="0"/>
                </a:rPr>
                <a:t>Host</a:t>
              </a:r>
            </a:p>
          </p:txBody>
        </p:sp>
        <p:sp>
          <p:nvSpPr>
            <p:cNvPr id="66" name="Line 60">
              <a:extLst>
                <a:ext uri="{FF2B5EF4-FFF2-40B4-BE49-F238E27FC236}">
                  <a16:creationId xmlns:a16="http://schemas.microsoft.com/office/drawing/2014/main" id="{C3653008-BB01-4B16-A7E1-D853E9F02EA4}"/>
                </a:ext>
              </a:extLst>
            </p:cNvPr>
            <p:cNvSpPr>
              <a:spLocks noChangeShapeType="1"/>
            </p:cNvSpPr>
            <p:nvPr/>
          </p:nvSpPr>
          <p:spPr bwMode="auto">
            <a:xfrm flipV="1">
              <a:off x="3235" y="2978"/>
              <a:ext cx="199" cy="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Text Box 9">
              <a:extLst>
                <a:ext uri="{FF2B5EF4-FFF2-40B4-BE49-F238E27FC236}">
                  <a16:creationId xmlns:a16="http://schemas.microsoft.com/office/drawing/2014/main" id="{FE1F4028-080B-4F9B-AA9E-FB9CE59E30BD}"/>
                </a:ext>
              </a:extLst>
            </p:cNvPr>
            <p:cNvSpPr txBox="1">
              <a:spLocks noChangeArrowheads="1"/>
            </p:cNvSpPr>
            <p:nvPr/>
          </p:nvSpPr>
          <p:spPr bwMode="auto">
            <a:xfrm>
              <a:off x="3441" y="3168"/>
              <a:ext cx="2271" cy="268"/>
            </a:xfrm>
            <a:prstGeom prst="rect">
              <a:avLst/>
            </a:prstGeom>
            <a:solidFill>
              <a:srgbClr val="FF6600"/>
            </a:solidFill>
            <a:ln w="9525">
              <a:solidFill>
                <a:schemeClr val="bg1"/>
              </a:solidFill>
              <a:miter lim="800000"/>
              <a:headEnd/>
              <a:tailEnd/>
            </a:ln>
          </p:spPr>
          <p:txBody>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200" b="1">
                  <a:solidFill>
                    <a:srgbClr val="003300"/>
                  </a:solidFill>
                  <a:latin typeface="Arial" pitchFamily="34" charset="0"/>
                </a:rPr>
                <a:t>Constant Memory</a:t>
              </a:r>
              <a:endParaRPr lang="en-US" sz="1200">
                <a:solidFill>
                  <a:srgbClr val="003300"/>
                </a:solidFill>
                <a:latin typeface="Arial" pitchFamily="34" charset="0"/>
              </a:endParaRPr>
            </a:p>
          </p:txBody>
        </p:sp>
        <p:sp>
          <p:nvSpPr>
            <p:cNvPr id="68" name="Line 60">
              <a:extLst>
                <a:ext uri="{FF2B5EF4-FFF2-40B4-BE49-F238E27FC236}">
                  <a16:creationId xmlns:a16="http://schemas.microsoft.com/office/drawing/2014/main" id="{C1BA2867-B0DD-4FC1-9046-ECF2B05D24DC}"/>
                </a:ext>
              </a:extLst>
            </p:cNvPr>
            <p:cNvSpPr>
              <a:spLocks noChangeShapeType="1"/>
            </p:cNvSpPr>
            <p:nvPr/>
          </p:nvSpPr>
          <p:spPr bwMode="auto">
            <a:xfrm flipV="1">
              <a:off x="3235" y="3264"/>
              <a:ext cx="199" cy="0"/>
            </a:xfrm>
            <a:prstGeom prst="line">
              <a:avLst/>
            </a:prstGeom>
            <a:noFill/>
            <a:ln w="25400">
              <a:solidFill>
                <a:schemeClr val="bg1"/>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en-US"/>
            </a:p>
          </p:txBody>
        </p:sp>
      </p:grpSp>
      <p:cxnSp>
        <p:nvCxnSpPr>
          <p:cNvPr id="6" name="Straight Connector 5">
            <a:extLst>
              <a:ext uri="{FF2B5EF4-FFF2-40B4-BE49-F238E27FC236}">
                <a16:creationId xmlns:a16="http://schemas.microsoft.com/office/drawing/2014/main" id="{F0E8CE74-3672-C74A-9509-47BD20645134}"/>
              </a:ext>
            </a:extLst>
          </p:cNvPr>
          <p:cNvCxnSpPr>
            <a:stCxn id="66" idx="0"/>
            <a:endCxn id="66" idx="1"/>
          </p:cNvCxnSpPr>
          <p:nvPr/>
        </p:nvCxnSpPr>
        <p:spPr>
          <a:xfrm flipV="1">
            <a:off x="6894219" y="5964262"/>
            <a:ext cx="4210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ACF6FE8-7922-0A4D-ADF1-460930FA4F49}"/>
              </a:ext>
            </a:extLst>
          </p:cNvPr>
          <p:cNvCxnSpPr>
            <a:cxnSpLocks/>
            <a:endCxn id="68" idx="1"/>
          </p:cNvCxnSpPr>
          <p:nvPr/>
        </p:nvCxnSpPr>
        <p:spPr>
          <a:xfrm flipV="1">
            <a:off x="6894219" y="6418130"/>
            <a:ext cx="421071" cy="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48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AC8D518-F450-D44E-977E-35F31C256DF1}"/>
              </a:ext>
            </a:extLst>
          </p:cNvPr>
          <p:cNvSpPr>
            <a:spLocks noGrp="1"/>
          </p:cNvSpPr>
          <p:nvPr>
            <p:ph type="title"/>
          </p:nvPr>
        </p:nvSpPr>
        <p:spPr/>
        <p:txBody>
          <a:bodyPr>
            <a:normAutofit fontScale="90000"/>
          </a:bodyPr>
          <a:lstStyle/>
          <a:p>
            <a:r>
              <a:rPr lang="en-US" dirty="0"/>
              <a:t>The guts of most interesting stuff is often ~this</a:t>
            </a:r>
          </a:p>
        </p:txBody>
      </p:sp>
      <p:sp>
        <p:nvSpPr>
          <p:cNvPr id="6" name="TextBox 5">
            <a:extLst>
              <a:ext uri="{FF2B5EF4-FFF2-40B4-BE49-F238E27FC236}">
                <a16:creationId xmlns:a16="http://schemas.microsoft.com/office/drawing/2014/main" id="{864CAB76-AE33-456F-BC62-A63084E7FD47}"/>
              </a:ext>
            </a:extLst>
          </p:cNvPr>
          <p:cNvSpPr txBox="1"/>
          <p:nvPr/>
        </p:nvSpPr>
        <p:spPr>
          <a:xfrm>
            <a:off x="1260088" y="2111299"/>
            <a:ext cx="9078951"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C322F"/>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268BD2"/>
                </a:solidFill>
                <a:latin typeface="Consolas" panose="020B0609020204030204" pitchFamily="49" charset="0"/>
                <a:cs typeface="Consolas" panose="020B0609020204030204" pitchFamily="49" charset="0"/>
              </a:rPr>
              <a:t>Foo</a:t>
            </a:r>
            <a:r>
              <a:rPr lang="en-US" dirty="0">
                <a:latin typeface="Consolas" panose="020B0609020204030204" pitchFamily="49" charset="0"/>
                <a:cs typeface="Consolas" panose="020B0609020204030204" pitchFamily="49" charset="0"/>
              </a:rPr>
              <a:t>(</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B, </a:t>
            </a:r>
            <a:r>
              <a:rPr lang="en-US" dirty="0">
                <a:solidFill>
                  <a:srgbClr val="DC322F"/>
                </a:solidFill>
                <a:latin typeface="Consolas" panose="020B0609020204030204" pitchFamily="49" charset="0"/>
                <a:cs typeface="Consolas" panose="020B0609020204030204" pitchFamily="49" charset="0"/>
              </a:rPr>
              <a:t>float</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err="1">
                <a:solidFill>
                  <a:srgbClr val="859900"/>
                </a:solidFill>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a:t>
            </a:r>
          </a:p>
          <a:p>
            <a:r>
              <a:rPr lang="en-US" dirty="0">
                <a:latin typeface="Consolas" panose="020B0609020204030204" pitchFamily="49" charset="0"/>
                <a:cs typeface="Consolas" panose="020B0609020204030204" pitchFamily="49" charset="0"/>
              </a:rPr>
              <a:t> { </a:t>
            </a:r>
          </a:p>
          <a:p>
            <a:pPr lvl="1"/>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M; m</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2"/>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N; n</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endParaRPr lang="en-US" dirty="0">
              <a:solidFill>
                <a:srgbClr val="000000"/>
              </a:solidFill>
              <a:latin typeface="Consolas" panose="020B0609020204030204" pitchFamily="49" charset="0"/>
              <a:cs typeface="Consolas" panose="020B0609020204030204" pitchFamily="49" charset="0"/>
            </a:endParaRPr>
          </a:p>
          <a:p>
            <a:pPr lvl="3"/>
            <a:r>
              <a:rPr lang="en-US" dirty="0">
                <a:solidFill>
                  <a:srgbClr val="859900"/>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dirty="0" err="1">
                <a:solidFill>
                  <a:srgbClr val="DC322F"/>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solidFill>
                  <a:srgbClr val="2AA198"/>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K; k</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 </a:t>
            </a:r>
          </a:p>
          <a:p>
            <a:pPr lvl="4"/>
            <a:r>
              <a:rPr lang="en-US" dirty="0">
                <a:latin typeface="Consolas" panose="020B0609020204030204" pitchFamily="49" charset="0"/>
                <a:cs typeface="Consolas" panose="020B0609020204030204" pitchFamily="49" charset="0"/>
              </a:rPr>
              <a:t>C[m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M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B[k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K </a:t>
            </a:r>
            <a:r>
              <a:rPr lang="en-US" dirty="0">
                <a:solidFill>
                  <a:srgbClr val="859900"/>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n]; </a:t>
            </a:r>
          </a:p>
          <a:p>
            <a:pPr lvl="3"/>
            <a:r>
              <a:rPr lang="en-US" dirty="0">
                <a:latin typeface="Consolas" panose="020B0609020204030204" pitchFamily="49" charset="0"/>
                <a:cs typeface="Consolas" panose="020B0609020204030204" pitchFamily="49" charset="0"/>
              </a:rPr>
              <a:t>} </a:t>
            </a:r>
          </a:p>
          <a:p>
            <a:pPr lvl="2"/>
            <a:r>
              <a:rPr lang="en-US" dirty="0">
                <a:latin typeface="Consolas" panose="020B0609020204030204" pitchFamily="49" charset="0"/>
                <a:cs typeface="Consolas" panose="020B0609020204030204" pitchFamily="49" charset="0"/>
              </a:rPr>
              <a:t>} </a:t>
            </a:r>
          </a:p>
          <a:p>
            <a:pPr lvl="1"/>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p>
        </p:txBody>
      </p:sp>
      <p:sp>
        <p:nvSpPr>
          <p:cNvPr id="29" name="Footer Placeholder 28">
            <a:extLst>
              <a:ext uri="{FF2B5EF4-FFF2-40B4-BE49-F238E27FC236}">
                <a16:creationId xmlns:a16="http://schemas.microsoft.com/office/drawing/2014/main" id="{99BA9DDE-23EC-7541-BD34-C5797C4B5DEE}"/>
              </a:ext>
            </a:extLst>
          </p:cNvPr>
          <p:cNvSpPr>
            <a:spLocks noGrp="1"/>
          </p:cNvSpPr>
          <p:nvPr>
            <p:ph type="ftr" sz="quarter" idx="11"/>
          </p:nvPr>
        </p:nvSpPr>
        <p:spPr/>
        <p:txBody>
          <a:bodyPr/>
          <a:lstStyle/>
          <a:p>
            <a:r>
              <a:rPr lang="en-US"/>
              <a:t>CC BY-NC-ND Pat Pannuto – Many slides adapted from Janarbek Matai</a:t>
            </a:r>
            <a:endParaRPr lang="en-US" dirty="0"/>
          </a:p>
        </p:txBody>
      </p:sp>
      <p:sp>
        <p:nvSpPr>
          <p:cNvPr id="2" name="Oval 1">
            <a:extLst>
              <a:ext uri="{FF2B5EF4-FFF2-40B4-BE49-F238E27FC236}">
                <a16:creationId xmlns:a16="http://schemas.microsoft.com/office/drawing/2014/main" id="{200B7E60-A746-144B-9873-A316E6FD8524}"/>
              </a:ext>
            </a:extLst>
          </p:cNvPr>
          <p:cNvSpPr/>
          <p:nvPr/>
        </p:nvSpPr>
        <p:spPr>
          <a:xfrm>
            <a:off x="3060700" y="3721100"/>
            <a:ext cx="429208" cy="457200"/>
          </a:xfrm>
          <a:prstGeom prst="ellipse">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7" name="Oval 6">
            <a:extLst>
              <a:ext uri="{FF2B5EF4-FFF2-40B4-BE49-F238E27FC236}">
                <a16:creationId xmlns:a16="http://schemas.microsoft.com/office/drawing/2014/main" id="{DFA6E50D-4F26-EC41-A58D-74535A60C559}"/>
              </a:ext>
            </a:extLst>
          </p:cNvPr>
          <p:cNvSpPr/>
          <p:nvPr/>
        </p:nvSpPr>
        <p:spPr>
          <a:xfrm>
            <a:off x="5039112" y="3721100"/>
            <a:ext cx="429208" cy="457200"/>
          </a:xfrm>
          <a:prstGeom prst="ellipse">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8" name="Oval 7">
            <a:extLst>
              <a:ext uri="{FF2B5EF4-FFF2-40B4-BE49-F238E27FC236}">
                <a16:creationId xmlns:a16="http://schemas.microsoft.com/office/drawing/2014/main" id="{04B1C01A-5A95-B341-B5DF-BEC01EEE4CB8}"/>
              </a:ext>
            </a:extLst>
          </p:cNvPr>
          <p:cNvSpPr/>
          <p:nvPr/>
        </p:nvSpPr>
        <p:spPr>
          <a:xfrm>
            <a:off x="6941324" y="3721100"/>
            <a:ext cx="429208" cy="457200"/>
          </a:xfrm>
          <a:prstGeom prst="ellipse">
            <a:avLst/>
          </a:prstGeom>
          <a:solidFill>
            <a:srgbClr val="FF0000">
              <a:alpha val="10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 name="TextBox 2">
            <a:extLst>
              <a:ext uri="{FF2B5EF4-FFF2-40B4-BE49-F238E27FC236}">
                <a16:creationId xmlns:a16="http://schemas.microsoft.com/office/drawing/2014/main" id="{927A8C19-4412-884E-A5C4-C4924CE8B4EA}"/>
              </a:ext>
            </a:extLst>
          </p:cNvPr>
          <p:cNvSpPr txBox="1"/>
          <p:nvPr/>
        </p:nvSpPr>
        <p:spPr>
          <a:xfrm>
            <a:off x="3820325" y="4760810"/>
            <a:ext cx="3070199" cy="523220"/>
          </a:xfrm>
          <a:prstGeom prst="rect">
            <a:avLst/>
          </a:prstGeom>
          <a:noFill/>
          <a:ln w="28575">
            <a:solidFill>
              <a:srgbClr val="FF0000"/>
            </a:solidFill>
          </a:ln>
        </p:spPr>
        <p:txBody>
          <a:bodyPr wrap="none" rtlCol="0">
            <a:spAutoFit/>
          </a:bodyPr>
          <a:lstStyle/>
          <a:p>
            <a:r>
              <a:rPr lang="en-US" sz="2800" b="1" dirty="0">
                <a:solidFill>
                  <a:srgbClr val="FF0000"/>
                </a:solidFill>
              </a:rPr>
              <a:t>And these are huge</a:t>
            </a:r>
          </a:p>
        </p:txBody>
      </p:sp>
      <p:cxnSp>
        <p:nvCxnSpPr>
          <p:cNvPr id="5" name="Straight Connector 4">
            <a:extLst>
              <a:ext uri="{FF2B5EF4-FFF2-40B4-BE49-F238E27FC236}">
                <a16:creationId xmlns:a16="http://schemas.microsoft.com/office/drawing/2014/main" id="{DDAFB3CA-834B-F747-8C8D-D1501B998C57}"/>
              </a:ext>
            </a:extLst>
          </p:cNvPr>
          <p:cNvCxnSpPr>
            <a:cxnSpLocks/>
            <a:stCxn id="3" idx="0"/>
            <a:endCxn id="2" idx="5"/>
          </p:cNvCxnSpPr>
          <p:nvPr/>
        </p:nvCxnSpPr>
        <p:spPr>
          <a:xfrm flipH="1" flipV="1">
            <a:off x="3427052" y="4111345"/>
            <a:ext cx="1928373" cy="649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740941-2F3A-6544-80E2-E92D38D1237C}"/>
              </a:ext>
            </a:extLst>
          </p:cNvPr>
          <p:cNvCxnSpPr>
            <a:cxnSpLocks/>
            <a:stCxn id="3" idx="0"/>
            <a:endCxn id="7" idx="4"/>
          </p:cNvCxnSpPr>
          <p:nvPr/>
        </p:nvCxnSpPr>
        <p:spPr>
          <a:xfrm flipH="1" flipV="1">
            <a:off x="5253716" y="4178300"/>
            <a:ext cx="101709" cy="5825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6DEA07-6D57-A342-8819-D18639096005}"/>
              </a:ext>
            </a:extLst>
          </p:cNvPr>
          <p:cNvCxnSpPr>
            <a:cxnSpLocks/>
            <a:stCxn id="3" idx="0"/>
            <a:endCxn id="8" idx="3"/>
          </p:cNvCxnSpPr>
          <p:nvPr/>
        </p:nvCxnSpPr>
        <p:spPr>
          <a:xfrm flipV="1">
            <a:off x="5355425" y="4111345"/>
            <a:ext cx="1648755" cy="6494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DBB13C3A-3952-FF4A-9F8D-AC6C047D9F18}"/>
              </a:ext>
            </a:extLst>
          </p:cNvPr>
          <p:cNvGrpSpPr/>
          <p:nvPr/>
        </p:nvGrpSpPr>
        <p:grpSpPr>
          <a:xfrm>
            <a:off x="8153400" y="3882330"/>
            <a:ext cx="4305300" cy="3457902"/>
            <a:chOff x="8153400" y="3882330"/>
            <a:chExt cx="4305300" cy="3457902"/>
          </a:xfrm>
        </p:grpSpPr>
        <p:sp>
          <p:nvSpPr>
            <p:cNvPr id="21" name="TextBox 20">
              <a:extLst>
                <a:ext uri="{FF2B5EF4-FFF2-40B4-BE49-F238E27FC236}">
                  <a16:creationId xmlns:a16="http://schemas.microsoft.com/office/drawing/2014/main" id="{7F2824C6-C566-194A-B40E-09F1D4139EEE}"/>
                </a:ext>
              </a:extLst>
            </p:cNvPr>
            <p:cNvSpPr txBox="1"/>
            <p:nvPr/>
          </p:nvSpPr>
          <p:spPr>
            <a:xfrm>
              <a:off x="8877771" y="3882330"/>
              <a:ext cx="3314229" cy="923330"/>
            </a:xfrm>
            <a:prstGeom prst="rect">
              <a:avLst/>
            </a:prstGeom>
            <a:noFill/>
            <a:ln>
              <a:solidFill>
                <a:schemeClr val="tx1"/>
              </a:solidFill>
            </a:ln>
          </p:spPr>
          <p:txBody>
            <a:bodyPr wrap="square" rtlCol="0">
              <a:spAutoFit/>
            </a:bodyPr>
            <a:lstStyle/>
            <a:p>
              <a:r>
                <a:rPr lang="en-US" b="1" dirty="0"/>
                <a:t>Lab2: </a:t>
              </a:r>
              <a:r>
                <a:rPr lang="en-US" b="1" dirty="0" err="1"/>
                <a:t>image.tif</a:t>
              </a:r>
              <a:endParaRPr lang="en-US" b="1" dirty="0"/>
            </a:p>
            <a:p>
              <a:r>
                <a:rPr lang="en-US" dirty="0"/>
                <a:t>  480x640 pixels * 4 bytes/float ~= 1.3 MB (greyscale!)</a:t>
              </a:r>
            </a:p>
          </p:txBody>
        </p:sp>
        <p:pic>
          <p:nvPicPr>
            <p:cNvPr id="24" name="Picture 23">
              <a:extLst>
                <a:ext uri="{FF2B5EF4-FFF2-40B4-BE49-F238E27FC236}">
                  <a16:creationId xmlns:a16="http://schemas.microsoft.com/office/drawing/2014/main" id="{911CFD79-FFA3-0F40-828E-00E66E7B0357}"/>
                </a:ext>
              </a:extLst>
            </p:cNvPr>
            <p:cNvPicPr>
              <a:picLocks noChangeAspect="1"/>
            </p:cNvPicPr>
            <p:nvPr/>
          </p:nvPicPr>
          <p:blipFill>
            <a:blip r:embed="rId3"/>
            <a:stretch>
              <a:fillRect/>
            </a:stretch>
          </p:blipFill>
          <p:spPr>
            <a:xfrm>
              <a:off x="8153400" y="4806439"/>
              <a:ext cx="4305300" cy="2533793"/>
            </a:xfrm>
            <a:prstGeom prst="rect">
              <a:avLst/>
            </a:prstGeom>
            <a:ln>
              <a:solidFill>
                <a:schemeClr val="tx1"/>
              </a:solidFill>
            </a:ln>
          </p:spPr>
        </p:pic>
      </p:grpSp>
    </p:spTree>
    <p:extLst>
      <p:ext uri="{BB962C8B-B14F-4D97-AF65-F5344CB8AC3E}">
        <p14:creationId xmlns:p14="http://schemas.microsoft.com/office/powerpoint/2010/main" val="56160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07A2-A611-41BC-93AA-E8E1F8E4FDB6}"/>
              </a:ext>
            </a:extLst>
          </p:cNvPr>
          <p:cNvSpPr>
            <a:spLocks noGrp="1"/>
          </p:cNvSpPr>
          <p:nvPr>
            <p:ph type="title"/>
          </p:nvPr>
        </p:nvSpPr>
        <p:spPr/>
        <p:txBody>
          <a:bodyPr/>
          <a:lstStyle/>
          <a:p>
            <a:r>
              <a:rPr lang="en-US" dirty="0"/>
              <a:t>Example: </a:t>
            </a:r>
            <a:r>
              <a:rPr lang="en-US" dirty="0" err="1"/>
              <a:t>Matmul</a:t>
            </a:r>
            <a:endParaRPr lang="en-US" dirty="0"/>
          </a:p>
        </p:txBody>
      </p:sp>
      <p:sp>
        <p:nvSpPr>
          <p:cNvPr id="4" name="Slide Number Placeholder 3">
            <a:extLst>
              <a:ext uri="{FF2B5EF4-FFF2-40B4-BE49-F238E27FC236}">
                <a16:creationId xmlns:a16="http://schemas.microsoft.com/office/drawing/2014/main" id="{01C0450F-E2AD-44EC-92C5-543B4D0DB2BC}"/>
              </a:ext>
            </a:extLst>
          </p:cNvPr>
          <p:cNvSpPr>
            <a:spLocks noGrp="1"/>
          </p:cNvSpPr>
          <p:nvPr>
            <p:ph type="sldNum" sz="quarter" idx="12"/>
          </p:nvPr>
        </p:nvSpPr>
        <p:spPr/>
        <p:txBody>
          <a:bodyPr/>
          <a:lstStyle/>
          <a:p>
            <a:fld id="{57733F94-BD4E-45B7-8984-807B972C88CC}" type="slidenum">
              <a:rPr lang="en-US" smtClean="0"/>
              <a:pPr/>
              <a:t>60</a:t>
            </a:fld>
            <a:endParaRPr lang="en-US"/>
          </a:p>
        </p:txBody>
      </p:sp>
      <p:grpSp>
        <p:nvGrpSpPr>
          <p:cNvPr id="5" name="Group 4">
            <a:extLst>
              <a:ext uri="{FF2B5EF4-FFF2-40B4-BE49-F238E27FC236}">
                <a16:creationId xmlns:a16="http://schemas.microsoft.com/office/drawing/2014/main" id="{BFEB31BF-0F7E-453B-92C4-47705FD7E1B0}"/>
              </a:ext>
            </a:extLst>
          </p:cNvPr>
          <p:cNvGrpSpPr/>
          <p:nvPr/>
        </p:nvGrpSpPr>
        <p:grpSpPr>
          <a:xfrm>
            <a:off x="2853267" y="1422401"/>
            <a:ext cx="6223691" cy="5492973"/>
            <a:chOff x="2767909" y="1356276"/>
            <a:chExt cx="6223691" cy="5492974"/>
          </a:xfrm>
        </p:grpSpPr>
        <p:sp>
          <p:nvSpPr>
            <p:cNvPr id="6" name="Text Box 2">
              <a:extLst>
                <a:ext uri="{FF2B5EF4-FFF2-40B4-BE49-F238E27FC236}">
                  <a16:creationId xmlns:a16="http://schemas.microsoft.com/office/drawing/2014/main" id="{4BB0BB75-CCFB-4FE4-B061-C1F63E16AC0B}"/>
                </a:ext>
              </a:extLst>
            </p:cNvPr>
            <p:cNvSpPr txBox="1">
              <a:spLocks noChangeArrowheads="1"/>
            </p:cNvSpPr>
            <p:nvPr/>
          </p:nvSpPr>
          <p:spPr bwMode="auto">
            <a:xfrm>
              <a:off x="3886200" y="3838575"/>
              <a:ext cx="2438400" cy="2486025"/>
            </a:xfrm>
            <a:prstGeom prst="rect">
              <a:avLst/>
            </a:prstGeom>
            <a:solidFill>
              <a:schemeClr val="bg1">
                <a:lumMod val="75000"/>
              </a:scheme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cs typeface="Arial" charset="0"/>
                </a:rPr>
                <a:t>M</a:t>
              </a:r>
              <a:endParaRPr lang="en-US" dirty="0">
                <a:cs typeface="Arial" charset="0"/>
              </a:endParaRPr>
            </a:p>
          </p:txBody>
        </p:sp>
        <p:sp>
          <p:nvSpPr>
            <p:cNvPr id="7" name="Text Box 3">
              <a:extLst>
                <a:ext uri="{FF2B5EF4-FFF2-40B4-BE49-F238E27FC236}">
                  <a16:creationId xmlns:a16="http://schemas.microsoft.com/office/drawing/2014/main" id="{CCA4FB66-6CFB-43EA-95A7-7FB65AF03F9F}"/>
                </a:ext>
              </a:extLst>
            </p:cNvPr>
            <p:cNvSpPr txBox="1">
              <a:spLocks noChangeArrowheads="1"/>
            </p:cNvSpPr>
            <p:nvPr/>
          </p:nvSpPr>
          <p:spPr bwMode="auto">
            <a:xfrm>
              <a:off x="6400800" y="1356276"/>
              <a:ext cx="2590800" cy="2438400"/>
            </a:xfrm>
            <a:prstGeom prst="rect">
              <a:avLst/>
            </a:prstGeom>
            <a:solidFill>
              <a:schemeClr val="bg1">
                <a:lumMod val="75000"/>
              </a:scheme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cs typeface="Arial" charset="0"/>
                </a:rPr>
                <a:t>N</a:t>
              </a:r>
              <a:endParaRPr lang="en-US" dirty="0">
                <a:cs typeface="Arial" charset="0"/>
              </a:endParaRPr>
            </a:p>
          </p:txBody>
        </p:sp>
        <p:sp>
          <p:nvSpPr>
            <p:cNvPr id="8" name="Text Box 4">
              <a:extLst>
                <a:ext uri="{FF2B5EF4-FFF2-40B4-BE49-F238E27FC236}">
                  <a16:creationId xmlns:a16="http://schemas.microsoft.com/office/drawing/2014/main" id="{7CB29112-9A49-47C4-8C9D-A188AED6BCB4}"/>
                </a:ext>
              </a:extLst>
            </p:cNvPr>
            <p:cNvSpPr txBox="1">
              <a:spLocks noChangeArrowheads="1"/>
            </p:cNvSpPr>
            <p:nvPr/>
          </p:nvSpPr>
          <p:spPr bwMode="auto">
            <a:xfrm>
              <a:off x="6400800" y="3843338"/>
              <a:ext cx="2590800" cy="2481262"/>
            </a:xfrm>
            <a:prstGeom prst="rect">
              <a:avLst/>
            </a:prstGeom>
            <a:solidFill>
              <a:schemeClr val="bg1">
                <a:lumMod val="75000"/>
              </a:schemeClr>
            </a:solidFill>
            <a:ln w="9525" algn="ctr">
              <a:solidFill>
                <a:schemeClr val="bg1">
                  <a:lumMod val="75000"/>
                </a:scheme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b="1" dirty="0">
                  <a:cs typeface="Arial" charset="0"/>
                </a:rPr>
                <a:t>P</a:t>
              </a:r>
              <a:endParaRPr lang="en-US" dirty="0">
                <a:cs typeface="Arial" charset="0"/>
              </a:endParaRPr>
            </a:p>
          </p:txBody>
        </p:sp>
        <p:sp>
          <p:nvSpPr>
            <p:cNvPr id="9" name="Text Box 5">
              <a:extLst>
                <a:ext uri="{FF2B5EF4-FFF2-40B4-BE49-F238E27FC236}">
                  <a16:creationId xmlns:a16="http://schemas.microsoft.com/office/drawing/2014/main" id="{B8A7AA23-B6A3-4A92-8A3B-2DB88947A541}"/>
                </a:ext>
              </a:extLst>
            </p:cNvPr>
            <p:cNvSpPr txBox="1">
              <a:spLocks noChangeArrowheads="1"/>
            </p:cNvSpPr>
            <p:nvPr/>
          </p:nvSpPr>
          <p:spPr bwMode="auto">
            <a:xfrm>
              <a:off x="7229475" y="4697413"/>
              <a:ext cx="823913" cy="822325"/>
            </a:xfrm>
            <a:prstGeom prst="rect">
              <a:avLst/>
            </a:prstGeom>
            <a:solidFill>
              <a:schemeClr val="bg1">
                <a:lumMod val="85000"/>
              </a:schemeClr>
            </a:solidFill>
            <a:ln w="9525">
              <a:solidFill>
                <a:srgbClr val="969696"/>
              </a:solidFill>
              <a:miter lim="800000"/>
              <a:headEnd/>
              <a:tailEnd/>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dirty="0">
                <a:solidFill>
                  <a:schemeClr val="bg1"/>
                </a:solidFill>
                <a:cs typeface="Arial" charset="0"/>
              </a:endParaRPr>
            </a:p>
          </p:txBody>
        </p:sp>
        <p:sp>
          <p:nvSpPr>
            <p:cNvPr id="10" name="Line 6">
              <a:extLst>
                <a:ext uri="{FF2B5EF4-FFF2-40B4-BE49-F238E27FC236}">
                  <a16:creationId xmlns:a16="http://schemas.microsoft.com/office/drawing/2014/main" id="{C180AA5F-7A34-4EA8-9D97-6618A1D54EEB}"/>
                </a:ext>
              </a:extLst>
            </p:cNvPr>
            <p:cNvSpPr>
              <a:spLocks noChangeShapeType="1"/>
            </p:cNvSpPr>
            <p:nvPr/>
          </p:nvSpPr>
          <p:spPr bwMode="auto">
            <a:xfrm>
              <a:off x="7734300" y="3749675"/>
              <a:ext cx="1588" cy="1563688"/>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Line 7">
              <a:extLst>
                <a:ext uri="{FF2B5EF4-FFF2-40B4-BE49-F238E27FC236}">
                  <a16:creationId xmlns:a16="http://schemas.microsoft.com/office/drawing/2014/main" id="{E074F363-9649-46B6-87A5-5AA8F3E83895}"/>
                </a:ext>
              </a:extLst>
            </p:cNvPr>
            <p:cNvSpPr>
              <a:spLocks noChangeShapeType="1"/>
            </p:cNvSpPr>
            <p:nvPr/>
          </p:nvSpPr>
          <p:spPr bwMode="auto">
            <a:xfrm>
              <a:off x="7680325" y="3744913"/>
              <a:ext cx="0" cy="1560512"/>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 name="Line 8">
              <a:extLst>
                <a:ext uri="{FF2B5EF4-FFF2-40B4-BE49-F238E27FC236}">
                  <a16:creationId xmlns:a16="http://schemas.microsoft.com/office/drawing/2014/main" id="{24886A04-E313-4066-B6BF-F5637CDCD5A9}"/>
                </a:ext>
              </a:extLst>
            </p:cNvPr>
            <p:cNvSpPr>
              <a:spLocks noChangeShapeType="1"/>
            </p:cNvSpPr>
            <p:nvPr/>
          </p:nvSpPr>
          <p:spPr bwMode="auto">
            <a:xfrm>
              <a:off x="8763000" y="3833813"/>
              <a:ext cx="4763" cy="2541587"/>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9">
              <a:extLst>
                <a:ext uri="{FF2B5EF4-FFF2-40B4-BE49-F238E27FC236}">
                  <a16:creationId xmlns:a16="http://schemas.microsoft.com/office/drawing/2014/main" id="{A63409ED-0796-467F-B736-0DDE9C18CEEB}"/>
                </a:ext>
              </a:extLst>
            </p:cNvPr>
            <p:cNvSpPr>
              <a:spLocks noChangeShapeType="1"/>
            </p:cNvSpPr>
            <p:nvPr/>
          </p:nvSpPr>
          <p:spPr bwMode="auto">
            <a:xfrm rot="-5400000" flipH="1" flipV="1">
              <a:off x="7658100" y="4914900"/>
              <a:ext cx="0" cy="2667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0">
              <a:extLst>
                <a:ext uri="{FF2B5EF4-FFF2-40B4-BE49-F238E27FC236}">
                  <a16:creationId xmlns:a16="http://schemas.microsoft.com/office/drawing/2014/main" id="{C3CAC550-79F0-4856-9AB2-2829179AACFA}"/>
                </a:ext>
              </a:extLst>
            </p:cNvPr>
            <p:cNvSpPr>
              <a:spLocks noChangeShapeType="1"/>
            </p:cNvSpPr>
            <p:nvPr/>
          </p:nvSpPr>
          <p:spPr bwMode="auto">
            <a:xfrm>
              <a:off x="8166100" y="4694238"/>
              <a:ext cx="6350" cy="822325"/>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1">
              <a:extLst>
                <a:ext uri="{FF2B5EF4-FFF2-40B4-BE49-F238E27FC236}">
                  <a16:creationId xmlns:a16="http://schemas.microsoft.com/office/drawing/2014/main" id="{6B970C40-1BE9-4D19-956F-D3307EA2CB23}"/>
                </a:ext>
              </a:extLst>
            </p:cNvPr>
            <p:cNvSpPr>
              <a:spLocks noChangeShapeType="1"/>
            </p:cNvSpPr>
            <p:nvPr/>
          </p:nvSpPr>
          <p:spPr bwMode="auto">
            <a:xfrm rot="-5400000">
              <a:off x="7631907" y="5233193"/>
              <a:ext cx="6350" cy="823913"/>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12">
              <a:extLst>
                <a:ext uri="{FF2B5EF4-FFF2-40B4-BE49-F238E27FC236}">
                  <a16:creationId xmlns:a16="http://schemas.microsoft.com/office/drawing/2014/main" id="{A38997C2-7A36-499B-BF47-56DA32D4961B}"/>
                </a:ext>
              </a:extLst>
            </p:cNvPr>
            <p:cNvSpPr txBox="1">
              <a:spLocks noChangeArrowheads="1"/>
            </p:cNvSpPr>
            <p:nvPr/>
          </p:nvSpPr>
          <p:spPr bwMode="auto">
            <a:xfrm>
              <a:off x="7044383" y="5718175"/>
              <a:ext cx="1179810"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BLOCK_WIDTH</a:t>
              </a:r>
            </a:p>
          </p:txBody>
        </p:sp>
        <p:sp>
          <p:nvSpPr>
            <p:cNvPr id="17" name="Text Box 13">
              <a:extLst>
                <a:ext uri="{FF2B5EF4-FFF2-40B4-BE49-F238E27FC236}">
                  <a16:creationId xmlns:a16="http://schemas.microsoft.com/office/drawing/2014/main" id="{7D6103FF-3689-4371-AFDD-DCF12C328EFB}"/>
                </a:ext>
              </a:extLst>
            </p:cNvPr>
            <p:cNvSpPr txBox="1">
              <a:spLocks noChangeArrowheads="1"/>
            </p:cNvSpPr>
            <p:nvPr/>
          </p:nvSpPr>
          <p:spPr bwMode="auto">
            <a:xfrm>
              <a:off x="7360978" y="6042026"/>
              <a:ext cx="546623"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WIDTH</a:t>
              </a:r>
              <a:endParaRPr lang="en-US" sz="1200" dirty="0">
                <a:cs typeface="Arial" charset="0"/>
              </a:endParaRPr>
            </a:p>
          </p:txBody>
        </p:sp>
        <p:sp>
          <p:nvSpPr>
            <p:cNvPr id="18" name="Text Box 14">
              <a:extLst>
                <a:ext uri="{FF2B5EF4-FFF2-40B4-BE49-F238E27FC236}">
                  <a16:creationId xmlns:a16="http://schemas.microsoft.com/office/drawing/2014/main" id="{F7B49EDD-31C5-43B1-BDF2-03518383C271}"/>
                </a:ext>
              </a:extLst>
            </p:cNvPr>
            <p:cNvSpPr txBox="1">
              <a:spLocks noChangeArrowheads="1"/>
            </p:cNvSpPr>
            <p:nvPr/>
          </p:nvSpPr>
          <p:spPr bwMode="auto">
            <a:xfrm>
              <a:off x="4813041" y="6042026"/>
              <a:ext cx="546623"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WIDTH</a:t>
              </a:r>
              <a:endParaRPr lang="en-US" sz="1200" b="1" dirty="0">
                <a:cs typeface="Arial" charset="0"/>
              </a:endParaRPr>
            </a:p>
          </p:txBody>
        </p:sp>
        <p:sp>
          <p:nvSpPr>
            <p:cNvPr id="19" name="Text Box 15">
              <a:extLst>
                <a:ext uri="{FF2B5EF4-FFF2-40B4-BE49-F238E27FC236}">
                  <a16:creationId xmlns:a16="http://schemas.microsoft.com/office/drawing/2014/main" id="{7CA16925-98D4-4B3B-A633-FE51802BEB4D}"/>
                </a:ext>
              </a:extLst>
            </p:cNvPr>
            <p:cNvSpPr txBox="1">
              <a:spLocks noChangeArrowheads="1"/>
            </p:cNvSpPr>
            <p:nvPr/>
          </p:nvSpPr>
          <p:spPr bwMode="auto">
            <a:xfrm>
              <a:off x="7680325" y="5313363"/>
              <a:ext cx="55563" cy="53975"/>
            </a:xfrm>
            <a:prstGeom prst="rect">
              <a:avLst/>
            </a:prstGeom>
            <a:solidFill>
              <a:srgbClr val="FF6600"/>
            </a:solidFill>
            <a:ln w="9525">
              <a:solidFill>
                <a:srgbClr val="969696"/>
              </a:solidFill>
              <a:miter lim="800000"/>
              <a:headEnd/>
              <a:tailEnd/>
            </a:ln>
          </p:spPr>
          <p:txBody>
            <a:bodyPr lIns="0" tIns="9144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200">
                <a:latin typeface="Times New Roman" pitchFamily="18" charset="0"/>
                <a:cs typeface="Arial" charset="0"/>
              </a:endParaRPr>
            </a:p>
            <a:p>
              <a:pPr eaLnBrk="1" hangingPunct="1"/>
              <a:endParaRPr lang="en-US" sz="1200">
                <a:latin typeface="Times New Roman" pitchFamily="18" charset="0"/>
                <a:cs typeface="Arial" charset="0"/>
              </a:endParaRPr>
            </a:p>
            <a:p>
              <a:pPr eaLnBrk="1" hangingPunct="1"/>
              <a:endParaRPr lang="en-US">
                <a:cs typeface="Arial" charset="0"/>
              </a:endParaRPr>
            </a:p>
          </p:txBody>
        </p:sp>
        <p:sp>
          <p:nvSpPr>
            <p:cNvPr id="20" name="Line 16">
              <a:extLst>
                <a:ext uri="{FF2B5EF4-FFF2-40B4-BE49-F238E27FC236}">
                  <a16:creationId xmlns:a16="http://schemas.microsoft.com/office/drawing/2014/main" id="{F2708A89-C7D9-4CEF-B61B-965E31C05A94}"/>
                </a:ext>
              </a:extLst>
            </p:cNvPr>
            <p:cNvSpPr>
              <a:spLocks noChangeShapeType="1"/>
            </p:cNvSpPr>
            <p:nvPr/>
          </p:nvSpPr>
          <p:spPr bwMode="auto">
            <a:xfrm>
              <a:off x="6283325" y="5313363"/>
              <a:ext cx="1379538" cy="0"/>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7">
              <a:extLst>
                <a:ext uri="{FF2B5EF4-FFF2-40B4-BE49-F238E27FC236}">
                  <a16:creationId xmlns:a16="http://schemas.microsoft.com/office/drawing/2014/main" id="{E982F01F-21FB-4D7E-9731-005E525AE7C1}"/>
                </a:ext>
              </a:extLst>
            </p:cNvPr>
            <p:cNvSpPr>
              <a:spLocks noChangeShapeType="1"/>
            </p:cNvSpPr>
            <p:nvPr/>
          </p:nvSpPr>
          <p:spPr bwMode="auto">
            <a:xfrm>
              <a:off x="6283325" y="5367338"/>
              <a:ext cx="1379538" cy="0"/>
            </a:xfrm>
            <a:prstGeom prst="line">
              <a:avLst/>
            </a:prstGeom>
            <a:noFill/>
            <a:ln w="9525">
              <a:solidFill>
                <a:srgbClr val="96969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8">
              <a:extLst>
                <a:ext uri="{FF2B5EF4-FFF2-40B4-BE49-F238E27FC236}">
                  <a16:creationId xmlns:a16="http://schemas.microsoft.com/office/drawing/2014/main" id="{2EC85F53-DCFE-46CC-914F-CC4D9CA671A3}"/>
                </a:ext>
              </a:extLst>
            </p:cNvPr>
            <p:cNvSpPr>
              <a:spLocks noChangeShapeType="1"/>
            </p:cNvSpPr>
            <p:nvPr/>
          </p:nvSpPr>
          <p:spPr bwMode="auto">
            <a:xfrm rot="-5400000">
              <a:off x="5097463" y="5032375"/>
              <a:ext cx="4762" cy="2427288"/>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9">
              <a:extLst>
                <a:ext uri="{FF2B5EF4-FFF2-40B4-BE49-F238E27FC236}">
                  <a16:creationId xmlns:a16="http://schemas.microsoft.com/office/drawing/2014/main" id="{A1855AEA-4DB4-4F37-979E-67D59CE23E7F}"/>
                </a:ext>
              </a:extLst>
            </p:cNvPr>
            <p:cNvSpPr>
              <a:spLocks noChangeShapeType="1"/>
            </p:cNvSpPr>
            <p:nvPr/>
          </p:nvSpPr>
          <p:spPr bwMode="auto">
            <a:xfrm rot="10800000" flipH="1">
              <a:off x="8759825" y="1371600"/>
              <a:ext cx="3175" cy="2413000"/>
            </a:xfrm>
            <a:prstGeom prst="line">
              <a:avLst/>
            </a:prstGeom>
            <a:noFill/>
            <a:ln w="63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Rectangle 20">
              <a:extLst>
                <a:ext uri="{FF2B5EF4-FFF2-40B4-BE49-F238E27FC236}">
                  <a16:creationId xmlns:a16="http://schemas.microsoft.com/office/drawing/2014/main" id="{65C31B30-AB8A-4E23-9EE6-510E8A28660E}"/>
                </a:ext>
              </a:extLst>
            </p:cNvPr>
            <p:cNvSpPr>
              <a:spLocks noChangeArrowheads="1"/>
            </p:cNvSpPr>
            <p:nvPr/>
          </p:nvSpPr>
          <p:spPr bwMode="auto">
            <a:xfrm>
              <a:off x="3933825" y="5711825"/>
              <a:ext cx="182563"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Rectangle 21">
              <a:extLst>
                <a:ext uri="{FF2B5EF4-FFF2-40B4-BE49-F238E27FC236}">
                  <a16:creationId xmlns:a16="http://schemas.microsoft.com/office/drawing/2014/main" id="{F7C65B2D-7BF6-4C03-8CE2-AC9017D9F242}"/>
                </a:ext>
              </a:extLst>
            </p:cNvPr>
            <p:cNvSpPr>
              <a:spLocks noChangeArrowheads="1"/>
            </p:cNvSpPr>
            <p:nvPr/>
          </p:nvSpPr>
          <p:spPr bwMode="auto">
            <a:xfrm>
              <a:off x="6221413" y="4703763"/>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22">
              <a:extLst>
                <a:ext uri="{FF2B5EF4-FFF2-40B4-BE49-F238E27FC236}">
                  <a16:creationId xmlns:a16="http://schemas.microsoft.com/office/drawing/2014/main" id="{DC523757-B5B7-4CC5-BF99-0E10C7CB7C60}"/>
                </a:ext>
              </a:extLst>
            </p:cNvPr>
            <p:cNvSpPr>
              <a:spLocks noChangeArrowheads="1"/>
            </p:cNvSpPr>
            <p:nvPr/>
          </p:nvSpPr>
          <p:spPr bwMode="auto">
            <a:xfrm>
              <a:off x="7989888" y="1911350"/>
              <a:ext cx="182562" cy="18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65">
              <a:extLst>
                <a:ext uri="{FF2B5EF4-FFF2-40B4-BE49-F238E27FC236}">
                  <a16:creationId xmlns:a16="http://schemas.microsoft.com/office/drawing/2014/main" id="{77F6DC75-AB04-48CE-BECD-55C42096DC6D}"/>
                </a:ext>
              </a:extLst>
            </p:cNvPr>
            <p:cNvSpPr txBox="1">
              <a:spLocks noChangeArrowheads="1"/>
            </p:cNvSpPr>
            <p:nvPr/>
          </p:nvSpPr>
          <p:spPr bwMode="auto">
            <a:xfrm rot="16200000">
              <a:off x="7703194" y="4991636"/>
              <a:ext cx="1179810"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BLOCK_WIDTH</a:t>
              </a:r>
              <a:endParaRPr lang="en-US" sz="1200" dirty="0">
                <a:cs typeface="Arial" charset="0"/>
              </a:endParaRPr>
            </a:p>
          </p:txBody>
        </p:sp>
        <p:sp>
          <p:nvSpPr>
            <p:cNvPr id="28" name="Text Box 67">
              <a:extLst>
                <a:ext uri="{FF2B5EF4-FFF2-40B4-BE49-F238E27FC236}">
                  <a16:creationId xmlns:a16="http://schemas.microsoft.com/office/drawing/2014/main" id="{ACADFD45-3AED-4995-877A-C2EFAF514BD8}"/>
                </a:ext>
              </a:extLst>
            </p:cNvPr>
            <p:cNvSpPr txBox="1">
              <a:spLocks noChangeArrowheads="1"/>
            </p:cNvSpPr>
            <p:nvPr/>
          </p:nvSpPr>
          <p:spPr bwMode="auto">
            <a:xfrm rot="16200000">
              <a:off x="8594153" y="2365641"/>
              <a:ext cx="546623"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WIDTH</a:t>
              </a:r>
              <a:endParaRPr lang="en-US" sz="1200" b="1" dirty="0">
                <a:cs typeface="Arial" charset="0"/>
              </a:endParaRPr>
            </a:p>
          </p:txBody>
        </p:sp>
        <p:sp>
          <p:nvSpPr>
            <p:cNvPr id="29" name="Text Box 68">
              <a:extLst>
                <a:ext uri="{FF2B5EF4-FFF2-40B4-BE49-F238E27FC236}">
                  <a16:creationId xmlns:a16="http://schemas.microsoft.com/office/drawing/2014/main" id="{BB8576D8-7322-4E20-875D-0070EFBA6CFF}"/>
                </a:ext>
              </a:extLst>
            </p:cNvPr>
            <p:cNvSpPr txBox="1">
              <a:spLocks noChangeArrowheads="1"/>
            </p:cNvSpPr>
            <p:nvPr/>
          </p:nvSpPr>
          <p:spPr bwMode="auto">
            <a:xfrm>
              <a:off x="3886200" y="5257800"/>
              <a:ext cx="2400300" cy="111125"/>
            </a:xfrm>
            <a:prstGeom prst="rect">
              <a:avLst/>
            </a:prstGeom>
            <a:solidFill>
              <a:schemeClr val="bg1">
                <a:lumMod val="50000"/>
              </a:schemeClr>
            </a:solidFill>
            <a:ln w="9525">
              <a:solidFill>
                <a:srgbClr val="969696"/>
              </a:solidFill>
              <a:miter lim="800000"/>
              <a:headEnd/>
              <a:tailEnd/>
            </a:ln>
          </p:spPr>
          <p:txBody>
            <a:bodyPr lIns="0" tIns="9144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cs typeface="Arial" charset="0"/>
              </a:endParaRPr>
            </a:p>
          </p:txBody>
        </p:sp>
        <p:sp>
          <p:nvSpPr>
            <p:cNvPr id="30" name="Text Box 69">
              <a:extLst>
                <a:ext uri="{FF2B5EF4-FFF2-40B4-BE49-F238E27FC236}">
                  <a16:creationId xmlns:a16="http://schemas.microsoft.com/office/drawing/2014/main" id="{17E87AB2-EB05-45FF-B71F-FC416A377B93}"/>
                </a:ext>
              </a:extLst>
            </p:cNvPr>
            <p:cNvSpPr txBox="1">
              <a:spLocks noChangeArrowheads="1"/>
            </p:cNvSpPr>
            <p:nvPr/>
          </p:nvSpPr>
          <p:spPr bwMode="auto">
            <a:xfrm>
              <a:off x="7696200" y="1371600"/>
              <a:ext cx="76200" cy="2438400"/>
            </a:xfrm>
            <a:prstGeom prst="rect">
              <a:avLst/>
            </a:prstGeom>
            <a:solidFill>
              <a:schemeClr val="bg1">
                <a:lumMod val="50000"/>
              </a:schemeClr>
            </a:solidFill>
            <a:ln w="9525">
              <a:solidFill>
                <a:srgbClr val="969696"/>
              </a:solidFill>
              <a:miter lim="800000"/>
              <a:headEnd/>
              <a:tailEnd/>
            </a:ln>
          </p:spPr>
          <p:txBody>
            <a:bodyPr lIns="0" tIns="9144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cs typeface="Arial" charset="0"/>
              </a:endParaRPr>
            </a:p>
          </p:txBody>
        </p:sp>
        <p:sp>
          <p:nvSpPr>
            <p:cNvPr id="31" name="Rectangle 70">
              <a:extLst>
                <a:ext uri="{FF2B5EF4-FFF2-40B4-BE49-F238E27FC236}">
                  <a16:creationId xmlns:a16="http://schemas.microsoft.com/office/drawing/2014/main" id="{DC5CB34B-EBC9-4FDC-A708-64F95A88CCA4}"/>
                </a:ext>
              </a:extLst>
            </p:cNvPr>
            <p:cNvSpPr>
              <a:spLocks noChangeArrowheads="1"/>
            </p:cNvSpPr>
            <p:nvPr/>
          </p:nvSpPr>
          <p:spPr bwMode="auto">
            <a:xfrm rot="-5400000">
              <a:off x="3868738" y="6446838"/>
              <a:ext cx="18256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67">
              <a:extLst>
                <a:ext uri="{FF2B5EF4-FFF2-40B4-BE49-F238E27FC236}">
                  <a16:creationId xmlns:a16="http://schemas.microsoft.com/office/drawing/2014/main" id="{AD7A0C77-6FE5-488E-9EFD-79C813785101}"/>
                </a:ext>
              </a:extLst>
            </p:cNvPr>
            <p:cNvSpPr txBox="1">
              <a:spLocks noChangeArrowheads="1"/>
            </p:cNvSpPr>
            <p:nvPr/>
          </p:nvSpPr>
          <p:spPr bwMode="auto">
            <a:xfrm rot="16200000">
              <a:off x="8590117" y="5058907"/>
              <a:ext cx="546623" cy="18466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200" b="1" dirty="0">
                  <a:latin typeface="Times New Roman" pitchFamily="18" charset="0"/>
                  <a:cs typeface="Arial" charset="0"/>
                </a:rPr>
                <a:t>WIDTH</a:t>
              </a:r>
              <a:endParaRPr lang="en-US" sz="1200" b="1" dirty="0">
                <a:cs typeface="Arial" charset="0"/>
              </a:endParaRPr>
            </a:p>
          </p:txBody>
        </p:sp>
        <p:sp>
          <p:nvSpPr>
            <p:cNvPr id="33" name="TextBox 32">
              <a:extLst>
                <a:ext uri="{FF2B5EF4-FFF2-40B4-BE49-F238E27FC236}">
                  <a16:creationId xmlns:a16="http://schemas.microsoft.com/office/drawing/2014/main" id="{8F637974-CA19-4D04-954C-C4669383B166}"/>
                </a:ext>
              </a:extLst>
            </p:cNvPr>
            <p:cNvSpPr txBox="1"/>
            <p:nvPr/>
          </p:nvSpPr>
          <p:spPr>
            <a:xfrm>
              <a:off x="2767909" y="5131835"/>
              <a:ext cx="590996" cy="369332"/>
            </a:xfrm>
            <a:prstGeom prst="rect">
              <a:avLst/>
            </a:prstGeom>
            <a:noFill/>
          </p:spPr>
          <p:txBody>
            <a:bodyPr wrap="none" rtlCol="0">
              <a:spAutoFit/>
            </a:bodyPr>
            <a:lstStyle/>
            <a:p>
              <a:r>
                <a:rPr lang="en-US" dirty="0"/>
                <a:t>Row</a:t>
              </a:r>
            </a:p>
          </p:txBody>
        </p:sp>
        <p:cxnSp>
          <p:nvCxnSpPr>
            <p:cNvPr id="34" name="Straight Arrow Connector 33">
              <a:extLst>
                <a:ext uri="{FF2B5EF4-FFF2-40B4-BE49-F238E27FC236}">
                  <a16:creationId xmlns:a16="http://schemas.microsoft.com/office/drawing/2014/main" id="{46258546-44C8-40A8-90AB-C006439BFAAC}"/>
                </a:ext>
              </a:extLst>
            </p:cNvPr>
            <p:cNvCxnSpPr/>
            <p:nvPr/>
          </p:nvCxnSpPr>
          <p:spPr>
            <a:xfrm>
              <a:off x="3275909" y="5305426"/>
              <a:ext cx="482600"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DAB842E-6A4A-468A-A3AA-DC3F24B3BF1F}"/>
                </a:ext>
              </a:extLst>
            </p:cNvPr>
            <p:cNvSpPr txBox="1"/>
            <p:nvPr/>
          </p:nvSpPr>
          <p:spPr>
            <a:xfrm>
              <a:off x="7424777" y="6479918"/>
              <a:ext cx="482824" cy="369332"/>
            </a:xfrm>
            <a:prstGeom prst="rect">
              <a:avLst/>
            </a:prstGeom>
            <a:noFill/>
          </p:spPr>
          <p:txBody>
            <a:bodyPr wrap="none" rtlCol="0">
              <a:spAutoFit/>
            </a:bodyPr>
            <a:lstStyle/>
            <a:p>
              <a:r>
                <a:rPr lang="en-US" dirty="0"/>
                <a:t>Col</a:t>
              </a:r>
            </a:p>
          </p:txBody>
        </p:sp>
        <p:cxnSp>
          <p:nvCxnSpPr>
            <p:cNvPr id="36" name="Straight Arrow Connector 35">
              <a:extLst>
                <a:ext uri="{FF2B5EF4-FFF2-40B4-BE49-F238E27FC236}">
                  <a16:creationId xmlns:a16="http://schemas.microsoft.com/office/drawing/2014/main" id="{640909AF-A064-42DD-BB4C-40BF3CDEA663}"/>
                </a:ext>
              </a:extLst>
            </p:cNvPr>
            <p:cNvCxnSpPr/>
            <p:nvPr/>
          </p:nvCxnSpPr>
          <p:spPr>
            <a:xfrm flipV="1">
              <a:off x="7684128" y="6301978"/>
              <a:ext cx="0" cy="28971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02575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07A2-A611-41BC-93AA-E8E1F8E4FDB6}"/>
              </a:ext>
            </a:extLst>
          </p:cNvPr>
          <p:cNvSpPr>
            <a:spLocks noGrp="1"/>
          </p:cNvSpPr>
          <p:nvPr>
            <p:ph type="title"/>
          </p:nvPr>
        </p:nvSpPr>
        <p:spPr/>
        <p:txBody>
          <a:bodyPr/>
          <a:lstStyle/>
          <a:p>
            <a:r>
              <a:rPr lang="en-US" dirty="0"/>
              <a:t>Example: </a:t>
            </a:r>
            <a:r>
              <a:rPr lang="en-US" dirty="0" err="1"/>
              <a:t>Matmul</a:t>
            </a:r>
            <a:endParaRPr lang="en-US" dirty="0"/>
          </a:p>
        </p:txBody>
      </p:sp>
      <p:sp>
        <p:nvSpPr>
          <p:cNvPr id="4" name="Slide Number Placeholder 3">
            <a:extLst>
              <a:ext uri="{FF2B5EF4-FFF2-40B4-BE49-F238E27FC236}">
                <a16:creationId xmlns:a16="http://schemas.microsoft.com/office/drawing/2014/main" id="{01C0450F-E2AD-44EC-92C5-543B4D0DB2BC}"/>
              </a:ext>
            </a:extLst>
          </p:cNvPr>
          <p:cNvSpPr>
            <a:spLocks noGrp="1"/>
          </p:cNvSpPr>
          <p:nvPr>
            <p:ph type="sldNum" sz="quarter" idx="12"/>
          </p:nvPr>
        </p:nvSpPr>
        <p:spPr/>
        <p:txBody>
          <a:bodyPr/>
          <a:lstStyle/>
          <a:p>
            <a:fld id="{57733F94-BD4E-45B7-8984-807B972C88CC}" type="slidenum">
              <a:rPr lang="en-US" smtClean="0"/>
              <a:pPr/>
              <a:t>61</a:t>
            </a:fld>
            <a:endParaRPr lang="en-US"/>
          </a:p>
        </p:txBody>
      </p:sp>
      <p:grpSp>
        <p:nvGrpSpPr>
          <p:cNvPr id="5" name="Group 4">
            <a:extLst>
              <a:ext uri="{FF2B5EF4-FFF2-40B4-BE49-F238E27FC236}">
                <a16:creationId xmlns:a16="http://schemas.microsoft.com/office/drawing/2014/main" id="{5E4C7AAD-4EA9-44E6-8B8E-CE2A52E7C9EC}"/>
              </a:ext>
            </a:extLst>
          </p:cNvPr>
          <p:cNvGrpSpPr/>
          <p:nvPr/>
        </p:nvGrpSpPr>
        <p:grpSpPr>
          <a:xfrm>
            <a:off x="6096000" y="1122969"/>
            <a:ext cx="5486400" cy="5384800"/>
            <a:chOff x="2743200" y="76200"/>
            <a:chExt cx="4114800" cy="4038600"/>
          </a:xfrm>
        </p:grpSpPr>
        <p:sp>
          <p:nvSpPr>
            <p:cNvPr id="6" name="Rectangle 10">
              <a:extLst>
                <a:ext uri="{FF2B5EF4-FFF2-40B4-BE49-F238E27FC236}">
                  <a16:creationId xmlns:a16="http://schemas.microsoft.com/office/drawing/2014/main" id="{05351BBA-3FAB-45CC-A9FA-558EAF89D4F8}"/>
                </a:ext>
              </a:extLst>
            </p:cNvPr>
            <p:cNvSpPr>
              <a:spLocks noChangeArrowheads="1"/>
            </p:cNvSpPr>
            <p:nvPr/>
          </p:nvSpPr>
          <p:spPr bwMode="auto">
            <a:xfrm>
              <a:off x="54864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P</a:t>
              </a:r>
              <a:r>
                <a:rPr lang="en-US" sz="2133" kern="0" baseline="-25000" dirty="0">
                  <a:solidFill>
                    <a:prstClr val="black"/>
                  </a:solidFill>
                  <a:latin typeface="Palatino" pitchFamily="18" charset="0"/>
                </a:rPr>
                <a:t>0,1</a:t>
              </a:r>
              <a:endParaRPr lang="en-US" sz="2133" kern="0" dirty="0">
                <a:solidFill>
                  <a:prstClr val="white"/>
                </a:solidFill>
                <a:latin typeface="Palatino" pitchFamily="18" charset="0"/>
              </a:endParaRPr>
            </a:p>
          </p:txBody>
        </p:sp>
        <p:sp>
          <p:nvSpPr>
            <p:cNvPr id="7" name="AutoShape 2">
              <a:extLst>
                <a:ext uri="{FF2B5EF4-FFF2-40B4-BE49-F238E27FC236}">
                  <a16:creationId xmlns:a16="http://schemas.microsoft.com/office/drawing/2014/main" id="{089A6474-FE46-4BC8-84E4-AF55021199EE}"/>
                </a:ext>
              </a:extLst>
            </p:cNvPr>
            <p:cNvSpPr>
              <a:spLocks noChangeArrowheads="1"/>
            </p:cNvSpPr>
            <p:nvPr/>
          </p:nvSpPr>
          <p:spPr bwMode="auto">
            <a:xfrm>
              <a:off x="5486400" y="2743200"/>
              <a:ext cx="457200" cy="457200"/>
            </a:xfrm>
            <a:prstGeom prst="rtTriangle">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8" name="AutoShape 3">
              <a:extLst>
                <a:ext uri="{FF2B5EF4-FFF2-40B4-BE49-F238E27FC236}">
                  <a16:creationId xmlns:a16="http://schemas.microsoft.com/office/drawing/2014/main" id="{FFD7FA07-C108-47D4-84FD-5743BCE78124}"/>
                </a:ext>
              </a:extLst>
            </p:cNvPr>
            <p:cNvSpPr>
              <a:spLocks noChangeArrowheads="1"/>
            </p:cNvSpPr>
            <p:nvPr/>
          </p:nvSpPr>
          <p:spPr bwMode="auto">
            <a:xfrm rot="10800000">
              <a:off x="5486400" y="2743200"/>
              <a:ext cx="457200" cy="457200"/>
            </a:xfrm>
            <a:prstGeom prst="rtTriangle">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 name="AutoShape 4">
              <a:extLst>
                <a:ext uri="{FF2B5EF4-FFF2-40B4-BE49-F238E27FC236}">
                  <a16:creationId xmlns:a16="http://schemas.microsoft.com/office/drawing/2014/main" id="{8B5DA67E-F96B-45BC-BD3D-512655C1CC96}"/>
                </a:ext>
              </a:extLst>
            </p:cNvPr>
            <p:cNvSpPr>
              <a:spLocks noChangeArrowheads="1"/>
            </p:cNvSpPr>
            <p:nvPr/>
          </p:nvSpPr>
          <p:spPr bwMode="auto">
            <a:xfrm>
              <a:off x="5029200" y="2743200"/>
              <a:ext cx="457200" cy="457200"/>
            </a:xfrm>
            <a:prstGeom prst="rtTriangle">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0" name="AutoShape 5">
              <a:extLst>
                <a:ext uri="{FF2B5EF4-FFF2-40B4-BE49-F238E27FC236}">
                  <a16:creationId xmlns:a16="http://schemas.microsoft.com/office/drawing/2014/main" id="{6493D327-182C-4220-8BB4-9C9DDD319ECD}"/>
                </a:ext>
              </a:extLst>
            </p:cNvPr>
            <p:cNvSpPr>
              <a:spLocks noChangeArrowheads="1"/>
            </p:cNvSpPr>
            <p:nvPr/>
          </p:nvSpPr>
          <p:spPr bwMode="auto">
            <a:xfrm rot="10800000">
              <a:off x="5029200" y="2743200"/>
              <a:ext cx="457200" cy="457200"/>
            </a:xfrm>
            <a:prstGeom prst="rtTriangle">
              <a:avLst/>
            </a:prstGeom>
            <a:solidFill>
              <a:schemeClr val="accent2">
                <a:lumMod val="40000"/>
                <a:lumOff val="6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1" name="AutoShape 6">
              <a:extLst>
                <a:ext uri="{FF2B5EF4-FFF2-40B4-BE49-F238E27FC236}">
                  <a16:creationId xmlns:a16="http://schemas.microsoft.com/office/drawing/2014/main" id="{6427F488-F4F6-4EAC-ADA7-6FFEB1210591}"/>
                </a:ext>
              </a:extLst>
            </p:cNvPr>
            <p:cNvSpPr>
              <a:spLocks noChangeArrowheads="1"/>
            </p:cNvSpPr>
            <p:nvPr/>
          </p:nvSpPr>
          <p:spPr bwMode="auto">
            <a:xfrm>
              <a:off x="5029200" y="2286000"/>
              <a:ext cx="457200" cy="457200"/>
            </a:xfrm>
            <a:prstGeom prst="rtTriangle">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2" name="AutoShape 7">
              <a:extLst>
                <a:ext uri="{FF2B5EF4-FFF2-40B4-BE49-F238E27FC236}">
                  <a16:creationId xmlns:a16="http://schemas.microsoft.com/office/drawing/2014/main" id="{B019271E-9EEF-436C-88C5-C44E8ED281DF}"/>
                </a:ext>
              </a:extLst>
            </p:cNvPr>
            <p:cNvSpPr>
              <a:spLocks noChangeArrowheads="1"/>
            </p:cNvSpPr>
            <p:nvPr/>
          </p:nvSpPr>
          <p:spPr bwMode="auto">
            <a:xfrm rot="10800000">
              <a:off x="5029200" y="2286000"/>
              <a:ext cx="457200" cy="457200"/>
            </a:xfrm>
            <a:prstGeom prst="rtTriangle">
              <a:avLst/>
            </a:prstGeom>
            <a:solidFill>
              <a:schemeClr val="accent2">
                <a:lumMod val="40000"/>
                <a:lumOff val="6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3" name="AutoShape 8">
              <a:extLst>
                <a:ext uri="{FF2B5EF4-FFF2-40B4-BE49-F238E27FC236}">
                  <a16:creationId xmlns:a16="http://schemas.microsoft.com/office/drawing/2014/main" id="{38FD228E-FDFC-47B9-B311-1575F91C0173}"/>
                </a:ext>
              </a:extLst>
            </p:cNvPr>
            <p:cNvSpPr>
              <a:spLocks noChangeArrowheads="1"/>
            </p:cNvSpPr>
            <p:nvPr/>
          </p:nvSpPr>
          <p:spPr bwMode="auto">
            <a:xfrm>
              <a:off x="5486400" y="2286000"/>
              <a:ext cx="457200" cy="457200"/>
            </a:xfrm>
            <a:prstGeom prst="rtTriangle">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4" name="AutoShape 9">
              <a:extLst>
                <a:ext uri="{FF2B5EF4-FFF2-40B4-BE49-F238E27FC236}">
                  <a16:creationId xmlns:a16="http://schemas.microsoft.com/office/drawing/2014/main" id="{0B9EE373-AA2B-4FA5-8C96-5A72CD391E48}"/>
                </a:ext>
              </a:extLst>
            </p:cNvPr>
            <p:cNvSpPr>
              <a:spLocks noChangeArrowheads="1"/>
            </p:cNvSpPr>
            <p:nvPr/>
          </p:nvSpPr>
          <p:spPr bwMode="auto">
            <a:xfrm rot="10800000">
              <a:off x="5486400" y="2286000"/>
              <a:ext cx="457200" cy="457200"/>
            </a:xfrm>
            <a:prstGeom prst="rtTriangle">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5" name="Rectangle 12">
              <a:extLst>
                <a:ext uri="{FF2B5EF4-FFF2-40B4-BE49-F238E27FC236}">
                  <a16:creationId xmlns:a16="http://schemas.microsoft.com/office/drawing/2014/main" id="{B33F9A6E-AA84-4F61-A10B-BFF451198D6E}"/>
                </a:ext>
              </a:extLst>
            </p:cNvPr>
            <p:cNvSpPr>
              <a:spLocks noChangeArrowheads="1"/>
            </p:cNvSpPr>
            <p:nvPr/>
          </p:nvSpPr>
          <p:spPr bwMode="auto">
            <a:xfrm>
              <a:off x="2743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6" name="Rectangle 13">
              <a:extLst>
                <a:ext uri="{FF2B5EF4-FFF2-40B4-BE49-F238E27FC236}">
                  <a16:creationId xmlns:a16="http://schemas.microsoft.com/office/drawing/2014/main" id="{B0CA7746-0809-46F1-8D4B-24046AC39646}"/>
                </a:ext>
              </a:extLst>
            </p:cNvPr>
            <p:cNvSpPr>
              <a:spLocks noChangeArrowheads="1"/>
            </p:cNvSpPr>
            <p:nvPr/>
          </p:nvSpPr>
          <p:spPr bwMode="auto">
            <a:xfrm>
              <a:off x="3200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7" name="Rectangle 14">
              <a:extLst>
                <a:ext uri="{FF2B5EF4-FFF2-40B4-BE49-F238E27FC236}">
                  <a16:creationId xmlns:a16="http://schemas.microsoft.com/office/drawing/2014/main" id="{5D3C32F8-E0AF-49C6-95CD-C46F4076B01F}"/>
                </a:ext>
              </a:extLst>
            </p:cNvPr>
            <p:cNvSpPr>
              <a:spLocks noChangeArrowheads="1"/>
            </p:cNvSpPr>
            <p:nvPr/>
          </p:nvSpPr>
          <p:spPr bwMode="auto">
            <a:xfrm>
              <a:off x="36576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0,2</a:t>
              </a:r>
            </a:p>
          </p:txBody>
        </p:sp>
        <p:sp>
          <p:nvSpPr>
            <p:cNvPr id="18" name="Rectangle 15">
              <a:extLst>
                <a:ext uri="{FF2B5EF4-FFF2-40B4-BE49-F238E27FC236}">
                  <a16:creationId xmlns:a16="http://schemas.microsoft.com/office/drawing/2014/main" id="{E77E6C94-BB92-46BA-B586-3562952197FC}"/>
                </a:ext>
              </a:extLst>
            </p:cNvPr>
            <p:cNvSpPr>
              <a:spLocks noChangeArrowheads="1"/>
            </p:cNvSpPr>
            <p:nvPr/>
          </p:nvSpPr>
          <p:spPr bwMode="auto">
            <a:xfrm>
              <a:off x="3200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9" name="Rectangle 16">
              <a:extLst>
                <a:ext uri="{FF2B5EF4-FFF2-40B4-BE49-F238E27FC236}">
                  <a16:creationId xmlns:a16="http://schemas.microsoft.com/office/drawing/2014/main" id="{3363BBB2-B461-45F3-AF77-4742894F6175}"/>
                </a:ext>
              </a:extLst>
            </p:cNvPr>
            <p:cNvSpPr>
              <a:spLocks noChangeArrowheads="1"/>
            </p:cNvSpPr>
            <p:nvPr/>
          </p:nvSpPr>
          <p:spPr bwMode="auto">
            <a:xfrm>
              <a:off x="32004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1,1</a:t>
              </a:r>
            </a:p>
          </p:txBody>
        </p:sp>
        <p:sp>
          <p:nvSpPr>
            <p:cNvPr id="20" name="Rectangle 17">
              <a:extLst>
                <a:ext uri="{FF2B5EF4-FFF2-40B4-BE49-F238E27FC236}">
                  <a16:creationId xmlns:a16="http://schemas.microsoft.com/office/drawing/2014/main" id="{F089B1D6-AA53-4E8F-A8FB-6461148FD492}"/>
                </a:ext>
              </a:extLst>
            </p:cNvPr>
            <p:cNvSpPr>
              <a:spLocks noChangeArrowheads="1"/>
            </p:cNvSpPr>
            <p:nvPr/>
          </p:nvSpPr>
          <p:spPr bwMode="auto">
            <a:xfrm>
              <a:off x="32004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0,1</a:t>
              </a:r>
            </a:p>
          </p:txBody>
        </p:sp>
        <p:sp>
          <p:nvSpPr>
            <p:cNvPr id="21" name="Rectangle 18">
              <a:extLst>
                <a:ext uri="{FF2B5EF4-FFF2-40B4-BE49-F238E27FC236}">
                  <a16:creationId xmlns:a16="http://schemas.microsoft.com/office/drawing/2014/main" id="{5F0BA3AE-B0B3-4C4C-92FF-A48311275B37}"/>
                </a:ext>
              </a:extLst>
            </p:cNvPr>
            <p:cNvSpPr>
              <a:spLocks noChangeArrowheads="1"/>
            </p:cNvSpPr>
            <p:nvPr/>
          </p:nvSpPr>
          <p:spPr bwMode="auto">
            <a:xfrm>
              <a:off x="27432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0,0</a:t>
              </a:r>
            </a:p>
          </p:txBody>
        </p:sp>
        <p:sp>
          <p:nvSpPr>
            <p:cNvPr id="22" name="Rectangle 19">
              <a:extLst>
                <a:ext uri="{FF2B5EF4-FFF2-40B4-BE49-F238E27FC236}">
                  <a16:creationId xmlns:a16="http://schemas.microsoft.com/office/drawing/2014/main" id="{316D0935-6AAA-4F7A-991C-95E29D63A993}"/>
                </a:ext>
              </a:extLst>
            </p:cNvPr>
            <p:cNvSpPr>
              <a:spLocks noChangeArrowheads="1"/>
            </p:cNvSpPr>
            <p:nvPr/>
          </p:nvSpPr>
          <p:spPr bwMode="auto">
            <a:xfrm>
              <a:off x="27432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1,0</a:t>
              </a:r>
            </a:p>
          </p:txBody>
        </p:sp>
        <p:sp>
          <p:nvSpPr>
            <p:cNvPr id="23" name="Rectangle 20">
              <a:extLst>
                <a:ext uri="{FF2B5EF4-FFF2-40B4-BE49-F238E27FC236}">
                  <a16:creationId xmlns:a16="http://schemas.microsoft.com/office/drawing/2014/main" id="{5F841BE1-8AC6-4AE6-BB58-D8D1C7FA2F15}"/>
                </a:ext>
              </a:extLst>
            </p:cNvPr>
            <p:cNvSpPr>
              <a:spLocks noChangeArrowheads="1"/>
            </p:cNvSpPr>
            <p:nvPr/>
          </p:nvSpPr>
          <p:spPr bwMode="auto">
            <a:xfrm>
              <a:off x="2743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4" name="Rectangle 21">
              <a:extLst>
                <a:ext uri="{FF2B5EF4-FFF2-40B4-BE49-F238E27FC236}">
                  <a16:creationId xmlns:a16="http://schemas.microsoft.com/office/drawing/2014/main" id="{3A7D10AA-D186-4081-9A4A-0A5F36B154F7}"/>
                </a:ext>
              </a:extLst>
            </p:cNvPr>
            <p:cNvSpPr>
              <a:spLocks noChangeArrowheads="1"/>
            </p:cNvSpPr>
            <p:nvPr/>
          </p:nvSpPr>
          <p:spPr bwMode="auto">
            <a:xfrm>
              <a:off x="4114800" y="2286000"/>
              <a:ext cx="457200" cy="457200"/>
            </a:xfrm>
            <a:prstGeom prst="rect">
              <a:avLst/>
            </a:prstGeom>
            <a:solidFill>
              <a:sysClr val="window" lastClr="FFFFFF"/>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0,3</a:t>
              </a:r>
            </a:p>
          </p:txBody>
        </p:sp>
        <p:sp>
          <p:nvSpPr>
            <p:cNvPr id="25" name="Rectangle 22">
              <a:extLst>
                <a:ext uri="{FF2B5EF4-FFF2-40B4-BE49-F238E27FC236}">
                  <a16:creationId xmlns:a16="http://schemas.microsoft.com/office/drawing/2014/main" id="{A0C0A2D1-3F6D-4363-AF7C-ADE6748380A5}"/>
                </a:ext>
              </a:extLst>
            </p:cNvPr>
            <p:cNvSpPr>
              <a:spLocks noChangeArrowheads="1"/>
            </p:cNvSpPr>
            <p:nvPr/>
          </p:nvSpPr>
          <p:spPr bwMode="auto">
            <a:xfrm>
              <a:off x="3657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6" name="Rectangle 23">
              <a:extLst>
                <a:ext uri="{FF2B5EF4-FFF2-40B4-BE49-F238E27FC236}">
                  <a16:creationId xmlns:a16="http://schemas.microsoft.com/office/drawing/2014/main" id="{334D24DC-BB99-44F8-BEC9-2F88B3C9A130}"/>
                </a:ext>
              </a:extLst>
            </p:cNvPr>
            <p:cNvSpPr>
              <a:spLocks noChangeArrowheads="1"/>
            </p:cNvSpPr>
            <p:nvPr/>
          </p:nvSpPr>
          <p:spPr bwMode="auto">
            <a:xfrm>
              <a:off x="3657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7" name="Rectangle 24">
              <a:extLst>
                <a:ext uri="{FF2B5EF4-FFF2-40B4-BE49-F238E27FC236}">
                  <a16:creationId xmlns:a16="http://schemas.microsoft.com/office/drawing/2014/main" id="{A9DEBAF9-ED5E-447E-BED7-1493BD2AB7E1}"/>
                </a:ext>
              </a:extLst>
            </p:cNvPr>
            <p:cNvSpPr>
              <a:spLocks noChangeArrowheads="1"/>
            </p:cNvSpPr>
            <p:nvPr/>
          </p:nvSpPr>
          <p:spPr bwMode="auto">
            <a:xfrm>
              <a:off x="36576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1,2</a:t>
              </a:r>
            </a:p>
          </p:txBody>
        </p:sp>
        <p:sp>
          <p:nvSpPr>
            <p:cNvPr id="28" name="Rectangle 25">
              <a:extLst>
                <a:ext uri="{FF2B5EF4-FFF2-40B4-BE49-F238E27FC236}">
                  <a16:creationId xmlns:a16="http://schemas.microsoft.com/office/drawing/2014/main" id="{3A125ACB-8866-4B6F-9890-9FA5C5BF8567}"/>
                </a:ext>
              </a:extLst>
            </p:cNvPr>
            <p:cNvSpPr>
              <a:spLocks noChangeArrowheads="1"/>
            </p:cNvSpPr>
            <p:nvPr/>
          </p:nvSpPr>
          <p:spPr bwMode="auto">
            <a:xfrm>
              <a:off x="50292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0" algn="ctr">
                <a:defRPr/>
              </a:pPr>
              <a:r>
                <a:rPr lang="en-US" sz="2133" kern="0" dirty="0">
                  <a:solidFill>
                    <a:prstClr val="black"/>
                  </a:solidFill>
                  <a:latin typeface="Palatino" pitchFamily="18" charset="0"/>
                </a:rPr>
                <a:t>P</a:t>
              </a:r>
              <a:r>
                <a:rPr lang="en-US" sz="2133" kern="0" baseline="-25000" dirty="0">
                  <a:solidFill>
                    <a:prstClr val="black"/>
                  </a:solidFill>
                  <a:latin typeface="Palatino" pitchFamily="18" charset="0"/>
                </a:rPr>
                <a:t>0,</a:t>
              </a:r>
              <a:r>
                <a:rPr lang="en-US" sz="2133" kern="0" baseline="-25000" dirty="0">
                  <a:solidFill>
                    <a:prstClr val="white"/>
                  </a:solidFill>
                  <a:latin typeface="Palatino" pitchFamily="18" charset="0"/>
                </a:rPr>
                <a:t>0</a:t>
              </a:r>
              <a:endParaRPr lang="en-US" sz="2133" kern="0" dirty="0">
                <a:solidFill>
                  <a:prstClr val="white"/>
                </a:solidFill>
                <a:latin typeface="Palatino" pitchFamily="18" charset="0"/>
              </a:endParaRPr>
            </a:p>
          </p:txBody>
        </p:sp>
        <p:sp>
          <p:nvSpPr>
            <p:cNvPr id="29" name="Rectangle 26">
              <a:extLst>
                <a:ext uri="{FF2B5EF4-FFF2-40B4-BE49-F238E27FC236}">
                  <a16:creationId xmlns:a16="http://schemas.microsoft.com/office/drawing/2014/main" id="{BF6A50CE-38DA-464B-832F-1866DBFDB376}"/>
                </a:ext>
              </a:extLst>
            </p:cNvPr>
            <p:cNvSpPr>
              <a:spLocks noChangeArrowheads="1"/>
            </p:cNvSpPr>
            <p:nvPr/>
          </p:nvSpPr>
          <p:spPr bwMode="auto">
            <a:xfrm>
              <a:off x="4114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0" name="Rectangle 27">
              <a:extLst>
                <a:ext uri="{FF2B5EF4-FFF2-40B4-BE49-F238E27FC236}">
                  <a16:creationId xmlns:a16="http://schemas.microsoft.com/office/drawing/2014/main" id="{A697BECD-C32C-4F64-BE94-5B1D1333971F}"/>
                </a:ext>
              </a:extLst>
            </p:cNvPr>
            <p:cNvSpPr>
              <a:spLocks noChangeArrowheads="1"/>
            </p:cNvSpPr>
            <p:nvPr/>
          </p:nvSpPr>
          <p:spPr bwMode="auto">
            <a:xfrm>
              <a:off x="4114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1" name="Rectangle 28">
              <a:extLst>
                <a:ext uri="{FF2B5EF4-FFF2-40B4-BE49-F238E27FC236}">
                  <a16:creationId xmlns:a16="http://schemas.microsoft.com/office/drawing/2014/main" id="{3C0779C9-CD24-497C-804C-80B83BC55F4E}"/>
                </a:ext>
              </a:extLst>
            </p:cNvPr>
            <p:cNvSpPr>
              <a:spLocks noChangeArrowheads="1"/>
            </p:cNvSpPr>
            <p:nvPr/>
          </p:nvSpPr>
          <p:spPr bwMode="auto">
            <a:xfrm>
              <a:off x="4114800" y="2743200"/>
              <a:ext cx="457200" cy="457200"/>
            </a:xfrm>
            <a:prstGeom prst="rect">
              <a:avLst/>
            </a:prstGeom>
            <a:solidFill>
              <a:srgbClr val="92D05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M</a:t>
              </a:r>
              <a:r>
                <a:rPr lang="en-US" sz="2133" kern="0" baseline="-25000" dirty="0">
                  <a:solidFill>
                    <a:prstClr val="black"/>
                  </a:solidFill>
                  <a:latin typeface="Palatino" pitchFamily="18" charset="0"/>
                </a:rPr>
                <a:t>1,3</a:t>
              </a:r>
            </a:p>
          </p:txBody>
        </p:sp>
        <p:sp>
          <p:nvSpPr>
            <p:cNvPr id="32" name="Rectangle 29">
              <a:extLst>
                <a:ext uri="{FF2B5EF4-FFF2-40B4-BE49-F238E27FC236}">
                  <a16:creationId xmlns:a16="http://schemas.microsoft.com/office/drawing/2014/main" id="{67797FED-D9D9-49C9-B895-093F56B3B99D}"/>
                </a:ext>
              </a:extLst>
            </p:cNvPr>
            <p:cNvSpPr>
              <a:spLocks noChangeArrowheads="1"/>
            </p:cNvSpPr>
            <p:nvPr/>
          </p:nvSpPr>
          <p:spPr bwMode="auto">
            <a:xfrm>
              <a:off x="50292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P</a:t>
              </a:r>
              <a:r>
                <a:rPr lang="en-US" sz="2133" kern="0" baseline="-25000" dirty="0">
                  <a:solidFill>
                    <a:prstClr val="black"/>
                  </a:solidFill>
                  <a:latin typeface="Palatino" pitchFamily="18" charset="0"/>
                </a:rPr>
                <a:t>1</a:t>
              </a:r>
              <a:r>
                <a:rPr lang="en-US" sz="2133" kern="0" baseline="-25000" dirty="0">
                  <a:solidFill>
                    <a:prstClr val="white"/>
                  </a:solidFill>
                  <a:latin typeface="Palatino" pitchFamily="18" charset="0"/>
                </a:rPr>
                <a:t>,0</a:t>
              </a:r>
            </a:p>
          </p:txBody>
        </p:sp>
        <p:sp>
          <p:nvSpPr>
            <p:cNvPr id="33" name="Rectangle 30">
              <a:extLst>
                <a:ext uri="{FF2B5EF4-FFF2-40B4-BE49-F238E27FC236}">
                  <a16:creationId xmlns:a16="http://schemas.microsoft.com/office/drawing/2014/main" id="{03E86655-51D0-4409-8619-F22DC0CB1F42}"/>
                </a:ext>
              </a:extLst>
            </p:cNvPr>
            <p:cNvSpPr>
              <a:spLocks noChangeArrowheads="1"/>
            </p:cNvSpPr>
            <p:nvPr/>
          </p:nvSpPr>
          <p:spPr bwMode="auto">
            <a:xfrm>
              <a:off x="5029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4" name="Rectangle 31">
              <a:extLst>
                <a:ext uri="{FF2B5EF4-FFF2-40B4-BE49-F238E27FC236}">
                  <a16:creationId xmlns:a16="http://schemas.microsoft.com/office/drawing/2014/main" id="{F1BBCF39-988A-419A-905F-23D82EC8A947}"/>
                </a:ext>
              </a:extLst>
            </p:cNvPr>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5" name="Rectangle 32">
              <a:extLst>
                <a:ext uri="{FF2B5EF4-FFF2-40B4-BE49-F238E27FC236}">
                  <a16:creationId xmlns:a16="http://schemas.microsoft.com/office/drawing/2014/main" id="{94855BF1-6E52-44FC-9E4B-6909D1A1968B}"/>
                </a:ext>
              </a:extLst>
            </p:cNvPr>
            <p:cNvSpPr>
              <a:spLocks noChangeArrowheads="1"/>
            </p:cNvSpPr>
            <p:nvPr/>
          </p:nvSpPr>
          <p:spPr bwMode="auto">
            <a:xfrm>
              <a:off x="54864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6" name="Rectangle 33">
              <a:extLst>
                <a:ext uri="{FF2B5EF4-FFF2-40B4-BE49-F238E27FC236}">
                  <a16:creationId xmlns:a16="http://schemas.microsoft.com/office/drawing/2014/main" id="{B7851FA8-8ACD-4FE1-BCDF-4CEA7FD12464}"/>
                </a:ext>
              </a:extLst>
            </p:cNvPr>
            <p:cNvSpPr>
              <a:spLocks noChangeArrowheads="1"/>
            </p:cNvSpPr>
            <p:nvPr/>
          </p:nvSpPr>
          <p:spPr bwMode="auto">
            <a:xfrm>
              <a:off x="5486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7" name="Rectangle 34">
              <a:extLst>
                <a:ext uri="{FF2B5EF4-FFF2-40B4-BE49-F238E27FC236}">
                  <a16:creationId xmlns:a16="http://schemas.microsoft.com/office/drawing/2014/main" id="{B4A079B3-5800-495C-8EE8-DB6B2050C49D}"/>
                </a:ext>
              </a:extLst>
            </p:cNvPr>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8" name="Rectangle 35">
              <a:extLst>
                <a:ext uri="{FF2B5EF4-FFF2-40B4-BE49-F238E27FC236}">
                  <a16:creationId xmlns:a16="http://schemas.microsoft.com/office/drawing/2014/main" id="{D52D8FFB-CC2E-40EF-B8D4-2DC3837A5F55}"/>
                </a:ext>
              </a:extLst>
            </p:cNvPr>
            <p:cNvSpPr>
              <a:spLocks noChangeArrowheads="1"/>
            </p:cNvSpPr>
            <p:nvPr/>
          </p:nvSpPr>
          <p:spPr bwMode="auto">
            <a:xfrm>
              <a:off x="59436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39" name="Rectangle 36">
              <a:extLst>
                <a:ext uri="{FF2B5EF4-FFF2-40B4-BE49-F238E27FC236}">
                  <a16:creationId xmlns:a16="http://schemas.microsoft.com/office/drawing/2014/main" id="{958C06C4-971D-40D8-93BC-FC12E9A84F1D}"/>
                </a:ext>
              </a:extLst>
            </p:cNvPr>
            <p:cNvSpPr>
              <a:spLocks noChangeArrowheads="1"/>
            </p:cNvSpPr>
            <p:nvPr/>
          </p:nvSpPr>
          <p:spPr bwMode="auto">
            <a:xfrm>
              <a:off x="59436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0" name="Rectangle 37">
              <a:extLst>
                <a:ext uri="{FF2B5EF4-FFF2-40B4-BE49-F238E27FC236}">
                  <a16:creationId xmlns:a16="http://schemas.microsoft.com/office/drawing/2014/main" id="{E3224AE7-B64D-40F9-8388-B81E6F270676}"/>
                </a:ext>
              </a:extLst>
            </p:cNvPr>
            <p:cNvSpPr>
              <a:spLocks noChangeArrowheads="1"/>
            </p:cNvSpPr>
            <p:nvPr/>
          </p:nvSpPr>
          <p:spPr bwMode="auto">
            <a:xfrm>
              <a:off x="64008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1" name="Rectangle 38">
              <a:extLst>
                <a:ext uri="{FF2B5EF4-FFF2-40B4-BE49-F238E27FC236}">
                  <a16:creationId xmlns:a16="http://schemas.microsoft.com/office/drawing/2014/main" id="{0F3E50EB-FA32-4501-B8FC-45B23FCF5C1A}"/>
                </a:ext>
              </a:extLst>
            </p:cNvPr>
            <p:cNvSpPr>
              <a:spLocks noChangeArrowheads="1"/>
            </p:cNvSpPr>
            <p:nvPr/>
          </p:nvSpPr>
          <p:spPr bwMode="auto">
            <a:xfrm>
              <a:off x="6400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2" name="Rectangle 39">
              <a:extLst>
                <a:ext uri="{FF2B5EF4-FFF2-40B4-BE49-F238E27FC236}">
                  <a16:creationId xmlns:a16="http://schemas.microsoft.com/office/drawing/2014/main" id="{884820E6-0542-44A9-A268-DB9B38D8E1C3}"/>
                </a:ext>
              </a:extLst>
            </p:cNvPr>
            <p:cNvSpPr>
              <a:spLocks noChangeArrowheads="1"/>
            </p:cNvSpPr>
            <p:nvPr/>
          </p:nvSpPr>
          <p:spPr bwMode="auto">
            <a:xfrm>
              <a:off x="6400800" y="2286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43" name="Rectangle 40">
              <a:extLst>
                <a:ext uri="{FF2B5EF4-FFF2-40B4-BE49-F238E27FC236}">
                  <a16:creationId xmlns:a16="http://schemas.microsoft.com/office/drawing/2014/main" id="{7D06C3EA-4A27-4FF8-9DAE-94BA8B77C0C9}"/>
                </a:ext>
              </a:extLst>
            </p:cNvPr>
            <p:cNvSpPr>
              <a:spLocks noChangeArrowheads="1"/>
            </p:cNvSpPr>
            <p:nvPr/>
          </p:nvSpPr>
          <p:spPr bwMode="auto">
            <a:xfrm>
              <a:off x="5943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4" name="Rectangle 41">
              <a:extLst>
                <a:ext uri="{FF2B5EF4-FFF2-40B4-BE49-F238E27FC236}">
                  <a16:creationId xmlns:a16="http://schemas.microsoft.com/office/drawing/2014/main" id="{7D35E9FD-96A8-4591-9C7A-CDE167159438}"/>
                </a:ext>
              </a:extLst>
            </p:cNvPr>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5" name="Rectangle 42">
              <a:extLst>
                <a:ext uri="{FF2B5EF4-FFF2-40B4-BE49-F238E27FC236}">
                  <a16:creationId xmlns:a16="http://schemas.microsoft.com/office/drawing/2014/main" id="{DFB891CC-1044-46DF-A314-37655572E9B1}"/>
                </a:ext>
              </a:extLst>
            </p:cNvPr>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6" name="Rectangle 43">
              <a:extLst>
                <a:ext uri="{FF2B5EF4-FFF2-40B4-BE49-F238E27FC236}">
                  <a16:creationId xmlns:a16="http://schemas.microsoft.com/office/drawing/2014/main" id="{7C54BE89-A366-45DB-9972-A8CF27C5FDE0}"/>
                </a:ext>
              </a:extLst>
            </p:cNvPr>
            <p:cNvSpPr>
              <a:spLocks noChangeArrowheads="1"/>
            </p:cNvSpPr>
            <p:nvPr/>
          </p:nvSpPr>
          <p:spPr bwMode="auto">
            <a:xfrm>
              <a:off x="5029200" y="1447800"/>
              <a:ext cx="457200" cy="457200"/>
            </a:xfrm>
            <a:prstGeom prst="rect">
              <a:avLst/>
            </a:prstGeom>
            <a:solidFill>
              <a:schemeClr val="accent2">
                <a:lumMod val="20000"/>
                <a:lumOff val="8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N</a:t>
              </a:r>
              <a:r>
                <a:rPr lang="en-US" sz="2133" kern="0" baseline="-25000" dirty="0">
                  <a:solidFill>
                    <a:prstClr val="black"/>
                  </a:solidFill>
                  <a:latin typeface="Palatino" pitchFamily="18" charset="0"/>
                </a:rPr>
                <a:t>3,0</a:t>
              </a:r>
            </a:p>
          </p:txBody>
        </p:sp>
        <p:sp>
          <p:nvSpPr>
            <p:cNvPr id="47" name="Rectangle 44">
              <a:extLst>
                <a:ext uri="{FF2B5EF4-FFF2-40B4-BE49-F238E27FC236}">
                  <a16:creationId xmlns:a16="http://schemas.microsoft.com/office/drawing/2014/main" id="{D2DDC96C-8D05-4366-94A3-73D3D29659CA}"/>
                </a:ext>
              </a:extLst>
            </p:cNvPr>
            <p:cNvSpPr>
              <a:spLocks noChangeArrowheads="1"/>
            </p:cNvSpPr>
            <p:nvPr/>
          </p:nvSpPr>
          <p:spPr bwMode="auto">
            <a:xfrm>
              <a:off x="5486400" y="1447800"/>
              <a:ext cx="457200" cy="457200"/>
            </a:xfrm>
            <a:prstGeom prst="rect">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white"/>
                  </a:solidFill>
                  <a:latin typeface="Palatino" pitchFamily="18" charset="0"/>
                </a:rPr>
                <a:t>N</a:t>
              </a:r>
              <a:r>
                <a:rPr lang="en-US" sz="2133" kern="0" baseline="-25000" dirty="0">
                  <a:solidFill>
                    <a:prstClr val="white"/>
                  </a:solidFill>
                  <a:latin typeface="Palatino" pitchFamily="18" charset="0"/>
                </a:rPr>
                <a:t>3,1</a:t>
              </a:r>
            </a:p>
          </p:txBody>
        </p:sp>
        <p:sp>
          <p:nvSpPr>
            <p:cNvPr id="48" name="Rectangle 45">
              <a:extLst>
                <a:ext uri="{FF2B5EF4-FFF2-40B4-BE49-F238E27FC236}">
                  <a16:creationId xmlns:a16="http://schemas.microsoft.com/office/drawing/2014/main" id="{566F2E69-A1F1-468E-8F97-E46A5B768A99}"/>
                </a:ext>
              </a:extLst>
            </p:cNvPr>
            <p:cNvSpPr>
              <a:spLocks noChangeArrowheads="1"/>
            </p:cNvSpPr>
            <p:nvPr/>
          </p:nvSpPr>
          <p:spPr bwMode="auto">
            <a:xfrm>
              <a:off x="5943600" y="76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9" name="Rectangle 46">
              <a:extLst>
                <a:ext uri="{FF2B5EF4-FFF2-40B4-BE49-F238E27FC236}">
                  <a16:creationId xmlns:a16="http://schemas.microsoft.com/office/drawing/2014/main" id="{E6396021-563B-4F95-95E9-CA0712E30F1A}"/>
                </a:ext>
              </a:extLst>
            </p:cNvPr>
            <p:cNvSpPr>
              <a:spLocks noChangeArrowheads="1"/>
            </p:cNvSpPr>
            <p:nvPr/>
          </p:nvSpPr>
          <p:spPr bwMode="auto">
            <a:xfrm>
              <a:off x="5486400" y="990600"/>
              <a:ext cx="457200" cy="457200"/>
            </a:xfrm>
            <a:prstGeom prst="rect">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white"/>
                  </a:solidFill>
                  <a:latin typeface="Palatino" pitchFamily="18" charset="0"/>
                </a:rPr>
                <a:t>N</a:t>
              </a:r>
              <a:r>
                <a:rPr lang="en-US" sz="2133" kern="0" baseline="-25000" dirty="0">
                  <a:solidFill>
                    <a:prstClr val="white"/>
                  </a:solidFill>
                  <a:latin typeface="Palatino" pitchFamily="18" charset="0"/>
                </a:rPr>
                <a:t>2,1</a:t>
              </a:r>
            </a:p>
          </p:txBody>
        </p:sp>
        <p:sp>
          <p:nvSpPr>
            <p:cNvPr id="50" name="Rectangle 47">
              <a:extLst>
                <a:ext uri="{FF2B5EF4-FFF2-40B4-BE49-F238E27FC236}">
                  <a16:creationId xmlns:a16="http://schemas.microsoft.com/office/drawing/2014/main" id="{AA73F58C-9562-45D9-B250-EC94DDFFD035}"/>
                </a:ext>
              </a:extLst>
            </p:cNvPr>
            <p:cNvSpPr>
              <a:spLocks noChangeArrowheads="1"/>
            </p:cNvSpPr>
            <p:nvPr/>
          </p:nvSpPr>
          <p:spPr bwMode="auto">
            <a:xfrm>
              <a:off x="5486400" y="533400"/>
              <a:ext cx="457200" cy="457200"/>
            </a:xfrm>
            <a:prstGeom prst="rect">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white"/>
                  </a:solidFill>
                  <a:latin typeface="Palatino" pitchFamily="18" charset="0"/>
                </a:rPr>
                <a:t>N</a:t>
              </a:r>
              <a:r>
                <a:rPr lang="en-US" sz="2133" kern="0" baseline="-25000" dirty="0">
                  <a:solidFill>
                    <a:prstClr val="white"/>
                  </a:solidFill>
                  <a:latin typeface="Palatino" pitchFamily="18" charset="0"/>
                </a:rPr>
                <a:t>1,1</a:t>
              </a:r>
            </a:p>
          </p:txBody>
        </p:sp>
        <p:sp>
          <p:nvSpPr>
            <p:cNvPr id="51" name="Rectangle 48">
              <a:extLst>
                <a:ext uri="{FF2B5EF4-FFF2-40B4-BE49-F238E27FC236}">
                  <a16:creationId xmlns:a16="http://schemas.microsoft.com/office/drawing/2014/main" id="{D655451F-6BF5-46FA-BC8A-1222618BE8C0}"/>
                </a:ext>
              </a:extLst>
            </p:cNvPr>
            <p:cNvSpPr>
              <a:spLocks noChangeArrowheads="1"/>
            </p:cNvSpPr>
            <p:nvPr/>
          </p:nvSpPr>
          <p:spPr bwMode="auto">
            <a:xfrm>
              <a:off x="5486400" y="76200"/>
              <a:ext cx="457200" cy="457200"/>
            </a:xfrm>
            <a:prstGeom prst="rect">
              <a:avLst/>
            </a:prstGeom>
            <a:solidFill>
              <a:schemeClr val="accent4">
                <a:lumMod val="60000"/>
                <a:lumOff val="4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white"/>
                  </a:solidFill>
                  <a:latin typeface="Palatino" pitchFamily="18" charset="0"/>
                </a:rPr>
                <a:t>N</a:t>
              </a:r>
              <a:r>
                <a:rPr lang="en-US" sz="2133" kern="0" baseline="-25000" dirty="0">
                  <a:solidFill>
                    <a:prstClr val="white"/>
                  </a:solidFill>
                  <a:latin typeface="Palatino" pitchFamily="18" charset="0"/>
                </a:rPr>
                <a:t>0,1</a:t>
              </a:r>
            </a:p>
          </p:txBody>
        </p:sp>
        <p:sp>
          <p:nvSpPr>
            <p:cNvPr id="52" name="Rectangle 49">
              <a:extLst>
                <a:ext uri="{FF2B5EF4-FFF2-40B4-BE49-F238E27FC236}">
                  <a16:creationId xmlns:a16="http://schemas.microsoft.com/office/drawing/2014/main" id="{3C0CA424-FC6B-4145-BDBC-2092CE785C0E}"/>
                </a:ext>
              </a:extLst>
            </p:cNvPr>
            <p:cNvSpPr>
              <a:spLocks noChangeArrowheads="1"/>
            </p:cNvSpPr>
            <p:nvPr/>
          </p:nvSpPr>
          <p:spPr bwMode="auto">
            <a:xfrm>
              <a:off x="5029200" y="76200"/>
              <a:ext cx="457200" cy="457200"/>
            </a:xfrm>
            <a:prstGeom prst="rect">
              <a:avLst/>
            </a:prstGeom>
            <a:solidFill>
              <a:schemeClr val="accent2">
                <a:lumMod val="20000"/>
                <a:lumOff val="8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N</a:t>
              </a:r>
              <a:r>
                <a:rPr lang="en-US" sz="2133" kern="0" baseline="-25000" dirty="0">
                  <a:solidFill>
                    <a:prstClr val="black"/>
                  </a:solidFill>
                  <a:latin typeface="Palatino" pitchFamily="18" charset="0"/>
                </a:rPr>
                <a:t>0,0</a:t>
              </a:r>
            </a:p>
          </p:txBody>
        </p:sp>
        <p:sp>
          <p:nvSpPr>
            <p:cNvPr id="53" name="Rectangle 50">
              <a:extLst>
                <a:ext uri="{FF2B5EF4-FFF2-40B4-BE49-F238E27FC236}">
                  <a16:creationId xmlns:a16="http://schemas.microsoft.com/office/drawing/2014/main" id="{79430FB3-9EFF-48BC-9165-5B37AE71E869}"/>
                </a:ext>
              </a:extLst>
            </p:cNvPr>
            <p:cNvSpPr>
              <a:spLocks noChangeArrowheads="1"/>
            </p:cNvSpPr>
            <p:nvPr/>
          </p:nvSpPr>
          <p:spPr bwMode="auto">
            <a:xfrm>
              <a:off x="5029200" y="533400"/>
              <a:ext cx="457200" cy="457200"/>
            </a:xfrm>
            <a:prstGeom prst="rect">
              <a:avLst/>
            </a:prstGeom>
            <a:solidFill>
              <a:schemeClr val="accent2">
                <a:lumMod val="20000"/>
                <a:lumOff val="8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N</a:t>
              </a:r>
              <a:r>
                <a:rPr lang="en-US" sz="2133" kern="0" baseline="-25000" dirty="0">
                  <a:solidFill>
                    <a:prstClr val="black"/>
                  </a:solidFill>
                  <a:latin typeface="Palatino" pitchFamily="18" charset="0"/>
                </a:rPr>
                <a:t>1,0</a:t>
              </a:r>
            </a:p>
          </p:txBody>
        </p:sp>
        <p:sp>
          <p:nvSpPr>
            <p:cNvPr id="54" name="Rectangle 51">
              <a:extLst>
                <a:ext uri="{FF2B5EF4-FFF2-40B4-BE49-F238E27FC236}">
                  <a16:creationId xmlns:a16="http://schemas.microsoft.com/office/drawing/2014/main" id="{0E02E0AA-5127-447F-9167-422B44BBCE87}"/>
                </a:ext>
              </a:extLst>
            </p:cNvPr>
            <p:cNvSpPr>
              <a:spLocks noChangeArrowheads="1"/>
            </p:cNvSpPr>
            <p:nvPr/>
          </p:nvSpPr>
          <p:spPr bwMode="auto">
            <a:xfrm>
              <a:off x="5029200" y="990600"/>
              <a:ext cx="457200" cy="457200"/>
            </a:xfrm>
            <a:prstGeom prst="rect">
              <a:avLst/>
            </a:prstGeom>
            <a:solidFill>
              <a:schemeClr val="accent2">
                <a:lumMod val="20000"/>
                <a:lumOff val="80000"/>
              </a:schemeClr>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N</a:t>
              </a:r>
              <a:r>
                <a:rPr lang="en-US" sz="2133" kern="0" baseline="-25000" dirty="0">
                  <a:solidFill>
                    <a:prstClr val="black"/>
                  </a:solidFill>
                  <a:latin typeface="Palatino" pitchFamily="18" charset="0"/>
                </a:rPr>
                <a:t>2,0</a:t>
              </a:r>
            </a:p>
          </p:txBody>
        </p:sp>
        <p:sp>
          <p:nvSpPr>
            <p:cNvPr id="55" name="Rectangle 52">
              <a:extLst>
                <a:ext uri="{FF2B5EF4-FFF2-40B4-BE49-F238E27FC236}">
                  <a16:creationId xmlns:a16="http://schemas.microsoft.com/office/drawing/2014/main" id="{AB4BB763-FCAC-45FC-B153-0D87C139728C}"/>
                </a:ext>
              </a:extLst>
            </p:cNvPr>
            <p:cNvSpPr>
              <a:spLocks noChangeArrowheads="1"/>
            </p:cNvSpPr>
            <p:nvPr/>
          </p:nvSpPr>
          <p:spPr bwMode="auto">
            <a:xfrm>
              <a:off x="6400800" y="76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56" name="Rectangle 53">
              <a:extLst>
                <a:ext uri="{FF2B5EF4-FFF2-40B4-BE49-F238E27FC236}">
                  <a16:creationId xmlns:a16="http://schemas.microsoft.com/office/drawing/2014/main" id="{771386B1-AF15-4443-83E3-348E902E184C}"/>
                </a:ext>
              </a:extLst>
            </p:cNvPr>
            <p:cNvSpPr>
              <a:spLocks noChangeArrowheads="1"/>
            </p:cNvSpPr>
            <p:nvPr/>
          </p:nvSpPr>
          <p:spPr bwMode="auto">
            <a:xfrm>
              <a:off x="5943600" y="1447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57" name="Rectangle 54">
              <a:extLst>
                <a:ext uri="{FF2B5EF4-FFF2-40B4-BE49-F238E27FC236}">
                  <a16:creationId xmlns:a16="http://schemas.microsoft.com/office/drawing/2014/main" id="{D714DE3F-7954-48F5-83A2-5C1B97F01E66}"/>
                </a:ext>
              </a:extLst>
            </p:cNvPr>
            <p:cNvSpPr>
              <a:spLocks noChangeArrowheads="1"/>
            </p:cNvSpPr>
            <p:nvPr/>
          </p:nvSpPr>
          <p:spPr bwMode="auto">
            <a:xfrm>
              <a:off x="5943600" y="990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58" name="Rectangle 55">
              <a:extLst>
                <a:ext uri="{FF2B5EF4-FFF2-40B4-BE49-F238E27FC236}">
                  <a16:creationId xmlns:a16="http://schemas.microsoft.com/office/drawing/2014/main" id="{68F08FB8-26F4-45ED-A765-4C0A7ED2875E}"/>
                </a:ext>
              </a:extLst>
            </p:cNvPr>
            <p:cNvSpPr>
              <a:spLocks noChangeArrowheads="1"/>
            </p:cNvSpPr>
            <p:nvPr/>
          </p:nvSpPr>
          <p:spPr bwMode="auto">
            <a:xfrm>
              <a:off x="5943600" y="533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59" name="Rectangle 56">
              <a:extLst>
                <a:ext uri="{FF2B5EF4-FFF2-40B4-BE49-F238E27FC236}">
                  <a16:creationId xmlns:a16="http://schemas.microsoft.com/office/drawing/2014/main" id="{7F4D422B-550D-457C-A793-0253F50EC52E}"/>
                </a:ext>
              </a:extLst>
            </p:cNvPr>
            <p:cNvSpPr>
              <a:spLocks noChangeArrowheads="1"/>
            </p:cNvSpPr>
            <p:nvPr/>
          </p:nvSpPr>
          <p:spPr bwMode="auto">
            <a:xfrm>
              <a:off x="6400800" y="1447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60" name="Rectangle 57">
              <a:extLst>
                <a:ext uri="{FF2B5EF4-FFF2-40B4-BE49-F238E27FC236}">
                  <a16:creationId xmlns:a16="http://schemas.microsoft.com/office/drawing/2014/main" id="{57EE68B8-BF7B-4527-952B-97695DADBCE6}"/>
                </a:ext>
              </a:extLst>
            </p:cNvPr>
            <p:cNvSpPr>
              <a:spLocks noChangeArrowheads="1"/>
            </p:cNvSpPr>
            <p:nvPr/>
          </p:nvSpPr>
          <p:spPr bwMode="auto">
            <a:xfrm>
              <a:off x="6400800" y="990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61" name="Rectangle 58">
              <a:extLst>
                <a:ext uri="{FF2B5EF4-FFF2-40B4-BE49-F238E27FC236}">
                  <a16:creationId xmlns:a16="http://schemas.microsoft.com/office/drawing/2014/main" id="{B7A0469B-9C59-4370-A314-4BA9A78207B0}"/>
                </a:ext>
              </a:extLst>
            </p:cNvPr>
            <p:cNvSpPr>
              <a:spLocks noChangeArrowheads="1"/>
            </p:cNvSpPr>
            <p:nvPr/>
          </p:nvSpPr>
          <p:spPr bwMode="auto">
            <a:xfrm>
              <a:off x="6400800" y="533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62" name="Rectangle 59">
              <a:extLst>
                <a:ext uri="{FF2B5EF4-FFF2-40B4-BE49-F238E27FC236}">
                  <a16:creationId xmlns:a16="http://schemas.microsoft.com/office/drawing/2014/main" id="{A447E4D2-1353-4BA0-A3EC-CE4F6C3AA439}"/>
                </a:ext>
              </a:extLst>
            </p:cNvPr>
            <p:cNvSpPr>
              <a:spLocks noChangeArrowheads="1"/>
            </p:cNvSpPr>
            <p:nvPr/>
          </p:nvSpPr>
          <p:spPr bwMode="auto">
            <a:xfrm>
              <a:off x="54864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rPr>
                <a:t>P</a:t>
              </a:r>
              <a:r>
                <a:rPr lang="en-US" sz="2133" kern="0" baseline="-25000" dirty="0">
                  <a:solidFill>
                    <a:prstClr val="black"/>
                  </a:solidFill>
                  <a:latin typeface="Palatino" pitchFamily="18" charset="0"/>
                </a:rPr>
                <a:t>1</a:t>
              </a:r>
              <a:r>
                <a:rPr lang="en-US" sz="2133" kern="0" baseline="-25000" dirty="0">
                  <a:solidFill>
                    <a:prstClr val="white"/>
                  </a:solidFill>
                  <a:latin typeface="Palatino" pitchFamily="18" charset="0"/>
                </a:rPr>
                <a:t>,1</a:t>
              </a:r>
            </a:p>
          </p:txBody>
        </p:sp>
        <p:sp>
          <p:nvSpPr>
            <p:cNvPr id="63" name="Line 60">
              <a:extLst>
                <a:ext uri="{FF2B5EF4-FFF2-40B4-BE49-F238E27FC236}">
                  <a16:creationId xmlns:a16="http://schemas.microsoft.com/office/drawing/2014/main" id="{EA2A5C50-900F-4B6F-A34B-654BE56F4D8E}"/>
                </a:ext>
              </a:extLst>
            </p:cNvPr>
            <p:cNvSpPr>
              <a:spLocks noChangeShapeType="1"/>
            </p:cNvSpPr>
            <p:nvPr/>
          </p:nvSpPr>
          <p:spPr bwMode="auto">
            <a:xfrm>
              <a:off x="5105400" y="76200"/>
              <a:ext cx="0" cy="228600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64" name="Line 61">
              <a:extLst>
                <a:ext uri="{FF2B5EF4-FFF2-40B4-BE49-F238E27FC236}">
                  <a16:creationId xmlns:a16="http://schemas.microsoft.com/office/drawing/2014/main" id="{445BD9F5-F826-40CD-87CB-E70C4C356B82}"/>
                </a:ext>
              </a:extLst>
            </p:cNvPr>
            <p:cNvSpPr>
              <a:spLocks noChangeShapeType="1"/>
            </p:cNvSpPr>
            <p:nvPr/>
          </p:nvSpPr>
          <p:spPr bwMode="auto">
            <a:xfrm>
              <a:off x="2743200" y="2362200"/>
              <a:ext cx="2362200" cy="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65" name="Rectangle 62">
              <a:extLst>
                <a:ext uri="{FF2B5EF4-FFF2-40B4-BE49-F238E27FC236}">
                  <a16:creationId xmlns:a16="http://schemas.microsoft.com/office/drawing/2014/main" id="{26FC12F8-3B84-4707-8172-B07504616099}"/>
                </a:ext>
              </a:extLst>
            </p:cNvPr>
            <p:cNvSpPr>
              <a:spLocks noChangeArrowheads="1"/>
            </p:cNvSpPr>
            <p:nvPr/>
          </p:nvSpPr>
          <p:spPr bwMode="auto">
            <a:xfrm>
              <a:off x="50292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dirty="0">
                <a:solidFill>
                  <a:prstClr val="black"/>
                </a:solidFill>
                <a:latin typeface="Palatino" pitchFamily="18" charset="0"/>
              </a:endParaRPr>
            </a:p>
          </p:txBody>
        </p:sp>
        <p:sp>
          <p:nvSpPr>
            <p:cNvPr id="66" name="Rectangle 63">
              <a:extLst>
                <a:ext uri="{FF2B5EF4-FFF2-40B4-BE49-F238E27FC236}">
                  <a16:creationId xmlns:a16="http://schemas.microsoft.com/office/drawing/2014/main" id="{A26F6E9F-BD5D-4165-8515-6CC486D50C58}"/>
                </a:ext>
              </a:extLst>
            </p:cNvPr>
            <p:cNvSpPr>
              <a:spLocks noChangeArrowheads="1"/>
            </p:cNvSpPr>
            <p:nvPr/>
          </p:nvSpPr>
          <p:spPr bwMode="auto">
            <a:xfrm>
              <a:off x="59436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67" name="Rectangle 64">
              <a:extLst>
                <a:ext uri="{FF2B5EF4-FFF2-40B4-BE49-F238E27FC236}">
                  <a16:creationId xmlns:a16="http://schemas.microsoft.com/office/drawing/2014/main" id="{3775A7A7-84A3-45C1-BDEA-E8E42B3A4B4D}"/>
                </a:ext>
              </a:extLst>
            </p:cNvPr>
            <p:cNvSpPr>
              <a:spLocks noChangeArrowheads="1"/>
            </p:cNvSpPr>
            <p:nvPr/>
          </p:nvSpPr>
          <p:spPr bwMode="auto">
            <a:xfrm>
              <a:off x="64008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68" name="Rectangle 65">
              <a:extLst>
                <a:ext uri="{FF2B5EF4-FFF2-40B4-BE49-F238E27FC236}">
                  <a16:creationId xmlns:a16="http://schemas.microsoft.com/office/drawing/2014/main" id="{29DCE3E4-CC59-43FF-8FDE-DAFFCC26FACA}"/>
                </a:ext>
              </a:extLst>
            </p:cNvPr>
            <p:cNvSpPr>
              <a:spLocks noChangeArrowheads="1"/>
            </p:cNvSpPr>
            <p:nvPr/>
          </p:nvSpPr>
          <p:spPr bwMode="auto">
            <a:xfrm>
              <a:off x="5486400" y="3200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69" name="Rectangle 66">
              <a:extLst>
                <a:ext uri="{FF2B5EF4-FFF2-40B4-BE49-F238E27FC236}">
                  <a16:creationId xmlns:a16="http://schemas.microsoft.com/office/drawing/2014/main" id="{E98BAF5A-7C05-4D32-9022-0A9323D2DB65}"/>
                </a:ext>
              </a:extLst>
            </p:cNvPr>
            <p:cNvSpPr>
              <a:spLocks noChangeArrowheads="1"/>
            </p:cNvSpPr>
            <p:nvPr/>
          </p:nvSpPr>
          <p:spPr bwMode="auto">
            <a:xfrm>
              <a:off x="64008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70" name="Rectangle 67">
              <a:extLst>
                <a:ext uri="{FF2B5EF4-FFF2-40B4-BE49-F238E27FC236}">
                  <a16:creationId xmlns:a16="http://schemas.microsoft.com/office/drawing/2014/main" id="{3C07B954-7E54-44C7-872C-783AE0BCE67A}"/>
                </a:ext>
              </a:extLst>
            </p:cNvPr>
            <p:cNvSpPr>
              <a:spLocks noChangeArrowheads="1"/>
            </p:cNvSpPr>
            <p:nvPr/>
          </p:nvSpPr>
          <p:spPr bwMode="auto">
            <a:xfrm>
              <a:off x="5943600" y="2743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71" name="Rectangle 68">
              <a:extLst>
                <a:ext uri="{FF2B5EF4-FFF2-40B4-BE49-F238E27FC236}">
                  <a16:creationId xmlns:a16="http://schemas.microsoft.com/office/drawing/2014/main" id="{121E3779-10A7-454B-B877-D39F1219A163}"/>
                </a:ext>
              </a:extLst>
            </p:cNvPr>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72" name="Rectangle 69">
              <a:extLst>
                <a:ext uri="{FF2B5EF4-FFF2-40B4-BE49-F238E27FC236}">
                  <a16:creationId xmlns:a16="http://schemas.microsoft.com/office/drawing/2014/main" id="{3BB03525-6EC9-4EF3-93B1-413F9C0DA580}"/>
                </a:ext>
              </a:extLst>
            </p:cNvPr>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73" name="Rectangle 70">
              <a:extLst>
                <a:ext uri="{FF2B5EF4-FFF2-40B4-BE49-F238E27FC236}">
                  <a16:creationId xmlns:a16="http://schemas.microsoft.com/office/drawing/2014/main" id="{8011C06E-59AC-4247-BE35-6DAEA41C0D1D}"/>
                </a:ext>
              </a:extLst>
            </p:cNvPr>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74" name="Rectangle 71">
              <a:extLst>
                <a:ext uri="{FF2B5EF4-FFF2-40B4-BE49-F238E27FC236}">
                  <a16:creationId xmlns:a16="http://schemas.microsoft.com/office/drawing/2014/main" id="{26A774AC-D9BF-489A-963A-8514EBD5B85F}"/>
                </a:ext>
              </a:extLst>
            </p:cNvPr>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75" name="Rectangle 72">
              <a:extLst>
                <a:ext uri="{FF2B5EF4-FFF2-40B4-BE49-F238E27FC236}">
                  <a16:creationId xmlns:a16="http://schemas.microsoft.com/office/drawing/2014/main" id="{C0BC191B-87FC-437B-B3A2-3A854879190D}"/>
                </a:ext>
              </a:extLst>
            </p:cNvPr>
            <p:cNvSpPr>
              <a:spLocks noChangeArrowheads="1"/>
            </p:cNvSpPr>
            <p:nvPr/>
          </p:nvSpPr>
          <p:spPr bwMode="auto">
            <a:xfrm>
              <a:off x="50292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dirty="0">
                <a:solidFill>
                  <a:prstClr val="black"/>
                </a:solidFill>
                <a:latin typeface="Palatino" pitchFamily="18" charset="0"/>
              </a:endParaRPr>
            </a:p>
          </p:txBody>
        </p:sp>
        <p:sp>
          <p:nvSpPr>
            <p:cNvPr id="76" name="Rectangle 73">
              <a:extLst>
                <a:ext uri="{FF2B5EF4-FFF2-40B4-BE49-F238E27FC236}">
                  <a16:creationId xmlns:a16="http://schemas.microsoft.com/office/drawing/2014/main" id="{D61AD7FB-5DF2-4288-8A67-97401FB14468}"/>
                </a:ext>
              </a:extLst>
            </p:cNvPr>
            <p:cNvSpPr>
              <a:spLocks noChangeArrowheads="1"/>
            </p:cNvSpPr>
            <p:nvPr/>
          </p:nvSpPr>
          <p:spPr bwMode="auto">
            <a:xfrm>
              <a:off x="59436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77" name="Rectangle 74">
              <a:extLst>
                <a:ext uri="{FF2B5EF4-FFF2-40B4-BE49-F238E27FC236}">
                  <a16:creationId xmlns:a16="http://schemas.microsoft.com/office/drawing/2014/main" id="{81472613-20F1-4D09-911B-5741EE1AD24A}"/>
                </a:ext>
              </a:extLst>
            </p:cNvPr>
            <p:cNvSpPr>
              <a:spLocks noChangeArrowheads="1"/>
            </p:cNvSpPr>
            <p:nvPr/>
          </p:nvSpPr>
          <p:spPr bwMode="auto">
            <a:xfrm>
              <a:off x="64008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78" name="Rectangle 75">
              <a:extLst>
                <a:ext uri="{FF2B5EF4-FFF2-40B4-BE49-F238E27FC236}">
                  <a16:creationId xmlns:a16="http://schemas.microsoft.com/office/drawing/2014/main" id="{DB81E8A8-4870-4D89-A4CC-F55CAFF26F1F}"/>
                </a:ext>
              </a:extLst>
            </p:cNvPr>
            <p:cNvSpPr>
              <a:spLocks noChangeArrowheads="1"/>
            </p:cNvSpPr>
            <p:nvPr/>
          </p:nvSpPr>
          <p:spPr bwMode="auto">
            <a:xfrm>
              <a:off x="5486400" y="36576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endParaRPr lang="en-US" sz="2133" kern="0" baseline="-25000" dirty="0">
                <a:solidFill>
                  <a:prstClr val="black"/>
                </a:solidFill>
                <a:latin typeface="Palatino" pitchFamily="18" charset="0"/>
              </a:endParaRPr>
            </a:p>
          </p:txBody>
        </p:sp>
        <p:sp>
          <p:nvSpPr>
            <p:cNvPr id="79" name="Line 76">
              <a:extLst>
                <a:ext uri="{FF2B5EF4-FFF2-40B4-BE49-F238E27FC236}">
                  <a16:creationId xmlns:a16="http://schemas.microsoft.com/office/drawing/2014/main" id="{1F6E089E-EF4A-4F4B-8BC0-A5140F4DBD6D}"/>
                </a:ext>
              </a:extLst>
            </p:cNvPr>
            <p:cNvSpPr>
              <a:spLocks noChangeShapeType="1"/>
            </p:cNvSpPr>
            <p:nvPr/>
          </p:nvSpPr>
          <p:spPr bwMode="auto">
            <a:xfrm>
              <a:off x="5638800" y="76200"/>
              <a:ext cx="0" cy="228600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80" name="Line 77">
              <a:extLst>
                <a:ext uri="{FF2B5EF4-FFF2-40B4-BE49-F238E27FC236}">
                  <a16:creationId xmlns:a16="http://schemas.microsoft.com/office/drawing/2014/main" id="{6BB93E62-1DE4-4E53-B909-B91132FDB7A7}"/>
                </a:ext>
              </a:extLst>
            </p:cNvPr>
            <p:cNvSpPr>
              <a:spLocks noChangeShapeType="1"/>
            </p:cNvSpPr>
            <p:nvPr/>
          </p:nvSpPr>
          <p:spPr bwMode="auto">
            <a:xfrm>
              <a:off x="2743200" y="2643923"/>
              <a:ext cx="2895600" cy="0"/>
            </a:xfrm>
            <a:prstGeom prst="line">
              <a:avLst/>
            </a:prstGeom>
            <a:noFill/>
            <a:ln w="4445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grpSp>
      <p:sp>
        <p:nvSpPr>
          <p:cNvPr id="81" name="Rectangle 80">
            <a:extLst>
              <a:ext uri="{FF2B5EF4-FFF2-40B4-BE49-F238E27FC236}">
                <a16:creationId xmlns:a16="http://schemas.microsoft.com/office/drawing/2014/main" id="{F553C350-7C4D-495E-B350-AD1E6CF86D88}"/>
              </a:ext>
            </a:extLst>
          </p:cNvPr>
          <p:cNvSpPr/>
          <p:nvPr/>
        </p:nvSpPr>
        <p:spPr>
          <a:xfrm>
            <a:off x="9750499" y="4128352"/>
            <a:ext cx="627095" cy="461665"/>
          </a:xfrm>
          <a:prstGeom prst="rect">
            <a:avLst/>
          </a:prstGeom>
        </p:spPr>
        <p:txBody>
          <a:bodyPr wrap="none">
            <a:spAutoFit/>
          </a:bodyPr>
          <a:lstStyle/>
          <a:p>
            <a:pPr lvl="0" algn="ctr">
              <a:defRPr/>
            </a:pPr>
            <a:r>
              <a:rPr lang="en-US" sz="2400" kern="0" dirty="0">
                <a:solidFill>
                  <a:prstClr val="black"/>
                </a:solidFill>
                <a:latin typeface="Palatino" pitchFamily="18" charset="0"/>
              </a:rPr>
              <a:t>P</a:t>
            </a:r>
            <a:r>
              <a:rPr lang="en-US" sz="2400" kern="0" baseline="-25000" dirty="0">
                <a:solidFill>
                  <a:prstClr val="black"/>
                </a:solidFill>
                <a:latin typeface="Palatino" pitchFamily="18" charset="0"/>
              </a:rPr>
              <a:t>0,</a:t>
            </a:r>
            <a:r>
              <a:rPr lang="en-US" sz="2400" kern="0" baseline="-25000" dirty="0">
                <a:solidFill>
                  <a:prstClr val="white"/>
                </a:solidFill>
                <a:latin typeface="Palatino" pitchFamily="18" charset="0"/>
              </a:rPr>
              <a:t>1</a:t>
            </a:r>
            <a:endParaRPr lang="en-US" sz="2400" kern="0" dirty="0">
              <a:solidFill>
                <a:prstClr val="white"/>
              </a:solidFill>
              <a:latin typeface="Palatino" pitchFamily="18" charset="0"/>
            </a:endParaRPr>
          </a:p>
        </p:txBody>
      </p:sp>
      <p:grpSp>
        <p:nvGrpSpPr>
          <p:cNvPr id="82" name="Group 81">
            <a:extLst>
              <a:ext uri="{FF2B5EF4-FFF2-40B4-BE49-F238E27FC236}">
                <a16:creationId xmlns:a16="http://schemas.microsoft.com/office/drawing/2014/main" id="{45EAF72D-A230-4049-BE55-9FFA3879B0A1}"/>
              </a:ext>
            </a:extLst>
          </p:cNvPr>
          <p:cNvGrpSpPr/>
          <p:nvPr/>
        </p:nvGrpSpPr>
        <p:grpSpPr>
          <a:xfrm>
            <a:off x="202676" y="1339118"/>
            <a:ext cx="7209966" cy="4179764"/>
            <a:chOff x="1437407" y="0"/>
            <a:chExt cx="5407475" cy="3134823"/>
          </a:xfrm>
        </p:grpSpPr>
        <p:sp>
          <p:nvSpPr>
            <p:cNvPr id="83" name="Rectangle 2">
              <a:extLst>
                <a:ext uri="{FF2B5EF4-FFF2-40B4-BE49-F238E27FC236}">
                  <a16:creationId xmlns:a16="http://schemas.microsoft.com/office/drawing/2014/main" id="{62378AD7-A830-4807-BD28-0102331C5C2A}"/>
                </a:ext>
              </a:extLst>
            </p:cNvPr>
            <p:cNvSpPr>
              <a:spLocks noChangeArrowheads="1"/>
            </p:cNvSpPr>
            <p:nvPr/>
          </p:nvSpPr>
          <p:spPr bwMode="auto">
            <a:xfrm>
              <a:off x="34290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0,1</a:t>
              </a:r>
              <a:endParaRPr lang="en-US" sz="2133" kern="0" dirty="0">
                <a:solidFill>
                  <a:prstClr val="black"/>
                </a:solidFill>
                <a:latin typeface="Palatino" pitchFamily="18" charset="0"/>
                <a:cs typeface="Arial" charset="0"/>
              </a:endParaRPr>
            </a:p>
          </p:txBody>
        </p:sp>
        <p:sp>
          <p:nvSpPr>
            <p:cNvPr id="84" name="Rectangle 3">
              <a:extLst>
                <a:ext uri="{FF2B5EF4-FFF2-40B4-BE49-F238E27FC236}">
                  <a16:creationId xmlns:a16="http://schemas.microsoft.com/office/drawing/2014/main" id="{682FA3A4-9C50-4CB2-84CF-852C74A7CDBA}"/>
                </a:ext>
              </a:extLst>
            </p:cNvPr>
            <p:cNvSpPr>
              <a:spLocks noChangeArrowheads="1"/>
            </p:cNvSpPr>
            <p:nvPr/>
          </p:nvSpPr>
          <p:spPr bwMode="auto">
            <a:xfrm>
              <a:off x="29718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a:solidFill>
                    <a:prstClr val="black"/>
                  </a:solidFill>
                  <a:latin typeface="Palatino" pitchFamily="18" charset="0"/>
                  <a:cs typeface="Arial" charset="0"/>
                </a:rPr>
                <a:t>P</a:t>
              </a:r>
              <a:r>
                <a:rPr lang="en-US" sz="2133" kern="0" baseline="-25000">
                  <a:solidFill>
                    <a:prstClr val="black"/>
                  </a:solidFill>
                  <a:latin typeface="Palatino" pitchFamily="18" charset="0"/>
                  <a:cs typeface="Arial" charset="0"/>
                </a:rPr>
                <a:t>0,0</a:t>
              </a:r>
              <a:endParaRPr lang="en-US" sz="2133" kern="0">
                <a:solidFill>
                  <a:prstClr val="black"/>
                </a:solidFill>
                <a:latin typeface="Palatino" pitchFamily="18" charset="0"/>
                <a:cs typeface="Arial" charset="0"/>
              </a:endParaRPr>
            </a:p>
          </p:txBody>
        </p:sp>
        <p:sp>
          <p:nvSpPr>
            <p:cNvPr id="85" name="Rectangle 4">
              <a:extLst>
                <a:ext uri="{FF2B5EF4-FFF2-40B4-BE49-F238E27FC236}">
                  <a16:creationId xmlns:a16="http://schemas.microsoft.com/office/drawing/2014/main" id="{062A718C-50E7-4615-A541-0E3DA6B8B841}"/>
                </a:ext>
              </a:extLst>
            </p:cNvPr>
            <p:cNvSpPr>
              <a:spLocks noChangeArrowheads="1"/>
            </p:cNvSpPr>
            <p:nvPr/>
          </p:nvSpPr>
          <p:spPr bwMode="auto">
            <a:xfrm>
              <a:off x="29718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1,0</a:t>
              </a:r>
            </a:p>
          </p:txBody>
        </p:sp>
        <p:sp>
          <p:nvSpPr>
            <p:cNvPr id="86" name="Rectangle 5">
              <a:extLst>
                <a:ext uri="{FF2B5EF4-FFF2-40B4-BE49-F238E27FC236}">
                  <a16:creationId xmlns:a16="http://schemas.microsoft.com/office/drawing/2014/main" id="{5D40FE4F-5C6D-49C6-ACEA-28154E2C3755}"/>
                </a:ext>
              </a:extLst>
            </p:cNvPr>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87" name="Rectangle 6">
              <a:extLst>
                <a:ext uri="{FF2B5EF4-FFF2-40B4-BE49-F238E27FC236}">
                  <a16:creationId xmlns:a16="http://schemas.microsoft.com/office/drawing/2014/main" id="{8D5206B1-171B-478B-88B5-EE6498C3B9D8}"/>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88" name="Rectangle 7">
              <a:extLst>
                <a:ext uri="{FF2B5EF4-FFF2-40B4-BE49-F238E27FC236}">
                  <a16:creationId xmlns:a16="http://schemas.microsoft.com/office/drawing/2014/main" id="{133B3C38-393A-4234-A15E-739D186B5B78}"/>
                </a:ext>
              </a:extLst>
            </p:cNvPr>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89" name="Rectangle 8">
              <a:extLst>
                <a:ext uri="{FF2B5EF4-FFF2-40B4-BE49-F238E27FC236}">
                  <a16:creationId xmlns:a16="http://schemas.microsoft.com/office/drawing/2014/main" id="{7D0C1E13-327F-4B24-83C8-849A33D23AB2}"/>
                </a:ext>
              </a:extLst>
            </p:cNvPr>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0" name="Rectangle 9">
              <a:extLst>
                <a:ext uri="{FF2B5EF4-FFF2-40B4-BE49-F238E27FC236}">
                  <a16:creationId xmlns:a16="http://schemas.microsoft.com/office/drawing/2014/main" id="{BF5791E9-EF41-4C7F-A350-D9CA7174D01F}"/>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1" name="Rectangle 10">
              <a:extLst>
                <a:ext uri="{FF2B5EF4-FFF2-40B4-BE49-F238E27FC236}">
                  <a16:creationId xmlns:a16="http://schemas.microsoft.com/office/drawing/2014/main" id="{EBEAA5A5-6499-4A7F-9198-8BB3FC9154AB}"/>
                </a:ext>
              </a:extLst>
            </p:cNvPr>
            <p:cNvSpPr>
              <a:spLocks noChangeArrowheads="1"/>
            </p:cNvSpPr>
            <p:nvPr/>
          </p:nvSpPr>
          <p:spPr bwMode="auto">
            <a:xfrm>
              <a:off x="38862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0,2</a:t>
              </a:r>
            </a:p>
          </p:txBody>
        </p:sp>
        <p:sp>
          <p:nvSpPr>
            <p:cNvPr id="92" name="Rectangle 11">
              <a:extLst>
                <a:ext uri="{FF2B5EF4-FFF2-40B4-BE49-F238E27FC236}">
                  <a16:creationId xmlns:a16="http://schemas.microsoft.com/office/drawing/2014/main" id="{72BDAA82-6120-4566-BE5E-EECEC00C5733}"/>
                </a:ext>
              </a:extLst>
            </p:cNvPr>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3" name="Rectangle 12">
              <a:extLst>
                <a:ext uri="{FF2B5EF4-FFF2-40B4-BE49-F238E27FC236}">
                  <a16:creationId xmlns:a16="http://schemas.microsoft.com/office/drawing/2014/main" id="{7AB93DFE-9CFC-490C-8CF2-C5CD8766DCC0}"/>
                </a:ext>
              </a:extLst>
            </p:cNvPr>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4" name="Rectangle 13">
              <a:extLst>
                <a:ext uri="{FF2B5EF4-FFF2-40B4-BE49-F238E27FC236}">
                  <a16:creationId xmlns:a16="http://schemas.microsoft.com/office/drawing/2014/main" id="{DF3D2D61-0222-4C66-822A-EBC55DCD3197}"/>
                </a:ext>
              </a:extLst>
            </p:cNvPr>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5" name="Rectangle 14">
              <a:extLst>
                <a:ext uri="{FF2B5EF4-FFF2-40B4-BE49-F238E27FC236}">
                  <a16:creationId xmlns:a16="http://schemas.microsoft.com/office/drawing/2014/main" id="{CC846806-A58A-46C3-B36F-89A8187B9793}"/>
                </a:ext>
              </a:extLst>
            </p:cNvPr>
            <p:cNvSpPr>
              <a:spLocks noChangeArrowheads="1"/>
            </p:cNvSpPr>
            <p:nvPr/>
          </p:nvSpPr>
          <p:spPr bwMode="auto">
            <a:xfrm>
              <a:off x="43434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0,3</a:t>
              </a:r>
            </a:p>
          </p:txBody>
        </p:sp>
        <p:sp>
          <p:nvSpPr>
            <p:cNvPr id="96" name="Rectangle 15">
              <a:extLst>
                <a:ext uri="{FF2B5EF4-FFF2-40B4-BE49-F238E27FC236}">
                  <a16:creationId xmlns:a16="http://schemas.microsoft.com/office/drawing/2014/main" id="{0E89D0CA-7E6A-4D08-89C4-69A196FFEE22}"/>
                </a:ext>
              </a:extLst>
            </p:cNvPr>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7" name="Rectangle 16">
              <a:extLst>
                <a:ext uri="{FF2B5EF4-FFF2-40B4-BE49-F238E27FC236}">
                  <a16:creationId xmlns:a16="http://schemas.microsoft.com/office/drawing/2014/main" id="{95B77D85-310E-40A6-8368-DD2A13A9CE2D}"/>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8" name="Rectangle 17">
              <a:extLst>
                <a:ext uri="{FF2B5EF4-FFF2-40B4-BE49-F238E27FC236}">
                  <a16:creationId xmlns:a16="http://schemas.microsoft.com/office/drawing/2014/main" id="{6E170637-A03B-422D-BF23-6C8EE4364D32}"/>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99" name="Rectangle 18">
              <a:extLst>
                <a:ext uri="{FF2B5EF4-FFF2-40B4-BE49-F238E27FC236}">
                  <a16:creationId xmlns:a16="http://schemas.microsoft.com/office/drawing/2014/main" id="{0E30F5ED-7CEC-4774-A212-D85A48B89F45}"/>
                </a:ext>
              </a:extLst>
            </p:cNvPr>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1,1</a:t>
              </a:r>
            </a:p>
          </p:txBody>
        </p:sp>
        <p:sp>
          <p:nvSpPr>
            <p:cNvPr id="100" name="Rectangle 19">
              <a:extLst>
                <a:ext uri="{FF2B5EF4-FFF2-40B4-BE49-F238E27FC236}">
                  <a16:creationId xmlns:a16="http://schemas.microsoft.com/office/drawing/2014/main" id="{AF08669B-8229-40D4-8E32-07B9FDEAFEFB}"/>
                </a:ext>
              </a:extLst>
            </p:cNvPr>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2,0</a:t>
              </a:r>
              <a:endParaRPr lang="en-US" sz="2133" kern="0" dirty="0">
                <a:solidFill>
                  <a:prstClr val="black"/>
                </a:solidFill>
                <a:latin typeface="Palatino" pitchFamily="18" charset="0"/>
                <a:cs typeface="Arial" charset="0"/>
              </a:endParaRPr>
            </a:p>
          </p:txBody>
        </p:sp>
        <p:sp>
          <p:nvSpPr>
            <p:cNvPr id="101" name="Rectangle 20">
              <a:extLst>
                <a:ext uri="{FF2B5EF4-FFF2-40B4-BE49-F238E27FC236}">
                  <a16:creationId xmlns:a16="http://schemas.microsoft.com/office/drawing/2014/main" id="{C5E6606F-A674-48AB-9455-330FE5B38889}"/>
                </a:ext>
              </a:extLst>
            </p:cNvPr>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2,2</a:t>
              </a:r>
            </a:p>
          </p:txBody>
        </p:sp>
        <p:sp>
          <p:nvSpPr>
            <p:cNvPr id="102" name="Rectangle 21">
              <a:extLst>
                <a:ext uri="{FF2B5EF4-FFF2-40B4-BE49-F238E27FC236}">
                  <a16:creationId xmlns:a16="http://schemas.microsoft.com/office/drawing/2014/main" id="{330BE83E-B410-4034-BA04-E846F249D82C}"/>
                </a:ext>
              </a:extLst>
            </p:cNvPr>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2,3</a:t>
              </a:r>
            </a:p>
          </p:txBody>
        </p:sp>
        <p:sp>
          <p:nvSpPr>
            <p:cNvPr id="103" name="Rectangle 22">
              <a:extLst>
                <a:ext uri="{FF2B5EF4-FFF2-40B4-BE49-F238E27FC236}">
                  <a16:creationId xmlns:a16="http://schemas.microsoft.com/office/drawing/2014/main" id="{A79F0A5E-21DF-42B6-901E-539F4C823C64}"/>
                </a:ext>
              </a:extLst>
            </p:cNvPr>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2,1</a:t>
              </a:r>
            </a:p>
          </p:txBody>
        </p:sp>
        <p:sp>
          <p:nvSpPr>
            <p:cNvPr id="104" name="Rectangle 23">
              <a:extLst>
                <a:ext uri="{FF2B5EF4-FFF2-40B4-BE49-F238E27FC236}">
                  <a16:creationId xmlns:a16="http://schemas.microsoft.com/office/drawing/2014/main" id="{05D820AD-29A9-430B-AB44-1EEB32489B89}"/>
                </a:ext>
              </a:extLst>
            </p:cNvPr>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1,3</a:t>
              </a:r>
            </a:p>
          </p:txBody>
        </p:sp>
        <p:sp>
          <p:nvSpPr>
            <p:cNvPr id="105" name="Rectangle 24">
              <a:extLst>
                <a:ext uri="{FF2B5EF4-FFF2-40B4-BE49-F238E27FC236}">
                  <a16:creationId xmlns:a16="http://schemas.microsoft.com/office/drawing/2014/main" id="{2F82DB19-28ED-42F8-926E-291076972865}"/>
                </a:ext>
              </a:extLst>
            </p:cNvPr>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1,2</a:t>
              </a:r>
            </a:p>
          </p:txBody>
        </p:sp>
        <p:sp>
          <p:nvSpPr>
            <p:cNvPr id="106" name="Rectangle 25">
              <a:extLst>
                <a:ext uri="{FF2B5EF4-FFF2-40B4-BE49-F238E27FC236}">
                  <a16:creationId xmlns:a16="http://schemas.microsoft.com/office/drawing/2014/main" id="{82372E2E-AE50-4135-AF04-CE1D09E89B60}"/>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07" name="Rectangle 26">
              <a:extLst>
                <a:ext uri="{FF2B5EF4-FFF2-40B4-BE49-F238E27FC236}">
                  <a16:creationId xmlns:a16="http://schemas.microsoft.com/office/drawing/2014/main" id="{7A289CEF-8530-42C4-8DBF-EB1055D72C17}"/>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08" name="Rectangle 27">
              <a:extLst>
                <a:ext uri="{FF2B5EF4-FFF2-40B4-BE49-F238E27FC236}">
                  <a16:creationId xmlns:a16="http://schemas.microsoft.com/office/drawing/2014/main" id="{74A80535-6BC9-4726-B4EA-D69B0577DB0E}"/>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09" name="Rectangle 28">
              <a:extLst>
                <a:ext uri="{FF2B5EF4-FFF2-40B4-BE49-F238E27FC236}">
                  <a16:creationId xmlns:a16="http://schemas.microsoft.com/office/drawing/2014/main" id="{A716AAFA-5E07-4B78-AB38-A2F0A9467012}"/>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10" name="Rectangle 29">
              <a:extLst>
                <a:ext uri="{FF2B5EF4-FFF2-40B4-BE49-F238E27FC236}">
                  <a16:creationId xmlns:a16="http://schemas.microsoft.com/office/drawing/2014/main" id="{CEA2F8B4-F638-4F4C-9DC5-9894C84F5B69}"/>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3,0</a:t>
              </a:r>
              <a:endParaRPr lang="en-US" sz="2133" kern="0" dirty="0">
                <a:solidFill>
                  <a:prstClr val="black"/>
                </a:solidFill>
                <a:latin typeface="Palatino" pitchFamily="18" charset="0"/>
                <a:cs typeface="Arial" charset="0"/>
              </a:endParaRPr>
            </a:p>
          </p:txBody>
        </p:sp>
        <p:sp>
          <p:nvSpPr>
            <p:cNvPr id="111" name="Rectangle 30">
              <a:extLst>
                <a:ext uri="{FF2B5EF4-FFF2-40B4-BE49-F238E27FC236}">
                  <a16:creationId xmlns:a16="http://schemas.microsoft.com/office/drawing/2014/main" id="{2C6C946F-443F-41AA-A7C5-42D669F83B7D}"/>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3,2</a:t>
              </a:r>
            </a:p>
          </p:txBody>
        </p:sp>
        <p:sp>
          <p:nvSpPr>
            <p:cNvPr id="112" name="Rectangle 31">
              <a:extLst>
                <a:ext uri="{FF2B5EF4-FFF2-40B4-BE49-F238E27FC236}">
                  <a16:creationId xmlns:a16="http://schemas.microsoft.com/office/drawing/2014/main" id="{AC1D0AC8-A953-4403-883D-FD12D62551B2}"/>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a:solidFill>
                    <a:prstClr val="black"/>
                  </a:solidFill>
                  <a:latin typeface="Palatino" pitchFamily="18" charset="0"/>
                  <a:cs typeface="Arial" charset="0"/>
                </a:rPr>
                <a:t>P</a:t>
              </a:r>
              <a:r>
                <a:rPr lang="en-US" sz="2133" kern="0" baseline="-25000">
                  <a:solidFill>
                    <a:prstClr val="black"/>
                  </a:solidFill>
                  <a:latin typeface="Palatino" pitchFamily="18" charset="0"/>
                  <a:cs typeface="Arial" charset="0"/>
                </a:rPr>
                <a:t>3,3</a:t>
              </a:r>
            </a:p>
          </p:txBody>
        </p:sp>
        <p:sp>
          <p:nvSpPr>
            <p:cNvPr id="113" name="Rectangle 32">
              <a:extLst>
                <a:ext uri="{FF2B5EF4-FFF2-40B4-BE49-F238E27FC236}">
                  <a16:creationId xmlns:a16="http://schemas.microsoft.com/office/drawing/2014/main" id="{58F070C7-5DBA-4497-8887-7A3DA9117C2D}"/>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3,1</a:t>
              </a:r>
            </a:p>
          </p:txBody>
        </p:sp>
        <p:sp>
          <p:nvSpPr>
            <p:cNvPr id="114" name="Rectangle 33">
              <a:extLst>
                <a:ext uri="{FF2B5EF4-FFF2-40B4-BE49-F238E27FC236}">
                  <a16:creationId xmlns:a16="http://schemas.microsoft.com/office/drawing/2014/main" id="{F4E2F206-8363-4B46-9C40-272E667B467F}"/>
                </a:ext>
              </a:extLst>
            </p:cNvPr>
            <p:cNvSpPr>
              <a:spLocks noChangeArrowheads="1"/>
            </p:cNvSpPr>
            <p:nvPr/>
          </p:nvSpPr>
          <p:spPr bwMode="auto">
            <a:xfrm>
              <a:off x="2971800" y="6858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15" name="Text Box 34">
              <a:extLst>
                <a:ext uri="{FF2B5EF4-FFF2-40B4-BE49-F238E27FC236}">
                  <a16:creationId xmlns:a16="http://schemas.microsoft.com/office/drawing/2014/main" id="{E639B37F-997B-42C2-A35C-589568105F68}"/>
                </a:ext>
              </a:extLst>
            </p:cNvPr>
            <p:cNvSpPr txBox="1">
              <a:spLocks noChangeArrowheads="1"/>
            </p:cNvSpPr>
            <p:nvPr/>
          </p:nvSpPr>
          <p:spPr bwMode="auto">
            <a:xfrm>
              <a:off x="2590800" y="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Block(0,0)</a:t>
              </a:r>
            </a:p>
          </p:txBody>
        </p:sp>
        <p:sp>
          <p:nvSpPr>
            <p:cNvPr id="116" name="Line 35">
              <a:extLst>
                <a:ext uri="{FF2B5EF4-FFF2-40B4-BE49-F238E27FC236}">
                  <a16:creationId xmlns:a16="http://schemas.microsoft.com/office/drawing/2014/main" id="{266B67D6-B7BC-4A51-8396-2AD2320753F2}"/>
                </a:ext>
              </a:extLst>
            </p:cNvPr>
            <p:cNvSpPr>
              <a:spLocks noChangeShapeType="1"/>
            </p:cNvSpPr>
            <p:nvPr/>
          </p:nvSpPr>
          <p:spPr bwMode="auto">
            <a:xfrm>
              <a:off x="2971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117" name="Text Box 36">
              <a:extLst>
                <a:ext uri="{FF2B5EF4-FFF2-40B4-BE49-F238E27FC236}">
                  <a16:creationId xmlns:a16="http://schemas.microsoft.com/office/drawing/2014/main" id="{64F2C9BF-7A3A-4CF5-ACF8-6E41EC848914}"/>
                </a:ext>
              </a:extLst>
            </p:cNvPr>
            <p:cNvSpPr txBox="1">
              <a:spLocks noChangeArrowheads="1"/>
            </p:cNvSpPr>
            <p:nvPr/>
          </p:nvSpPr>
          <p:spPr bwMode="auto">
            <a:xfrm>
              <a:off x="4191000" y="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Block(0,1)</a:t>
              </a:r>
            </a:p>
          </p:txBody>
        </p:sp>
        <p:sp>
          <p:nvSpPr>
            <p:cNvPr id="118" name="Rectangle 37">
              <a:extLst>
                <a:ext uri="{FF2B5EF4-FFF2-40B4-BE49-F238E27FC236}">
                  <a16:creationId xmlns:a16="http://schemas.microsoft.com/office/drawing/2014/main" id="{2F4F51DE-4D17-4C14-A621-972446551AA0}"/>
                </a:ext>
              </a:extLst>
            </p:cNvPr>
            <p:cNvSpPr>
              <a:spLocks noChangeArrowheads="1"/>
            </p:cNvSpPr>
            <p:nvPr/>
          </p:nvSpPr>
          <p:spPr bwMode="auto">
            <a:xfrm>
              <a:off x="3886200" y="6858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19" name="Line 38">
              <a:extLst>
                <a:ext uri="{FF2B5EF4-FFF2-40B4-BE49-F238E27FC236}">
                  <a16:creationId xmlns:a16="http://schemas.microsoft.com/office/drawing/2014/main" id="{32D18590-A213-4EED-BBC9-C111BA61983A}"/>
                </a:ext>
              </a:extLst>
            </p:cNvPr>
            <p:cNvSpPr>
              <a:spLocks noChangeShapeType="1"/>
            </p:cNvSpPr>
            <p:nvPr/>
          </p:nvSpPr>
          <p:spPr bwMode="auto">
            <a:xfrm flipH="1">
              <a:off x="4495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120" name="Rectangle 39">
              <a:extLst>
                <a:ext uri="{FF2B5EF4-FFF2-40B4-BE49-F238E27FC236}">
                  <a16:creationId xmlns:a16="http://schemas.microsoft.com/office/drawing/2014/main" id="{1A4F8948-88D1-4BBB-A081-B2EC315FC95E}"/>
                </a:ext>
              </a:extLst>
            </p:cNvPr>
            <p:cNvSpPr>
              <a:spLocks noChangeArrowheads="1"/>
            </p:cNvSpPr>
            <p:nvPr/>
          </p:nvSpPr>
          <p:spPr bwMode="auto">
            <a:xfrm>
              <a:off x="2971800" y="16002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21" name="Rectangle 40">
              <a:extLst>
                <a:ext uri="{FF2B5EF4-FFF2-40B4-BE49-F238E27FC236}">
                  <a16:creationId xmlns:a16="http://schemas.microsoft.com/office/drawing/2014/main" id="{65417871-1909-40F4-8154-C16E038C2431}"/>
                </a:ext>
              </a:extLst>
            </p:cNvPr>
            <p:cNvSpPr>
              <a:spLocks noChangeArrowheads="1"/>
            </p:cNvSpPr>
            <p:nvPr/>
          </p:nvSpPr>
          <p:spPr bwMode="auto">
            <a:xfrm>
              <a:off x="3886200" y="16002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22" name="Text Box 41">
              <a:extLst>
                <a:ext uri="{FF2B5EF4-FFF2-40B4-BE49-F238E27FC236}">
                  <a16:creationId xmlns:a16="http://schemas.microsoft.com/office/drawing/2014/main" id="{FB865585-7545-4E2D-A05A-93FD4D349B91}"/>
                </a:ext>
              </a:extLst>
            </p:cNvPr>
            <p:cNvSpPr txBox="1">
              <a:spLocks noChangeArrowheads="1"/>
            </p:cNvSpPr>
            <p:nvPr/>
          </p:nvSpPr>
          <p:spPr bwMode="auto">
            <a:xfrm>
              <a:off x="4267200" y="281940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a:solidFill>
                    <a:prstClr val="black"/>
                  </a:solidFill>
                  <a:latin typeface="Palatino" pitchFamily="18" charset="0"/>
                  <a:cs typeface="Arial" charset="0"/>
                </a:rPr>
                <a:t>Block(1,1)</a:t>
              </a:r>
            </a:p>
          </p:txBody>
        </p:sp>
        <p:sp>
          <p:nvSpPr>
            <p:cNvPr id="123" name="Text Box 42">
              <a:extLst>
                <a:ext uri="{FF2B5EF4-FFF2-40B4-BE49-F238E27FC236}">
                  <a16:creationId xmlns:a16="http://schemas.microsoft.com/office/drawing/2014/main" id="{FD605036-FC29-4462-AA77-3110C21DF504}"/>
                </a:ext>
              </a:extLst>
            </p:cNvPr>
            <p:cNvSpPr txBox="1">
              <a:spLocks noChangeArrowheads="1"/>
            </p:cNvSpPr>
            <p:nvPr/>
          </p:nvSpPr>
          <p:spPr bwMode="auto">
            <a:xfrm>
              <a:off x="2590800" y="281940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Block(1,0)</a:t>
              </a:r>
            </a:p>
          </p:txBody>
        </p:sp>
        <p:sp>
          <p:nvSpPr>
            <p:cNvPr id="124" name="Line 43">
              <a:extLst>
                <a:ext uri="{FF2B5EF4-FFF2-40B4-BE49-F238E27FC236}">
                  <a16:creationId xmlns:a16="http://schemas.microsoft.com/office/drawing/2014/main" id="{A5C04FD8-14EE-4C46-B0C2-DB8CB1CDB22D}"/>
                </a:ext>
              </a:extLst>
            </p:cNvPr>
            <p:cNvSpPr>
              <a:spLocks noChangeShapeType="1"/>
            </p:cNvSpPr>
            <p:nvPr/>
          </p:nvSpPr>
          <p:spPr bwMode="auto">
            <a:xfrm flipV="1">
              <a:off x="29718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125" name="Line 44">
              <a:extLst>
                <a:ext uri="{FF2B5EF4-FFF2-40B4-BE49-F238E27FC236}">
                  <a16:creationId xmlns:a16="http://schemas.microsoft.com/office/drawing/2014/main" id="{7C8EC696-F42B-4D27-902E-B352CA432026}"/>
                </a:ext>
              </a:extLst>
            </p:cNvPr>
            <p:cNvSpPr>
              <a:spLocks noChangeShapeType="1"/>
            </p:cNvSpPr>
            <p:nvPr/>
          </p:nvSpPr>
          <p:spPr bwMode="auto">
            <a:xfrm flipH="1" flipV="1">
              <a:off x="44196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126" name="Text Box 45">
              <a:extLst>
                <a:ext uri="{FF2B5EF4-FFF2-40B4-BE49-F238E27FC236}">
                  <a16:creationId xmlns:a16="http://schemas.microsoft.com/office/drawing/2014/main" id="{942F22E1-A7D0-4012-B653-1A2E05FE4E0D}"/>
                </a:ext>
              </a:extLst>
            </p:cNvPr>
            <p:cNvSpPr txBox="1">
              <a:spLocks noChangeArrowheads="1"/>
            </p:cNvSpPr>
            <p:nvPr/>
          </p:nvSpPr>
          <p:spPr bwMode="auto">
            <a:xfrm>
              <a:off x="4860925" y="828675"/>
              <a:ext cx="1983957"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BLOCK_WIDTH = 2</a:t>
              </a:r>
            </a:p>
          </p:txBody>
        </p:sp>
        <p:sp>
          <p:nvSpPr>
            <p:cNvPr id="127" name="TextBox 126">
              <a:extLst>
                <a:ext uri="{FF2B5EF4-FFF2-40B4-BE49-F238E27FC236}">
                  <a16:creationId xmlns:a16="http://schemas.microsoft.com/office/drawing/2014/main" id="{5612B162-AEB2-4EA3-BF6C-BE9737C80FBD}"/>
                </a:ext>
              </a:extLst>
            </p:cNvPr>
            <p:cNvSpPr txBox="1"/>
            <p:nvPr/>
          </p:nvSpPr>
          <p:spPr>
            <a:xfrm>
              <a:off x="1437407" y="5758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Thread(0,0)</a:t>
              </a:r>
            </a:p>
          </p:txBody>
        </p:sp>
        <p:cxnSp>
          <p:nvCxnSpPr>
            <p:cNvPr id="128" name="Straight Arrow Connector 127">
              <a:extLst>
                <a:ext uri="{FF2B5EF4-FFF2-40B4-BE49-F238E27FC236}">
                  <a16:creationId xmlns:a16="http://schemas.microsoft.com/office/drawing/2014/main" id="{DA0A3445-A41E-41FF-B6C1-8A21F1590B58}"/>
                </a:ext>
              </a:extLst>
            </p:cNvPr>
            <p:cNvCxnSpPr>
              <a:stCxn id="127" idx="3"/>
            </p:cNvCxnSpPr>
            <p:nvPr/>
          </p:nvCxnSpPr>
          <p:spPr>
            <a:xfrm>
              <a:off x="2549731" y="733558"/>
              <a:ext cx="564076" cy="180842"/>
            </a:xfrm>
            <a:prstGeom prst="straightConnector1">
              <a:avLst/>
            </a:prstGeom>
            <a:noFill/>
            <a:ln w="9525" cap="flat" cmpd="sng" algn="ctr">
              <a:solidFill>
                <a:sysClr val="windowText" lastClr="000000"/>
              </a:solidFill>
              <a:prstDash val="solid"/>
              <a:tailEnd type="arrow"/>
            </a:ln>
            <a:effectLst/>
          </p:spPr>
        </p:cxnSp>
        <p:sp>
          <p:nvSpPr>
            <p:cNvPr id="129" name="TextBox 128">
              <a:extLst>
                <a:ext uri="{FF2B5EF4-FFF2-40B4-BE49-F238E27FC236}">
                  <a16:creationId xmlns:a16="http://schemas.microsoft.com/office/drawing/2014/main" id="{8AA81FDA-772D-48F8-9BCE-9253B2417070}"/>
                </a:ext>
              </a:extLst>
            </p:cNvPr>
            <p:cNvSpPr txBox="1"/>
            <p:nvPr/>
          </p:nvSpPr>
          <p:spPr>
            <a:xfrm>
              <a:off x="1437407" y="10330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Thread(1,0)</a:t>
              </a:r>
            </a:p>
          </p:txBody>
        </p:sp>
        <p:cxnSp>
          <p:nvCxnSpPr>
            <p:cNvPr id="130" name="Straight Arrow Connector 129">
              <a:extLst>
                <a:ext uri="{FF2B5EF4-FFF2-40B4-BE49-F238E27FC236}">
                  <a16:creationId xmlns:a16="http://schemas.microsoft.com/office/drawing/2014/main" id="{A4F2FB7A-3C0F-411D-9446-B0CFFDC8F293}"/>
                </a:ext>
              </a:extLst>
            </p:cNvPr>
            <p:cNvCxnSpPr>
              <a:stCxn id="129" idx="3"/>
            </p:cNvCxnSpPr>
            <p:nvPr/>
          </p:nvCxnSpPr>
          <p:spPr>
            <a:xfrm>
              <a:off x="2549731" y="1190758"/>
              <a:ext cx="567586" cy="57917"/>
            </a:xfrm>
            <a:prstGeom prst="straightConnector1">
              <a:avLst/>
            </a:prstGeom>
            <a:noFill/>
            <a:ln w="9525" cap="flat" cmpd="sng" algn="ctr">
              <a:solidFill>
                <a:sysClr val="windowText" lastClr="000000"/>
              </a:solidFill>
              <a:prstDash val="solid"/>
              <a:tailEnd type="arrow"/>
            </a:ln>
            <a:effectLst/>
          </p:spPr>
        </p:cxnSp>
        <p:sp>
          <p:nvSpPr>
            <p:cNvPr id="131" name="TextBox 130">
              <a:extLst>
                <a:ext uri="{FF2B5EF4-FFF2-40B4-BE49-F238E27FC236}">
                  <a16:creationId xmlns:a16="http://schemas.microsoft.com/office/drawing/2014/main" id="{124DE517-1722-4AB6-8E08-6D680FA6BACD}"/>
                </a:ext>
              </a:extLst>
            </p:cNvPr>
            <p:cNvSpPr txBox="1"/>
            <p:nvPr/>
          </p:nvSpPr>
          <p:spPr>
            <a:xfrm>
              <a:off x="3296225" y="2710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Thread(0,1)</a:t>
              </a:r>
            </a:p>
          </p:txBody>
        </p:sp>
        <p:cxnSp>
          <p:nvCxnSpPr>
            <p:cNvPr id="132" name="Straight Arrow Connector 131">
              <a:extLst>
                <a:ext uri="{FF2B5EF4-FFF2-40B4-BE49-F238E27FC236}">
                  <a16:creationId xmlns:a16="http://schemas.microsoft.com/office/drawing/2014/main" id="{77A77AAB-64F2-4AA0-8289-B0B55622ABE0}"/>
                </a:ext>
              </a:extLst>
            </p:cNvPr>
            <p:cNvCxnSpPr/>
            <p:nvPr/>
          </p:nvCxnSpPr>
          <p:spPr>
            <a:xfrm flipH="1">
              <a:off x="3662363" y="575846"/>
              <a:ext cx="71437" cy="253915"/>
            </a:xfrm>
            <a:prstGeom prst="straightConnector1">
              <a:avLst/>
            </a:prstGeom>
            <a:noFill/>
            <a:ln w="9525" cap="flat" cmpd="sng" algn="ctr">
              <a:solidFill>
                <a:sysClr val="windowText" lastClr="000000"/>
              </a:solidFill>
              <a:prstDash val="solid"/>
              <a:tailEnd type="arrow"/>
            </a:ln>
            <a:effectLst/>
          </p:spPr>
        </p:cxnSp>
        <p:sp>
          <p:nvSpPr>
            <p:cNvPr id="133" name="TextBox 132">
              <a:extLst>
                <a:ext uri="{FF2B5EF4-FFF2-40B4-BE49-F238E27FC236}">
                  <a16:creationId xmlns:a16="http://schemas.microsoft.com/office/drawing/2014/main" id="{503D4C92-1884-4090-AEFE-2FEC0F6678DB}"/>
                </a:ext>
              </a:extLst>
            </p:cNvPr>
            <p:cNvSpPr txBox="1"/>
            <p:nvPr/>
          </p:nvSpPr>
          <p:spPr>
            <a:xfrm>
              <a:off x="1462807" y="1354723"/>
              <a:ext cx="1112324" cy="315423"/>
            </a:xfrm>
            <a:prstGeom prst="rect">
              <a:avLst/>
            </a:prstGeom>
            <a:noFill/>
          </p:spPr>
          <p:txBody>
            <a:bodyPr wrap="none" rtlCol="0">
              <a:spAutoFit/>
            </a:bodyPr>
            <a:lstStyle/>
            <a:p>
              <a:pPr defTabSz="1219170">
                <a:defRPr/>
              </a:pPr>
              <a:r>
                <a:rPr lang="en-US" sz="2133" kern="0">
                  <a:solidFill>
                    <a:prstClr val="black"/>
                  </a:solidFill>
                  <a:latin typeface="Times New Roman" pitchFamily="18" charset="0"/>
                  <a:cs typeface="Times New Roman" pitchFamily="18" charset="0"/>
                </a:rPr>
                <a:t>Thread(1,1)</a:t>
              </a:r>
              <a:endParaRPr lang="en-US" sz="2133" kern="0" dirty="0">
                <a:solidFill>
                  <a:prstClr val="black"/>
                </a:solidFill>
                <a:latin typeface="Times New Roman" pitchFamily="18" charset="0"/>
                <a:cs typeface="Times New Roman" pitchFamily="18" charset="0"/>
              </a:endParaRPr>
            </a:p>
          </p:txBody>
        </p:sp>
        <p:cxnSp>
          <p:nvCxnSpPr>
            <p:cNvPr id="134" name="Straight Arrow Connector 133">
              <a:extLst>
                <a:ext uri="{FF2B5EF4-FFF2-40B4-BE49-F238E27FC236}">
                  <a16:creationId xmlns:a16="http://schemas.microsoft.com/office/drawing/2014/main" id="{EB07C1BA-F717-4938-A7B9-C2860CA03867}"/>
                </a:ext>
              </a:extLst>
            </p:cNvPr>
            <p:cNvCxnSpPr>
              <a:stCxn id="133" idx="3"/>
            </p:cNvCxnSpPr>
            <p:nvPr/>
          </p:nvCxnSpPr>
          <p:spPr>
            <a:xfrm flipV="1">
              <a:off x="2575132" y="1447801"/>
              <a:ext cx="1006268" cy="64634"/>
            </a:xfrm>
            <a:prstGeom prst="straightConnector1">
              <a:avLst/>
            </a:prstGeom>
            <a:noFill/>
            <a:ln w="9525" cap="flat" cmpd="sng" algn="ctr">
              <a:solidFill>
                <a:sysClr val="windowText" lastClr="000000"/>
              </a:solidFill>
              <a:prstDash val="solid"/>
              <a:tailEnd type="arrow"/>
            </a:ln>
            <a:effectLst/>
          </p:spPr>
        </p:cxnSp>
      </p:grpSp>
    </p:spTree>
    <p:extLst>
      <p:ext uri="{BB962C8B-B14F-4D97-AF65-F5344CB8AC3E}">
        <p14:creationId xmlns:p14="http://schemas.microsoft.com/office/powerpoint/2010/main" val="309465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07A2-A611-41BC-93AA-E8E1F8E4FDB6}"/>
              </a:ext>
            </a:extLst>
          </p:cNvPr>
          <p:cNvSpPr>
            <a:spLocks noGrp="1"/>
          </p:cNvSpPr>
          <p:nvPr>
            <p:ph type="title"/>
          </p:nvPr>
        </p:nvSpPr>
        <p:spPr/>
        <p:txBody>
          <a:bodyPr>
            <a:noAutofit/>
          </a:bodyPr>
          <a:lstStyle/>
          <a:p>
            <a:r>
              <a:rPr lang="en-US" sz="3600" dirty="0"/>
              <a:t>Memory and Registers in the Von-Neumann Model</a:t>
            </a:r>
          </a:p>
        </p:txBody>
      </p:sp>
      <p:sp>
        <p:nvSpPr>
          <p:cNvPr id="4" name="Slide Number Placeholder 3">
            <a:extLst>
              <a:ext uri="{FF2B5EF4-FFF2-40B4-BE49-F238E27FC236}">
                <a16:creationId xmlns:a16="http://schemas.microsoft.com/office/drawing/2014/main" id="{01C0450F-E2AD-44EC-92C5-543B4D0DB2BC}"/>
              </a:ext>
            </a:extLst>
          </p:cNvPr>
          <p:cNvSpPr>
            <a:spLocks noGrp="1"/>
          </p:cNvSpPr>
          <p:nvPr>
            <p:ph type="sldNum" sz="quarter" idx="12"/>
          </p:nvPr>
        </p:nvSpPr>
        <p:spPr/>
        <p:txBody>
          <a:bodyPr/>
          <a:lstStyle/>
          <a:p>
            <a:fld id="{57733F94-BD4E-45B7-8984-807B972C88CC}" type="slidenum">
              <a:rPr lang="en-US" smtClean="0"/>
              <a:pPr/>
              <a:t>62</a:t>
            </a:fld>
            <a:endParaRPr lang="en-US"/>
          </a:p>
        </p:txBody>
      </p:sp>
      <p:pic>
        <p:nvPicPr>
          <p:cNvPr id="136" name="Picture 135">
            <a:extLst>
              <a:ext uri="{FF2B5EF4-FFF2-40B4-BE49-F238E27FC236}">
                <a16:creationId xmlns:a16="http://schemas.microsoft.com/office/drawing/2014/main" id="{A3BE80F5-E85F-449E-8443-0B992A9E09B3}"/>
              </a:ext>
            </a:extLst>
          </p:cNvPr>
          <p:cNvPicPr>
            <a:picLocks noChangeAspect="1"/>
          </p:cNvPicPr>
          <p:nvPr/>
        </p:nvPicPr>
        <p:blipFill>
          <a:blip r:embed="rId2"/>
          <a:stretch>
            <a:fillRect/>
          </a:stretch>
        </p:blipFill>
        <p:spPr>
          <a:xfrm>
            <a:off x="1721223" y="1307074"/>
            <a:ext cx="6510618" cy="4012358"/>
          </a:xfrm>
          <a:prstGeom prst="rect">
            <a:avLst/>
          </a:prstGeom>
        </p:spPr>
      </p:pic>
    </p:spTree>
    <p:extLst>
      <p:ext uri="{BB962C8B-B14F-4D97-AF65-F5344CB8AC3E}">
        <p14:creationId xmlns:p14="http://schemas.microsoft.com/office/powerpoint/2010/main" val="2395809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0D49-71C6-4F97-A12A-CE4761C10B21}"/>
              </a:ext>
            </a:extLst>
          </p:cNvPr>
          <p:cNvSpPr>
            <a:spLocks noGrp="1"/>
          </p:cNvSpPr>
          <p:nvPr>
            <p:ph type="title"/>
          </p:nvPr>
        </p:nvSpPr>
        <p:spPr/>
        <p:txBody>
          <a:bodyPr/>
          <a:lstStyle/>
          <a:p>
            <a:r>
              <a:rPr lang="en-US" dirty="0"/>
              <a:t>Declaring CUDA variables</a:t>
            </a:r>
          </a:p>
        </p:txBody>
      </p:sp>
      <p:sp>
        <p:nvSpPr>
          <p:cNvPr id="4" name="Slide Number Placeholder 3">
            <a:extLst>
              <a:ext uri="{FF2B5EF4-FFF2-40B4-BE49-F238E27FC236}">
                <a16:creationId xmlns:a16="http://schemas.microsoft.com/office/drawing/2014/main" id="{46BC0C92-3D78-4DDC-999D-0B67124B8E8D}"/>
              </a:ext>
            </a:extLst>
          </p:cNvPr>
          <p:cNvSpPr>
            <a:spLocks noGrp="1"/>
          </p:cNvSpPr>
          <p:nvPr>
            <p:ph type="sldNum" sz="quarter" idx="12"/>
          </p:nvPr>
        </p:nvSpPr>
        <p:spPr/>
        <p:txBody>
          <a:bodyPr/>
          <a:lstStyle/>
          <a:p>
            <a:fld id="{57733F94-BD4E-45B7-8984-807B972C88CC}" type="slidenum">
              <a:rPr lang="en-US" smtClean="0"/>
              <a:pPr/>
              <a:t>63</a:t>
            </a:fld>
            <a:endParaRPr lang="en-US"/>
          </a:p>
        </p:txBody>
      </p:sp>
      <p:graphicFrame>
        <p:nvGraphicFramePr>
          <p:cNvPr id="6" name="Group 48">
            <a:extLst>
              <a:ext uri="{FF2B5EF4-FFF2-40B4-BE49-F238E27FC236}">
                <a16:creationId xmlns:a16="http://schemas.microsoft.com/office/drawing/2014/main" id="{EBEF3192-3504-4443-8AC0-45B7C83A91A0}"/>
              </a:ext>
            </a:extLst>
          </p:cNvPr>
          <p:cNvGraphicFramePr>
            <a:graphicFrameLocks noGrp="1"/>
          </p:cNvGraphicFramePr>
          <p:nvPr>
            <p:extLst>
              <p:ext uri="{D42A27DB-BD31-4B8C-83A1-F6EECF244321}">
                <p14:modId xmlns:p14="http://schemas.microsoft.com/office/powerpoint/2010/main" val="3101332598"/>
              </p:ext>
            </p:extLst>
          </p:nvPr>
        </p:nvGraphicFramePr>
        <p:xfrm>
          <a:off x="1155278" y="1490133"/>
          <a:ext cx="8115301" cy="1601050"/>
        </p:xfrm>
        <a:graphic>
          <a:graphicData uri="http://schemas.openxmlformats.org/drawingml/2006/table">
            <a:tbl>
              <a:tblPr>
                <a:tableStyleId>{69CF1AB2-1976-4502-BF36-3FF5EA218861}</a:tableStyleId>
              </a:tblPr>
              <a:tblGrid>
                <a:gridCol w="4826951">
                  <a:extLst>
                    <a:ext uri="{9D8B030D-6E8A-4147-A177-3AD203B41FA5}">
                      <a16:colId xmlns:a16="http://schemas.microsoft.com/office/drawing/2014/main" val="20000"/>
                    </a:ext>
                  </a:extLst>
                </a:gridCol>
                <a:gridCol w="1091195">
                  <a:extLst>
                    <a:ext uri="{9D8B030D-6E8A-4147-A177-3AD203B41FA5}">
                      <a16:colId xmlns:a16="http://schemas.microsoft.com/office/drawing/2014/main" val="20001"/>
                    </a:ext>
                  </a:extLst>
                </a:gridCol>
                <a:gridCol w="850512">
                  <a:extLst>
                    <a:ext uri="{9D8B030D-6E8A-4147-A177-3AD203B41FA5}">
                      <a16:colId xmlns:a16="http://schemas.microsoft.com/office/drawing/2014/main" val="20002"/>
                    </a:ext>
                  </a:extLst>
                </a:gridCol>
                <a:gridCol w="1346643">
                  <a:extLst>
                    <a:ext uri="{9D8B030D-6E8A-4147-A177-3AD203B41FA5}">
                      <a16:colId xmlns:a16="http://schemas.microsoft.com/office/drawing/2014/main" val="20003"/>
                    </a:ext>
                  </a:extLst>
                </a:gridCol>
              </a:tblGrid>
              <a:tr h="2963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u="none" strike="noStrike" cap="none" normalizeH="0" baseline="0" dirty="0">
                          <a:ln>
                            <a:noFill/>
                          </a:ln>
                          <a:effectLst/>
                        </a:rPr>
                        <a:t>Variable declaration</a:t>
                      </a:r>
                      <a:endParaRPr kumimoji="0" lang="en-US" sz="1500" b="1"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u="none" strike="noStrike" cap="none" normalizeH="0" baseline="0" dirty="0">
                          <a:ln>
                            <a:noFill/>
                          </a:ln>
                          <a:effectLst/>
                        </a:rPr>
                        <a:t>Memory</a:t>
                      </a:r>
                      <a:endParaRPr kumimoji="0" lang="en-US" sz="1500" b="1"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u="none" strike="noStrike" cap="none" normalizeH="0" baseline="0" dirty="0">
                          <a:ln>
                            <a:noFill/>
                          </a:ln>
                          <a:effectLst/>
                        </a:rPr>
                        <a:t>Scope</a:t>
                      </a:r>
                      <a:endParaRPr kumimoji="0" lang="en-US" sz="1500" b="1"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u="none" strike="noStrike" cap="none" normalizeH="0" baseline="0" dirty="0">
                          <a:ln>
                            <a:noFill/>
                          </a:ln>
                          <a:effectLst/>
                        </a:rPr>
                        <a:t>Lifetime</a:t>
                      </a:r>
                      <a:endParaRPr kumimoji="0" lang="en-US" sz="1500" b="1" i="0" u="none" strike="noStrike" cap="none" normalizeH="0" baseline="0" dirty="0">
                        <a:ln>
                          <a:noFill/>
                        </a:ln>
                        <a:solidFill>
                          <a:schemeClr val="bg1"/>
                        </a:solidFill>
                        <a:effectLst/>
                        <a:latin typeface="Arial" charset="0"/>
                      </a:endParaRPr>
                    </a:p>
                  </a:txBody>
                  <a:tcPr marT="34291" marB="34291" horzOverflow="overflow"/>
                </a:tc>
                <a:extLst>
                  <a:ext uri="{0D108BD9-81ED-4DB2-BD59-A6C34878D82A}">
                    <a16:rowId xmlns:a16="http://schemas.microsoft.com/office/drawing/2014/main" val="10000"/>
                  </a:ext>
                </a:extLst>
              </a:tr>
              <a:tr h="325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u="none" strike="noStrike" cap="none" normalizeH="0" baseline="0" dirty="0">
                          <a:ln>
                            <a:noFill/>
                          </a:ln>
                          <a:effectLst/>
                          <a:latin typeface="Consolas" panose="020B0609020204030204" pitchFamily="49" charset="0"/>
                          <a:cs typeface="Consolas" panose="020B0609020204030204" pitchFamily="49" charset="0"/>
                        </a:rPr>
                        <a:t>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int</a:t>
                      </a:r>
                      <a:r>
                        <a:rPr kumimoji="0" lang="en-US" sz="1500" u="none" strike="noStrike" cap="none" normalizeH="0" baseline="0" dirty="0">
                          <a:ln>
                            <a:noFill/>
                          </a:ln>
                          <a:effectLst/>
                          <a:latin typeface="Consolas" panose="020B0609020204030204" pitchFamily="49" charset="0"/>
                          <a:cs typeface="Consolas" panose="020B0609020204030204" pitchFamily="49" charset="0"/>
                        </a:rPr>
                        <a:t>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LocalVar</a:t>
                      </a:r>
                      <a:r>
                        <a:rPr kumimoji="0" lang="en-US" sz="1500" u="none" strike="noStrike" cap="none" normalizeH="0" baseline="0" dirty="0">
                          <a:ln>
                            <a:noFill/>
                          </a:ln>
                          <a:effectLst/>
                          <a:latin typeface="Consolas" panose="020B0609020204030204" pitchFamily="49" charset="0"/>
                          <a:cs typeface="Consolas" panose="020B0609020204030204" pitchFamily="49" charset="0"/>
                        </a:rPr>
                        <a:t>;</a:t>
                      </a:r>
                      <a:endParaRPr kumimoji="0" lang="en-US" sz="1500" b="1"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register</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thread</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thread</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extLst>
                  <a:ext uri="{0D108BD9-81ED-4DB2-BD59-A6C34878D82A}">
                    <a16:rowId xmlns:a16="http://schemas.microsoft.com/office/drawing/2014/main" val="10001"/>
                  </a:ext>
                </a:extLst>
              </a:tr>
              <a:tr h="325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latin typeface="Consolas" panose="020B0609020204030204" pitchFamily="49" charset="0"/>
                          <a:cs typeface="Consolas" panose="020B0609020204030204" pitchFamily="49" charset="0"/>
                        </a:rPr>
                        <a:t>__device__ __shared__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int</a:t>
                      </a:r>
                      <a:r>
                        <a:rPr kumimoji="0" lang="en-US" sz="1500" u="none" strike="noStrike" cap="none" normalizeH="0" baseline="0" dirty="0">
                          <a:ln>
                            <a:noFill/>
                          </a:ln>
                          <a:effectLst/>
                          <a:latin typeface="Consolas" panose="020B0609020204030204" pitchFamily="49" charset="0"/>
                          <a:cs typeface="Consolas" panose="020B0609020204030204" pitchFamily="49" charset="0"/>
                        </a:rPr>
                        <a:t>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SharedVar</a:t>
                      </a:r>
                      <a:r>
                        <a:rPr kumimoji="0" lang="en-US" sz="1500" u="none" strike="noStrike" cap="none" normalizeH="0" baseline="0" dirty="0">
                          <a:ln>
                            <a:noFill/>
                          </a:ln>
                          <a:effectLst/>
                          <a:latin typeface="Consolas" panose="020B0609020204030204" pitchFamily="49" charset="0"/>
                          <a:cs typeface="Consolas" panose="020B0609020204030204" pitchFamily="49" charset="0"/>
                        </a:rPr>
                        <a:t>;</a:t>
                      </a:r>
                      <a:endParaRPr kumimoji="0" lang="en-US" sz="1500" b="1"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shared</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a:ln>
                            <a:noFill/>
                          </a:ln>
                          <a:effectLst/>
                        </a:rPr>
                        <a:t>block</a:t>
                      </a:r>
                      <a:endParaRPr kumimoji="0" lang="en-US" sz="1500" b="0" i="0" u="none" strike="noStrike" cap="none" normalizeH="0" baseline="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block</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extLst>
                  <a:ext uri="{0D108BD9-81ED-4DB2-BD59-A6C34878D82A}">
                    <a16:rowId xmlns:a16="http://schemas.microsoft.com/office/drawing/2014/main" val="10002"/>
                  </a:ext>
                </a:extLst>
              </a:tr>
              <a:tr h="325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solidFill>
                            <a:schemeClr val="tx1"/>
                          </a:solidFill>
                          <a:effectLst/>
                          <a:latin typeface="Consolas" panose="020B0609020204030204" pitchFamily="49" charset="0"/>
                          <a:cs typeface="Consolas" panose="020B0609020204030204" pitchFamily="49" charset="0"/>
                        </a:rPr>
                        <a:t>__device__              </a:t>
                      </a:r>
                      <a:r>
                        <a:rPr kumimoji="0" lang="en-US" sz="150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int</a:t>
                      </a:r>
                      <a:r>
                        <a:rPr kumimoji="0" lang="en-US" sz="150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r>
                        <a:rPr kumimoji="0" lang="en-US" sz="150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GlobalVar</a:t>
                      </a:r>
                      <a:r>
                        <a:rPr kumimoji="0" lang="en-US" sz="150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endParaRPr kumimoji="0" lang="en-US" sz="1500" b="1"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global</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a:ln>
                            <a:noFill/>
                          </a:ln>
                          <a:effectLst/>
                        </a:rPr>
                        <a:t>grid</a:t>
                      </a:r>
                      <a:endParaRPr kumimoji="0" lang="en-US" sz="1500" b="0" i="0" u="none" strike="noStrike" cap="none" normalizeH="0" baseline="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a:ln>
                            <a:noFill/>
                          </a:ln>
                          <a:effectLst/>
                        </a:rPr>
                        <a:t>application</a:t>
                      </a:r>
                      <a:endParaRPr kumimoji="0" lang="en-US" sz="1500" b="0" i="0" u="none" strike="noStrike" cap="none" normalizeH="0" baseline="0">
                        <a:ln>
                          <a:noFill/>
                        </a:ln>
                        <a:solidFill>
                          <a:schemeClr val="bg1"/>
                        </a:solidFill>
                        <a:effectLst/>
                        <a:latin typeface="Arial" charset="0"/>
                      </a:endParaRPr>
                    </a:p>
                  </a:txBody>
                  <a:tcPr marT="34291" marB="34291" horzOverflow="overflow"/>
                </a:tc>
                <a:extLst>
                  <a:ext uri="{0D108BD9-81ED-4DB2-BD59-A6C34878D82A}">
                    <a16:rowId xmlns:a16="http://schemas.microsoft.com/office/drawing/2014/main" val="10003"/>
                  </a:ext>
                </a:extLst>
              </a:tr>
              <a:tr h="32596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latin typeface="Consolas" panose="020B0609020204030204" pitchFamily="49" charset="0"/>
                          <a:cs typeface="Consolas" panose="020B0609020204030204" pitchFamily="49" charset="0"/>
                        </a:rPr>
                        <a:t>__device__ __constant__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int</a:t>
                      </a:r>
                      <a:r>
                        <a:rPr kumimoji="0" lang="en-US" sz="1500" u="none" strike="noStrike" cap="none" normalizeH="0" baseline="0" dirty="0">
                          <a:ln>
                            <a:noFill/>
                          </a:ln>
                          <a:effectLst/>
                          <a:latin typeface="Consolas" panose="020B0609020204030204" pitchFamily="49" charset="0"/>
                          <a:cs typeface="Consolas" panose="020B0609020204030204" pitchFamily="49" charset="0"/>
                        </a:rPr>
                        <a:t> </a:t>
                      </a:r>
                      <a:r>
                        <a:rPr kumimoji="0" lang="en-US" sz="1500" u="none" strike="noStrike" cap="none" normalizeH="0" baseline="0" dirty="0" err="1">
                          <a:ln>
                            <a:noFill/>
                          </a:ln>
                          <a:effectLst/>
                          <a:latin typeface="Consolas" panose="020B0609020204030204" pitchFamily="49" charset="0"/>
                          <a:cs typeface="Consolas" panose="020B0609020204030204" pitchFamily="49" charset="0"/>
                        </a:rPr>
                        <a:t>ConstantVar</a:t>
                      </a:r>
                      <a:r>
                        <a:rPr kumimoji="0" lang="en-US" sz="1500" u="none" strike="noStrike" cap="none" normalizeH="0" baseline="0" dirty="0">
                          <a:ln>
                            <a:noFill/>
                          </a:ln>
                          <a:effectLst/>
                          <a:latin typeface="Consolas" panose="020B0609020204030204" pitchFamily="49" charset="0"/>
                          <a:cs typeface="Consolas" panose="020B0609020204030204" pitchFamily="49" charset="0"/>
                        </a:rPr>
                        <a:t>;</a:t>
                      </a:r>
                      <a:endParaRPr kumimoji="0" lang="en-US" sz="1500" b="1" i="0" u="none" strike="noStrike" cap="none" normalizeH="0" baseline="0" dirty="0">
                        <a:ln>
                          <a:noFill/>
                        </a:ln>
                        <a:solidFill>
                          <a:schemeClr val="bg1"/>
                        </a:solidFill>
                        <a:effectLst/>
                        <a:latin typeface="Consolas" panose="020B0609020204030204" pitchFamily="49" charset="0"/>
                        <a:cs typeface="Consolas" panose="020B0609020204030204" pitchFamily="49"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constant</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grid</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u="none" strike="noStrike" cap="none" normalizeH="0" baseline="0" dirty="0">
                          <a:ln>
                            <a:noFill/>
                          </a:ln>
                          <a:effectLst/>
                        </a:rPr>
                        <a:t>application</a:t>
                      </a:r>
                      <a:endParaRPr kumimoji="0" lang="en-US" sz="1500" b="0" i="0" u="none" strike="noStrike" cap="none" normalizeH="0" baseline="0" dirty="0">
                        <a:ln>
                          <a:noFill/>
                        </a:ln>
                        <a:solidFill>
                          <a:schemeClr val="bg1"/>
                        </a:solidFill>
                        <a:effectLst/>
                        <a:latin typeface="Arial" charset="0"/>
                      </a:endParaRPr>
                    </a:p>
                  </a:txBody>
                  <a:tcPr marT="34291" marB="34291" horzOverflow="overflow"/>
                </a:tc>
                <a:extLst>
                  <a:ext uri="{0D108BD9-81ED-4DB2-BD59-A6C34878D82A}">
                    <a16:rowId xmlns:a16="http://schemas.microsoft.com/office/drawing/2014/main" val="10004"/>
                  </a:ext>
                </a:extLst>
              </a:tr>
            </a:tbl>
          </a:graphicData>
        </a:graphic>
      </p:graphicFrame>
      <p:sp>
        <p:nvSpPr>
          <p:cNvPr id="8" name="TextBox 7">
            <a:extLst>
              <a:ext uri="{FF2B5EF4-FFF2-40B4-BE49-F238E27FC236}">
                <a16:creationId xmlns:a16="http://schemas.microsoft.com/office/drawing/2014/main" id="{FB1F8C46-8CDA-409A-AAD9-A584AEC62CAD}"/>
              </a:ext>
            </a:extLst>
          </p:cNvPr>
          <p:cNvSpPr txBox="1"/>
          <p:nvPr/>
        </p:nvSpPr>
        <p:spPr>
          <a:xfrm>
            <a:off x="1608667" y="3307017"/>
            <a:ext cx="7320648" cy="1056764"/>
          </a:xfrm>
          <a:prstGeom prst="rect">
            <a:avLst/>
          </a:prstGeom>
          <a:noFill/>
        </p:spPr>
        <p:txBody>
          <a:bodyPr wrap="square">
            <a:spAutoFit/>
          </a:bodyPr>
          <a:lstStyle/>
          <a:p>
            <a:r>
              <a:rPr lang="en-US" sz="1600" b="1" dirty="0">
                <a:solidFill>
                  <a:schemeClr val="accent2"/>
                </a:solidFill>
                <a:latin typeface="Courier New" pitchFamily="49" charset="0"/>
              </a:rPr>
              <a:t>__device__</a:t>
            </a:r>
            <a:r>
              <a:rPr lang="en-US" sz="1600" dirty="0"/>
              <a:t> is optional when used with  </a:t>
            </a:r>
            <a:r>
              <a:rPr lang="en-US" sz="1600" b="1" dirty="0">
                <a:solidFill>
                  <a:schemeClr val="accent2"/>
                </a:solidFill>
                <a:latin typeface="Courier New" pitchFamily="49" charset="0"/>
              </a:rPr>
              <a:t>__shared__</a:t>
            </a:r>
            <a:r>
              <a:rPr lang="en-US" sz="1600" dirty="0"/>
              <a:t>, or </a:t>
            </a:r>
            <a:r>
              <a:rPr lang="en-US" sz="1600" b="1" dirty="0">
                <a:solidFill>
                  <a:schemeClr val="accent2"/>
                </a:solidFill>
              </a:rPr>
              <a:t> </a:t>
            </a:r>
            <a:r>
              <a:rPr lang="en-US" sz="1600" b="1" dirty="0">
                <a:solidFill>
                  <a:schemeClr val="accent2"/>
                </a:solidFill>
                <a:latin typeface="Courier New" pitchFamily="49" charset="0"/>
              </a:rPr>
              <a:t>__constant__</a:t>
            </a:r>
          </a:p>
          <a:p>
            <a:endParaRPr lang="en-US" sz="1600" dirty="0">
              <a:solidFill>
                <a:schemeClr val="accent2"/>
              </a:solidFill>
            </a:endParaRPr>
          </a:p>
          <a:p>
            <a:r>
              <a:rPr lang="en-US" sz="1600" dirty="0">
                <a:solidFill>
                  <a:schemeClr val="accent2"/>
                </a:solidFill>
              </a:rPr>
              <a:t>Automatic variables</a:t>
            </a:r>
            <a:r>
              <a:rPr lang="en-US" sz="1600" dirty="0"/>
              <a:t> reside in a </a:t>
            </a:r>
            <a:r>
              <a:rPr lang="en-US" sz="1600" dirty="0">
                <a:solidFill>
                  <a:schemeClr val="accent2"/>
                </a:solidFill>
              </a:rPr>
              <a:t>register</a:t>
            </a:r>
          </a:p>
          <a:p>
            <a:pPr lvl="1"/>
            <a:r>
              <a:rPr lang="en-US" sz="1467" dirty="0">
                <a:solidFill>
                  <a:schemeClr val="accent2"/>
                </a:solidFill>
              </a:rPr>
              <a:t>Except per-thread arrays</a:t>
            </a:r>
            <a:r>
              <a:rPr lang="en-US" sz="1467" dirty="0"/>
              <a:t> that reside in global memory</a:t>
            </a:r>
          </a:p>
        </p:txBody>
      </p:sp>
      <p:sp>
        <p:nvSpPr>
          <p:cNvPr id="12" name="Rectangle 6">
            <a:extLst>
              <a:ext uri="{FF2B5EF4-FFF2-40B4-BE49-F238E27FC236}">
                <a16:creationId xmlns:a16="http://schemas.microsoft.com/office/drawing/2014/main" id="{D94AAF42-E942-47E5-AAE3-898C25CBF937}"/>
              </a:ext>
            </a:extLst>
          </p:cNvPr>
          <p:cNvSpPr>
            <a:spLocks noChangeArrowheads="1"/>
          </p:cNvSpPr>
          <p:nvPr/>
        </p:nvSpPr>
        <p:spPr bwMode="auto">
          <a:xfrm>
            <a:off x="1005177" y="4737067"/>
            <a:ext cx="10348623" cy="169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57171"/>
            <a:r>
              <a:rPr lang="en-US" sz="1867" kern="0" dirty="0">
                <a:solidFill>
                  <a:srgbClr val="006DBC"/>
                </a:solidFill>
                <a:latin typeface="Monaco"/>
                <a:ea typeface="Monaco"/>
                <a:cs typeface="Monaco"/>
                <a:sym typeface="Monaco"/>
              </a:rPr>
              <a:t>void</a:t>
            </a:r>
            <a:r>
              <a:rPr lang="en-US" sz="1867" kern="0" dirty="0">
                <a:solidFill>
                  <a:sysClr val="windowText" lastClr="000000"/>
                </a:solidFill>
                <a:latin typeface="Monaco"/>
                <a:ea typeface="Monaco"/>
                <a:cs typeface="Monaco"/>
                <a:sym typeface="Monaco"/>
              </a:rPr>
              <a:t> </a:t>
            </a:r>
            <a:r>
              <a:rPr lang="en-US" sz="1867" kern="0" dirty="0" err="1">
                <a:solidFill>
                  <a:srgbClr val="021994"/>
                </a:solidFill>
                <a:latin typeface="Monaco"/>
                <a:ea typeface="Monaco"/>
                <a:cs typeface="Monaco"/>
                <a:sym typeface="Monaco"/>
              </a:rPr>
              <a:t>blurKernel</a:t>
            </a:r>
            <a:r>
              <a:rPr lang="en-US" sz="1867" kern="0" dirty="0">
                <a:solidFill>
                  <a:sysClr val="windowText" lastClr="000000"/>
                </a:solidFill>
                <a:latin typeface="Monaco"/>
                <a:ea typeface="Monaco"/>
                <a:cs typeface="Monaco"/>
                <a:sym typeface="Monaco"/>
              </a:rPr>
              <a:t>(</a:t>
            </a:r>
            <a:r>
              <a:rPr lang="en-US" sz="1867" kern="0" dirty="0">
                <a:solidFill>
                  <a:srgbClr val="006DBC"/>
                </a:solidFill>
                <a:latin typeface="Monaco"/>
                <a:ea typeface="Monaco"/>
                <a:cs typeface="Monaco"/>
                <a:sym typeface="Monaco"/>
              </a:rPr>
              <a:t>unsigned</a:t>
            </a:r>
            <a:r>
              <a:rPr lang="en-US" sz="1867" kern="0" dirty="0">
                <a:solidFill>
                  <a:sysClr val="windowText" lastClr="000000"/>
                </a:solidFill>
                <a:latin typeface="Monaco"/>
                <a:ea typeface="Monaco"/>
                <a:cs typeface="Monaco"/>
                <a:sym typeface="Monaco"/>
              </a:rPr>
              <a:t> </a:t>
            </a:r>
            <a:r>
              <a:rPr lang="en-US" sz="1867" kern="0" dirty="0">
                <a:solidFill>
                  <a:srgbClr val="006DBC"/>
                </a:solidFill>
                <a:latin typeface="Monaco"/>
                <a:ea typeface="Monaco"/>
                <a:cs typeface="Monaco"/>
                <a:sym typeface="Monaco"/>
              </a:rPr>
              <a:t>char</a:t>
            </a:r>
            <a:r>
              <a:rPr lang="en-US" sz="1867" kern="0" dirty="0">
                <a:solidFill>
                  <a:sysClr val="windowText" lastClr="000000"/>
                </a:solidFill>
                <a:latin typeface="Monaco"/>
                <a:ea typeface="Monaco"/>
                <a:cs typeface="Monaco"/>
                <a:sym typeface="Monaco"/>
              </a:rPr>
              <a:t> * in, </a:t>
            </a:r>
            <a:r>
              <a:rPr lang="en-US" sz="1867" kern="0" dirty="0">
                <a:solidFill>
                  <a:srgbClr val="006DBC"/>
                </a:solidFill>
                <a:latin typeface="Monaco"/>
                <a:ea typeface="Monaco"/>
                <a:cs typeface="Monaco"/>
                <a:sym typeface="Monaco"/>
              </a:rPr>
              <a:t>unsigned char</a:t>
            </a:r>
            <a:r>
              <a:rPr lang="en-US" sz="1867" kern="0" dirty="0">
                <a:solidFill>
                  <a:sysClr val="windowText" lastClr="000000"/>
                </a:solidFill>
                <a:latin typeface="Monaco"/>
                <a:ea typeface="Monaco"/>
                <a:cs typeface="Monaco"/>
                <a:sym typeface="Monaco"/>
              </a:rPr>
              <a:t> * out, </a:t>
            </a:r>
            <a:r>
              <a:rPr lang="en-US" sz="1867" kern="0" dirty="0" err="1">
                <a:solidFill>
                  <a:srgbClr val="006DBC"/>
                </a:solidFill>
                <a:latin typeface="Monaco"/>
                <a:ea typeface="Monaco"/>
                <a:cs typeface="Monaco"/>
                <a:sym typeface="Monaco"/>
              </a:rPr>
              <a:t>int</a:t>
            </a:r>
            <a:r>
              <a:rPr lang="en-US" sz="1867" kern="0" dirty="0">
                <a:solidFill>
                  <a:sysClr val="windowText" lastClr="000000"/>
                </a:solidFill>
                <a:latin typeface="Monaco"/>
                <a:ea typeface="Monaco"/>
                <a:cs typeface="Monaco"/>
                <a:sym typeface="Monaco"/>
              </a:rPr>
              <a:t> w, </a:t>
            </a:r>
            <a:r>
              <a:rPr lang="en-US" sz="1867" kern="0" dirty="0" err="1">
                <a:solidFill>
                  <a:srgbClr val="006DBC"/>
                </a:solidFill>
                <a:latin typeface="Monaco"/>
                <a:ea typeface="Monaco"/>
                <a:cs typeface="Monaco"/>
                <a:sym typeface="Monaco"/>
              </a:rPr>
              <a:t>int</a:t>
            </a:r>
            <a:r>
              <a:rPr lang="en-US" sz="1867" kern="0" dirty="0">
                <a:solidFill>
                  <a:sysClr val="windowText" lastClr="000000"/>
                </a:solidFill>
                <a:latin typeface="Monaco"/>
                <a:ea typeface="Monaco"/>
                <a:cs typeface="Monaco"/>
                <a:sym typeface="Monaco"/>
              </a:rPr>
              <a:t> h) </a:t>
            </a:r>
            <a:endParaRPr lang="en-US" sz="1867" kern="0" dirty="0">
              <a:latin typeface="Monaco"/>
              <a:ea typeface="Monaco"/>
              <a:cs typeface="Monaco"/>
              <a:sym typeface="Monaco"/>
            </a:endParaRPr>
          </a:p>
          <a:p>
            <a:pPr marL="533387" indent="-533387">
              <a:lnSpc>
                <a:spcPct val="80000"/>
              </a:lnSpc>
            </a:pPr>
            <a:r>
              <a:rPr lang="en-US" sz="1600" dirty="0"/>
              <a:t>{</a:t>
            </a:r>
          </a:p>
          <a:p>
            <a:pPr marL="533387" indent="-533387">
              <a:lnSpc>
                <a:spcPct val="80000"/>
              </a:lnSpc>
            </a:pPr>
            <a:endParaRPr lang="en-US" sz="1600" dirty="0">
              <a:solidFill>
                <a:schemeClr val="bg1"/>
              </a:solidFill>
              <a:latin typeface="Courier New" pitchFamily="49" charset="0"/>
              <a:ea typeface="Times New Roman" pitchFamily="18" charset="0"/>
              <a:cs typeface="Courier New" pitchFamily="49" charset="0"/>
            </a:endParaRPr>
          </a:p>
          <a:p>
            <a:pPr marL="533387" indent="-533387">
              <a:lnSpc>
                <a:spcPct val="80000"/>
              </a:lnSpc>
            </a:pPr>
            <a:r>
              <a:rPr lang="en-US" dirty="0">
                <a:latin typeface="Courier New" pitchFamily="49" charset="0"/>
                <a:ea typeface="Times New Roman" pitchFamily="18" charset="0"/>
                <a:cs typeface="Courier New" pitchFamily="49" charset="0"/>
              </a:rPr>
              <a:t>  </a:t>
            </a:r>
            <a:r>
              <a:rPr lang="en-US" sz="2000" dirty="0">
                <a:latin typeface="Courier New" pitchFamily="49" charset="0"/>
                <a:cs typeface="Arial" panose="020B0604020202020204" pitchFamily="34" charset="0"/>
              </a:rPr>
              <a:t>__</a:t>
            </a:r>
            <a:r>
              <a:rPr lang="en-US" sz="2000" dirty="0">
                <a:solidFill>
                  <a:srgbClr val="C00000"/>
                </a:solidFill>
                <a:latin typeface="Courier New" pitchFamily="49" charset="0"/>
                <a:cs typeface="Arial" panose="020B0604020202020204" pitchFamily="34" charset="0"/>
              </a:rPr>
              <a:t>shared</a:t>
            </a:r>
            <a:r>
              <a:rPr lang="en-US" sz="2000" dirty="0">
                <a:latin typeface="Courier New" pitchFamily="49" charset="0"/>
                <a:cs typeface="Arial" panose="020B0604020202020204" pitchFamily="34" charset="0"/>
              </a:rPr>
              <a:t>__</a:t>
            </a:r>
            <a:r>
              <a:rPr lang="en-US" sz="2000" b="1" dirty="0">
                <a:latin typeface="Courier New" pitchFamily="49" charset="0"/>
                <a:cs typeface="Arial" panose="020B0604020202020204" pitchFamily="34" charset="0"/>
              </a:rPr>
              <a:t> </a:t>
            </a:r>
            <a:r>
              <a:rPr lang="en-US" dirty="0">
                <a:latin typeface="Courier New" pitchFamily="49" charset="0"/>
                <a:ea typeface="Times New Roman" pitchFamily="18" charset="0"/>
                <a:cs typeface="Courier New" pitchFamily="49" charset="0"/>
              </a:rPr>
              <a:t>float </a:t>
            </a:r>
            <a:r>
              <a:rPr lang="en-US" dirty="0" err="1">
                <a:latin typeface="Courier New" pitchFamily="49" charset="0"/>
                <a:ea typeface="Times New Roman" pitchFamily="18" charset="0"/>
                <a:cs typeface="Courier New" pitchFamily="49" charset="0"/>
              </a:rPr>
              <a:t>ds_in</a:t>
            </a:r>
            <a:r>
              <a:rPr lang="en-US" dirty="0">
                <a:latin typeface="Courier New" pitchFamily="49" charset="0"/>
                <a:ea typeface="Times New Roman" pitchFamily="18" charset="0"/>
                <a:cs typeface="Courier New" pitchFamily="49" charset="0"/>
              </a:rPr>
              <a:t>[TILE_WIDTH][TILE_WIDTH];</a:t>
            </a:r>
          </a:p>
          <a:p>
            <a:pPr marL="533387" indent="-533387">
              <a:lnSpc>
                <a:spcPct val="80000"/>
              </a:lnSpc>
            </a:pPr>
            <a:endParaRPr lang="en-US" dirty="0">
              <a:latin typeface="Courier New" pitchFamily="49" charset="0"/>
              <a:ea typeface="Times New Roman" pitchFamily="18" charset="0"/>
              <a:cs typeface="Courier New" pitchFamily="49" charset="0"/>
            </a:endParaRPr>
          </a:p>
          <a:p>
            <a:pPr marL="533387" indent="-533387">
              <a:lnSpc>
                <a:spcPct val="80000"/>
              </a:lnSpc>
            </a:pPr>
            <a:r>
              <a:rPr lang="en-US" dirty="0">
                <a:latin typeface="Courier New" pitchFamily="49" charset="0"/>
                <a:ea typeface="Times New Roman" pitchFamily="18" charset="0"/>
                <a:cs typeface="Courier New" pitchFamily="49" charset="0"/>
              </a:rPr>
              <a:t> …</a:t>
            </a:r>
          </a:p>
          <a:p>
            <a:pPr marL="533387" indent="-533387">
              <a:lnSpc>
                <a:spcPct val="80000"/>
              </a:lnSpc>
            </a:pPr>
            <a:r>
              <a:rPr lang="en-US" dirty="0">
                <a:latin typeface="Courier New" pitchFamily="49" charset="0"/>
                <a:ea typeface="Times New Roman" pitchFamily="18" charset="0"/>
                <a:cs typeface="Courier New" pitchFamily="49" charset="0"/>
              </a:rPr>
              <a:t>}</a:t>
            </a:r>
          </a:p>
        </p:txBody>
      </p:sp>
    </p:spTree>
    <p:extLst>
      <p:ext uri="{BB962C8B-B14F-4D97-AF65-F5344CB8AC3E}">
        <p14:creationId xmlns:p14="http://schemas.microsoft.com/office/powerpoint/2010/main" val="2031739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E64E-005E-4A1A-ACB4-5FD5D5C76D2B}"/>
              </a:ext>
            </a:extLst>
          </p:cNvPr>
          <p:cNvSpPr>
            <a:spLocks noGrp="1"/>
          </p:cNvSpPr>
          <p:nvPr>
            <p:ph type="title"/>
          </p:nvPr>
        </p:nvSpPr>
        <p:spPr/>
        <p:txBody>
          <a:bodyPr/>
          <a:lstStyle/>
          <a:p>
            <a:r>
              <a:rPr lang="en-US" dirty="0"/>
              <a:t>Where to declare variables? </a:t>
            </a:r>
          </a:p>
        </p:txBody>
      </p:sp>
      <p:sp>
        <p:nvSpPr>
          <p:cNvPr id="4" name="Slide Number Placeholder 3">
            <a:extLst>
              <a:ext uri="{FF2B5EF4-FFF2-40B4-BE49-F238E27FC236}">
                <a16:creationId xmlns:a16="http://schemas.microsoft.com/office/drawing/2014/main" id="{8A764D9A-EB2F-4757-AABF-70ABAEE70EAC}"/>
              </a:ext>
            </a:extLst>
          </p:cNvPr>
          <p:cNvSpPr>
            <a:spLocks noGrp="1"/>
          </p:cNvSpPr>
          <p:nvPr>
            <p:ph type="sldNum" sz="quarter" idx="12"/>
          </p:nvPr>
        </p:nvSpPr>
        <p:spPr/>
        <p:txBody>
          <a:bodyPr/>
          <a:lstStyle/>
          <a:p>
            <a:fld id="{57733F94-BD4E-45B7-8984-807B972C88CC}" type="slidenum">
              <a:rPr lang="en-US" smtClean="0"/>
              <a:pPr/>
              <a:t>64</a:t>
            </a:fld>
            <a:endParaRPr lang="en-US"/>
          </a:p>
        </p:txBody>
      </p:sp>
      <p:graphicFrame>
        <p:nvGraphicFramePr>
          <p:cNvPr id="6" name="Diagram 5">
            <a:extLst>
              <a:ext uri="{FF2B5EF4-FFF2-40B4-BE49-F238E27FC236}">
                <a16:creationId xmlns:a16="http://schemas.microsoft.com/office/drawing/2014/main" id="{DCF35F5B-3A9D-4479-A5E1-8A5D3E8D215B}"/>
              </a:ext>
            </a:extLst>
          </p:cNvPr>
          <p:cNvGraphicFramePr/>
          <p:nvPr/>
        </p:nvGraphicFramePr>
        <p:xfrm>
          <a:off x="2997200" y="2133600"/>
          <a:ext cx="59436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Box 12">
            <a:extLst>
              <a:ext uri="{FF2B5EF4-FFF2-40B4-BE49-F238E27FC236}">
                <a16:creationId xmlns:a16="http://schemas.microsoft.com/office/drawing/2014/main" id="{0E152112-F947-4869-83B9-40AE33305ADB}"/>
              </a:ext>
            </a:extLst>
          </p:cNvPr>
          <p:cNvSpPr txBox="1">
            <a:spLocks noChangeArrowheads="1"/>
          </p:cNvSpPr>
          <p:nvPr/>
        </p:nvSpPr>
        <p:spPr bwMode="auto">
          <a:xfrm>
            <a:off x="3302002" y="2895602"/>
            <a:ext cx="10470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800" dirty="0"/>
              <a:t>global</a:t>
            </a:r>
          </a:p>
          <a:p>
            <a:pPr eaLnBrk="1" hangingPunct="1"/>
            <a:r>
              <a:rPr lang="en-US" sz="1800" dirty="0"/>
              <a:t>constant</a:t>
            </a:r>
          </a:p>
        </p:txBody>
      </p:sp>
      <p:sp>
        <p:nvSpPr>
          <p:cNvPr id="10" name="Text Box 12">
            <a:extLst>
              <a:ext uri="{FF2B5EF4-FFF2-40B4-BE49-F238E27FC236}">
                <a16:creationId xmlns:a16="http://schemas.microsoft.com/office/drawing/2014/main" id="{C29E8574-7210-4BCE-980A-79047E44B3F7}"/>
              </a:ext>
            </a:extLst>
          </p:cNvPr>
          <p:cNvSpPr txBox="1">
            <a:spLocks noChangeArrowheads="1"/>
          </p:cNvSpPr>
          <p:nvPr/>
        </p:nvSpPr>
        <p:spPr bwMode="auto">
          <a:xfrm>
            <a:off x="7493002" y="2895602"/>
            <a:ext cx="9573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1800" dirty="0"/>
              <a:t>register</a:t>
            </a:r>
          </a:p>
          <a:p>
            <a:pPr eaLnBrk="1" hangingPunct="1"/>
            <a:r>
              <a:rPr lang="en-US" sz="1800" dirty="0"/>
              <a:t>shared</a:t>
            </a:r>
          </a:p>
        </p:txBody>
      </p:sp>
    </p:spTree>
    <p:extLst>
      <p:ext uri="{BB962C8B-B14F-4D97-AF65-F5344CB8AC3E}">
        <p14:creationId xmlns:p14="http://schemas.microsoft.com/office/powerpoint/2010/main" val="28489902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B9A6-05FB-404E-944B-BBB2423DB668}"/>
              </a:ext>
            </a:extLst>
          </p:cNvPr>
          <p:cNvSpPr>
            <a:spLocks noGrp="1"/>
          </p:cNvSpPr>
          <p:nvPr>
            <p:ph type="title"/>
          </p:nvPr>
        </p:nvSpPr>
        <p:spPr/>
        <p:txBody>
          <a:bodyPr/>
          <a:lstStyle/>
          <a:p>
            <a:r>
              <a:rPr lang="en-US" dirty="0"/>
              <a:t>Shared Memory in CUDA</a:t>
            </a:r>
          </a:p>
        </p:txBody>
      </p:sp>
      <p:sp>
        <p:nvSpPr>
          <p:cNvPr id="4" name="Slide Number Placeholder 3">
            <a:extLst>
              <a:ext uri="{FF2B5EF4-FFF2-40B4-BE49-F238E27FC236}">
                <a16:creationId xmlns:a16="http://schemas.microsoft.com/office/drawing/2014/main" id="{744F8F6A-20A6-47A5-9922-DE4B870C6DDE}"/>
              </a:ext>
            </a:extLst>
          </p:cNvPr>
          <p:cNvSpPr>
            <a:spLocks noGrp="1"/>
          </p:cNvSpPr>
          <p:nvPr>
            <p:ph type="sldNum" sz="quarter" idx="12"/>
          </p:nvPr>
        </p:nvSpPr>
        <p:spPr/>
        <p:txBody>
          <a:bodyPr/>
          <a:lstStyle/>
          <a:p>
            <a:fld id="{57733F94-BD4E-45B7-8984-807B972C88CC}" type="slidenum">
              <a:rPr lang="en-US" smtClean="0"/>
              <a:pPr/>
              <a:t>65</a:t>
            </a:fld>
            <a:endParaRPr lang="en-US"/>
          </a:p>
        </p:txBody>
      </p:sp>
      <p:sp>
        <p:nvSpPr>
          <p:cNvPr id="7" name="Content Placeholder 2">
            <a:extLst>
              <a:ext uri="{FF2B5EF4-FFF2-40B4-BE49-F238E27FC236}">
                <a16:creationId xmlns:a16="http://schemas.microsoft.com/office/drawing/2014/main" id="{1A046E14-4285-4B19-8209-A0064EE2D836}"/>
              </a:ext>
            </a:extLst>
          </p:cNvPr>
          <p:cNvSpPr>
            <a:spLocks noGrp="1"/>
          </p:cNvSpPr>
          <p:nvPr>
            <p:ph idx="1"/>
          </p:nvPr>
        </p:nvSpPr>
        <p:spPr>
          <a:xfrm>
            <a:off x="568960" y="1621369"/>
            <a:ext cx="11054080" cy="3165316"/>
          </a:xfrm>
        </p:spPr>
        <p:txBody>
          <a:bodyPr>
            <a:normAutofit fontScale="62500" lnSpcReduction="20000"/>
          </a:bodyPr>
          <a:lstStyle/>
          <a:p>
            <a:r>
              <a:rPr lang="en-US" dirty="0"/>
              <a:t>A special type of memory whose contents are explicitly defined and used in the kernel source code</a:t>
            </a:r>
          </a:p>
          <a:p>
            <a:pPr lvl="1"/>
            <a:r>
              <a:rPr lang="en-US" dirty="0"/>
              <a:t>One in each Streaming Multiprocessor (SM)</a:t>
            </a:r>
          </a:p>
          <a:p>
            <a:pPr lvl="1"/>
            <a:r>
              <a:rPr lang="en-US" dirty="0"/>
              <a:t>Accessed at much higher speed (in both latency and throughput) than global memory</a:t>
            </a:r>
          </a:p>
          <a:p>
            <a:pPr lvl="1"/>
            <a:r>
              <a:rPr lang="en-US" dirty="0"/>
              <a:t>Scope of access and sharing - thread blocks</a:t>
            </a:r>
          </a:p>
          <a:p>
            <a:pPr lvl="1"/>
            <a:r>
              <a:rPr lang="en-US" dirty="0"/>
              <a:t>Lifetime – thread block, contents will disappear after the corresponding thread finishes terminates execution</a:t>
            </a:r>
          </a:p>
          <a:p>
            <a:pPr lvl="1"/>
            <a:r>
              <a:rPr lang="en-US" dirty="0"/>
              <a:t>Accessed by memory load/store instructions</a:t>
            </a:r>
          </a:p>
          <a:p>
            <a:pPr lvl="1"/>
            <a:r>
              <a:rPr lang="en-US" dirty="0"/>
              <a:t>A form of </a:t>
            </a:r>
            <a:r>
              <a:rPr lang="en-US" dirty="0">
                <a:solidFill>
                  <a:srgbClr val="7030A0"/>
                </a:solidFill>
              </a:rPr>
              <a:t>scratchpad memory </a:t>
            </a:r>
            <a:r>
              <a:rPr lang="en-US" dirty="0"/>
              <a:t>in computer architecture</a:t>
            </a:r>
          </a:p>
          <a:p>
            <a:endParaRPr lang="en-US" dirty="0"/>
          </a:p>
          <a:p>
            <a:r>
              <a:rPr lang="en-US" dirty="0">
                <a:solidFill>
                  <a:schemeClr val="bg1"/>
                </a:solidFill>
                <a:hlinkClick r:id="rId2">
                  <a:extLst>
                    <a:ext uri="{A12FA001-AC4F-418D-AE19-62706E023703}">
                      <ahyp:hlinkClr xmlns:ahyp="http://schemas.microsoft.com/office/drawing/2018/hyperlinkcolor" val="tx"/>
                    </a:ext>
                  </a:extLst>
                </a:hlinkClick>
              </a:rPr>
              <a:t>https://developer.nvidia.com/blog/using-shared-memory-cuda-cc/</a:t>
            </a:r>
            <a:r>
              <a:rPr lang="en-US" dirty="0">
                <a:solidFill>
                  <a:schemeClr val="bg1"/>
                </a:solidFill>
              </a:rPr>
              <a:t> has pointers to examples and details</a:t>
            </a:r>
          </a:p>
          <a:p>
            <a:pPr lvl="1"/>
            <a:r>
              <a:rPr lang="en-US" dirty="0">
                <a:solidFill>
                  <a:schemeClr val="bg1"/>
                </a:solidFill>
              </a:rPr>
              <a:t>We’re not going to delve too deep into this particular optimization</a:t>
            </a:r>
          </a:p>
          <a:p>
            <a:pPr lvl="1"/>
            <a:r>
              <a:rPr lang="en-US" dirty="0">
                <a:solidFill>
                  <a:schemeClr val="bg1"/>
                </a:solidFill>
              </a:rPr>
              <a:t>We start with focus on the device/host memory motion (as opposed to intra-device memory motion)</a:t>
            </a:r>
          </a:p>
          <a:p>
            <a:pPr marL="457189" lvl="1" indent="0">
              <a:buNone/>
            </a:pPr>
            <a:r>
              <a:rPr lang="en-US" dirty="0"/>
              <a:t> </a:t>
            </a:r>
          </a:p>
        </p:txBody>
      </p:sp>
    </p:spTree>
    <p:extLst>
      <p:ext uri="{BB962C8B-B14F-4D97-AF65-F5344CB8AC3E}">
        <p14:creationId xmlns:p14="http://schemas.microsoft.com/office/powerpoint/2010/main" val="2946411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E4E3-95A3-4CDD-BF8D-62C6FFBED789}"/>
              </a:ext>
            </a:extLst>
          </p:cNvPr>
          <p:cNvSpPr>
            <a:spLocks noGrp="1"/>
          </p:cNvSpPr>
          <p:nvPr>
            <p:ph type="title"/>
          </p:nvPr>
        </p:nvSpPr>
        <p:spPr/>
        <p:txBody>
          <a:bodyPr/>
          <a:lstStyle/>
          <a:p>
            <a:r>
              <a:rPr lang="en-US" dirty="0"/>
              <a:t>Memory Locality: Tiling/Blocking</a:t>
            </a:r>
          </a:p>
        </p:txBody>
      </p:sp>
      <p:sp>
        <p:nvSpPr>
          <p:cNvPr id="3" name="Text Placeholder 2">
            <a:extLst>
              <a:ext uri="{FF2B5EF4-FFF2-40B4-BE49-F238E27FC236}">
                <a16:creationId xmlns:a16="http://schemas.microsoft.com/office/drawing/2014/main" id="{16433764-90AF-4320-96A5-993FD79EDF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5CCF237-4FD2-42DA-870A-4B866022AFDC}"/>
              </a:ext>
            </a:extLst>
          </p:cNvPr>
          <p:cNvSpPr>
            <a:spLocks noGrp="1"/>
          </p:cNvSpPr>
          <p:nvPr>
            <p:ph type="sldNum" sz="quarter" idx="12"/>
          </p:nvPr>
        </p:nvSpPr>
        <p:spPr/>
        <p:txBody>
          <a:bodyPr/>
          <a:lstStyle/>
          <a:p>
            <a:fld id="{57733F94-BD4E-45B7-8984-807B972C88CC}" type="slidenum">
              <a:rPr lang="en-US" smtClean="0"/>
              <a:pPr/>
              <a:t>66</a:t>
            </a:fld>
            <a:endParaRPr lang="en-US"/>
          </a:p>
        </p:txBody>
      </p:sp>
    </p:spTree>
    <p:extLst>
      <p:ext uri="{BB962C8B-B14F-4D97-AF65-F5344CB8AC3E}">
        <p14:creationId xmlns:p14="http://schemas.microsoft.com/office/powerpoint/2010/main" val="1691153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81F6-0BAE-470A-9930-F72C64180FF2}"/>
              </a:ext>
            </a:extLst>
          </p:cNvPr>
          <p:cNvSpPr>
            <a:spLocks noGrp="1"/>
          </p:cNvSpPr>
          <p:nvPr>
            <p:ph type="title"/>
          </p:nvPr>
        </p:nvSpPr>
        <p:spPr/>
        <p:txBody>
          <a:bodyPr/>
          <a:lstStyle/>
          <a:p>
            <a:r>
              <a:rPr lang="en-US" dirty="0"/>
              <a:t>Matrix </a:t>
            </a:r>
            <a:r>
              <a:rPr lang="en-US" dirty="0" err="1"/>
              <a:t>Mul</a:t>
            </a:r>
            <a:endParaRPr lang="en-US" dirty="0"/>
          </a:p>
        </p:txBody>
      </p:sp>
      <p:sp>
        <p:nvSpPr>
          <p:cNvPr id="4" name="Slide Number Placeholder 3">
            <a:extLst>
              <a:ext uri="{FF2B5EF4-FFF2-40B4-BE49-F238E27FC236}">
                <a16:creationId xmlns:a16="http://schemas.microsoft.com/office/drawing/2014/main" id="{87F50F5C-3AC2-4537-8D6F-3577E88057CF}"/>
              </a:ext>
            </a:extLst>
          </p:cNvPr>
          <p:cNvSpPr>
            <a:spLocks noGrp="1"/>
          </p:cNvSpPr>
          <p:nvPr>
            <p:ph type="sldNum" sz="quarter" idx="12"/>
          </p:nvPr>
        </p:nvSpPr>
        <p:spPr/>
        <p:txBody>
          <a:bodyPr/>
          <a:lstStyle/>
          <a:p>
            <a:fld id="{57733F94-BD4E-45B7-8984-807B972C88CC}" type="slidenum">
              <a:rPr lang="en-US" smtClean="0"/>
              <a:pPr/>
              <a:t>67</a:t>
            </a:fld>
            <a:endParaRPr lang="en-US"/>
          </a:p>
        </p:txBody>
      </p:sp>
      <p:pic>
        <p:nvPicPr>
          <p:cNvPr id="6" name="Picture 5">
            <a:extLst>
              <a:ext uri="{FF2B5EF4-FFF2-40B4-BE49-F238E27FC236}">
                <a16:creationId xmlns:a16="http://schemas.microsoft.com/office/drawing/2014/main" id="{81CAA327-43A5-4A03-882D-AD70B259AAA0}"/>
              </a:ext>
            </a:extLst>
          </p:cNvPr>
          <p:cNvPicPr>
            <a:picLocks noChangeAspect="1"/>
          </p:cNvPicPr>
          <p:nvPr/>
        </p:nvPicPr>
        <p:blipFill>
          <a:blip r:embed="rId2"/>
          <a:stretch>
            <a:fillRect/>
          </a:stretch>
        </p:blipFill>
        <p:spPr>
          <a:xfrm>
            <a:off x="167626" y="1739351"/>
            <a:ext cx="5200650" cy="3495675"/>
          </a:xfrm>
          <a:prstGeom prst="rect">
            <a:avLst/>
          </a:prstGeom>
        </p:spPr>
      </p:pic>
      <p:grpSp>
        <p:nvGrpSpPr>
          <p:cNvPr id="7" name="Group 6">
            <a:extLst>
              <a:ext uri="{FF2B5EF4-FFF2-40B4-BE49-F238E27FC236}">
                <a16:creationId xmlns:a16="http://schemas.microsoft.com/office/drawing/2014/main" id="{25FBC41F-FC3D-43F0-A5B6-D408E241EB0C}"/>
              </a:ext>
            </a:extLst>
          </p:cNvPr>
          <p:cNvGrpSpPr/>
          <p:nvPr/>
        </p:nvGrpSpPr>
        <p:grpSpPr>
          <a:xfrm>
            <a:off x="4641672" y="1397306"/>
            <a:ext cx="7209966" cy="4179764"/>
            <a:chOff x="1437407" y="0"/>
            <a:chExt cx="5407475" cy="3134823"/>
          </a:xfrm>
        </p:grpSpPr>
        <p:sp>
          <p:nvSpPr>
            <p:cNvPr id="8" name="Rectangle 2">
              <a:extLst>
                <a:ext uri="{FF2B5EF4-FFF2-40B4-BE49-F238E27FC236}">
                  <a16:creationId xmlns:a16="http://schemas.microsoft.com/office/drawing/2014/main" id="{9EEA6E00-56FA-4D78-9371-D7F29BCF89C0}"/>
                </a:ext>
              </a:extLst>
            </p:cNvPr>
            <p:cNvSpPr>
              <a:spLocks noChangeArrowheads="1"/>
            </p:cNvSpPr>
            <p:nvPr/>
          </p:nvSpPr>
          <p:spPr bwMode="auto">
            <a:xfrm>
              <a:off x="34290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0,1</a:t>
              </a:r>
              <a:endParaRPr lang="en-US" sz="2133" kern="0" dirty="0">
                <a:solidFill>
                  <a:prstClr val="black"/>
                </a:solidFill>
                <a:latin typeface="Palatino" pitchFamily="18" charset="0"/>
                <a:cs typeface="Arial" charset="0"/>
              </a:endParaRPr>
            </a:p>
          </p:txBody>
        </p:sp>
        <p:sp>
          <p:nvSpPr>
            <p:cNvPr id="9" name="Rectangle 3">
              <a:extLst>
                <a:ext uri="{FF2B5EF4-FFF2-40B4-BE49-F238E27FC236}">
                  <a16:creationId xmlns:a16="http://schemas.microsoft.com/office/drawing/2014/main" id="{527D631D-AAB5-46A5-9498-8982F31B1AFA}"/>
                </a:ext>
              </a:extLst>
            </p:cNvPr>
            <p:cNvSpPr>
              <a:spLocks noChangeArrowheads="1"/>
            </p:cNvSpPr>
            <p:nvPr/>
          </p:nvSpPr>
          <p:spPr bwMode="auto">
            <a:xfrm>
              <a:off x="29718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a:solidFill>
                    <a:prstClr val="black"/>
                  </a:solidFill>
                  <a:latin typeface="Palatino" pitchFamily="18" charset="0"/>
                  <a:cs typeface="Arial" charset="0"/>
                </a:rPr>
                <a:t>P</a:t>
              </a:r>
              <a:r>
                <a:rPr lang="en-US" sz="2133" kern="0" baseline="-25000">
                  <a:solidFill>
                    <a:prstClr val="black"/>
                  </a:solidFill>
                  <a:latin typeface="Palatino" pitchFamily="18" charset="0"/>
                  <a:cs typeface="Arial" charset="0"/>
                </a:rPr>
                <a:t>0,0</a:t>
              </a:r>
              <a:endParaRPr lang="en-US" sz="2133" kern="0">
                <a:solidFill>
                  <a:prstClr val="black"/>
                </a:solidFill>
                <a:latin typeface="Palatino" pitchFamily="18" charset="0"/>
                <a:cs typeface="Arial" charset="0"/>
              </a:endParaRPr>
            </a:p>
          </p:txBody>
        </p:sp>
        <p:sp>
          <p:nvSpPr>
            <p:cNvPr id="10" name="Rectangle 4">
              <a:extLst>
                <a:ext uri="{FF2B5EF4-FFF2-40B4-BE49-F238E27FC236}">
                  <a16:creationId xmlns:a16="http://schemas.microsoft.com/office/drawing/2014/main" id="{D70A3301-652C-415A-BC47-1D15776B82A9}"/>
                </a:ext>
              </a:extLst>
            </p:cNvPr>
            <p:cNvSpPr>
              <a:spLocks noChangeArrowheads="1"/>
            </p:cNvSpPr>
            <p:nvPr/>
          </p:nvSpPr>
          <p:spPr bwMode="auto">
            <a:xfrm>
              <a:off x="29718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1,0</a:t>
              </a:r>
            </a:p>
          </p:txBody>
        </p:sp>
        <p:sp>
          <p:nvSpPr>
            <p:cNvPr id="11" name="Rectangle 5">
              <a:extLst>
                <a:ext uri="{FF2B5EF4-FFF2-40B4-BE49-F238E27FC236}">
                  <a16:creationId xmlns:a16="http://schemas.microsoft.com/office/drawing/2014/main" id="{66C4E1E0-5BCA-4B53-A7B8-29C38EDA3100}"/>
                </a:ext>
              </a:extLst>
            </p:cNvPr>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2" name="Rectangle 6">
              <a:extLst>
                <a:ext uri="{FF2B5EF4-FFF2-40B4-BE49-F238E27FC236}">
                  <a16:creationId xmlns:a16="http://schemas.microsoft.com/office/drawing/2014/main" id="{458B3109-E33B-4D4D-AF03-DC19FE0E2ECC}"/>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3" name="Rectangle 7">
              <a:extLst>
                <a:ext uri="{FF2B5EF4-FFF2-40B4-BE49-F238E27FC236}">
                  <a16:creationId xmlns:a16="http://schemas.microsoft.com/office/drawing/2014/main" id="{F1B0E68B-DEDE-4865-ADA6-ADE7012C29FC}"/>
                </a:ext>
              </a:extLst>
            </p:cNvPr>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4" name="Rectangle 8">
              <a:extLst>
                <a:ext uri="{FF2B5EF4-FFF2-40B4-BE49-F238E27FC236}">
                  <a16:creationId xmlns:a16="http://schemas.microsoft.com/office/drawing/2014/main" id="{04426F3C-6BA7-4540-8DEE-60CC24E467C6}"/>
                </a:ext>
              </a:extLst>
            </p:cNvPr>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5" name="Rectangle 9">
              <a:extLst>
                <a:ext uri="{FF2B5EF4-FFF2-40B4-BE49-F238E27FC236}">
                  <a16:creationId xmlns:a16="http://schemas.microsoft.com/office/drawing/2014/main" id="{677A0A29-B9E3-4386-B36F-A9B1F82294A8}"/>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6" name="Rectangle 10">
              <a:extLst>
                <a:ext uri="{FF2B5EF4-FFF2-40B4-BE49-F238E27FC236}">
                  <a16:creationId xmlns:a16="http://schemas.microsoft.com/office/drawing/2014/main" id="{4CFAFBF2-5F9E-461D-A290-0F6D470664AE}"/>
                </a:ext>
              </a:extLst>
            </p:cNvPr>
            <p:cNvSpPr>
              <a:spLocks noChangeArrowheads="1"/>
            </p:cNvSpPr>
            <p:nvPr/>
          </p:nvSpPr>
          <p:spPr bwMode="auto">
            <a:xfrm>
              <a:off x="38862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0,2</a:t>
              </a:r>
            </a:p>
          </p:txBody>
        </p:sp>
        <p:sp>
          <p:nvSpPr>
            <p:cNvPr id="17" name="Rectangle 11">
              <a:extLst>
                <a:ext uri="{FF2B5EF4-FFF2-40B4-BE49-F238E27FC236}">
                  <a16:creationId xmlns:a16="http://schemas.microsoft.com/office/drawing/2014/main" id="{354B9E9E-C2FB-4A31-82F0-27BDE4696E31}"/>
                </a:ext>
              </a:extLst>
            </p:cNvPr>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8" name="Rectangle 12">
              <a:extLst>
                <a:ext uri="{FF2B5EF4-FFF2-40B4-BE49-F238E27FC236}">
                  <a16:creationId xmlns:a16="http://schemas.microsoft.com/office/drawing/2014/main" id="{D229136D-D883-4759-BFC7-EA009A70276E}"/>
                </a:ext>
              </a:extLst>
            </p:cNvPr>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19" name="Rectangle 13">
              <a:extLst>
                <a:ext uri="{FF2B5EF4-FFF2-40B4-BE49-F238E27FC236}">
                  <a16:creationId xmlns:a16="http://schemas.microsoft.com/office/drawing/2014/main" id="{15744A52-5174-4FEE-94C0-C105FC0DD1B0}"/>
                </a:ext>
              </a:extLst>
            </p:cNvPr>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0" name="Rectangle 14">
              <a:extLst>
                <a:ext uri="{FF2B5EF4-FFF2-40B4-BE49-F238E27FC236}">
                  <a16:creationId xmlns:a16="http://schemas.microsoft.com/office/drawing/2014/main" id="{B3692B50-E02D-44A2-822F-CFFCD431C759}"/>
                </a:ext>
              </a:extLst>
            </p:cNvPr>
            <p:cNvSpPr>
              <a:spLocks noChangeArrowheads="1"/>
            </p:cNvSpPr>
            <p:nvPr/>
          </p:nvSpPr>
          <p:spPr bwMode="auto">
            <a:xfrm>
              <a:off x="4343400" y="6858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0,3</a:t>
              </a:r>
            </a:p>
          </p:txBody>
        </p:sp>
        <p:sp>
          <p:nvSpPr>
            <p:cNvPr id="21" name="Rectangle 15">
              <a:extLst>
                <a:ext uri="{FF2B5EF4-FFF2-40B4-BE49-F238E27FC236}">
                  <a16:creationId xmlns:a16="http://schemas.microsoft.com/office/drawing/2014/main" id="{FE07E59F-E244-4EC3-A639-78E1A4DBFFFA}"/>
                </a:ext>
              </a:extLst>
            </p:cNvPr>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2" name="Rectangle 16">
              <a:extLst>
                <a:ext uri="{FF2B5EF4-FFF2-40B4-BE49-F238E27FC236}">
                  <a16:creationId xmlns:a16="http://schemas.microsoft.com/office/drawing/2014/main" id="{A67AFDCB-5CBB-4487-8BD6-9C9CE3563216}"/>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3" name="Rectangle 17">
              <a:extLst>
                <a:ext uri="{FF2B5EF4-FFF2-40B4-BE49-F238E27FC236}">
                  <a16:creationId xmlns:a16="http://schemas.microsoft.com/office/drawing/2014/main" id="{00EE98E2-4F92-422B-91FD-F97AF399FD88}"/>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24" name="Rectangle 18">
              <a:extLst>
                <a:ext uri="{FF2B5EF4-FFF2-40B4-BE49-F238E27FC236}">
                  <a16:creationId xmlns:a16="http://schemas.microsoft.com/office/drawing/2014/main" id="{703E2ABE-AA9D-45DF-8E14-708D119F6077}"/>
                </a:ext>
              </a:extLst>
            </p:cNvPr>
            <p:cNvSpPr>
              <a:spLocks noChangeArrowheads="1"/>
            </p:cNvSpPr>
            <p:nvPr/>
          </p:nvSpPr>
          <p:spPr bwMode="auto">
            <a:xfrm>
              <a:off x="34290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1,1</a:t>
              </a:r>
            </a:p>
          </p:txBody>
        </p:sp>
        <p:sp>
          <p:nvSpPr>
            <p:cNvPr id="25" name="Rectangle 19">
              <a:extLst>
                <a:ext uri="{FF2B5EF4-FFF2-40B4-BE49-F238E27FC236}">
                  <a16:creationId xmlns:a16="http://schemas.microsoft.com/office/drawing/2014/main" id="{670730AA-816B-4486-8678-FF4D6025C693}"/>
                </a:ext>
              </a:extLst>
            </p:cNvPr>
            <p:cNvSpPr>
              <a:spLocks noChangeArrowheads="1"/>
            </p:cNvSpPr>
            <p:nvPr/>
          </p:nvSpPr>
          <p:spPr bwMode="auto">
            <a:xfrm>
              <a:off x="29718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2,0</a:t>
              </a:r>
              <a:endParaRPr lang="en-US" sz="2133" kern="0" dirty="0">
                <a:solidFill>
                  <a:prstClr val="black"/>
                </a:solidFill>
                <a:latin typeface="Palatino" pitchFamily="18" charset="0"/>
                <a:cs typeface="Arial" charset="0"/>
              </a:endParaRPr>
            </a:p>
          </p:txBody>
        </p:sp>
        <p:sp>
          <p:nvSpPr>
            <p:cNvPr id="26" name="Rectangle 20">
              <a:extLst>
                <a:ext uri="{FF2B5EF4-FFF2-40B4-BE49-F238E27FC236}">
                  <a16:creationId xmlns:a16="http://schemas.microsoft.com/office/drawing/2014/main" id="{15971BDD-A1B3-4AFE-90E4-2E5D120162B2}"/>
                </a:ext>
              </a:extLst>
            </p:cNvPr>
            <p:cNvSpPr>
              <a:spLocks noChangeArrowheads="1"/>
            </p:cNvSpPr>
            <p:nvPr/>
          </p:nvSpPr>
          <p:spPr bwMode="auto">
            <a:xfrm>
              <a:off x="38862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2,2</a:t>
              </a:r>
            </a:p>
          </p:txBody>
        </p:sp>
        <p:sp>
          <p:nvSpPr>
            <p:cNvPr id="27" name="Rectangle 21">
              <a:extLst>
                <a:ext uri="{FF2B5EF4-FFF2-40B4-BE49-F238E27FC236}">
                  <a16:creationId xmlns:a16="http://schemas.microsoft.com/office/drawing/2014/main" id="{D369C045-C8C7-480C-85F4-6A15C1DBAF84}"/>
                </a:ext>
              </a:extLst>
            </p:cNvPr>
            <p:cNvSpPr>
              <a:spLocks noChangeArrowheads="1"/>
            </p:cNvSpPr>
            <p:nvPr/>
          </p:nvSpPr>
          <p:spPr bwMode="auto">
            <a:xfrm>
              <a:off x="43434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2,3</a:t>
              </a:r>
            </a:p>
          </p:txBody>
        </p:sp>
        <p:sp>
          <p:nvSpPr>
            <p:cNvPr id="28" name="Rectangle 22">
              <a:extLst>
                <a:ext uri="{FF2B5EF4-FFF2-40B4-BE49-F238E27FC236}">
                  <a16:creationId xmlns:a16="http://schemas.microsoft.com/office/drawing/2014/main" id="{85B8DE07-06FD-4CAF-8ADE-4E7CC682F703}"/>
                </a:ext>
              </a:extLst>
            </p:cNvPr>
            <p:cNvSpPr>
              <a:spLocks noChangeArrowheads="1"/>
            </p:cNvSpPr>
            <p:nvPr/>
          </p:nvSpPr>
          <p:spPr bwMode="auto">
            <a:xfrm>
              <a:off x="3429000" y="16002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2,1</a:t>
              </a:r>
            </a:p>
          </p:txBody>
        </p:sp>
        <p:sp>
          <p:nvSpPr>
            <p:cNvPr id="29" name="Rectangle 23">
              <a:extLst>
                <a:ext uri="{FF2B5EF4-FFF2-40B4-BE49-F238E27FC236}">
                  <a16:creationId xmlns:a16="http://schemas.microsoft.com/office/drawing/2014/main" id="{519ECCB1-7545-4CA8-B8A4-A810D99D4C4A}"/>
                </a:ext>
              </a:extLst>
            </p:cNvPr>
            <p:cNvSpPr>
              <a:spLocks noChangeArrowheads="1"/>
            </p:cNvSpPr>
            <p:nvPr/>
          </p:nvSpPr>
          <p:spPr bwMode="auto">
            <a:xfrm>
              <a:off x="43434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1,3</a:t>
              </a:r>
            </a:p>
          </p:txBody>
        </p:sp>
        <p:sp>
          <p:nvSpPr>
            <p:cNvPr id="30" name="Rectangle 24">
              <a:extLst>
                <a:ext uri="{FF2B5EF4-FFF2-40B4-BE49-F238E27FC236}">
                  <a16:creationId xmlns:a16="http://schemas.microsoft.com/office/drawing/2014/main" id="{BF5820E6-9762-4A11-A17A-62C9E2703FC9}"/>
                </a:ext>
              </a:extLst>
            </p:cNvPr>
            <p:cNvSpPr>
              <a:spLocks noChangeArrowheads="1"/>
            </p:cNvSpPr>
            <p:nvPr/>
          </p:nvSpPr>
          <p:spPr bwMode="auto">
            <a:xfrm>
              <a:off x="3886200" y="11430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1,2</a:t>
              </a:r>
            </a:p>
          </p:txBody>
        </p:sp>
        <p:sp>
          <p:nvSpPr>
            <p:cNvPr id="31" name="Rectangle 25">
              <a:extLst>
                <a:ext uri="{FF2B5EF4-FFF2-40B4-BE49-F238E27FC236}">
                  <a16:creationId xmlns:a16="http://schemas.microsoft.com/office/drawing/2014/main" id="{0D28FE0C-D780-487A-A214-48AAA9A0C5EB}"/>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2" name="Rectangle 26">
              <a:extLst>
                <a:ext uri="{FF2B5EF4-FFF2-40B4-BE49-F238E27FC236}">
                  <a16:creationId xmlns:a16="http://schemas.microsoft.com/office/drawing/2014/main" id="{36C948B4-F172-40B4-B6B6-D03C79665A0B}"/>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3" name="Rectangle 27">
              <a:extLst>
                <a:ext uri="{FF2B5EF4-FFF2-40B4-BE49-F238E27FC236}">
                  <a16:creationId xmlns:a16="http://schemas.microsoft.com/office/drawing/2014/main" id="{01150E55-C25F-4519-90A7-4D36E91811C3}"/>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4" name="Rectangle 28">
              <a:extLst>
                <a:ext uri="{FF2B5EF4-FFF2-40B4-BE49-F238E27FC236}">
                  <a16:creationId xmlns:a16="http://schemas.microsoft.com/office/drawing/2014/main" id="{26C896DC-34C2-41EE-BF41-338C1D8BF19E}"/>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35" name="Rectangle 29">
              <a:extLst>
                <a:ext uri="{FF2B5EF4-FFF2-40B4-BE49-F238E27FC236}">
                  <a16:creationId xmlns:a16="http://schemas.microsoft.com/office/drawing/2014/main" id="{49E191BB-61AD-4F82-8AC7-BF5E79D2CF79}"/>
                </a:ext>
              </a:extLst>
            </p:cNvPr>
            <p:cNvSpPr>
              <a:spLocks noChangeArrowheads="1"/>
            </p:cNvSpPr>
            <p:nvPr/>
          </p:nvSpPr>
          <p:spPr bwMode="auto">
            <a:xfrm>
              <a:off x="29718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3,0</a:t>
              </a:r>
              <a:endParaRPr lang="en-US" sz="2133" kern="0" dirty="0">
                <a:solidFill>
                  <a:prstClr val="black"/>
                </a:solidFill>
                <a:latin typeface="Palatino" pitchFamily="18" charset="0"/>
                <a:cs typeface="Arial" charset="0"/>
              </a:endParaRPr>
            </a:p>
          </p:txBody>
        </p:sp>
        <p:sp>
          <p:nvSpPr>
            <p:cNvPr id="36" name="Rectangle 30">
              <a:extLst>
                <a:ext uri="{FF2B5EF4-FFF2-40B4-BE49-F238E27FC236}">
                  <a16:creationId xmlns:a16="http://schemas.microsoft.com/office/drawing/2014/main" id="{45F7338F-CFFB-43BA-A3AD-A578F62BFB1B}"/>
                </a:ext>
              </a:extLst>
            </p:cNvPr>
            <p:cNvSpPr>
              <a:spLocks noChangeArrowheads="1"/>
            </p:cNvSpPr>
            <p:nvPr/>
          </p:nvSpPr>
          <p:spPr bwMode="auto">
            <a:xfrm>
              <a:off x="38862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3,2</a:t>
              </a:r>
            </a:p>
          </p:txBody>
        </p:sp>
        <p:sp>
          <p:nvSpPr>
            <p:cNvPr id="37" name="Rectangle 31">
              <a:extLst>
                <a:ext uri="{FF2B5EF4-FFF2-40B4-BE49-F238E27FC236}">
                  <a16:creationId xmlns:a16="http://schemas.microsoft.com/office/drawing/2014/main" id="{A5C787C9-0CD5-487E-AB9A-B8D65F73C30C}"/>
                </a:ext>
              </a:extLst>
            </p:cNvPr>
            <p:cNvSpPr>
              <a:spLocks noChangeArrowheads="1"/>
            </p:cNvSpPr>
            <p:nvPr/>
          </p:nvSpPr>
          <p:spPr bwMode="auto">
            <a:xfrm>
              <a:off x="43434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a:solidFill>
                    <a:prstClr val="black"/>
                  </a:solidFill>
                  <a:latin typeface="Palatino" pitchFamily="18" charset="0"/>
                  <a:cs typeface="Arial" charset="0"/>
                </a:rPr>
                <a:t>P</a:t>
              </a:r>
              <a:r>
                <a:rPr lang="en-US" sz="2133" kern="0" baseline="-25000">
                  <a:solidFill>
                    <a:prstClr val="black"/>
                  </a:solidFill>
                  <a:latin typeface="Palatino" pitchFamily="18" charset="0"/>
                  <a:cs typeface="Arial" charset="0"/>
                </a:rPr>
                <a:t>3,3</a:t>
              </a:r>
            </a:p>
          </p:txBody>
        </p:sp>
        <p:sp>
          <p:nvSpPr>
            <p:cNvPr id="38" name="Rectangle 32">
              <a:extLst>
                <a:ext uri="{FF2B5EF4-FFF2-40B4-BE49-F238E27FC236}">
                  <a16:creationId xmlns:a16="http://schemas.microsoft.com/office/drawing/2014/main" id="{50AB3D29-EC8F-4FB2-AC1D-38ECF1C1832B}"/>
                </a:ext>
              </a:extLst>
            </p:cNvPr>
            <p:cNvSpPr>
              <a:spLocks noChangeArrowheads="1"/>
            </p:cNvSpPr>
            <p:nvPr/>
          </p:nvSpPr>
          <p:spPr bwMode="auto">
            <a:xfrm>
              <a:off x="3429000" y="2057400"/>
              <a:ext cx="457200" cy="457200"/>
            </a:xfrm>
            <a:prstGeom prst="rect">
              <a:avLst/>
            </a:prstGeom>
            <a:noFill/>
            <a:ln w="9525">
              <a:solidFill>
                <a:sysClr val="windowText" lastClr="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219170">
                <a:defRPr/>
              </a:pPr>
              <a:r>
                <a:rPr lang="en-US" sz="2133" kern="0" dirty="0">
                  <a:solidFill>
                    <a:prstClr val="black"/>
                  </a:solidFill>
                  <a:latin typeface="Palatino" pitchFamily="18" charset="0"/>
                  <a:cs typeface="Arial" charset="0"/>
                </a:rPr>
                <a:t>P</a:t>
              </a:r>
              <a:r>
                <a:rPr lang="en-US" sz="2133" kern="0" baseline="-25000" dirty="0">
                  <a:solidFill>
                    <a:prstClr val="black"/>
                  </a:solidFill>
                  <a:latin typeface="Palatino" pitchFamily="18" charset="0"/>
                  <a:cs typeface="Arial" charset="0"/>
                </a:rPr>
                <a:t>3,1</a:t>
              </a:r>
            </a:p>
          </p:txBody>
        </p:sp>
        <p:sp>
          <p:nvSpPr>
            <p:cNvPr id="39" name="Rectangle 33">
              <a:extLst>
                <a:ext uri="{FF2B5EF4-FFF2-40B4-BE49-F238E27FC236}">
                  <a16:creationId xmlns:a16="http://schemas.microsoft.com/office/drawing/2014/main" id="{C377E5EF-0397-42BB-85CD-6AC23AEB57D6}"/>
                </a:ext>
              </a:extLst>
            </p:cNvPr>
            <p:cNvSpPr>
              <a:spLocks noChangeArrowheads="1"/>
            </p:cNvSpPr>
            <p:nvPr/>
          </p:nvSpPr>
          <p:spPr bwMode="auto">
            <a:xfrm>
              <a:off x="2971800" y="6858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0" name="Text Box 34">
              <a:extLst>
                <a:ext uri="{FF2B5EF4-FFF2-40B4-BE49-F238E27FC236}">
                  <a16:creationId xmlns:a16="http://schemas.microsoft.com/office/drawing/2014/main" id="{96108B16-C175-4847-B6FE-8A8ED49D2835}"/>
                </a:ext>
              </a:extLst>
            </p:cNvPr>
            <p:cNvSpPr txBox="1">
              <a:spLocks noChangeArrowheads="1"/>
            </p:cNvSpPr>
            <p:nvPr/>
          </p:nvSpPr>
          <p:spPr bwMode="auto">
            <a:xfrm>
              <a:off x="2590800" y="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Block(0,0)</a:t>
              </a:r>
            </a:p>
          </p:txBody>
        </p:sp>
        <p:sp>
          <p:nvSpPr>
            <p:cNvPr id="41" name="Line 35">
              <a:extLst>
                <a:ext uri="{FF2B5EF4-FFF2-40B4-BE49-F238E27FC236}">
                  <a16:creationId xmlns:a16="http://schemas.microsoft.com/office/drawing/2014/main" id="{A7FD7818-68EB-4273-B1FE-F9A6680B088F}"/>
                </a:ext>
              </a:extLst>
            </p:cNvPr>
            <p:cNvSpPr>
              <a:spLocks noChangeShapeType="1"/>
            </p:cNvSpPr>
            <p:nvPr/>
          </p:nvSpPr>
          <p:spPr bwMode="auto">
            <a:xfrm>
              <a:off x="2971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42" name="Text Box 36">
              <a:extLst>
                <a:ext uri="{FF2B5EF4-FFF2-40B4-BE49-F238E27FC236}">
                  <a16:creationId xmlns:a16="http://schemas.microsoft.com/office/drawing/2014/main" id="{D9A9457F-BCD7-4D47-B3C3-02900AC6C134}"/>
                </a:ext>
              </a:extLst>
            </p:cNvPr>
            <p:cNvSpPr txBox="1">
              <a:spLocks noChangeArrowheads="1"/>
            </p:cNvSpPr>
            <p:nvPr/>
          </p:nvSpPr>
          <p:spPr bwMode="auto">
            <a:xfrm>
              <a:off x="4191000" y="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Block(0,1)</a:t>
              </a:r>
            </a:p>
          </p:txBody>
        </p:sp>
        <p:sp>
          <p:nvSpPr>
            <p:cNvPr id="43" name="Rectangle 37">
              <a:extLst>
                <a:ext uri="{FF2B5EF4-FFF2-40B4-BE49-F238E27FC236}">
                  <a16:creationId xmlns:a16="http://schemas.microsoft.com/office/drawing/2014/main" id="{C939E140-C1CF-4690-8A41-419E75957589}"/>
                </a:ext>
              </a:extLst>
            </p:cNvPr>
            <p:cNvSpPr>
              <a:spLocks noChangeArrowheads="1"/>
            </p:cNvSpPr>
            <p:nvPr/>
          </p:nvSpPr>
          <p:spPr bwMode="auto">
            <a:xfrm>
              <a:off x="3886200" y="6858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4" name="Line 38">
              <a:extLst>
                <a:ext uri="{FF2B5EF4-FFF2-40B4-BE49-F238E27FC236}">
                  <a16:creationId xmlns:a16="http://schemas.microsoft.com/office/drawing/2014/main" id="{5E363316-BE0E-4530-AC86-E8C0A6E2689F}"/>
                </a:ext>
              </a:extLst>
            </p:cNvPr>
            <p:cNvSpPr>
              <a:spLocks noChangeShapeType="1"/>
            </p:cNvSpPr>
            <p:nvPr/>
          </p:nvSpPr>
          <p:spPr bwMode="auto">
            <a:xfrm flipH="1">
              <a:off x="4495800" y="304800"/>
              <a:ext cx="3048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45" name="Rectangle 39">
              <a:extLst>
                <a:ext uri="{FF2B5EF4-FFF2-40B4-BE49-F238E27FC236}">
                  <a16:creationId xmlns:a16="http://schemas.microsoft.com/office/drawing/2014/main" id="{039D1923-6F1D-455C-BC79-F038B36406CC}"/>
                </a:ext>
              </a:extLst>
            </p:cNvPr>
            <p:cNvSpPr>
              <a:spLocks noChangeArrowheads="1"/>
            </p:cNvSpPr>
            <p:nvPr/>
          </p:nvSpPr>
          <p:spPr bwMode="auto">
            <a:xfrm>
              <a:off x="2971800" y="16002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6" name="Rectangle 40">
              <a:extLst>
                <a:ext uri="{FF2B5EF4-FFF2-40B4-BE49-F238E27FC236}">
                  <a16:creationId xmlns:a16="http://schemas.microsoft.com/office/drawing/2014/main" id="{8BE2CFD2-0CA4-493B-8A9F-DFB1419E3270}"/>
                </a:ext>
              </a:extLst>
            </p:cNvPr>
            <p:cNvSpPr>
              <a:spLocks noChangeArrowheads="1"/>
            </p:cNvSpPr>
            <p:nvPr/>
          </p:nvSpPr>
          <p:spPr bwMode="auto">
            <a:xfrm>
              <a:off x="3886200" y="1600200"/>
              <a:ext cx="914400" cy="914400"/>
            </a:xfrm>
            <a:prstGeom prst="rect">
              <a:avLst/>
            </a:prstGeom>
            <a:noFill/>
            <a:ln w="38100">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1219170">
                <a:defRPr/>
              </a:pPr>
              <a:endParaRPr lang="en-US" sz="2400" kern="0">
                <a:solidFill>
                  <a:prstClr val="black"/>
                </a:solidFill>
                <a:latin typeface="Calibri"/>
              </a:endParaRPr>
            </a:p>
          </p:txBody>
        </p:sp>
        <p:sp>
          <p:nvSpPr>
            <p:cNvPr id="47" name="Text Box 41">
              <a:extLst>
                <a:ext uri="{FF2B5EF4-FFF2-40B4-BE49-F238E27FC236}">
                  <a16:creationId xmlns:a16="http://schemas.microsoft.com/office/drawing/2014/main" id="{452DD3DA-E63D-4F22-A7EE-17FB3434B7EC}"/>
                </a:ext>
              </a:extLst>
            </p:cNvPr>
            <p:cNvSpPr txBox="1">
              <a:spLocks noChangeArrowheads="1"/>
            </p:cNvSpPr>
            <p:nvPr/>
          </p:nvSpPr>
          <p:spPr bwMode="auto">
            <a:xfrm>
              <a:off x="4267200" y="281940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a:solidFill>
                    <a:prstClr val="black"/>
                  </a:solidFill>
                  <a:latin typeface="Palatino" pitchFamily="18" charset="0"/>
                  <a:cs typeface="Arial" charset="0"/>
                </a:rPr>
                <a:t>Block(1,1)</a:t>
              </a:r>
            </a:p>
          </p:txBody>
        </p:sp>
        <p:sp>
          <p:nvSpPr>
            <p:cNvPr id="48" name="Text Box 42">
              <a:extLst>
                <a:ext uri="{FF2B5EF4-FFF2-40B4-BE49-F238E27FC236}">
                  <a16:creationId xmlns:a16="http://schemas.microsoft.com/office/drawing/2014/main" id="{293D53FB-F6CA-45DE-8FF4-6A1A8440B5B0}"/>
                </a:ext>
              </a:extLst>
            </p:cNvPr>
            <p:cNvSpPr txBox="1">
              <a:spLocks noChangeArrowheads="1"/>
            </p:cNvSpPr>
            <p:nvPr/>
          </p:nvSpPr>
          <p:spPr bwMode="auto">
            <a:xfrm>
              <a:off x="2590800" y="2819400"/>
              <a:ext cx="1034178"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Block(1,0)</a:t>
              </a:r>
            </a:p>
          </p:txBody>
        </p:sp>
        <p:sp>
          <p:nvSpPr>
            <p:cNvPr id="49" name="Line 43">
              <a:extLst>
                <a:ext uri="{FF2B5EF4-FFF2-40B4-BE49-F238E27FC236}">
                  <a16:creationId xmlns:a16="http://schemas.microsoft.com/office/drawing/2014/main" id="{59739E05-D437-44C5-B57D-70EE1259B567}"/>
                </a:ext>
              </a:extLst>
            </p:cNvPr>
            <p:cNvSpPr>
              <a:spLocks noChangeShapeType="1"/>
            </p:cNvSpPr>
            <p:nvPr/>
          </p:nvSpPr>
          <p:spPr bwMode="auto">
            <a:xfrm flipV="1">
              <a:off x="29718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50" name="Line 44">
              <a:extLst>
                <a:ext uri="{FF2B5EF4-FFF2-40B4-BE49-F238E27FC236}">
                  <a16:creationId xmlns:a16="http://schemas.microsoft.com/office/drawing/2014/main" id="{410E2B03-92AB-4186-A2E4-621DC49CC4BD}"/>
                </a:ext>
              </a:extLst>
            </p:cNvPr>
            <p:cNvSpPr>
              <a:spLocks noChangeShapeType="1"/>
            </p:cNvSpPr>
            <p:nvPr/>
          </p:nvSpPr>
          <p:spPr bwMode="auto">
            <a:xfrm flipH="1" flipV="1">
              <a:off x="4419600" y="2590800"/>
              <a:ext cx="381000" cy="304800"/>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219170">
                <a:defRPr/>
              </a:pPr>
              <a:endParaRPr lang="en-US" sz="2400" kern="0">
                <a:solidFill>
                  <a:prstClr val="black"/>
                </a:solidFill>
                <a:latin typeface="Calibri"/>
              </a:endParaRPr>
            </a:p>
          </p:txBody>
        </p:sp>
        <p:sp>
          <p:nvSpPr>
            <p:cNvPr id="51" name="Text Box 45">
              <a:extLst>
                <a:ext uri="{FF2B5EF4-FFF2-40B4-BE49-F238E27FC236}">
                  <a16:creationId xmlns:a16="http://schemas.microsoft.com/office/drawing/2014/main" id="{A99399E8-09A4-48FD-ACFF-ECE3BC0116AD}"/>
                </a:ext>
              </a:extLst>
            </p:cNvPr>
            <p:cNvSpPr txBox="1">
              <a:spLocks noChangeArrowheads="1"/>
            </p:cNvSpPr>
            <p:nvPr/>
          </p:nvSpPr>
          <p:spPr bwMode="auto">
            <a:xfrm>
              <a:off x="4860925" y="828675"/>
              <a:ext cx="1983957" cy="315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1219170" eaLnBrk="1" hangingPunct="1">
                <a:defRPr/>
              </a:pPr>
              <a:r>
                <a:rPr lang="en-US" sz="2133" kern="0" dirty="0">
                  <a:solidFill>
                    <a:prstClr val="black"/>
                  </a:solidFill>
                  <a:latin typeface="Palatino" pitchFamily="18" charset="0"/>
                  <a:cs typeface="Arial" charset="0"/>
                </a:rPr>
                <a:t>BLOCK_WIDTH = 2</a:t>
              </a:r>
            </a:p>
          </p:txBody>
        </p:sp>
        <p:sp>
          <p:nvSpPr>
            <p:cNvPr id="52" name="TextBox 51">
              <a:extLst>
                <a:ext uri="{FF2B5EF4-FFF2-40B4-BE49-F238E27FC236}">
                  <a16:creationId xmlns:a16="http://schemas.microsoft.com/office/drawing/2014/main" id="{87434B13-5BD3-481D-B095-724B81CE038F}"/>
                </a:ext>
              </a:extLst>
            </p:cNvPr>
            <p:cNvSpPr txBox="1"/>
            <p:nvPr/>
          </p:nvSpPr>
          <p:spPr>
            <a:xfrm>
              <a:off x="1437407" y="5758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Thread(0,0)</a:t>
              </a:r>
            </a:p>
          </p:txBody>
        </p:sp>
        <p:cxnSp>
          <p:nvCxnSpPr>
            <p:cNvPr id="53" name="Straight Arrow Connector 52">
              <a:extLst>
                <a:ext uri="{FF2B5EF4-FFF2-40B4-BE49-F238E27FC236}">
                  <a16:creationId xmlns:a16="http://schemas.microsoft.com/office/drawing/2014/main" id="{E1F6E378-88F1-4C75-8BF5-936AC929D9AB}"/>
                </a:ext>
              </a:extLst>
            </p:cNvPr>
            <p:cNvCxnSpPr>
              <a:stCxn id="52" idx="3"/>
            </p:cNvCxnSpPr>
            <p:nvPr/>
          </p:nvCxnSpPr>
          <p:spPr>
            <a:xfrm>
              <a:off x="2549731" y="733558"/>
              <a:ext cx="564076" cy="180842"/>
            </a:xfrm>
            <a:prstGeom prst="straightConnector1">
              <a:avLst/>
            </a:prstGeom>
            <a:noFill/>
            <a:ln w="9525" cap="flat" cmpd="sng" algn="ctr">
              <a:solidFill>
                <a:sysClr val="windowText" lastClr="000000"/>
              </a:solidFill>
              <a:prstDash val="solid"/>
              <a:tailEnd type="arrow"/>
            </a:ln>
            <a:effectLst/>
          </p:spPr>
        </p:cxnSp>
        <p:sp>
          <p:nvSpPr>
            <p:cNvPr id="54" name="TextBox 53">
              <a:extLst>
                <a:ext uri="{FF2B5EF4-FFF2-40B4-BE49-F238E27FC236}">
                  <a16:creationId xmlns:a16="http://schemas.microsoft.com/office/drawing/2014/main" id="{9FE6DAC0-FFFA-42CF-A1FD-AADF50E661F7}"/>
                </a:ext>
              </a:extLst>
            </p:cNvPr>
            <p:cNvSpPr txBox="1"/>
            <p:nvPr/>
          </p:nvSpPr>
          <p:spPr>
            <a:xfrm>
              <a:off x="1437407" y="10330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Thread(1,0)</a:t>
              </a:r>
            </a:p>
          </p:txBody>
        </p:sp>
        <p:cxnSp>
          <p:nvCxnSpPr>
            <p:cNvPr id="55" name="Straight Arrow Connector 54">
              <a:extLst>
                <a:ext uri="{FF2B5EF4-FFF2-40B4-BE49-F238E27FC236}">
                  <a16:creationId xmlns:a16="http://schemas.microsoft.com/office/drawing/2014/main" id="{D660E06E-1585-4B10-A664-CC3814E24669}"/>
                </a:ext>
              </a:extLst>
            </p:cNvPr>
            <p:cNvCxnSpPr>
              <a:stCxn id="54" idx="3"/>
            </p:cNvCxnSpPr>
            <p:nvPr/>
          </p:nvCxnSpPr>
          <p:spPr>
            <a:xfrm>
              <a:off x="2549731" y="1190758"/>
              <a:ext cx="567586" cy="57917"/>
            </a:xfrm>
            <a:prstGeom prst="straightConnector1">
              <a:avLst/>
            </a:prstGeom>
            <a:noFill/>
            <a:ln w="9525" cap="flat" cmpd="sng" algn="ctr">
              <a:solidFill>
                <a:sysClr val="windowText" lastClr="000000"/>
              </a:solidFill>
              <a:prstDash val="solid"/>
              <a:tailEnd type="arrow"/>
            </a:ln>
            <a:effectLst/>
          </p:spPr>
        </p:cxnSp>
        <p:sp>
          <p:nvSpPr>
            <p:cNvPr id="56" name="TextBox 55">
              <a:extLst>
                <a:ext uri="{FF2B5EF4-FFF2-40B4-BE49-F238E27FC236}">
                  <a16:creationId xmlns:a16="http://schemas.microsoft.com/office/drawing/2014/main" id="{A01AD478-B8E2-4604-A1AD-3A99ABF049A6}"/>
                </a:ext>
              </a:extLst>
            </p:cNvPr>
            <p:cNvSpPr txBox="1"/>
            <p:nvPr/>
          </p:nvSpPr>
          <p:spPr>
            <a:xfrm>
              <a:off x="3296225" y="271046"/>
              <a:ext cx="1112324" cy="315423"/>
            </a:xfrm>
            <a:prstGeom prst="rect">
              <a:avLst/>
            </a:prstGeom>
            <a:noFill/>
          </p:spPr>
          <p:txBody>
            <a:bodyPr wrap="none" rtlCol="0">
              <a:spAutoFit/>
            </a:bodyPr>
            <a:lstStyle/>
            <a:p>
              <a:pPr defTabSz="1219170">
                <a:defRPr/>
              </a:pPr>
              <a:r>
                <a:rPr lang="en-US" sz="2133" kern="0" dirty="0">
                  <a:solidFill>
                    <a:prstClr val="black"/>
                  </a:solidFill>
                  <a:latin typeface="Times New Roman" pitchFamily="18" charset="0"/>
                  <a:cs typeface="Times New Roman" pitchFamily="18" charset="0"/>
                </a:rPr>
                <a:t>Thread(0,1)</a:t>
              </a:r>
            </a:p>
          </p:txBody>
        </p:sp>
        <p:cxnSp>
          <p:nvCxnSpPr>
            <p:cNvPr id="57" name="Straight Arrow Connector 56">
              <a:extLst>
                <a:ext uri="{FF2B5EF4-FFF2-40B4-BE49-F238E27FC236}">
                  <a16:creationId xmlns:a16="http://schemas.microsoft.com/office/drawing/2014/main" id="{82BB70DA-DDC1-4ED5-852B-15FCF0F4C81B}"/>
                </a:ext>
              </a:extLst>
            </p:cNvPr>
            <p:cNvCxnSpPr/>
            <p:nvPr/>
          </p:nvCxnSpPr>
          <p:spPr>
            <a:xfrm flipH="1">
              <a:off x="3662363" y="575846"/>
              <a:ext cx="71437" cy="253915"/>
            </a:xfrm>
            <a:prstGeom prst="straightConnector1">
              <a:avLst/>
            </a:prstGeom>
            <a:noFill/>
            <a:ln w="9525" cap="flat" cmpd="sng" algn="ctr">
              <a:solidFill>
                <a:sysClr val="windowText" lastClr="000000"/>
              </a:solidFill>
              <a:prstDash val="solid"/>
              <a:tailEnd type="arrow"/>
            </a:ln>
            <a:effectLst/>
          </p:spPr>
        </p:cxnSp>
        <p:sp>
          <p:nvSpPr>
            <p:cNvPr id="58" name="TextBox 57">
              <a:extLst>
                <a:ext uri="{FF2B5EF4-FFF2-40B4-BE49-F238E27FC236}">
                  <a16:creationId xmlns:a16="http://schemas.microsoft.com/office/drawing/2014/main" id="{0234C32F-ADEC-4DDF-93CB-93B81A1B7FC8}"/>
                </a:ext>
              </a:extLst>
            </p:cNvPr>
            <p:cNvSpPr txBox="1"/>
            <p:nvPr/>
          </p:nvSpPr>
          <p:spPr>
            <a:xfrm>
              <a:off x="1462807" y="1354723"/>
              <a:ext cx="1112324" cy="315423"/>
            </a:xfrm>
            <a:prstGeom prst="rect">
              <a:avLst/>
            </a:prstGeom>
            <a:noFill/>
          </p:spPr>
          <p:txBody>
            <a:bodyPr wrap="none" rtlCol="0">
              <a:spAutoFit/>
            </a:bodyPr>
            <a:lstStyle/>
            <a:p>
              <a:pPr defTabSz="1219170">
                <a:defRPr/>
              </a:pPr>
              <a:r>
                <a:rPr lang="en-US" sz="2133" kern="0">
                  <a:solidFill>
                    <a:prstClr val="black"/>
                  </a:solidFill>
                  <a:latin typeface="Times New Roman" pitchFamily="18" charset="0"/>
                  <a:cs typeface="Times New Roman" pitchFamily="18" charset="0"/>
                </a:rPr>
                <a:t>Thread(1,1)</a:t>
              </a:r>
              <a:endParaRPr lang="en-US" sz="2133" kern="0" dirty="0">
                <a:solidFill>
                  <a:prstClr val="black"/>
                </a:solidFill>
                <a:latin typeface="Times New Roman" pitchFamily="18" charset="0"/>
                <a:cs typeface="Times New Roman" pitchFamily="18" charset="0"/>
              </a:endParaRPr>
            </a:p>
          </p:txBody>
        </p:sp>
        <p:cxnSp>
          <p:nvCxnSpPr>
            <p:cNvPr id="59" name="Straight Arrow Connector 58">
              <a:extLst>
                <a:ext uri="{FF2B5EF4-FFF2-40B4-BE49-F238E27FC236}">
                  <a16:creationId xmlns:a16="http://schemas.microsoft.com/office/drawing/2014/main" id="{9CE549CA-0151-4D44-955A-D3317933FCFC}"/>
                </a:ext>
              </a:extLst>
            </p:cNvPr>
            <p:cNvCxnSpPr>
              <a:stCxn id="58" idx="3"/>
            </p:cNvCxnSpPr>
            <p:nvPr/>
          </p:nvCxnSpPr>
          <p:spPr>
            <a:xfrm flipV="1">
              <a:off x="2575132" y="1447801"/>
              <a:ext cx="1006268" cy="64634"/>
            </a:xfrm>
            <a:prstGeom prst="straightConnector1">
              <a:avLst/>
            </a:prstGeom>
            <a:noFill/>
            <a:ln w="9525" cap="flat" cmpd="sng" algn="ctr">
              <a:solidFill>
                <a:sysClr val="windowText" lastClr="000000"/>
              </a:solidFill>
              <a:prstDash val="solid"/>
              <a:tailEnd type="arrow"/>
            </a:ln>
            <a:effectLst/>
          </p:spPr>
        </p:cxnSp>
      </p:grpSp>
    </p:spTree>
    <p:extLst>
      <p:ext uri="{BB962C8B-B14F-4D97-AF65-F5344CB8AC3E}">
        <p14:creationId xmlns:p14="http://schemas.microsoft.com/office/powerpoint/2010/main" val="386533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16D5C-01CE-4D96-B712-24D2637164D2}"/>
              </a:ext>
            </a:extLst>
          </p:cNvPr>
          <p:cNvSpPr>
            <a:spLocks noGrp="1"/>
          </p:cNvSpPr>
          <p:nvPr>
            <p:ph type="title"/>
          </p:nvPr>
        </p:nvSpPr>
        <p:spPr/>
        <p:txBody>
          <a:bodyPr/>
          <a:lstStyle/>
          <a:p>
            <a:r>
              <a:rPr lang="en-US" dirty="0"/>
              <a:t>Matrix </a:t>
            </a:r>
            <a:r>
              <a:rPr lang="en-US" dirty="0" err="1"/>
              <a:t>Mul</a:t>
            </a:r>
            <a:endParaRPr lang="en-US" dirty="0"/>
          </a:p>
        </p:txBody>
      </p:sp>
      <p:sp>
        <p:nvSpPr>
          <p:cNvPr id="3" name="Content Placeholder 2">
            <a:extLst>
              <a:ext uri="{FF2B5EF4-FFF2-40B4-BE49-F238E27FC236}">
                <a16:creationId xmlns:a16="http://schemas.microsoft.com/office/drawing/2014/main" id="{F7AB03C9-4E66-4666-9095-12052C38C79D}"/>
              </a:ext>
            </a:extLst>
          </p:cNvPr>
          <p:cNvSpPr>
            <a:spLocks noGrp="1"/>
          </p:cNvSpPr>
          <p:nvPr>
            <p:ph idx="1"/>
          </p:nvPr>
        </p:nvSpPr>
        <p:spPr>
          <a:xfrm>
            <a:off x="838199" y="1355558"/>
            <a:ext cx="10746783" cy="2395031"/>
          </a:xfrm>
        </p:spPr>
        <p:txBody>
          <a:bodyPr>
            <a:noAutofit/>
          </a:bodyPr>
          <a:lstStyle/>
          <a:p>
            <a:r>
              <a:rPr lang="en-US" sz="2400" dirty="0"/>
              <a:t>Each thread accesses four elements of M and four elements of N during execution. </a:t>
            </a:r>
          </a:p>
          <a:p>
            <a:r>
              <a:rPr lang="en-US" sz="2400" dirty="0"/>
              <a:t>Among the four threads highlighted, a significant overlap occurs in the M and N elements they access. For instance, both thread</a:t>
            </a:r>
            <a:r>
              <a:rPr lang="en-US" sz="2400" baseline="-25000" dirty="0"/>
              <a:t>0,0</a:t>
            </a:r>
            <a:r>
              <a:rPr lang="en-US" sz="2400" dirty="0"/>
              <a:t> and thread</a:t>
            </a:r>
            <a:r>
              <a:rPr lang="en-US" sz="2400" baseline="-25000" dirty="0"/>
              <a:t>0,1</a:t>
            </a:r>
            <a:r>
              <a:rPr lang="en-US" sz="2400" dirty="0"/>
              <a:t> access M</a:t>
            </a:r>
            <a:r>
              <a:rPr lang="en-US" sz="2400" baseline="-25000" dirty="0"/>
              <a:t>0,0</a:t>
            </a:r>
            <a:r>
              <a:rPr lang="en-US" sz="2400" dirty="0"/>
              <a:t> and the rest of row 0 of M. Similarly, both thread</a:t>
            </a:r>
            <a:r>
              <a:rPr lang="en-US" sz="2400" baseline="-25000" dirty="0"/>
              <a:t>0,1</a:t>
            </a:r>
            <a:r>
              <a:rPr lang="en-US" sz="2400" dirty="0"/>
              <a:t> and thread</a:t>
            </a:r>
            <a:r>
              <a:rPr lang="en-US" sz="2400" baseline="-25000" dirty="0"/>
              <a:t>1,1</a:t>
            </a:r>
            <a:r>
              <a:rPr lang="en-US" sz="2400" dirty="0"/>
              <a:t> access N</a:t>
            </a:r>
            <a:r>
              <a:rPr lang="en-US" sz="2400" baseline="-25000" dirty="0"/>
              <a:t>0,1</a:t>
            </a:r>
            <a:r>
              <a:rPr lang="en-US" sz="2400" dirty="0"/>
              <a:t> and the rest of column 1 of N. </a:t>
            </a:r>
          </a:p>
        </p:txBody>
      </p:sp>
      <p:sp>
        <p:nvSpPr>
          <p:cNvPr id="4" name="Slide Number Placeholder 3">
            <a:extLst>
              <a:ext uri="{FF2B5EF4-FFF2-40B4-BE49-F238E27FC236}">
                <a16:creationId xmlns:a16="http://schemas.microsoft.com/office/drawing/2014/main" id="{473ADCA3-0302-4661-9E89-E1788CE70541}"/>
              </a:ext>
            </a:extLst>
          </p:cNvPr>
          <p:cNvSpPr>
            <a:spLocks noGrp="1"/>
          </p:cNvSpPr>
          <p:nvPr>
            <p:ph type="sldNum" sz="quarter" idx="12"/>
          </p:nvPr>
        </p:nvSpPr>
        <p:spPr/>
        <p:txBody>
          <a:bodyPr/>
          <a:lstStyle/>
          <a:p>
            <a:fld id="{57733F94-BD4E-45B7-8984-807B972C88CC}" type="slidenum">
              <a:rPr lang="en-US" smtClean="0"/>
              <a:pPr/>
              <a:t>68</a:t>
            </a:fld>
            <a:endParaRPr lang="en-US"/>
          </a:p>
        </p:txBody>
      </p:sp>
      <p:pic>
        <p:nvPicPr>
          <p:cNvPr id="6" name="Picture 5">
            <a:extLst>
              <a:ext uri="{FF2B5EF4-FFF2-40B4-BE49-F238E27FC236}">
                <a16:creationId xmlns:a16="http://schemas.microsoft.com/office/drawing/2014/main" id="{E629DF96-BD1C-4204-90B3-D2F9151B332E}"/>
              </a:ext>
            </a:extLst>
          </p:cNvPr>
          <p:cNvPicPr>
            <a:picLocks noChangeAspect="1"/>
          </p:cNvPicPr>
          <p:nvPr/>
        </p:nvPicPr>
        <p:blipFill>
          <a:blip r:embed="rId2"/>
          <a:stretch>
            <a:fillRect/>
          </a:stretch>
        </p:blipFill>
        <p:spPr>
          <a:xfrm>
            <a:off x="3533775" y="3429000"/>
            <a:ext cx="5124450" cy="1685925"/>
          </a:xfrm>
          <a:prstGeom prst="rect">
            <a:avLst/>
          </a:prstGeom>
        </p:spPr>
      </p:pic>
    </p:spTree>
    <p:extLst>
      <p:ext uri="{BB962C8B-B14F-4D97-AF65-F5344CB8AC3E}">
        <p14:creationId xmlns:p14="http://schemas.microsoft.com/office/powerpoint/2010/main" val="4450572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81B4-2D45-4E27-83E2-7B5164D4679D}"/>
              </a:ext>
            </a:extLst>
          </p:cNvPr>
          <p:cNvSpPr>
            <a:spLocks noGrp="1"/>
          </p:cNvSpPr>
          <p:nvPr>
            <p:ph type="title"/>
          </p:nvPr>
        </p:nvSpPr>
        <p:spPr/>
        <p:txBody>
          <a:bodyPr/>
          <a:lstStyle/>
          <a:p>
            <a:r>
              <a:rPr lang="en-US" dirty="0"/>
              <a:t>Global Memory Access</a:t>
            </a:r>
          </a:p>
        </p:txBody>
      </p:sp>
      <p:sp>
        <p:nvSpPr>
          <p:cNvPr id="3" name="Content Placeholder 2">
            <a:extLst>
              <a:ext uri="{FF2B5EF4-FFF2-40B4-BE49-F238E27FC236}">
                <a16:creationId xmlns:a16="http://schemas.microsoft.com/office/drawing/2014/main" id="{69555821-9C0E-4848-9DDE-CFDFA651A4D3}"/>
              </a:ext>
            </a:extLst>
          </p:cNvPr>
          <p:cNvSpPr>
            <a:spLocks noGrp="1"/>
          </p:cNvSpPr>
          <p:nvPr>
            <p:ph idx="1"/>
          </p:nvPr>
        </p:nvSpPr>
        <p:spPr>
          <a:xfrm>
            <a:off x="838200" y="1355558"/>
            <a:ext cx="10515600" cy="1150575"/>
          </a:xfrm>
        </p:spPr>
        <p:txBody>
          <a:bodyPr/>
          <a:lstStyle/>
          <a:p>
            <a:r>
              <a:rPr lang="en-US" dirty="0"/>
              <a:t>Global Memory Access Pattern of Matrix Multiplication</a:t>
            </a:r>
          </a:p>
        </p:txBody>
      </p:sp>
      <p:sp>
        <p:nvSpPr>
          <p:cNvPr id="4" name="Slide Number Placeholder 3">
            <a:extLst>
              <a:ext uri="{FF2B5EF4-FFF2-40B4-BE49-F238E27FC236}">
                <a16:creationId xmlns:a16="http://schemas.microsoft.com/office/drawing/2014/main" id="{B60E2993-F2B5-4039-93BD-10D8F9680448}"/>
              </a:ext>
            </a:extLst>
          </p:cNvPr>
          <p:cNvSpPr>
            <a:spLocks noGrp="1"/>
          </p:cNvSpPr>
          <p:nvPr>
            <p:ph type="sldNum" sz="quarter" idx="12"/>
          </p:nvPr>
        </p:nvSpPr>
        <p:spPr/>
        <p:txBody>
          <a:bodyPr/>
          <a:lstStyle/>
          <a:p>
            <a:fld id="{57733F94-BD4E-45B7-8984-807B972C88CC}" type="slidenum">
              <a:rPr lang="en-US" smtClean="0"/>
              <a:pPr/>
              <a:t>69</a:t>
            </a:fld>
            <a:endParaRPr lang="en-US"/>
          </a:p>
        </p:txBody>
      </p:sp>
      <p:sp>
        <p:nvSpPr>
          <p:cNvPr id="5" name="Rectangle 3">
            <a:extLst>
              <a:ext uri="{FF2B5EF4-FFF2-40B4-BE49-F238E27FC236}">
                <a16:creationId xmlns:a16="http://schemas.microsoft.com/office/drawing/2014/main" id="{9F7D4DBC-7347-4D31-866F-86E843C9781A}"/>
              </a:ext>
            </a:extLst>
          </p:cNvPr>
          <p:cNvSpPr>
            <a:spLocks noChangeArrowheads="1"/>
          </p:cNvSpPr>
          <p:nvPr/>
        </p:nvSpPr>
        <p:spPr bwMode="auto">
          <a:xfrm>
            <a:off x="22013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6" name="Rectangle 4">
            <a:extLst>
              <a:ext uri="{FF2B5EF4-FFF2-40B4-BE49-F238E27FC236}">
                <a16:creationId xmlns:a16="http://schemas.microsoft.com/office/drawing/2014/main" id="{F1C89FA1-7CE9-4F45-9F23-0CB44F8EFCAB}"/>
              </a:ext>
            </a:extLst>
          </p:cNvPr>
          <p:cNvSpPr>
            <a:spLocks noChangeArrowheads="1"/>
          </p:cNvSpPr>
          <p:nvPr/>
        </p:nvSpPr>
        <p:spPr bwMode="auto">
          <a:xfrm>
            <a:off x="28109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7" name="Rectangle 5">
            <a:extLst>
              <a:ext uri="{FF2B5EF4-FFF2-40B4-BE49-F238E27FC236}">
                <a16:creationId xmlns:a16="http://schemas.microsoft.com/office/drawing/2014/main" id="{801BDEB5-C7DD-4BEF-892B-2FF40BA04AE3}"/>
              </a:ext>
            </a:extLst>
          </p:cNvPr>
          <p:cNvSpPr>
            <a:spLocks noChangeArrowheads="1"/>
          </p:cNvSpPr>
          <p:nvPr/>
        </p:nvSpPr>
        <p:spPr bwMode="auto">
          <a:xfrm>
            <a:off x="34205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8" name="Rectangle 6">
            <a:extLst>
              <a:ext uri="{FF2B5EF4-FFF2-40B4-BE49-F238E27FC236}">
                <a16:creationId xmlns:a16="http://schemas.microsoft.com/office/drawing/2014/main" id="{3F69F229-F9A6-4B64-AA69-D7BEC3A3F4AB}"/>
              </a:ext>
            </a:extLst>
          </p:cNvPr>
          <p:cNvSpPr>
            <a:spLocks noChangeArrowheads="1"/>
          </p:cNvSpPr>
          <p:nvPr/>
        </p:nvSpPr>
        <p:spPr bwMode="auto">
          <a:xfrm>
            <a:off x="40301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9" name="Rectangle 7">
            <a:extLst>
              <a:ext uri="{FF2B5EF4-FFF2-40B4-BE49-F238E27FC236}">
                <a16:creationId xmlns:a16="http://schemas.microsoft.com/office/drawing/2014/main" id="{F277F319-D6A2-4BD4-AEA5-98F428A5F7EB}"/>
              </a:ext>
            </a:extLst>
          </p:cNvPr>
          <p:cNvSpPr>
            <a:spLocks noChangeArrowheads="1"/>
          </p:cNvSpPr>
          <p:nvPr/>
        </p:nvSpPr>
        <p:spPr bwMode="auto">
          <a:xfrm>
            <a:off x="46397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0" name="Rectangle 8">
            <a:extLst>
              <a:ext uri="{FF2B5EF4-FFF2-40B4-BE49-F238E27FC236}">
                <a16:creationId xmlns:a16="http://schemas.microsoft.com/office/drawing/2014/main" id="{62F3AB03-676B-4D41-AC98-1FEFED51D752}"/>
              </a:ext>
            </a:extLst>
          </p:cNvPr>
          <p:cNvSpPr>
            <a:spLocks noChangeArrowheads="1"/>
          </p:cNvSpPr>
          <p:nvPr/>
        </p:nvSpPr>
        <p:spPr bwMode="auto">
          <a:xfrm>
            <a:off x="52493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1" name="Rectangle 9">
            <a:extLst>
              <a:ext uri="{FF2B5EF4-FFF2-40B4-BE49-F238E27FC236}">
                <a16:creationId xmlns:a16="http://schemas.microsoft.com/office/drawing/2014/main" id="{B04C3B77-80DC-4462-87FC-3164AF4CD859}"/>
              </a:ext>
            </a:extLst>
          </p:cNvPr>
          <p:cNvSpPr>
            <a:spLocks noChangeArrowheads="1"/>
          </p:cNvSpPr>
          <p:nvPr/>
        </p:nvSpPr>
        <p:spPr bwMode="auto">
          <a:xfrm>
            <a:off x="58589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2" name="Rectangle 10">
            <a:extLst>
              <a:ext uri="{FF2B5EF4-FFF2-40B4-BE49-F238E27FC236}">
                <a16:creationId xmlns:a16="http://schemas.microsoft.com/office/drawing/2014/main" id="{714E4901-CFF0-49C3-B3D1-CC037DAC7935}"/>
              </a:ext>
            </a:extLst>
          </p:cNvPr>
          <p:cNvSpPr>
            <a:spLocks noChangeArrowheads="1"/>
          </p:cNvSpPr>
          <p:nvPr/>
        </p:nvSpPr>
        <p:spPr bwMode="auto">
          <a:xfrm>
            <a:off x="64685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3" name="Rectangle 11">
            <a:extLst>
              <a:ext uri="{FF2B5EF4-FFF2-40B4-BE49-F238E27FC236}">
                <a16:creationId xmlns:a16="http://schemas.microsoft.com/office/drawing/2014/main" id="{19817F0D-9980-4C8C-BCEA-1B9B4A4C4020}"/>
              </a:ext>
            </a:extLst>
          </p:cNvPr>
          <p:cNvSpPr>
            <a:spLocks noChangeArrowheads="1"/>
          </p:cNvSpPr>
          <p:nvPr/>
        </p:nvSpPr>
        <p:spPr bwMode="auto">
          <a:xfrm>
            <a:off x="70781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4" name="Rectangle 12">
            <a:extLst>
              <a:ext uri="{FF2B5EF4-FFF2-40B4-BE49-F238E27FC236}">
                <a16:creationId xmlns:a16="http://schemas.microsoft.com/office/drawing/2014/main" id="{518F633E-DB2F-4343-ACEB-23CD9170780F}"/>
              </a:ext>
            </a:extLst>
          </p:cNvPr>
          <p:cNvSpPr>
            <a:spLocks noChangeArrowheads="1"/>
          </p:cNvSpPr>
          <p:nvPr/>
        </p:nvSpPr>
        <p:spPr bwMode="auto">
          <a:xfrm>
            <a:off x="76877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5" name="Rectangle 13">
            <a:extLst>
              <a:ext uri="{FF2B5EF4-FFF2-40B4-BE49-F238E27FC236}">
                <a16:creationId xmlns:a16="http://schemas.microsoft.com/office/drawing/2014/main" id="{6319D6BA-1CFD-42A7-9AF1-F0B55C3A9DB7}"/>
              </a:ext>
            </a:extLst>
          </p:cNvPr>
          <p:cNvSpPr>
            <a:spLocks noChangeArrowheads="1"/>
          </p:cNvSpPr>
          <p:nvPr/>
        </p:nvSpPr>
        <p:spPr bwMode="auto">
          <a:xfrm>
            <a:off x="82973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6" name="Rectangle 14">
            <a:extLst>
              <a:ext uri="{FF2B5EF4-FFF2-40B4-BE49-F238E27FC236}">
                <a16:creationId xmlns:a16="http://schemas.microsoft.com/office/drawing/2014/main" id="{F08B7341-421F-43A1-A878-566597FC9402}"/>
              </a:ext>
            </a:extLst>
          </p:cNvPr>
          <p:cNvSpPr>
            <a:spLocks noChangeArrowheads="1"/>
          </p:cNvSpPr>
          <p:nvPr/>
        </p:nvSpPr>
        <p:spPr bwMode="auto">
          <a:xfrm>
            <a:off x="8906934" y="3494527"/>
            <a:ext cx="609600" cy="457200"/>
          </a:xfrm>
          <a:prstGeom prst="rect">
            <a:avLst/>
          </a:prstGeom>
          <a:solidFill>
            <a:schemeClr val="accent6"/>
          </a:solidFill>
          <a:ln w="9525" algn="ctr">
            <a:solidFill>
              <a:schemeClr val="tx1"/>
            </a:solidFill>
            <a:round/>
            <a:headEnd/>
            <a:tailEnd/>
          </a:ln>
        </p:spPr>
        <p:txBody>
          <a:bodyPr/>
          <a:lstStyle/>
          <a:p>
            <a:endParaRPr lang="en-US" sz="2400"/>
          </a:p>
        </p:txBody>
      </p:sp>
      <p:sp>
        <p:nvSpPr>
          <p:cNvPr id="17" name="Oval 22">
            <a:extLst>
              <a:ext uri="{FF2B5EF4-FFF2-40B4-BE49-F238E27FC236}">
                <a16:creationId xmlns:a16="http://schemas.microsoft.com/office/drawing/2014/main" id="{FFD66463-4F77-4090-81DC-C0F1AA5EED17}"/>
              </a:ext>
            </a:extLst>
          </p:cNvPr>
          <p:cNvSpPr>
            <a:spLocks noChangeArrowheads="1"/>
          </p:cNvSpPr>
          <p:nvPr/>
        </p:nvSpPr>
        <p:spPr bwMode="auto">
          <a:xfrm>
            <a:off x="3115734" y="4971062"/>
            <a:ext cx="1930400" cy="1830149"/>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1</a:t>
            </a:r>
          </a:p>
        </p:txBody>
      </p:sp>
      <p:sp>
        <p:nvSpPr>
          <p:cNvPr id="18" name="Oval 23">
            <a:extLst>
              <a:ext uri="{FF2B5EF4-FFF2-40B4-BE49-F238E27FC236}">
                <a16:creationId xmlns:a16="http://schemas.microsoft.com/office/drawing/2014/main" id="{42B1BAA4-1E79-4379-9B4D-FE82BB2BAF35}"/>
              </a:ext>
            </a:extLst>
          </p:cNvPr>
          <p:cNvSpPr>
            <a:spLocks noChangeArrowheads="1"/>
          </p:cNvSpPr>
          <p:nvPr/>
        </p:nvSpPr>
        <p:spPr bwMode="auto">
          <a:xfrm>
            <a:off x="5706534" y="4971061"/>
            <a:ext cx="1930400" cy="1830149"/>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2</a:t>
            </a:r>
          </a:p>
        </p:txBody>
      </p:sp>
      <p:cxnSp>
        <p:nvCxnSpPr>
          <p:cNvPr id="19" name="Straight Arrow Connector 25">
            <a:extLst>
              <a:ext uri="{FF2B5EF4-FFF2-40B4-BE49-F238E27FC236}">
                <a16:creationId xmlns:a16="http://schemas.microsoft.com/office/drawing/2014/main" id="{F23A5B6B-4A79-4514-B5EF-D468E566763E}"/>
              </a:ext>
            </a:extLst>
          </p:cNvPr>
          <p:cNvCxnSpPr>
            <a:cxnSpLocks noChangeShapeType="1"/>
            <a:stCxn id="5" idx="2"/>
            <a:endCxn id="17" idx="1"/>
          </p:cNvCxnSpPr>
          <p:nvPr/>
        </p:nvCxnSpPr>
        <p:spPr bwMode="auto">
          <a:xfrm>
            <a:off x="2506136" y="3951729"/>
            <a:ext cx="892300" cy="128735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37">
            <a:extLst>
              <a:ext uri="{FF2B5EF4-FFF2-40B4-BE49-F238E27FC236}">
                <a16:creationId xmlns:a16="http://schemas.microsoft.com/office/drawing/2014/main" id="{FE24BE38-E159-49F9-94CC-6001216A6EF6}"/>
              </a:ext>
            </a:extLst>
          </p:cNvPr>
          <p:cNvCxnSpPr>
            <a:cxnSpLocks noChangeShapeType="1"/>
          </p:cNvCxnSpPr>
          <p:nvPr/>
        </p:nvCxnSpPr>
        <p:spPr bwMode="auto">
          <a:xfrm>
            <a:off x="3217334" y="3951727"/>
            <a:ext cx="406400"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1" name="TextBox 72">
            <a:extLst>
              <a:ext uri="{FF2B5EF4-FFF2-40B4-BE49-F238E27FC236}">
                <a16:creationId xmlns:a16="http://schemas.microsoft.com/office/drawing/2014/main" id="{68F64DCA-C1EA-45FA-85C8-A523639552BE}"/>
              </a:ext>
            </a:extLst>
          </p:cNvPr>
          <p:cNvSpPr txBox="1">
            <a:spLocks noChangeArrowheads="1"/>
          </p:cNvSpPr>
          <p:nvPr/>
        </p:nvSpPr>
        <p:spPr bwMode="auto">
          <a:xfrm>
            <a:off x="8108951" y="4713729"/>
            <a:ext cx="2032000"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8000" dirty="0"/>
              <a:t>…</a:t>
            </a:r>
          </a:p>
        </p:txBody>
      </p:sp>
      <p:cxnSp>
        <p:nvCxnSpPr>
          <p:cNvPr id="22" name="Straight Arrow Connector 48">
            <a:extLst>
              <a:ext uri="{FF2B5EF4-FFF2-40B4-BE49-F238E27FC236}">
                <a16:creationId xmlns:a16="http://schemas.microsoft.com/office/drawing/2014/main" id="{307BD2D9-2191-49FC-87BC-BD92ADE7C6DB}"/>
              </a:ext>
            </a:extLst>
          </p:cNvPr>
          <p:cNvCxnSpPr>
            <a:cxnSpLocks noChangeShapeType="1"/>
            <a:stCxn id="7" idx="2"/>
          </p:cNvCxnSpPr>
          <p:nvPr/>
        </p:nvCxnSpPr>
        <p:spPr bwMode="auto">
          <a:xfrm>
            <a:off x="3725334" y="3951727"/>
            <a:ext cx="10160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Straight Arrow Connector 50">
            <a:extLst>
              <a:ext uri="{FF2B5EF4-FFF2-40B4-BE49-F238E27FC236}">
                <a16:creationId xmlns:a16="http://schemas.microsoft.com/office/drawing/2014/main" id="{54200D5D-E46F-4F5D-9183-FA9F91617908}"/>
              </a:ext>
            </a:extLst>
          </p:cNvPr>
          <p:cNvCxnSpPr>
            <a:cxnSpLocks noChangeShapeType="1"/>
            <a:stCxn id="8" idx="2"/>
            <a:endCxn id="17" idx="0"/>
          </p:cNvCxnSpPr>
          <p:nvPr/>
        </p:nvCxnSpPr>
        <p:spPr bwMode="auto">
          <a:xfrm flipH="1">
            <a:off x="4080934" y="3951729"/>
            <a:ext cx="254000" cy="101933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Straight Arrow Connector 52">
            <a:extLst>
              <a:ext uri="{FF2B5EF4-FFF2-40B4-BE49-F238E27FC236}">
                <a16:creationId xmlns:a16="http://schemas.microsoft.com/office/drawing/2014/main" id="{1571B201-36FE-4DBD-B2CB-F5B7C760FF5E}"/>
              </a:ext>
            </a:extLst>
          </p:cNvPr>
          <p:cNvCxnSpPr>
            <a:cxnSpLocks noChangeShapeType="1"/>
            <a:stCxn id="9" idx="2"/>
          </p:cNvCxnSpPr>
          <p:nvPr/>
        </p:nvCxnSpPr>
        <p:spPr bwMode="auto">
          <a:xfrm flipH="1">
            <a:off x="4233334" y="3951727"/>
            <a:ext cx="71120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54">
            <a:extLst>
              <a:ext uri="{FF2B5EF4-FFF2-40B4-BE49-F238E27FC236}">
                <a16:creationId xmlns:a16="http://schemas.microsoft.com/office/drawing/2014/main" id="{8C52747C-D58B-41E0-AE73-F16D6211D7CC}"/>
              </a:ext>
            </a:extLst>
          </p:cNvPr>
          <p:cNvCxnSpPr>
            <a:cxnSpLocks noChangeShapeType="1"/>
            <a:stCxn id="10" idx="2"/>
          </p:cNvCxnSpPr>
          <p:nvPr/>
        </p:nvCxnSpPr>
        <p:spPr bwMode="auto">
          <a:xfrm flipH="1">
            <a:off x="4436534" y="3951729"/>
            <a:ext cx="1117600" cy="10828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56">
            <a:extLst>
              <a:ext uri="{FF2B5EF4-FFF2-40B4-BE49-F238E27FC236}">
                <a16:creationId xmlns:a16="http://schemas.microsoft.com/office/drawing/2014/main" id="{006F2B38-F4CC-42AE-B8E9-20162CE87221}"/>
              </a:ext>
            </a:extLst>
          </p:cNvPr>
          <p:cNvCxnSpPr>
            <a:cxnSpLocks noChangeShapeType="1"/>
            <a:stCxn id="11" idx="2"/>
          </p:cNvCxnSpPr>
          <p:nvPr/>
        </p:nvCxnSpPr>
        <p:spPr bwMode="auto">
          <a:xfrm flipH="1">
            <a:off x="4639734" y="3951727"/>
            <a:ext cx="1524000"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59">
            <a:extLst>
              <a:ext uri="{FF2B5EF4-FFF2-40B4-BE49-F238E27FC236}">
                <a16:creationId xmlns:a16="http://schemas.microsoft.com/office/drawing/2014/main" id="{181F5A46-B5F5-4A00-864B-A6AAF392B4C6}"/>
              </a:ext>
            </a:extLst>
          </p:cNvPr>
          <p:cNvCxnSpPr>
            <a:cxnSpLocks noChangeShapeType="1"/>
            <a:stCxn id="12" idx="2"/>
            <a:endCxn id="17" idx="7"/>
          </p:cNvCxnSpPr>
          <p:nvPr/>
        </p:nvCxnSpPr>
        <p:spPr bwMode="auto">
          <a:xfrm flipH="1">
            <a:off x="4763436" y="3951729"/>
            <a:ext cx="2009900" cy="128735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61">
            <a:extLst>
              <a:ext uri="{FF2B5EF4-FFF2-40B4-BE49-F238E27FC236}">
                <a16:creationId xmlns:a16="http://schemas.microsoft.com/office/drawing/2014/main" id="{201AF8B8-7166-425A-A072-2EBC96966313}"/>
              </a:ext>
            </a:extLst>
          </p:cNvPr>
          <p:cNvCxnSpPr>
            <a:cxnSpLocks noChangeShapeType="1"/>
            <a:stCxn id="13" idx="2"/>
          </p:cNvCxnSpPr>
          <p:nvPr/>
        </p:nvCxnSpPr>
        <p:spPr bwMode="auto">
          <a:xfrm flipH="1">
            <a:off x="4639734" y="3951727"/>
            <a:ext cx="2743200"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64">
            <a:extLst>
              <a:ext uri="{FF2B5EF4-FFF2-40B4-BE49-F238E27FC236}">
                <a16:creationId xmlns:a16="http://schemas.microsoft.com/office/drawing/2014/main" id="{5419F201-F4D9-4109-B936-95F9E577BDCE}"/>
              </a:ext>
            </a:extLst>
          </p:cNvPr>
          <p:cNvCxnSpPr>
            <a:cxnSpLocks noChangeShapeType="1"/>
            <a:stCxn id="14" idx="2"/>
            <a:endCxn id="17" idx="7"/>
          </p:cNvCxnSpPr>
          <p:nvPr/>
        </p:nvCxnSpPr>
        <p:spPr bwMode="auto">
          <a:xfrm flipH="1">
            <a:off x="4763436" y="3951729"/>
            <a:ext cx="3229100" cy="128735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68">
            <a:extLst>
              <a:ext uri="{FF2B5EF4-FFF2-40B4-BE49-F238E27FC236}">
                <a16:creationId xmlns:a16="http://schemas.microsoft.com/office/drawing/2014/main" id="{83404C8D-1CD7-4C70-A14A-C5A7A742D0B9}"/>
              </a:ext>
            </a:extLst>
          </p:cNvPr>
          <p:cNvCxnSpPr>
            <a:cxnSpLocks noChangeShapeType="1"/>
            <a:stCxn id="5" idx="2"/>
            <a:endCxn id="18" idx="1"/>
          </p:cNvCxnSpPr>
          <p:nvPr/>
        </p:nvCxnSpPr>
        <p:spPr bwMode="auto">
          <a:xfrm>
            <a:off x="2506136" y="3951727"/>
            <a:ext cx="3483100" cy="128735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75">
            <a:extLst>
              <a:ext uri="{FF2B5EF4-FFF2-40B4-BE49-F238E27FC236}">
                <a16:creationId xmlns:a16="http://schemas.microsoft.com/office/drawing/2014/main" id="{A3C8307C-BBCD-4A3D-9CF4-E0D06E577770}"/>
              </a:ext>
            </a:extLst>
          </p:cNvPr>
          <p:cNvCxnSpPr>
            <a:cxnSpLocks noChangeShapeType="1"/>
            <a:stCxn id="6" idx="2"/>
          </p:cNvCxnSpPr>
          <p:nvPr/>
        </p:nvCxnSpPr>
        <p:spPr bwMode="auto">
          <a:xfrm>
            <a:off x="3115734" y="3951727"/>
            <a:ext cx="2997200" cy="1219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78">
            <a:extLst>
              <a:ext uri="{FF2B5EF4-FFF2-40B4-BE49-F238E27FC236}">
                <a16:creationId xmlns:a16="http://schemas.microsoft.com/office/drawing/2014/main" id="{526CA8C3-6681-4846-95D9-6924E86C9917}"/>
              </a:ext>
            </a:extLst>
          </p:cNvPr>
          <p:cNvCxnSpPr>
            <a:cxnSpLocks noChangeShapeType="1"/>
            <a:stCxn id="7" idx="2"/>
          </p:cNvCxnSpPr>
          <p:nvPr/>
        </p:nvCxnSpPr>
        <p:spPr bwMode="auto">
          <a:xfrm>
            <a:off x="3725334" y="3951727"/>
            <a:ext cx="2438400"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81">
            <a:extLst>
              <a:ext uri="{FF2B5EF4-FFF2-40B4-BE49-F238E27FC236}">
                <a16:creationId xmlns:a16="http://schemas.microsoft.com/office/drawing/2014/main" id="{C2DC5701-EF00-461A-A792-53C874305429}"/>
              </a:ext>
            </a:extLst>
          </p:cNvPr>
          <p:cNvCxnSpPr>
            <a:cxnSpLocks noChangeShapeType="1"/>
            <a:stCxn id="8" idx="2"/>
          </p:cNvCxnSpPr>
          <p:nvPr/>
        </p:nvCxnSpPr>
        <p:spPr bwMode="auto">
          <a:xfrm>
            <a:off x="4334936" y="3951729"/>
            <a:ext cx="2043049" cy="10828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Straight Arrow Connector 83">
            <a:extLst>
              <a:ext uri="{FF2B5EF4-FFF2-40B4-BE49-F238E27FC236}">
                <a16:creationId xmlns:a16="http://schemas.microsoft.com/office/drawing/2014/main" id="{B3C54028-3EB6-4FBC-96BA-41C8A45B21A8}"/>
              </a:ext>
            </a:extLst>
          </p:cNvPr>
          <p:cNvCxnSpPr>
            <a:cxnSpLocks noChangeShapeType="1"/>
            <a:stCxn id="9" idx="2"/>
          </p:cNvCxnSpPr>
          <p:nvPr/>
        </p:nvCxnSpPr>
        <p:spPr bwMode="auto">
          <a:xfrm>
            <a:off x="4944534" y="3951727"/>
            <a:ext cx="152400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85">
            <a:extLst>
              <a:ext uri="{FF2B5EF4-FFF2-40B4-BE49-F238E27FC236}">
                <a16:creationId xmlns:a16="http://schemas.microsoft.com/office/drawing/2014/main" id="{F9D58CC3-E440-4A09-ADFE-2E653A0D44F2}"/>
              </a:ext>
            </a:extLst>
          </p:cNvPr>
          <p:cNvCxnSpPr>
            <a:cxnSpLocks noChangeShapeType="1"/>
            <a:stCxn id="10" idx="2"/>
          </p:cNvCxnSpPr>
          <p:nvPr/>
        </p:nvCxnSpPr>
        <p:spPr bwMode="auto">
          <a:xfrm>
            <a:off x="5554134" y="3951727"/>
            <a:ext cx="91440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6" name="Straight Arrow Connector 87">
            <a:extLst>
              <a:ext uri="{FF2B5EF4-FFF2-40B4-BE49-F238E27FC236}">
                <a16:creationId xmlns:a16="http://schemas.microsoft.com/office/drawing/2014/main" id="{57FFB6C8-7ABC-4C99-A3E9-41A3043A661C}"/>
              </a:ext>
            </a:extLst>
          </p:cNvPr>
          <p:cNvCxnSpPr>
            <a:cxnSpLocks noChangeShapeType="1"/>
            <a:stCxn id="11" idx="2"/>
            <a:endCxn id="18" idx="0"/>
          </p:cNvCxnSpPr>
          <p:nvPr/>
        </p:nvCxnSpPr>
        <p:spPr bwMode="auto">
          <a:xfrm>
            <a:off x="6163734" y="3951727"/>
            <a:ext cx="50800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89">
            <a:extLst>
              <a:ext uri="{FF2B5EF4-FFF2-40B4-BE49-F238E27FC236}">
                <a16:creationId xmlns:a16="http://schemas.microsoft.com/office/drawing/2014/main" id="{C21AC0BD-BA21-496C-9B2F-2F4F4D3BFB45}"/>
              </a:ext>
            </a:extLst>
          </p:cNvPr>
          <p:cNvCxnSpPr>
            <a:cxnSpLocks noChangeShapeType="1"/>
            <a:stCxn id="12" idx="2"/>
          </p:cNvCxnSpPr>
          <p:nvPr/>
        </p:nvCxnSpPr>
        <p:spPr bwMode="auto">
          <a:xfrm>
            <a:off x="6773334" y="3951727"/>
            <a:ext cx="0" cy="10193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 name="Straight Arrow Connector 91">
            <a:extLst>
              <a:ext uri="{FF2B5EF4-FFF2-40B4-BE49-F238E27FC236}">
                <a16:creationId xmlns:a16="http://schemas.microsoft.com/office/drawing/2014/main" id="{45FAF442-82D6-4D98-AF68-ED82F8FE86FF}"/>
              </a:ext>
            </a:extLst>
          </p:cNvPr>
          <p:cNvCxnSpPr>
            <a:cxnSpLocks noChangeShapeType="1"/>
            <a:stCxn id="13" idx="2"/>
          </p:cNvCxnSpPr>
          <p:nvPr/>
        </p:nvCxnSpPr>
        <p:spPr bwMode="auto">
          <a:xfrm flipH="1">
            <a:off x="6949017" y="3951729"/>
            <a:ext cx="433917" cy="108283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93">
            <a:extLst>
              <a:ext uri="{FF2B5EF4-FFF2-40B4-BE49-F238E27FC236}">
                <a16:creationId xmlns:a16="http://schemas.microsoft.com/office/drawing/2014/main" id="{477B845E-C487-47C2-AC67-8A6A02280369}"/>
              </a:ext>
            </a:extLst>
          </p:cNvPr>
          <p:cNvCxnSpPr>
            <a:cxnSpLocks noChangeShapeType="1"/>
            <a:stCxn id="15" idx="2"/>
          </p:cNvCxnSpPr>
          <p:nvPr/>
        </p:nvCxnSpPr>
        <p:spPr bwMode="auto">
          <a:xfrm flipH="1">
            <a:off x="4944534" y="3951729"/>
            <a:ext cx="3657600" cy="143910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95">
            <a:extLst>
              <a:ext uri="{FF2B5EF4-FFF2-40B4-BE49-F238E27FC236}">
                <a16:creationId xmlns:a16="http://schemas.microsoft.com/office/drawing/2014/main" id="{2DB151F6-D952-4F4F-8169-3B42785C36B2}"/>
              </a:ext>
            </a:extLst>
          </p:cNvPr>
          <p:cNvCxnSpPr>
            <a:cxnSpLocks noChangeShapeType="1"/>
            <a:stCxn id="16" idx="2"/>
          </p:cNvCxnSpPr>
          <p:nvPr/>
        </p:nvCxnSpPr>
        <p:spPr bwMode="auto">
          <a:xfrm flipH="1">
            <a:off x="4893734" y="3951729"/>
            <a:ext cx="4318000" cy="143910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Straight Arrow Connector 97">
            <a:extLst>
              <a:ext uri="{FF2B5EF4-FFF2-40B4-BE49-F238E27FC236}">
                <a16:creationId xmlns:a16="http://schemas.microsoft.com/office/drawing/2014/main" id="{76CF6791-166C-4040-91FD-D4A0782FF442}"/>
              </a:ext>
            </a:extLst>
          </p:cNvPr>
          <p:cNvCxnSpPr>
            <a:cxnSpLocks noChangeShapeType="1"/>
            <a:stCxn id="14" idx="2"/>
          </p:cNvCxnSpPr>
          <p:nvPr/>
        </p:nvCxnSpPr>
        <p:spPr bwMode="auto">
          <a:xfrm flipH="1">
            <a:off x="7078134" y="3951727"/>
            <a:ext cx="914400"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 name="Straight Arrow Connector 99">
            <a:extLst>
              <a:ext uri="{FF2B5EF4-FFF2-40B4-BE49-F238E27FC236}">
                <a16:creationId xmlns:a16="http://schemas.microsoft.com/office/drawing/2014/main" id="{95742764-942A-453B-98FA-067C5F89FD07}"/>
              </a:ext>
            </a:extLst>
          </p:cNvPr>
          <p:cNvCxnSpPr>
            <a:cxnSpLocks noChangeShapeType="1"/>
            <a:stCxn id="15" idx="2"/>
          </p:cNvCxnSpPr>
          <p:nvPr/>
        </p:nvCxnSpPr>
        <p:spPr bwMode="auto">
          <a:xfrm flipH="1">
            <a:off x="7165977" y="3951727"/>
            <a:ext cx="1436159" cy="11430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Straight Arrow Connector 101">
            <a:extLst>
              <a:ext uri="{FF2B5EF4-FFF2-40B4-BE49-F238E27FC236}">
                <a16:creationId xmlns:a16="http://schemas.microsoft.com/office/drawing/2014/main" id="{F6379AEE-1D3D-49B1-AF9C-ED5443A4B23C}"/>
              </a:ext>
            </a:extLst>
          </p:cNvPr>
          <p:cNvCxnSpPr>
            <a:cxnSpLocks noChangeShapeType="1"/>
            <a:stCxn id="16" idx="2"/>
            <a:endCxn id="18" idx="7"/>
          </p:cNvCxnSpPr>
          <p:nvPr/>
        </p:nvCxnSpPr>
        <p:spPr bwMode="auto">
          <a:xfrm flipH="1">
            <a:off x="7354236" y="3951727"/>
            <a:ext cx="1857500" cy="128735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4" name="TextBox 43">
            <a:extLst>
              <a:ext uri="{FF2B5EF4-FFF2-40B4-BE49-F238E27FC236}">
                <a16:creationId xmlns:a16="http://schemas.microsoft.com/office/drawing/2014/main" id="{83EE313E-3642-438E-8382-FD930DEB453E}"/>
              </a:ext>
            </a:extLst>
          </p:cNvPr>
          <p:cNvSpPr txBox="1"/>
          <p:nvPr/>
        </p:nvSpPr>
        <p:spPr>
          <a:xfrm>
            <a:off x="1794934" y="2602385"/>
            <a:ext cx="2342308" cy="461665"/>
          </a:xfrm>
          <a:prstGeom prst="rect">
            <a:avLst/>
          </a:prstGeom>
          <a:noFill/>
        </p:spPr>
        <p:txBody>
          <a:bodyPr wrap="none">
            <a:spAutoFit/>
          </a:bodyPr>
          <a:lstStyle/>
          <a:p>
            <a:pPr>
              <a:defRPr/>
            </a:pPr>
            <a:r>
              <a:rPr lang="en-US" sz="2400" dirty="0">
                <a:latin typeface="Palatino" pitchFamily="18" charset="0"/>
              </a:rPr>
              <a:t>Global Memory</a:t>
            </a:r>
          </a:p>
        </p:txBody>
      </p:sp>
    </p:spTree>
    <p:extLst>
      <p:ext uri="{BB962C8B-B14F-4D97-AF65-F5344CB8AC3E}">
        <p14:creationId xmlns:p14="http://schemas.microsoft.com/office/powerpoint/2010/main" val="401728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C847-FBF8-44D3-AE51-C9FAC162BCF8}"/>
              </a:ext>
            </a:extLst>
          </p:cNvPr>
          <p:cNvSpPr>
            <a:spLocks noGrp="1"/>
          </p:cNvSpPr>
          <p:nvPr>
            <p:ph type="title"/>
          </p:nvPr>
        </p:nvSpPr>
        <p:spPr/>
        <p:txBody>
          <a:bodyPr/>
          <a:lstStyle/>
          <a:p>
            <a:r>
              <a:rPr lang="en-US" dirty="0"/>
              <a:t>SIMD</a:t>
            </a:r>
          </a:p>
        </p:txBody>
      </p:sp>
      <p:sp>
        <p:nvSpPr>
          <p:cNvPr id="3" name="Text Placeholder 2">
            <a:extLst>
              <a:ext uri="{FF2B5EF4-FFF2-40B4-BE49-F238E27FC236}">
                <a16:creationId xmlns:a16="http://schemas.microsoft.com/office/drawing/2014/main" id="{B77BC7B3-C730-49CA-86C4-8FDAF0590E5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EC66EC7-2606-4095-A28B-37A266D3B2BC}"/>
              </a:ext>
            </a:extLst>
          </p:cNvPr>
          <p:cNvSpPr>
            <a:spLocks noGrp="1"/>
          </p:cNvSpPr>
          <p:nvPr>
            <p:ph type="sldNum" sz="quarter" idx="12"/>
          </p:nvPr>
        </p:nvSpPr>
        <p:spPr/>
        <p:txBody>
          <a:bodyPr/>
          <a:lstStyle/>
          <a:p>
            <a:fld id="{57733F94-BD4E-45B7-8984-807B972C88CC}" type="slidenum">
              <a:rPr lang="en-US" smtClean="0"/>
              <a:pPr/>
              <a:t>7</a:t>
            </a:fld>
            <a:endParaRPr lang="en-US"/>
          </a:p>
        </p:txBody>
      </p:sp>
    </p:spTree>
    <p:extLst>
      <p:ext uri="{BB962C8B-B14F-4D97-AF65-F5344CB8AC3E}">
        <p14:creationId xmlns:p14="http://schemas.microsoft.com/office/powerpoint/2010/main" val="363841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67D0-4AA1-4B06-A624-8A2F967AD325}"/>
              </a:ext>
            </a:extLst>
          </p:cNvPr>
          <p:cNvSpPr>
            <a:spLocks noGrp="1"/>
          </p:cNvSpPr>
          <p:nvPr>
            <p:ph type="title"/>
          </p:nvPr>
        </p:nvSpPr>
        <p:spPr/>
        <p:txBody>
          <a:bodyPr/>
          <a:lstStyle/>
          <a:p>
            <a:r>
              <a:rPr lang="en-US" dirty="0"/>
              <a:t>Tiling/Blocking </a:t>
            </a:r>
          </a:p>
        </p:txBody>
      </p:sp>
      <p:sp>
        <p:nvSpPr>
          <p:cNvPr id="3" name="Content Placeholder 2">
            <a:extLst>
              <a:ext uri="{FF2B5EF4-FFF2-40B4-BE49-F238E27FC236}">
                <a16:creationId xmlns:a16="http://schemas.microsoft.com/office/drawing/2014/main" id="{1C34E51D-3F42-4D32-BF8B-80F840B243E9}"/>
              </a:ext>
            </a:extLst>
          </p:cNvPr>
          <p:cNvSpPr>
            <a:spLocks noGrp="1"/>
          </p:cNvSpPr>
          <p:nvPr>
            <p:ph idx="1"/>
          </p:nvPr>
        </p:nvSpPr>
        <p:spPr>
          <a:xfrm>
            <a:off x="838200" y="1355558"/>
            <a:ext cx="10515600" cy="642575"/>
          </a:xfrm>
        </p:spPr>
        <p:txBody>
          <a:bodyPr/>
          <a:lstStyle/>
          <a:p>
            <a:r>
              <a:rPr lang="en-US" dirty="0"/>
              <a:t>Tiling/blocking to reduce global memory access</a:t>
            </a:r>
          </a:p>
        </p:txBody>
      </p:sp>
      <p:sp>
        <p:nvSpPr>
          <p:cNvPr id="4" name="Slide Number Placeholder 3">
            <a:extLst>
              <a:ext uri="{FF2B5EF4-FFF2-40B4-BE49-F238E27FC236}">
                <a16:creationId xmlns:a16="http://schemas.microsoft.com/office/drawing/2014/main" id="{C5DC2AC1-87CE-486E-B05B-4C080676124E}"/>
              </a:ext>
            </a:extLst>
          </p:cNvPr>
          <p:cNvSpPr>
            <a:spLocks noGrp="1"/>
          </p:cNvSpPr>
          <p:nvPr>
            <p:ph type="sldNum" sz="quarter" idx="12"/>
          </p:nvPr>
        </p:nvSpPr>
        <p:spPr/>
        <p:txBody>
          <a:bodyPr/>
          <a:lstStyle/>
          <a:p>
            <a:fld id="{57733F94-BD4E-45B7-8984-807B972C88CC}" type="slidenum">
              <a:rPr lang="en-US" smtClean="0"/>
              <a:pPr/>
              <a:t>70</a:t>
            </a:fld>
            <a:endParaRPr lang="en-US"/>
          </a:p>
        </p:txBody>
      </p:sp>
      <p:sp>
        <p:nvSpPr>
          <p:cNvPr id="5" name="Rectangle 3">
            <a:extLst>
              <a:ext uri="{FF2B5EF4-FFF2-40B4-BE49-F238E27FC236}">
                <a16:creationId xmlns:a16="http://schemas.microsoft.com/office/drawing/2014/main" id="{5863E8DA-B04B-41EB-9D6C-41EEE433D6B0}"/>
              </a:ext>
            </a:extLst>
          </p:cNvPr>
          <p:cNvSpPr>
            <a:spLocks noChangeArrowheads="1"/>
          </p:cNvSpPr>
          <p:nvPr/>
        </p:nvSpPr>
        <p:spPr bwMode="auto">
          <a:xfrm>
            <a:off x="2239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6" name="Rectangle 4">
            <a:extLst>
              <a:ext uri="{FF2B5EF4-FFF2-40B4-BE49-F238E27FC236}">
                <a16:creationId xmlns:a16="http://schemas.microsoft.com/office/drawing/2014/main" id="{552B05F6-243A-4F88-9A98-01B34CA2B958}"/>
              </a:ext>
            </a:extLst>
          </p:cNvPr>
          <p:cNvSpPr>
            <a:spLocks noChangeArrowheads="1"/>
          </p:cNvSpPr>
          <p:nvPr/>
        </p:nvSpPr>
        <p:spPr bwMode="auto">
          <a:xfrm>
            <a:off x="2849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7" name="Rectangle 5">
            <a:extLst>
              <a:ext uri="{FF2B5EF4-FFF2-40B4-BE49-F238E27FC236}">
                <a16:creationId xmlns:a16="http://schemas.microsoft.com/office/drawing/2014/main" id="{014C845B-1A30-4C72-8B4F-4A6537292CBC}"/>
              </a:ext>
            </a:extLst>
          </p:cNvPr>
          <p:cNvSpPr>
            <a:spLocks noChangeArrowheads="1"/>
          </p:cNvSpPr>
          <p:nvPr/>
        </p:nvSpPr>
        <p:spPr bwMode="auto">
          <a:xfrm>
            <a:off x="34589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8" name="Rectangle 6">
            <a:extLst>
              <a:ext uri="{FF2B5EF4-FFF2-40B4-BE49-F238E27FC236}">
                <a16:creationId xmlns:a16="http://schemas.microsoft.com/office/drawing/2014/main" id="{62E3B9F0-D327-48FA-BC0C-64E3518E93CC}"/>
              </a:ext>
            </a:extLst>
          </p:cNvPr>
          <p:cNvSpPr>
            <a:spLocks noChangeArrowheads="1"/>
          </p:cNvSpPr>
          <p:nvPr/>
        </p:nvSpPr>
        <p:spPr bwMode="auto">
          <a:xfrm>
            <a:off x="40685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9" name="Rectangle 7">
            <a:extLst>
              <a:ext uri="{FF2B5EF4-FFF2-40B4-BE49-F238E27FC236}">
                <a16:creationId xmlns:a16="http://schemas.microsoft.com/office/drawing/2014/main" id="{C4C26004-A3EA-4A72-B0A9-36AE628176AF}"/>
              </a:ext>
            </a:extLst>
          </p:cNvPr>
          <p:cNvSpPr>
            <a:spLocks noChangeArrowheads="1"/>
          </p:cNvSpPr>
          <p:nvPr/>
        </p:nvSpPr>
        <p:spPr bwMode="auto">
          <a:xfrm>
            <a:off x="46781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0" name="Rectangle 8">
            <a:extLst>
              <a:ext uri="{FF2B5EF4-FFF2-40B4-BE49-F238E27FC236}">
                <a16:creationId xmlns:a16="http://schemas.microsoft.com/office/drawing/2014/main" id="{52C498F5-36CA-44A6-8A9D-F38F4E944F5A}"/>
              </a:ext>
            </a:extLst>
          </p:cNvPr>
          <p:cNvSpPr>
            <a:spLocks noChangeArrowheads="1"/>
          </p:cNvSpPr>
          <p:nvPr/>
        </p:nvSpPr>
        <p:spPr bwMode="auto">
          <a:xfrm>
            <a:off x="5287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1" name="Rectangle 9">
            <a:extLst>
              <a:ext uri="{FF2B5EF4-FFF2-40B4-BE49-F238E27FC236}">
                <a16:creationId xmlns:a16="http://schemas.microsoft.com/office/drawing/2014/main" id="{CECCC54A-71E9-4C34-A87D-05FBD4799CFE}"/>
              </a:ext>
            </a:extLst>
          </p:cNvPr>
          <p:cNvSpPr>
            <a:spLocks noChangeArrowheads="1"/>
          </p:cNvSpPr>
          <p:nvPr/>
        </p:nvSpPr>
        <p:spPr bwMode="auto">
          <a:xfrm>
            <a:off x="5897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2" name="Rectangle 10">
            <a:extLst>
              <a:ext uri="{FF2B5EF4-FFF2-40B4-BE49-F238E27FC236}">
                <a16:creationId xmlns:a16="http://schemas.microsoft.com/office/drawing/2014/main" id="{75A40B0F-F54E-460A-B996-C35C43BBEBEA}"/>
              </a:ext>
            </a:extLst>
          </p:cNvPr>
          <p:cNvSpPr>
            <a:spLocks noChangeArrowheads="1"/>
          </p:cNvSpPr>
          <p:nvPr/>
        </p:nvSpPr>
        <p:spPr bwMode="auto">
          <a:xfrm>
            <a:off x="65069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3" name="Rectangle 11">
            <a:extLst>
              <a:ext uri="{FF2B5EF4-FFF2-40B4-BE49-F238E27FC236}">
                <a16:creationId xmlns:a16="http://schemas.microsoft.com/office/drawing/2014/main" id="{509CDC7B-1653-4EFF-AEC6-D90B95500C98}"/>
              </a:ext>
            </a:extLst>
          </p:cNvPr>
          <p:cNvSpPr>
            <a:spLocks noChangeArrowheads="1"/>
          </p:cNvSpPr>
          <p:nvPr/>
        </p:nvSpPr>
        <p:spPr bwMode="auto">
          <a:xfrm>
            <a:off x="71165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4" name="Rectangle 12">
            <a:extLst>
              <a:ext uri="{FF2B5EF4-FFF2-40B4-BE49-F238E27FC236}">
                <a16:creationId xmlns:a16="http://schemas.microsoft.com/office/drawing/2014/main" id="{B249355A-DC0A-4157-908A-636C4A7EAAA2}"/>
              </a:ext>
            </a:extLst>
          </p:cNvPr>
          <p:cNvSpPr>
            <a:spLocks noChangeArrowheads="1"/>
          </p:cNvSpPr>
          <p:nvPr/>
        </p:nvSpPr>
        <p:spPr bwMode="auto">
          <a:xfrm>
            <a:off x="77261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5" name="Rectangle 13">
            <a:extLst>
              <a:ext uri="{FF2B5EF4-FFF2-40B4-BE49-F238E27FC236}">
                <a16:creationId xmlns:a16="http://schemas.microsoft.com/office/drawing/2014/main" id="{0B203B7F-6B94-4026-9F31-80DD38D450EB}"/>
              </a:ext>
            </a:extLst>
          </p:cNvPr>
          <p:cNvSpPr>
            <a:spLocks noChangeArrowheads="1"/>
          </p:cNvSpPr>
          <p:nvPr/>
        </p:nvSpPr>
        <p:spPr bwMode="auto">
          <a:xfrm>
            <a:off x="8335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6" name="Rectangle 14">
            <a:extLst>
              <a:ext uri="{FF2B5EF4-FFF2-40B4-BE49-F238E27FC236}">
                <a16:creationId xmlns:a16="http://schemas.microsoft.com/office/drawing/2014/main" id="{874F7B63-9630-409F-BFE2-654CF7D2FC50}"/>
              </a:ext>
            </a:extLst>
          </p:cNvPr>
          <p:cNvSpPr>
            <a:spLocks noChangeArrowheads="1"/>
          </p:cNvSpPr>
          <p:nvPr/>
        </p:nvSpPr>
        <p:spPr bwMode="auto">
          <a:xfrm>
            <a:off x="8945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7" name="Oval 22">
            <a:extLst>
              <a:ext uri="{FF2B5EF4-FFF2-40B4-BE49-F238E27FC236}">
                <a16:creationId xmlns:a16="http://schemas.microsoft.com/office/drawing/2014/main" id="{4576907F-A8EF-409B-A09C-EDECF5513502}"/>
              </a:ext>
            </a:extLst>
          </p:cNvPr>
          <p:cNvSpPr>
            <a:spLocks noChangeArrowheads="1"/>
          </p:cNvSpPr>
          <p:nvPr/>
        </p:nvSpPr>
        <p:spPr bwMode="auto">
          <a:xfrm>
            <a:off x="2849308" y="3662367"/>
            <a:ext cx="1930400" cy="1727200"/>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1</a:t>
            </a:r>
          </a:p>
        </p:txBody>
      </p:sp>
      <p:sp>
        <p:nvSpPr>
          <p:cNvPr id="18" name="Oval 23">
            <a:extLst>
              <a:ext uri="{FF2B5EF4-FFF2-40B4-BE49-F238E27FC236}">
                <a16:creationId xmlns:a16="http://schemas.microsoft.com/office/drawing/2014/main" id="{822D33C2-CAC7-4293-9314-4EB2F262E480}"/>
              </a:ext>
            </a:extLst>
          </p:cNvPr>
          <p:cNvSpPr>
            <a:spLocks noChangeArrowheads="1"/>
          </p:cNvSpPr>
          <p:nvPr/>
        </p:nvSpPr>
        <p:spPr bwMode="auto">
          <a:xfrm>
            <a:off x="6252908" y="3644794"/>
            <a:ext cx="1930400" cy="1727200"/>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2</a:t>
            </a:r>
          </a:p>
        </p:txBody>
      </p:sp>
      <p:sp>
        <p:nvSpPr>
          <p:cNvPr id="19" name="TextBox 72">
            <a:extLst>
              <a:ext uri="{FF2B5EF4-FFF2-40B4-BE49-F238E27FC236}">
                <a16:creationId xmlns:a16="http://schemas.microsoft.com/office/drawing/2014/main" id="{31650718-0721-48D2-8513-9159CE69D0C0}"/>
              </a:ext>
            </a:extLst>
          </p:cNvPr>
          <p:cNvSpPr txBox="1">
            <a:spLocks noChangeArrowheads="1"/>
          </p:cNvSpPr>
          <p:nvPr/>
        </p:nvSpPr>
        <p:spPr bwMode="auto">
          <a:xfrm>
            <a:off x="8335708" y="3171752"/>
            <a:ext cx="2032000"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8000" dirty="0"/>
              <a:t>…</a:t>
            </a:r>
          </a:p>
        </p:txBody>
      </p:sp>
      <p:sp>
        <p:nvSpPr>
          <p:cNvPr id="20" name="Rectangle 3">
            <a:extLst>
              <a:ext uri="{FF2B5EF4-FFF2-40B4-BE49-F238E27FC236}">
                <a16:creationId xmlns:a16="http://schemas.microsoft.com/office/drawing/2014/main" id="{8D23195A-33FA-4DB9-A5D3-B0B34082CD55}"/>
              </a:ext>
            </a:extLst>
          </p:cNvPr>
          <p:cNvSpPr>
            <a:spLocks noChangeArrowheads="1"/>
          </p:cNvSpPr>
          <p:nvPr/>
        </p:nvSpPr>
        <p:spPr bwMode="auto">
          <a:xfrm>
            <a:off x="43733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1" name="Rectangle 4">
            <a:extLst>
              <a:ext uri="{FF2B5EF4-FFF2-40B4-BE49-F238E27FC236}">
                <a16:creationId xmlns:a16="http://schemas.microsoft.com/office/drawing/2014/main" id="{BF05CC17-435F-4B1B-A1D1-DA3B986BEC10}"/>
              </a:ext>
            </a:extLst>
          </p:cNvPr>
          <p:cNvSpPr>
            <a:spLocks noChangeArrowheads="1"/>
          </p:cNvSpPr>
          <p:nvPr/>
        </p:nvSpPr>
        <p:spPr bwMode="auto">
          <a:xfrm>
            <a:off x="49829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2" name="Rectangle 5">
            <a:extLst>
              <a:ext uri="{FF2B5EF4-FFF2-40B4-BE49-F238E27FC236}">
                <a16:creationId xmlns:a16="http://schemas.microsoft.com/office/drawing/2014/main" id="{00488329-80B6-4BE0-800F-3D24968CE46B}"/>
              </a:ext>
            </a:extLst>
          </p:cNvPr>
          <p:cNvSpPr>
            <a:spLocks noChangeArrowheads="1"/>
          </p:cNvSpPr>
          <p:nvPr/>
        </p:nvSpPr>
        <p:spPr bwMode="auto">
          <a:xfrm>
            <a:off x="55925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3" name="Rectangle 6">
            <a:extLst>
              <a:ext uri="{FF2B5EF4-FFF2-40B4-BE49-F238E27FC236}">
                <a16:creationId xmlns:a16="http://schemas.microsoft.com/office/drawing/2014/main" id="{452C2AC6-4850-4AEA-9190-998BB0B86208}"/>
              </a:ext>
            </a:extLst>
          </p:cNvPr>
          <p:cNvSpPr>
            <a:spLocks noChangeArrowheads="1"/>
          </p:cNvSpPr>
          <p:nvPr/>
        </p:nvSpPr>
        <p:spPr bwMode="auto">
          <a:xfrm>
            <a:off x="62021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cxnSp>
        <p:nvCxnSpPr>
          <p:cNvPr id="24" name="Straight Arrow Connector 74">
            <a:extLst>
              <a:ext uri="{FF2B5EF4-FFF2-40B4-BE49-F238E27FC236}">
                <a16:creationId xmlns:a16="http://schemas.microsoft.com/office/drawing/2014/main" id="{41C45C35-1564-47E0-9679-9B4B5F8EE68A}"/>
              </a:ext>
            </a:extLst>
          </p:cNvPr>
          <p:cNvCxnSpPr>
            <a:cxnSpLocks noChangeShapeType="1"/>
            <a:stCxn id="5" idx="2"/>
            <a:endCxn id="20" idx="0"/>
          </p:cNvCxnSpPr>
          <p:nvPr/>
        </p:nvCxnSpPr>
        <p:spPr bwMode="auto">
          <a:xfrm>
            <a:off x="2544508" y="2736939"/>
            <a:ext cx="21336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76">
            <a:extLst>
              <a:ext uri="{FF2B5EF4-FFF2-40B4-BE49-F238E27FC236}">
                <a16:creationId xmlns:a16="http://schemas.microsoft.com/office/drawing/2014/main" id="{E9A637D1-488F-42EF-B677-8FC0574C3679}"/>
              </a:ext>
            </a:extLst>
          </p:cNvPr>
          <p:cNvCxnSpPr>
            <a:cxnSpLocks noChangeShapeType="1"/>
            <a:stCxn id="6" idx="2"/>
            <a:endCxn id="21" idx="0"/>
          </p:cNvCxnSpPr>
          <p:nvPr/>
        </p:nvCxnSpPr>
        <p:spPr bwMode="auto">
          <a:xfrm>
            <a:off x="3154108" y="2736939"/>
            <a:ext cx="21336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78">
            <a:extLst>
              <a:ext uri="{FF2B5EF4-FFF2-40B4-BE49-F238E27FC236}">
                <a16:creationId xmlns:a16="http://schemas.microsoft.com/office/drawing/2014/main" id="{39591289-786C-471B-A2A3-6B958164AC4B}"/>
              </a:ext>
            </a:extLst>
          </p:cNvPr>
          <p:cNvCxnSpPr>
            <a:cxnSpLocks noChangeShapeType="1"/>
            <a:stCxn id="7" idx="2"/>
            <a:endCxn id="22" idx="0"/>
          </p:cNvCxnSpPr>
          <p:nvPr/>
        </p:nvCxnSpPr>
        <p:spPr bwMode="auto">
          <a:xfrm>
            <a:off x="3763708" y="2736939"/>
            <a:ext cx="21336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80">
            <a:extLst>
              <a:ext uri="{FF2B5EF4-FFF2-40B4-BE49-F238E27FC236}">
                <a16:creationId xmlns:a16="http://schemas.microsoft.com/office/drawing/2014/main" id="{A89291DD-75E5-4CFB-BB93-20F57701FFCB}"/>
              </a:ext>
            </a:extLst>
          </p:cNvPr>
          <p:cNvCxnSpPr>
            <a:cxnSpLocks noChangeShapeType="1"/>
            <a:endCxn id="23" idx="0"/>
          </p:cNvCxnSpPr>
          <p:nvPr/>
        </p:nvCxnSpPr>
        <p:spPr bwMode="auto">
          <a:xfrm>
            <a:off x="4576508" y="2648707"/>
            <a:ext cx="1930400" cy="304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90">
            <a:extLst>
              <a:ext uri="{FF2B5EF4-FFF2-40B4-BE49-F238E27FC236}">
                <a16:creationId xmlns:a16="http://schemas.microsoft.com/office/drawing/2014/main" id="{FEDA1DEB-5247-4C1E-80FA-2659CFF6CB6E}"/>
              </a:ext>
            </a:extLst>
          </p:cNvPr>
          <p:cNvCxnSpPr>
            <a:cxnSpLocks noChangeShapeType="1"/>
            <a:stCxn id="20" idx="2"/>
          </p:cNvCxnSpPr>
          <p:nvPr/>
        </p:nvCxnSpPr>
        <p:spPr bwMode="auto">
          <a:xfrm flipH="1">
            <a:off x="4220908" y="3498940"/>
            <a:ext cx="457200" cy="23210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92">
            <a:extLst>
              <a:ext uri="{FF2B5EF4-FFF2-40B4-BE49-F238E27FC236}">
                <a16:creationId xmlns:a16="http://schemas.microsoft.com/office/drawing/2014/main" id="{980784D6-E149-4CC9-B668-991A5C1F5663}"/>
              </a:ext>
            </a:extLst>
          </p:cNvPr>
          <p:cNvCxnSpPr>
            <a:cxnSpLocks noChangeShapeType="1"/>
            <a:stCxn id="21" idx="2"/>
          </p:cNvCxnSpPr>
          <p:nvPr/>
        </p:nvCxnSpPr>
        <p:spPr bwMode="auto">
          <a:xfrm flipH="1">
            <a:off x="4373308" y="3498939"/>
            <a:ext cx="914400" cy="324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94">
            <a:extLst>
              <a:ext uri="{FF2B5EF4-FFF2-40B4-BE49-F238E27FC236}">
                <a16:creationId xmlns:a16="http://schemas.microsoft.com/office/drawing/2014/main" id="{0D8A8E13-E5C8-48E0-B82F-A6960C46B68A}"/>
              </a:ext>
            </a:extLst>
          </p:cNvPr>
          <p:cNvCxnSpPr>
            <a:cxnSpLocks noChangeShapeType="1"/>
            <a:stCxn id="22" idx="2"/>
            <a:endCxn id="17" idx="7"/>
          </p:cNvCxnSpPr>
          <p:nvPr/>
        </p:nvCxnSpPr>
        <p:spPr bwMode="auto">
          <a:xfrm flipH="1">
            <a:off x="4497010" y="3498939"/>
            <a:ext cx="1400300" cy="41637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97">
            <a:extLst>
              <a:ext uri="{FF2B5EF4-FFF2-40B4-BE49-F238E27FC236}">
                <a16:creationId xmlns:a16="http://schemas.microsoft.com/office/drawing/2014/main" id="{9F1B198A-B201-41FE-AF69-724070A1BB9D}"/>
              </a:ext>
            </a:extLst>
          </p:cNvPr>
          <p:cNvCxnSpPr>
            <a:cxnSpLocks noChangeShapeType="1"/>
            <a:stCxn id="23" idx="2"/>
          </p:cNvCxnSpPr>
          <p:nvPr/>
        </p:nvCxnSpPr>
        <p:spPr bwMode="auto">
          <a:xfrm flipH="1">
            <a:off x="4678108" y="3498939"/>
            <a:ext cx="1828800" cy="597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99">
            <a:extLst>
              <a:ext uri="{FF2B5EF4-FFF2-40B4-BE49-F238E27FC236}">
                <a16:creationId xmlns:a16="http://schemas.microsoft.com/office/drawing/2014/main" id="{93356A15-FACD-4EE5-87F2-3C59BF865AB0}"/>
              </a:ext>
            </a:extLst>
          </p:cNvPr>
          <p:cNvCxnSpPr>
            <a:cxnSpLocks noChangeShapeType="1"/>
            <a:stCxn id="20" idx="2"/>
          </p:cNvCxnSpPr>
          <p:nvPr/>
        </p:nvCxnSpPr>
        <p:spPr bwMode="auto">
          <a:xfrm>
            <a:off x="4678108" y="3498939"/>
            <a:ext cx="1699683" cy="46421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101">
            <a:extLst>
              <a:ext uri="{FF2B5EF4-FFF2-40B4-BE49-F238E27FC236}">
                <a16:creationId xmlns:a16="http://schemas.microsoft.com/office/drawing/2014/main" id="{6CC3B586-936B-4E6B-9674-6121BBDFDB15}"/>
              </a:ext>
            </a:extLst>
          </p:cNvPr>
          <p:cNvCxnSpPr>
            <a:cxnSpLocks noChangeShapeType="1"/>
            <a:stCxn id="21" idx="2"/>
            <a:endCxn id="18" idx="1"/>
          </p:cNvCxnSpPr>
          <p:nvPr/>
        </p:nvCxnSpPr>
        <p:spPr bwMode="auto">
          <a:xfrm>
            <a:off x="5287710" y="3498940"/>
            <a:ext cx="1247900" cy="3987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Straight Arrow Connector 103">
            <a:extLst>
              <a:ext uri="{FF2B5EF4-FFF2-40B4-BE49-F238E27FC236}">
                <a16:creationId xmlns:a16="http://schemas.microsoft.com/office/drawing/2014/main" id="{EF3E3405-F3A1-4643-BE51-23866201EF96}"/>
              </a:ext>
            </a:extLst>
          </p:cNvPr>
          <p:cNvCxnSpPr>
            <a:cxnSpLocks noChangeShapeType="1"/>
            <a:stCxn id="22" idx="2"/>
          </p:cNvCxnSpPr>
          <p:nvPr/>
        </p:nvCxnSpPr>
        <p:spPr bwMode="auto">
          <a:xfrm>
            <a:off x="5897308" y="3498939"/>
            <a:ext cx="762000" cy="324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105">
            <a:extLst>
              <a:ext uri="{FF2B5EF4-FFF2-40B4-BE49-F238E27FC236}">
                <a16:creationId xmlns:a16="http://schemas.microsoft.com/office/drawing/2014/main" id="{C0187CE7-CC46-4A5B-8F66-513D59025086}"/>
              </a:ext>
            </a:extLst>
          </p:cNvPr>
          <p:cNvCxnSpPr>
            <a:cxnSpLocks noChangeShapeType="1"/>
            <a:stCxn id="23" idx="2"/>
          </p:cNvCxnSpPr>
          <p:nvPr/>
        </p:nvCxnSpPr>
        <p:spPr bwMode="auto">
          <a:xfrm>
            <a:off x="6506908" y="3498940"/>
            <a:ext cx="304800" cy="23210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02E0491D-9DD0-4D4E-BE59-B76C8B02F306}"/>
              </a:ext>
            </a:extLst>
          </p:cNvPr>
          <p:cNvSpPr txBox="1"/>
          <p:nvPr/>
        </p:nvSpPr>
        <p:spPr>
          <a:xfrm>
            <a:off x="0" y="1916557"/>
            <a:ext cx="2342308" cy="461665"/>
          </a:xfrm>
          <a:prstGeom prst="rect">
            <a:avLst/>
          </a:prstGeom>
          <a:noFill/>
          <a:ln>
            <a:solidFill>
              <a:schemeClr val="tx1"/>
            </a:solidFill>
          </a:ln>
        </p:spPr>
        <p:txBody>
          <a:bodyPr wrap="none">
            <a:spAutoFit/>
          </a:bodyPr>
          <a:lstStyle/>
          <a:p>
            <a:pPr>
              <a:defRPr/>
            </a:pPr>
            <a:r>
              <a:rPr lang="en-US" sz="2400" dirty="0">
                <a:latin typeface="Palatino" pitchFamily="18" charset="0"/>
              </a:rPr>
              <a:t>Global Memory</a:t>
            </a:r>
          </a:p>
        </p:txBody>
      </p:sp>
      <p:sp>
        <p:nvSpPr>
          <p:cNvPr id="37" name="TextBox 36">
            <a:extLst>
              <a:ext uri="{FF2B5EF4-FFF2-40B4-BE49-F238E27FC236}">
                <a16:creationId xmlns:a16="http://schemas.microsoft.com/office/drawing/2014/main" id="{C470FF75-3B94-4312-8DCB-9DA05025800A}"/>
              </a:ext>
            </a:extLst>
          </p:cNvPr>
          <p:cNvSpPr txBox="1"/>
          <p:nvPr/>
        </p:nvSpPr>
        <p:spPr>
          <a:xfrm>
            <a:off x="1828801" y="3041742"/>
            <a:ext cx="2549096" cy="461665"/>
          </a:xfrm>
          <a:prstGeom prst="rect">
            <a:avLst/>
          </a:prstGeom>
          <a:noFill/>
          <a:ln>
            <a:solidFill>
              <a:schemeClr val="tx1"/>
            </a:solidFill>
          </a:ln>
        </p:spPr>
        <p:txBody>
          <a:bodyPr wrap="none">
            <a:spAutoFit/>
          </a:bodyPr>
          <a:lstStyle/>
          <a:p>
            <a:pPr>
              <a:defRPr/>
            </a:pPr>
            <a:r>
              <a:rPr lang="en-US" sz="2400" dirty="0">
                <a:latin typeface="Palatino" pitchFamily="18" charset="0"/>
              </a:rPr>
              <a:t>On-chip Memory</a:t>
            </a:r>
          </a:p>
        </p:txBody>
      </p:sp>
      <p:sp>
        <p:nvSpPr>
          <p:cNvPr id="38" name="TextBox 37">
            <a:extLst>
              <a:ext uri="{FF2B5EF4-FFF2-40B4-BE49-F238E27FC236}">
                <a16:creationId xmlns:a16="http://schemas.microsoft.com/office/drawing/2014/main" id="{DBFB2008-AF16-4A87-94FE-6CA32E74FE25}"/>
              </a:ext>
            </a:extLst>
          </p:cNvPr>
          <p:cNvSpPr txBox="1"/>
          <p:nvPr/>
        </p:nvSpPr>
        <p:spPr>
          <a:xfrm>
            <a:off x="2043547" y="5567958"/>
            <a:ext cx="6616373" cy="1241622"/>
          </a:xfrm>
          <a:prstGeom prst="rect">
            <a:avLst/>
          </a:prstGeom>
          <a:noFill/>
          <a:ln>
            <a:solidFill>
              <a:schemeClr val="tx1"/>
            </a:solidFill>
          </a:ln>
        </p:spPr>
        <p:txBody>
          <a:bodyPr wrap="square" rtlCol="0">
            <a:spAutoFit/>
          </a:bodyPr>
          <a:lstStyle/>
          <a:p>
            <a:r>
              <a:rPr lang="en-US" sz="1867" dirty="0"/>
              <a:t>Divide the global memory content into tiles</a:t>
            </a:r>
          </a:p>
          <a:p>
            <a:endParaRPr lang="en-US" sz="1867" dirty="0"/>
          </a:p>
          <a:p>
            <a:r>
              <a:rPr lang="en-US" sz="1867" dirty="0"/>
              <a:t>Focus the computation of threads on one or a small number of tiles at each point in time  </a:t>
            </a:r>
          </a:p>
        </p:txBody>
      </p:sp>
    </p:spTree>
    <p:extLst>
      <p:ext uri="{BB962C8B-B14F-4D97-AF65-F5344CB8AC3E}">
        <p14:creationId xmlns:p14="http://schemas.microsoft.com/office/powerpoint/2010/main" val="551927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67D0-4AA1-4B06-A624-8A2F967AD325}"/>
              </a:ext>
            </a:extLst>
          </p:cNvPr>
          <p:cNvSpPr>
            <a:spLocks noGrp="1"/>
          </p:cNvSpPr>
          <p:nvPr>
            <p:ph type="title"/>
          </p:nvPr>
        </p:nvSpPr>
        <p:spPr/>
        <p:txBody>
          <a:bodyPr/>
          <a:lstStyle/>
          <a:p>
            <a:r>
              <a:rPr lang="en-US" dirty="0"/>
              <a:t>Tiling/Blocking </a:t>
            </a:r>
          </a:p>
        </p:txBody>
      </p:sp>
      <p:sp>
        <p:nvSpPr>
          <p:cNvPr id="3" name="Content Placeholder 2">
            <a:extLst>
              <a:ext uri="{FF2B5EF4-FFF2-40B4-BE49-F238E27FC236}">
                <a16:creationId xmlns:a16="http://schemas.microsoft.com/office/drawing/2014/main" id="{1C34E51D-3F42-4D32-BF8B-80F840B243E9}"/>
              </a:ext>
            </a:extLst>
          </p:cNvPr>
          <p:cNvSpPr>
            <a:spLocks noGrp="1"/>
          </p:cNvSpPr>
          <p:nvPr>
            <p:ph idx="1"/>
          </p:nvPr>
        </p:nvSpPr>
        <p:spPr>
          <a:xfrm>
            <a:off x="838200" y="1355558"/>
            <a:ext cx="10515600" cy="642575"/>
          </a:xfrm>
        </p:spPr>
        <p:txBody>
          <a:bodyPr/>
          <a:lstStyle/>
          <a:p>
            <a:r>
              <a:rPr lang="en-US" dirty="0"/>
              <a:t>Tiling/blocking to reduce global memory access</a:t>
            </a:r>
          </a:p>
        </p:txBody>
      </p:sp>
      <p:sp>
        <p:nvSpPr>
          <p:cNvPr id="4" name="Slide Number Placeholder 3">
            <a:extLst>
              <a:ext uri="{FF2B5EF4-FFF2-40B4-BE49-F238E27FC236}">
                <a16:creationId xmlns:a16="http://schemas.microsoft.com/office/drawing/2014/main" id="{C5DC2AC1-87CE-486E-B05B-4C080676124E}"/>
              </a:ext>
            </a:extLst>
          </p:cNvPr>
          <p:cNvSpPr>
            <a:spLocks noGrp="1"/>
          </p:cNvSpPr>
          <p:nvPr>
            <p:ph type="sldNum" sz="quarter" idx="12"/>
          </p:nvPr>
        </p:nvSpPr>
        <p:spPr/>
        <p:txBody>
          <a:bodyPr/>
          <a:lstStyle/>
          <a:p>
            <a:fld id="{57733F94-BD4E-45B7-8984-807B972C88CC}" type="slidenum">
              <a:rPr lang="en-US" smtClean="0"/>
              <a:pPr/>
              <a:t>71</a:t>
            </a:fld>
            <a:endParaRPr lang="en-US"/>
          </a:p>
        </p:txBody>
      </p:sp>
      <p:sp>
        <p:nvSpPr>
          <p:cNvPr id="5" name="Rectangle 3">
            <a:extLst>
              <a:ext uri="{FF2B5EF4-FFF2-40B4-BE49-F238E27FC236}">
                <a16:creationId xmlns:a16="http://schemas.microsoft.com/office/drawing/2014/main" id="{5863E8DA-B04B-41EB-9D6C-41EEE433D6B0}"/>
              </a:ext>
            </a:extLst>
          </p:cNvPr>
          <p:cNvSpPr>
            <a:spLocks noChangeArrowheads="1"/>
          </p:cNvSpPr>
          <p:nvPr/>
        </p:nvSpPr>
        <p:spPr bwMode="auto">
          <a:xfrm>
            <a:off x="2239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6" name="Rectangle 4">
            <a:extLst>
              <a:ext uri="{FF2B5EF4-FFF2-40B4-BE49-F238E27FC236}">
                <a16:creationId xmlns:a16="http://schemas.microsoft.com/office/drawing/2014/main" id="{552B05F6-243A-4F88-9A98-01B34CA2B958}"/>
              </a:ext>
            </a:extLst>
          </p:cNvPr>
          <p:cNvSpPr>
            <a:spLocks noChangeArrowheads="1"/>
          </p:cNvSpPr>
          <p:nvPr/>
        </p:nvSpPr>
        <p:spPr bwMode="auto">
          <a:xfrm>
            <a:off x="2849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7" name="Rectangle 5">
            <a:extLst>
              <a:ext uri="{FF2B5EF4-FFF2-40B4-BE49-F238E27FC236}">
                <a16:creationId xmlns:a16="http://schemas.microsoft.com/office/drawing/2014/main" id="{014C845B-1A30-4C72-8B4F-4A6537292CBC}"/>
              </a:ext>
            </a:extLst>
          </p:cNvPr>
          <p:cNvSpPr>
            <a:spLocks noChangeArrowheads="1"/>
          </p:cNvSpPr>
          <p:nvPr/>
        </p:nvSpPr>
        <p:spPr bwMode="auto">
          <a:xfrm>
            <a:off x="34589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8" name="Rectangle 6">
            <a:extLst>
              <a:ext uri="{FF2B5EF4-FFF2-40B4-BE49-F238E27FC236}">
                <a16:creationId xmlns:a16="http://schemas.microsoft.com/office/drawing/2014/main" id="{62E3B9F0-D327-48FA-BC0C-64E3518E93CC}"/>
              </a:ext>
            </a:extLst>
          </p:cNvPr>
          <p:cNvSpPr>
            <a:spLocks noChangeArrowheads="1"/>
          </p:cNvSpPr>
          <p:nvPr/>
        </p:nvSpPr>
        <p:spPr bwMode="auto">
          <a:xfrm>
            <a:off x="40685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9" name="Rectangle 7">
            <a:extLst>
              <a:ext uri="{FF2B5EF4-FFF2-40B4-BE49-F238E27FC236}">
                <a16:creationId xmlns:a16="http://schemas.microsoft.com/office/drawing/2014/main" id="{C4C26004-A3EA-4A72-B0A9-36AE628176AF}"/>
              </a:ext>
            </a:extLst>
          </p:cNvPr>
          <p:cNvSpPr>
            <a:spLocks noChangeArrowheads="1"/>
          </p:cNvSpPr>
          <p:nvPr/>
        </p:nvSpPr>
        <p:spPr bwMode="auto">
          <a:xfrm>
            <a:off x="46781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0" name="Rectangle 8">
            <a:extLst>
              <a:ext uri="{FF2B5EF4-FFF2-40B4-BE49-F238E27FC236}">
                <a16:creationId xmlns:a16="http://schemas.microsoft.com/office/drawing/2014/main" id="{52C498F5-36CA-44A6-8A9D-F38F4E944F5A}"/>
              </a:ext>
            </a:extLst>
          </p:cNvPr>
          <p:cNvSpPr>
            <a:spLocks noChangeArrowheads="1"/>
          </p:cNvSpPr>
          <p:nvPr/>
        </p:nvSpPr>
        <p:spPr bwMode="auto">
          <a:xfrm>
            <a:off x="5287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1" name="Rectangle 9">
            <a:extLst>
              <a:ext uri="{FF2B5EF4-FFF2-40B4-BE49-F238E27FC236}">
                <a16:creationId xmlns:a16="http://schemas.microsoft.com/office/drawing/2014/main" id="{CECCC54A-71E9-4C34-A87D-05FBD4799CFE}"/>
              </a:ext>
            </a:extLst>
          </p:cNvPr>
          <p:cNvSpPr>
            <a:spLocks noChangeArrowheads="1"/>
          </p:cNvSpPr>
          <p:nvPr/>
        </p:nvSpPr>
        <p:spPr bwMode="auto">
          <a:xfrm>
            <a:off x="5897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2" name="Rectangle 10">
            <a:extLst>
              <a:ext uri="{FF2B5EF4-FFF2-40B4-BE49-F238E27FC236}">
                <a16:creationId xmlns:a16="http://schemas.microsoft.com/office/drawing/2014/main" id="{75A40B0F-F54E-460A-B996-C35C43BBEBEA}"/>
              </a:ext>
            </a:extLst>
          </p:cNvPr>
          <p:cNvSpPr>
            <a:spLocks noChangeArrowheads="1"/>
          </p:cNvSpPr>
          <p:nvPr/>
        </p:nvSpPr>
        <p:spPr bwMode="auto">
          <a:xfrm>
            <a:off x="65069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3" name="Rectangle 11">
            <a:extLst>
              <a:ext uri="{FF2B5EF4-FFF2-40B4-BE49-F238E27FC236}">
                <a16:creationId xmlns:a16="http://schemas.microsoft.com/office/drawing/2014/main" id="{509CDC7B-1653-4EFF-AEC6-D90B95500C98}"/>
              </a:ext>
            </a:extLst>
          </p:cNvPr>
          <p:cNvSpPr>
            <a:spLocks noChangeArrowheads="1"/>
          </p:cNvSpPr>
          <p:nvPr/>
        </p:nvSpPr>
        <p:spPr bwMode="auto">
          <a:xfrm>
            <a:off x="71165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4" name="Rectangle 12">
            <a:extLst>
              <a:ext uri="{FF2B5EF4-FFF2-40B4-BE49-F238E27FC236}">
                <a16:creationId xmlns:a16="http://schemas.microsoft.com/office/drawing/2014/main" id="{B249355A-DC0A-4157-908A-636C4A7EAAA2}"/>
              </a:ext>
            </a:extLst>
          </p:cNvPr>
          <p:cNvSpPr>
            <a:spLocks noChangeArrowheads="1"/>
          </p:cNvSpPr>
          <p:nvPr/>
        </p:nvSpPr>
        <p:spPr bwMode="auto">
          <a:xfrm>
            <a:off x="77261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5" name="Rectangle 13">
            <a:extLst>
              <a:ext uri="{FF2B5EF4-FFF2-40B4-BE49-F238E27FC236}">
                <a16:creationId xmlns:a16="http://schemas.microsoft.com/office/drawing/2014/main" id="{0B203B7F-6B94-4026-9F31-80DD38D450EB}"/>
              </a:ext>
            </a:extLst>
          </p:cNvPr>
          <p:cNvSpPr>
            <a:spLocks noChangeArrowheads="1"/>
          </p:cNvSpPr>
          <p:nvPr/>
        </p:nvSpPr>
        <p:spPr bwMode="auto">
          <a:xfrm>
            <a:off x="83357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6" name="Rectangle 14">
            <a:extLst>
              <a:ext uri="{FF2B5EF4-FFF2-40B4-BE49-F238E27FC236}">
                <a16:creationId xmlns:a16="http://schemas.microsoft.com/office/drawing/2014/main" id="{874F7B63-9630-409F-BFE2-654CF7D2FC50}"/>
              </a:ext>
            </a:extLst>
          </p:cNvPr>
          <p:cNvSpPr>
            <a:spLocks noChangeArrowheads="1"/>
          </p:cNvSpPr>
          <p:nvPr/>
        </p:nvSpPr>
        <p:spPr bwMode="auto">
          <a:xfrm>
            <a:off x="8945308" y="2191507"/>
            <a:ext cx="609600" cy="545432"/>
          </a:xfrm>
          <a:prstGeom prst="rect">
            <a:avLst/>
          </a:prstGeom>
          <a:solidFill>
            <a:schemeClr val="accent6"/>
          </a:solidFill>
          <a:ln w="9525" algn="ctr">
            <a:solidFill>
              <a:schemeClr val="tx1"/>
            </a:solidFill>
            <a:round/>
            <a:headEnd/>
            <a:tailEnd/>
          </a:ln>
        </p:spPr>
        <p:txBody>
          <a:bodyPr/>
          <a:lstStyle/>
          <a:p>
            <a:endParaRPr lang="en-US" sz="2400"/>
          </a:p>
        </p:txBody>
      </p:sp>
      <p:sp>
        <p:nvSpPr>
          <p:cNvPr id="17" name="Oval 22">
            <a:extLst>
              <a:ext uri="{FF2B5EF4-FFF2-40B4-BE49-F238E27FC236}">
                <a16:creationId xmlns:a16="http://schemas.microsoft.com/office/drawing/2014/main" id="{4576907F-A8EF-409B-A09C-EDECF5513502}"/>
              </a:ext>
            </a:extLst>
          </p:cNvPr>
          <p:cNvSpPr>
            <a:spLocks noChangeArrowheads="1"/>
          </p:cNvSpPr>
          <p:nvPr/>
        </p:nvSpPr>
        <p:spPr bwMode="auto">
          <a:xfrm>
            <a:off x="2849308" y="3662367"/>
            <a:ext cx="1930400" cy="1727200"/>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1</a:t>
            </a:r>
          </a:p>
        </p:txBody>
      </p:sp>
      <p:sp>
        <p:nvSpPr>
          <p:cNvPr id="18" name="Oval 23">
            <a:extLst>
              <a:ext uri="{FF2B5EF4-FFF2-40B4-BE49-F238E27FC236}">
                <a16:creationId xmlns:a16="http://schemas.microsoft.com/office/drawing/2014/main" id="{822D33C2-CAC7-4293-9314-4EB2F262E480}"/>
              </a:ext>
            </a:extLst>
          </p:cNvPr>
          <p:cNvSpPr>
            <a:spLocks noChangeArrowheads="1"/>
          </p:cNvSpPr>
          <p:nvPr/>
        </p:nvSpPr>
        <p:spPr bwMode="auto">
          <a:xfrm>
            <a:off x="6252908" y="3644794"/>
            <a:ext cx="1930400" cy="1727200"/>
          </a:xfrm>
          <a:prstGeom prst="ellipse">
            <a:avLst/>
          </a:prstGeom>
          <a:solidFill>
            <a:srgbClr val="00B8FF"/>
          </a:solidFill>
          <a:ln w="9525" algn="ctr">
            <a:solidFill>
              <a:schemeClr val="tx1"/>
            </a:solidFill>
            <a:round/>
            <a:headEnd/>
            <a:tailEnd/>
          </a:ln>
        </p:spPr>
        <p:txBody>
          <a:bodyPr/>
          <a:lstStyle/>
          <a:p>
            <a:endParaRPr lang="en-US" sz="2400" dirty="0"/>
          </a:p>
          <a:p>
            <a:r>
              <a:rPr lang="en-US" sz="1600" dirty="0"/>
              <a:t>Thread 2</a:t>
            </a:r>
          </a:p>
        </p:txBody>
      </p:sp>
      <p:sp>
        <p:nvSpPr>
          <p:cNvPr id="19" name="TextBox 72">
            <a:extLst>
              <a:ext uri="{FF2B5EF4-FFF2-40B4-BE49-F238E27FC236}">
                <a16:creationId xmlns:a16="http://schemas.microsoft.com/office/drawing/2014/main" id="{31650718-0721-48D2-8513-9159CE69D0C0}"/>
              </a:ext>
            </a:extLst>
          </p:cNvPr>
          <p:cNvSpPr txBox="1">
            <a:spLocks noChangeArrowheads="1"/>
          </p:cNvSpPr>
          <p:nvPr/>
        </p:nvSpPr>
        <p:spPr bwMode="auto">
          <a:xfrm>
            <a:off x="8335708" y="3171752"/>
            <a:ext cx="2032000" cy="13234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a:solidFill>
                  <a:schemeClr val="tx1"/>
                </a:solidFill>
                <a:latin typeface="Palatino"/>
              </a:defRPr>
            </a:lvl1pPr>
            <a:lvl2pPr marL="742950" indent="-285750" eaLnBrk="0" hangingPunct="0">
              <a:defRPr sz="1600">
                <a:solidFill>
                  <a:schemeClr val="tx1"/>
                </a:solidFill>
                <a:latin typeface="Palatino"/>
              </a:defRPr>
            </a:lvl2pPr>
            <a:lvl3pPr marL="1143000" indent="-228600" eaLnBrk="0" hangingPunct="0">
              <a:defRPr sz="1600">
                <a:solidFill>
                  <a:schemeClr val="tx1"/>
                </a:solidFill>
                <a:latin typeface="Palatino"/>
              </a:defRPr>
            </a:lvl3pPr>
            <a:lvl4pPr marL="1600200" indent="-228600" eaLnBrk="0" hangingPunct="0">
              <a:defRPr sz="1600">
                <a:solidFill>
                  <a:schemeClr val="tx1"/>
                </a:solidFill>
                <a:latin typeface="Palatino"/>
              </a:defRPr>
            </a:lvl4pPr>
            <a:lvl5pPr marL="2057400" indent="-228600" eaLnBrk="0" hangingPunct="0">
              <a:defRPr sz="1600">
                <a:solidFill>
                  <a:schemeClr val="tx1"/>
                </a:solidFill>
                <a:latin typeface="Palatino"/>
              </a:defRPr>
            </a:lvl5pPr>
            <a:lvl6pPr marL="2514600" indent="-228600" eaLnBrk="0" fontAlgn="base" hangingPunct="0">
              <a:spcBef>
                <a:spcPct val="0"/>
              </a:spcBef>
              <a:spcAft>
                <a:spcPct val="0"/>
              </a:spcAft>
              <a:defRPr sz="1600">
                <a:solidFill>
                  <a:schemeClr val="tx1"/>
                </a:solidFill>
                <a:latin typeface="Palatino"/>
              </a:defRPr>
            </a:lvl6pPr>
            <a:lvl7pPr marL="2971800" indent="-228600" eaLnBrk="0" fontAlgn="base" hangingPunct="0">
              <a:spcBef>
                <a:spcPct val="0"/>
              </a:spcBef>
              <a:spcAft>
                <a:spcPct val="0"/>
              </a:spcAft>
              <a:defRPr sz="1600">
                <a:solidFill>
                  <a:schemeClr val="tx1"/>
                </a:solidFill>
                <a:latin typeface="Palatino"/>
              </a:defRPr>
            </a:lvl7pPr>
            <a:lvl8pPr marL="3429000" indent="-228600" eaLnBrk="0" fontAlgn="base" hangingPunct="0">
              <a:spcBef>
                <a:spcPct val="0"/>
              </a:spcBef>
              <a:spcAft>
                <a:spcPct val="0"/>
              </a:spcAft>
              <a:defRPr sz="1600">
                <a:solidFill>
                  <a:schemeClr val="tx1"/>
                </a:solidFill>
                <a:latin typeface="Palatino"/>
              </a:defRPr>
            </a:lvl8pPr>
            <a:lvl9pPr marL="3886200" indent="-228600" eaLnBrk="0" fontAlgn="base" hangingPunct="0">
              <a:spcBef>
                <a:spcPct val="0"/>
              </a:spcBef>
              <a:spcAft>
                <a:spcPct val="0"/>
              </a:spcAft>
              <a:defRPr sz="1600">
                <a:solidFill>
                  <a:schemeClr val="tx1"/>
                </a:solidFill>
                <a:latin typeface="Palatino"/>
              </a:defRPr>
            </a:lvl9pPr>
          </a:lstStyle>
          <a:p>
            <a:pPr eaLnBrk="1" hangingPunct="1"/>
            <a:r>
              <a:rPr lang="en-US" sz="8000" dirty="0"/>
              <a:t>…</a:t>
            </a:r>
          </a:p>
        </p:txBody>
      </p:sp>
      <p:sp>
        <p:nvSpPr>
          <p:cNvPr id="20" name="Rectangle 3">
            <a:extLst>
              <a:ext uri="{FF2B5EF4-FFF2-40B4-BE49-F238E27FC236}">
                <a16:creationId xmlns:a16="http://schemas.microsoft.com/office/drawing/2014/main" id="{8D23195A-33FA-4DB9-A5D3-B0B34082CD55}"/>
              </a:ext>
            </a:extLst>
          </p:cNvPr>
          <p:cNvSpPr>
            <a:spLocks noChangeArrowheads="1"/>
          </p:cNvSpPr>
          <p:nvPr/>
        </p:nvSpPr>
        <p:spPr bwMode="auto">
          <a:xfrm>
            <a:off x="43733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1" name="Rectangle 4">
            <a:extLst>
              <a:ext uri="{FF2B5EF4-FFF2-40B4-BE49-F238E27FC236}">
                <a16:creationId xmlns:a16="http://schemas.microsoft.com/office/drawing/2014/main" id="{BF05CC17-435F-4B1B-A1D1-DA3B986BEC10}"/>
              </a:ext>
            </a:extLst>
          </p:cNvPr>
          <p:cNvSpPr>
            <a:spLocks noChangeArrowheads="1"/>
          </p:cNvSpPr>
          <p:nvPr/>
        </p:nvSpPr>
        <p:spPr bwMode="auto">
          <a:xfrm>
            <a:off x="49829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2" name="Rectangle 5">
            <a:extLst>
              <a:ext uri="{FF2B5EF4-FFF2-40B4-BE49-F238E27FC236}">
                <a16:creationId xmlns:a16="http://schemas.microsoft.com/office/drawing/2014/main" id="{00488329-80B6-4BE0-800F-3D24968CE46B}"/>
              </a:ext>
            </a:extLst>
          </p:cNvPr>
          <p:cNvSpPr>
            <a:spLocks noChangeArrowheads="1"/>
          </p:cNvSpPr>
          <p:nvPr/>
        </p:nvSpPr>
        <p:spPr bwMode="auto">
          <a:xfrm>
            <a:off x="55925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sp>
        <p:nvSpPr>
          <p:cNvPr id="23" name="Rectangle 6">
            <a:extLst>
              <a:ext uri="{FF2B5EF4-FFF2-40B4-BE49-F238E27FC236}">
                <a16:creationId xmlns:a16="http://schemas.microsoft.com/office/drawing/2014/main" id="{452C2AC6-4850-4AEA-9190-998BB0B86208}"/>
              </a:ext>
            </a:extLst>
          </p:cNvPr>
          <p:cNvSpPr>
            <a:spLocks noChangeArrowheads="1"/>
          </p:cNvSpPr>
          <p:nvPr/>
        </p:nvSpPr>
        <p:spPr bwMode="auto">
          <a:xfrm>
            <a:off x="6202108" y="2953507"/>
            <a:ext cx="609600" cy="545432"/>
          </a:xfrm>
          <a:prstGeom prst="rect">
            <a:avLst/>
          </a:prstGeom>
          <a:solidFill>
            <a:srgbClr val="FF0000"/>
          </a:solidFill>
          <a:ln w="9525" algn="ctr">
            <a:solidFill>
              <a:schemeClr val="tx1"/>
            </a:solidFill>
            <a:round/>
            <a:headEnd/>
            <a:tailEnd/>
          </a:ln>
        </p:spPr>
        <p:txBody>
          <a:bodyPr/>
          <a:lstStyle/>
          <a:p>
            <a:endParaRPr lang="en-US" sz="2400"/>
          </a:p>
        </p:txBody>
      </p:sp>
      <p:cxnSp>
        <p:nvCxnSpPr>
          <p:cNvPr id="24" name="Straight Arrow Connector 74">
            <a:extLst>
              <a:ext uri="{FF2B5EF4-FFF2-40B4-BE49-F238E27FC236}">
                <a16:creationId xmlns:a16="http://schemas.microsoft.com/office/drawing/2014/main" id="{41C45C35-1564-47E0-9679-9B4B5F8EE68A}"/>
              </a:ext>
            </a:extLst>
          </p:cNvPr>
          <p:cNvCxnSpPr>
            <a:cxnSpLocks noChangeShapeType="1"/>
            <a:endCxn id="20" idx="0"/>
          </p:cNvCxnSpPr>
          <p:nvPr/>
        </p:nvCxnSpPr>
        <p:spPr bwMode="auto">
          <a:xfrm flipH="1">
            <a:off x="4678108" y="2736939"/>
            <a:ext cx="732092"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5" name="Straight Arrow Connector 76">
            <a:extLst>
              <a:ext uri="{FF2B5EF4-FFF2-40B4-BE49-F238E27FC236}">
                <a16:creationId xmlns:a16="http://schemas.microsoft.com/office/drawing/2014/main" id="{E9A637D1-488F-42EF-B677-8FC0574C3679}"/>
              </a:ext>
            </a:extLst>
          </p:cNvPr>
          <p:cNvCxnSpPr>
            <a:cxnSpLocks noChangeShapeType="1"/>
            <a:stCxn id="11" idx="2"/>
            <a:endCxn id="21" idx="0"/>
          </p:cNvCxnSpPr>
          <p:nvPr/>
        </p:nvCxnSpPr>
        <p:spPr bwMode="auto">
          <a:xfrm flipH="1">
            <a:off x="5287708" y="2736939"/>
            <a:ext cx="9144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6" name="Straight Arrow Connector 78">
            <a:extLst>
              <a:ext uri="{FF2B5EF4-FFF2-40B4-BE49-F238E27FC236}">
                <a16:creationId xmlns:a16="http://schemas.microsoft.com/office/drawing/2014/main" id="{39591289-786C-471B-A2A3-6B958164AC4B}"/>
              </a:ext>
            </a:extLst>
          </p:cNvPr>
          <p:cNvCxnSpPr>
            <a:cxnSpLocks noChangeShapeType="1"/>
            <a:stCxn id="12" idx="2"/>
            <a:endCxn id="22" idx="0"/>
          </p:cNvCxnSpPr>
          <p:nvPr/>
        </p:nvCxnSpPr>
        <p:spPr bwMode="auto">
          <a:xfrm flipH="1">
            <a:off x="5897308" y="2736939"/>
            <a:ext cx="9144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7" name="Straight Arrow Connector 80">
            <a:extLst>
              <a:ext uri="{FF2B5EF4-FFF2-40B4-BE49-F238E27FC236}">
                <a16:creationId xmlns:a16="http://schemas.microsoft.com/office/drawing/2014/main" id="{A89291DD-75E5-4CFB-BB93-20F57701FFCB}"/>
              </a:ext>
            </a:extLst>
          </p:cNvPr>
          <p:cNvCxnSpPr>
            <a:cxnSpLocks noChangeShapeType="1"/>
            <a:stCxn id="13" idx="2"/>
            <a:endCxn id="23" idx="0"/>
          </p:cNvCxnSpPr>
          <p:nvPr/>
        </p:nvCxnSpPr>
        <p:spPr bwMode="auto">
          <a:xfrm flipH="1">
            <a:off x="6506908" y="2736939"/>
            <a:ext cx="914400" cy="216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8" name="Straight Arrow Connector 90">
            <a:extLst>
              <a:ext uri="{FF2B5EF4-FFF2-40B4-BE49-F238E27FC236}">
                <a16:creationId xmlns:a16="http://schemas.microsoft.com/office/drawing/2014/main" id="{FEDA1DEB-5247-4C1E-80FA-2659CFF6CB6E}"/>
              </a:ext>
            </a:extLst>
          </p:cNvPr>
          <p:cNvCxnSpPr>
            <a:cxnSpLocks noChangeShapeType="1"/>
            <a:stCxn id="20" idx="2"/>
          </p:cNvCxnSpPr>
          <p:nvPr/>
        </p:nvCxnSpPr>
        <p:spPr bwMode="auto">
          <a:xfrm flipH="1">
            <a:off x="4220908" y="3498940"/>
            <a:ext cx="457200" cy="23210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9" name="Straight Arrow Connector 92">
            <a:extLst>
              <a:ext uri="{FF2B5EF4-FFF2-40B4-BE49-F238E27FC236}">
                <a16:creationId xmlns:a16="http://schemas.microsoft.com/office/drawing/2014/main" id="{980784D6-E149-4CC9-B668-991A5C1F5663}"/>
              </a:ext>
            </a:extLst>
          </p:cNvPr>
          <p:cNvCxnSpPr>
            <a:cxnSpLocks noChangeShapeType="1"/>
            <a:stCxn id="21" idx="2"/>
          </p:cNvCxnSpPr>
          <p:nvPr/>
        </p:nvCxnSpPr>
        <p:spPr bwMode="auto">
          <a:xfrm flipH="1">
            <a:off x="4373308" y="3498939"/>
            <a:ext cx="914400" cy="324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0" name="Straight Arrow Connector 94">
            <a:extLst>
              <a:ext uri="{FF2B5EF4-FFF2-40B4-BE49-F238E27FC236}">
                <a16:creationId xmlns:a16="http://schemas.microsoft.com/office/drawing/2014/main" id="{0D8A8E13-E5C8-48E0-B82F-A6960C46B68A}"/>
              </a:ext>
            </a:extLst>
          </p:cNvPr>
          <p:cNvCxnSpPr>
            <a:cxnSpLocks noChangeShapeType="1"/>
            <a:stCxn id="22" idx="2"/>
            <a:endCxn id="17" idx="7"/>
          </p:cNvCxnSpPr>
          <p:nvPr/>
        </p:nvCxnSpPr>
        <p:spPr bwMode="auto">
          <a:xfrm flipH="1">
            <a:off x="4497010" y="3498939"/>
            <a:ext cx="1400300" cy="416371"/>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Straight Arrow Connector 97">
            <a:extLst>
              <a:ext uri="{FF2B5EF4-FFF2-40B4-BE49-F238E27FC236}">
                <a16:creationId xmlns:a16="http://schemas.microsoft.com/office/drawing/2014/main" id="{9F1B198A-B201-41FE-AF69-724070A1BB9D}"/>
              </a:ext>
            </a:extLst>
          </p:cNvPr>
          <p:cNvCxnSpPr>
            <a:cxnSpLocks noChangeShapeType="1"/>
            <a:stCxn id="23" idx="2"/>
          </p:cNvCxnSpPr>
          <p:nvPr/>
        </p:nvCxnSpPr>
        <p:spPr bwMode="auto">
          <a:xfrm flipH="1">
            <a:off x="4678108" y="3498939"/>
            <a:ext cx="1828800" cy="59756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2" name="Straight Arrow Connector 99">
            <a:extLst>
              <a:ext uri="{FF2B5EF4-FFF2-40B4-BE49-F238E27FC236}">
                <a16:creationId xmlns:a16="http://schemas.microsoft.com/office/drawing/2014/main" id="{93356A15-FACD-4EE5-87F2-3C59BF865AB0}"/>
              </a:ext>
            </a:extLst>
          </p:cNvPr>
          <p:cNvCxnSpPr>
            <a:cxnSpLocks noChangeShapeType="1"/>
            <a:stCxn id="20" idx="2"/>
          </p:cNvCxnSpPr>
          <p:nvPr/>
        </p:nvCxnSpPr>
        <p:spPr bwMode="auto">
          <a:xfrm>
            <a:off x="4678108" y="3498939"/>
            <a:ext cx="1699683" cy="46421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3" name="Straight Arrow Connector 101">
            <a:extLst>
              <a:ext uri="{FF2B5EF4-FFF2-40B4-BE49-F238E27FC236}">
                <a16:creationId xmlns:a16="http://schemas.microsoft.com/office/drawing/2014/main" id="{6CC3B586-936B-4E6B-9674-6121BBDFDB15}"/>
              </a:ext>
            </a:extLst>
          </p:cNvPr>
          <p:cNvCxnSpPr>
            <a:cxnSpLocks noChangeShapeType="1"/>
            <a:stCxn id="21" idx="2"/>
            <a:endCxn id="18" idx="1"/>
          </p:cNvCxnSpPr>
          <p:nvPr/>
        </p:nvCxnSpPr>
        <p:spPr bwMode="auto">
          <a:xfrm>
            <a:off x="5287710" y="3498940"/>
            <a:ext cx="1247900" cy="39879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4" name="Straight Arrow Connector 103">
            <a:extLst>
              <a:ext uri="{FF2B5EF4-FFF2-40B4-BE49-F238E27FC236}">
                <a16:creationId xmlns:a16="http://schemas.microsoft.com/office/drawing/2014/main" id="{EF3E3405-F3A1-4643-BE51-23866201EF96}"/>
              </a:ext>
            </a:extLst>
          </p:cNvPr>
          <p:cNvCxnSpPr>
            <a:cxnSpLocks noChangeShapeType="1"/>
            <a:stCxn id="22" idx="2"/>
          </p:cNvCxnSpPr>
          <p:nvPr/>
        </p:nvCxnSpPr>
        <p:spPr bwMode="auto">
          <a:xfrm>
            <a:off x="5897308" y="3498939"/>
            <a:ext cx="762000" cy="32424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5" name="Straight Arrow Connector 105">
            <a:extLst>
              <a:ext uri="{FF2B5EF4-FFF2-40B4-BE49-F238E27FC236}">
                <a16:creationId xmlns:a16="http://schemas.microsoft.com/office/drawing/2014/main" id="{C0187CE7-CC46-4A5B-8F66-513D59025086}"/>
              </a:ext>
            </a:extLst>
          </p:cNvPr>
          <p:cNvCxnSpPr>
            <a:cxnSpLocks noChangeShapeType="1"/>
            <a:stCxn id="23" idx="2"/>
          </p:cNvCxnSpPr>
          <p:nvPr/>
        </p:nvCxnSpPr>
        <p:spPr bwMode="auto">
          <a:xfrm>
            <a:off x="6506908" y="3498940"/>
            <a:ext cx="304800" cy="232109"/>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6" name="TextBox 35">
            <a:extLst>
              <a:ext uri="{FF2B5EF4-FFF2-40B4-BE49-F238E27FC236}">
                <a16:creationId xmlns:a16="http://schemas.microsoft.com/office/drawing/2014/main" id="{02E0491D-9DD0-4D4E-BE59-B76C8B02F306}"/>
              </a:ext>
            </a:extLst>
          </p:cNvPr>
          <p:cNvSpPr txBox="1"/>
          <p:nvPr/>
        </p:nvSpPr>
        <p:spPr>
          <a:xfrm>
            <a:off x="0" y="1916557"/>
            <a:ext cx="2342308" cy="461665"/>
          </a:xfrm>
          <a:prstGeom prst="rect">
            <a:avLst/>
          </a:prstGeom>
          <a:noFill/>
          <a:ln>
            <a:solidFill>
              <a:schemeClr val="tx1"/>
            </a:solidFill>
          </a:ln>
        </p:spPr>
        <p:txBody>
          <a:bodyPr wrap="none">
            <a:spAutoFit/>
          </a:bodyPr>
          <a:lstStyle/>
          <a:p>
            <a:pPr>
              <a:defRPr/>
            </a:pPr>
            <a:r>
              <a:rPr lang="en-US" sz="2400" dirty="0">
                <a:latin typeface="Palatino" pitchFamily="18" charset="0"/>
              </a:rPr>
              <a:t>Global Memory</a:t>
            </a:r>
          </a:p>
        </p:txBody>
      </p:sp>
      <p:sp>
        <p:nvSpPr>
          <p:cNvPr id="37" name="TextBox 36">
            <a:extLst>
              <a:ext uri="{FF2B5EF4-FFF2-40B4-BE49-F238E27FC236}">
                <a16:creationId xmlns:a16="http://schemas.microsoft.com/office/drawing/2014/main" id="{C470FF75-3B94-4312-8DCB-9DA05025800A}"/>
              </a:ext>
            </a:extLst>
          </p:cNvPr>
          <p:cNvSpPr txBox="1"/>
          <p:nvPr/>
        </p:nvSpPr>
        <p:spPr>
          <a:xfrm>
            <a:off x="1828801" y="3041742"/>
            <a:ext cx="2549096" cy="461665"/>
          </a:xfrm>
          <a:prstGeom prst="rect">
            <a:avLst/>
          </a:prstGeom>
          <a:noFill/>
          <a:ln>
            <a:solidFill>
              <a:schemeClr val="tx1"/>
            </a:solidFill>
          </a:ln>
        </p:spPr>
        <p:txBody>
          <a:bodyPr wrap="none">
            <a:spAutoFit/>
          </a:bodyPr>
          <a:lstStyle/>
          <a:p>
            <a:pPr>
              <a:defRPr/>
            </a:pPr>
            <a:r>
              <a:rPr lang="en-US" sz="2400" dirty="0">
                <a:latin typeface="Palatino" pitchFamily="18" charset="0"/>
              </a:rPr>
              <a:t>On-chip Memory</a:t>
            </a:r>
          </a:p>
        </p:txBody>
      </p:sp>
      <p:sp>
        <p:nvSpPr>
          <p:cNvPr id="38" name="TextBox 37">
            <a:extLst>
              <a:ext uri="{FF2B5EF4-FFF2-40B4-BE49-F238E27FC236}">
                <a16:creationId xmlns:a16="http://schemas.microsoft.com/office/drawing/2014/main" id="{DBFB2008-AF16-4A87-94FE-6CA32E74FE25}"/>
              </a:ext>
            </a:extLst>
          </p:cNvPr>
          <p:cNvSpPr txBox="1"/>
          <p:nvPr/>
        </p:nvSpPr>
        <p:spPr>
          <a:xfrm>
            <a:off x="2043547" y="5567958"/>
            <a:ext cx="6616373" cy="1241622"/>
          </a:xfrm>
          <a:prstGeom prst="rect">
            <a:avLst/>
          </a:prstGeom>
          <a:noFill/>
          <a:ln>
            <a:solidFill>
              <a:schemeClr val="tx1"/>
            </a:solidFill>
          </a:ln>
        </p:spPr>
        <p:txBody>
          <a:bodyPr wrap="square" rtlCol="0">
            <a:spAutoFit/>
          </a:bodyPr>
          <a:lstStyle/>
          <a:p>
            <a:r>
              <a:rPr lang="en-US" sz="1867" dirty="0"/>
              <a:t>Divide the global memory content into tiles</a:t>
            </a:r>
          </a:p>
          <a:p>
            <a:endParaRPr lang="en-US" sz="1867" dirty="0"/>
          </a:p>
          <a:p>
            <a:r>
              <a:rPr lang="en-US" sz="1867" dirty="0"/>
              <a:t>Focus the computation of threads on one or a small number of tiles at each point in time  </a:t>
            </a:r>
          </a:p>
        </p:txBody>
      </p:sp>
    </p:spTree>
    <p:extLst>
      <p:ext uri="{BB962C8B-B14F-4D97-AF65-F5344CB8AC3E}">
        <p14:creationId xmlns:p14="http://schemas.microsoft.com/office/powerpoint/2010/main" val="549688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8B09-1BF6-4771-A142-43299B3C2CAA}"/>
              </a:ext>
            </a:extLst>
          </p:cNvPr>
          <p:cNvSpPr>
            <a:spLocks noGrp="1"/>
          </p:cNvSpPr>
          <p:nvPr>
            <p:ph type="title"/>
          </p:nvPr>
        </p:nvSpPr>
        <p:spPr/>
        <p:txBody>
          <a:bodyPr/>
          <a:lstStyle/>
          <a:p>
            <a:r>
              <a:rPr lang="en-US" dirty="0"/>
              <a:t>Tiling/Blocking</a:t>
            </a:r>
          </a:p>
        </p:txBody>
      </p:sp>
      <p:sp>
        <p:nvSpPr>
          <p:cNvPr id="3" name="Content Placeholder 2">
            <a:extLst>
              <a:ext uri="{FF2B5EF4-FFF2-40B4-BE49-F238E27FC236}">
                <a16:creationId xmlns:a16="http://schemas.microsoft.com/office/drawing/2014/main" id="{DF2E29F8-7AA6-4F15-9897-0D798455A7ED}"/>
              </a:ext>
            </a:extLst>
          </p:cNvPr>
          <p:cNvSpPr>
            <a:spLocks noGrp="1"/>
          </p:cNvSpPr>
          <p:nvPr>
            <p:ph idx="1"/>
          </p:nvPr>
        </p:nvSpPr>
        <p:spPr>
          <a:xfrm>
            <a:off x="838200" y="1355558"/>
            <a:ext cx="10515600" cy="794975"/>
          </a:xfrm>
        </p:spPr>
        <p:txBody>
          <a:bodyPr/>
          <a:lstStyle/>
          <a:p>
            <a:endParaRPr lang="en-US" dirty="0"/>
          </a:p>
        </p:txBody>
      </p:sp>
      <p:sp>
        <p:nvSpPr>
          <p:cNvPr id="4" name="Slide Number Placeholder 3">
            <a:extLst>
              <a:ext uri="{FF2B5EF4-FFF2-40B4-BE49-F238E27FC236}">
                <a16:creationId xmlns:a16="http://schemas.microsoft.com/office/drawing/2014/main" id="{8F3E956C-A76E-4A7F-86D7-A802F38BF537}"/>
              </a:ext>
            </a:extLst>
          </p:cNvPr>
          <p:cNvSpPr>
            <a:spLocks noGrp="1"/>
          </p:cNvSpPr>
          <p:nvPr>
            <p:ph type="sldNum" sz="quarter" idx="12"/>
          </p:nvPr>
        </p:nvSpPr>
        <p:spPr/>
        <p:txBody>
          <a:bodyPr/>
          <a:lstStyle/>
          <a:p>
            <a:fld id="{57733F94-BD4E-45B7-8984-807B972C88CC}" type="slidenum">
              <a:rPr lang="en-US" smtClean="0"/>
              <a:pPr/>
              <a:t>72</a:t>
            </a:fld>
            <a:endParaRPr lang="en-US"/>
          </a:p>
        </p:txBody>
      </p:sp>
      <p:pic>
        <p:nvPicPr>
          <p:cNvPr id="6" name="Picture 5">
            <a:extLst>
              <a:ext uri="{FF2B5EF4-FFF2-40B4-BE49-F238E27FC236}">
                <a16:creationId xmlns:a16="http://schemas.microsoft.com/office/drawing/2014/main" id="{8E1C0E47-035E-438C-AFA8-51E8C25DD91A}"/>
              </a:ext>
            </a:extLst>
          </p:cNvPr>
          <p:cNvPicPr>
            <a:picLocks noChangeAspect="1"/>
          </p:cNvPicPr>
          <p:nvPr/>
        </p:nvPicPr>
        <p:blipFill>
          <a:blip r:embed="rId2"/>
          <a:stretch>
            <a:fillRect/>
          </a:stretch>
        </p:blipFill>
        <p:spPr>
          <a:xfrm>
            <a:off x="2852737" y="2686050"/>
            <a:ext cx="5838825" cy="3505200"/>
          </a:xfrm>
          <a:prstGeom prst="rect">
            <a:avLst/>
          </a:prstGeom>
        </p:spPr>
      </p:pic>
    </p:spTree>
    <p:extLst>
      <p:ext uri="{BB962C8B-B14F-4D97-AF65-F5344CB8AC3E}">
        <p14:creationId xmlns:p14="http://schemas.microsoft.com/office/powerpoint/2010/main" val="635853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Barrier Synchronization For Tiling</a:t>
            </a:r>
            <a:endParaRPr lang="en-GB" dirty="0"/>
          </a:p>
        </p:txBody>
      </p:sp>
      <p:sp>
        <p:nvSpPr>
          <p:cNvPr id="3" name="Content Placeholder 2"/>
          <p:cNvSpPr>
            <a:spLocks noGrp="1"/>
          </p:cNvSpPr>
          <p:nvPr>
            <p:ph idx="1"/>
          </p:nvPr>
        </p:nvSpPr>
        <p:spPr>
          <a:xfrm>
            <a:off x="838200" y="1355558"/>
            <a:ext cx="4927169" cy="4821405"/>
          </a:xfrm>
        </p:spPr>
        <p:txBody>
          <a:bodyPr rtlCol="0">
            <a:normAutofit/>
          </a:bodyPr>
          <a:lstStyle/>
          <a:p>
            <a:pPr>
              <a:defRPr/>
            </a:pPr>
            <a:r>
              <a:rPr lang="en-GB" dirty="0">
                <a:solidFill>
                  <a:schemeClr val="accent3"/>
                </a:solidFill>
                <a:latin typeface="Courier New" pitchFamily="49" charset="0"/>
                <a:cs typeface="Courier New" pitchFamily="49" charset="0"/>
              </a:rPr>
              <a:t>void </a:t>
            </a:r>
            <a:r>
              <a:rPr lang="en-GB" dirty="0">
                <a:solidFill>
                  <a:srgbClr val="D6840C"/>
                </a:solidFill>
                <a:latin typeface="Courier New" pitchFamily="49" charset="0"/>
                <a:cs typeface="Courier New" pitchFamily="49" charset="0"/>
              </a:rPr>
              <a:t>__</a:t>
            </a:r>
            <a:r>
              <a:rPr lang="en-GB" dirty="0" err="1">
                <a:solidFill>
                  <a:srgbClr val="D6840C"/>
                </a:solidFill>
                <a:latin typeface="Courier New" pitchFamily="49" charset="0"/>
                <a:cs typeface="Courier New" pitchFamily="49" charset="0"/>
              </a:rPr>
              <a:t>syncthreads</a:t>
            </a:r>
            <a:r>
              <a:rPr lang="en-GB" dirty="0">
                <a:solidFill>
                  <a:srgbClr val="D6840C"/>
                </a:solidFill>
                <a:latin typeface="Courier New" pitchFamily="49" charset="0"/>
                <a:cs typeface="Courier New" pitchFamily="49" charset="0"/>
              </a:rPr>
              <a:t>()</a:t>
            </a:r>
            <a:r>
              <a:rPr lang="en-GB" dirty="0">
                <a:latin typeface="Courier New" pitchFamily="49" charset="0"/>
                <a:cs typeface="Courier New" pitchFamily="49" charset="0"/>
              </a:rPr>
              <a:t>;</a:t>
            </a:r>
          </a:p>
          <a:p>
            <a:pPr>
              <a:defRPr/>
            </a:pPr>
            <a:endParaRPr lang="en-GB" dirty="0"/>
          </a:p>
          <a:p>
            <a:pPr>
              <a:defRPr/>
            </a:pPr>
            <a:r>
              <a:rPr lang="en-GB" dirty="0"/>
              <a:t>Synchronizes all threads within a block</a:t>
            </a:r>
          </a:p>
          <a:p>
            <a:pPr>
              <a:defRPr/>
            </a:pPr>
            <a:endParaRPr lang="en-GB" dirty="0"/>
          </a:p>
          <a:p>
            <a:pPr>
              <a:defRPr/>
            </a:pPr>
            <a:r>
              <a:rPr lang="en-GB" dirty="0"/>
              <a:t>All threads must reach the barrier</a:t>
            </a:r>
          </a:p>
          <a:p>
            <a:pPr lvl="1">
              <a:buFont typeface="Arial" pitchFamily="34" charset="0"/>
              <a:buChar char="–"/>
              <a:defRPr/>
            </a:pPr>
            <a:r>
              <a:rPr lang="en-GB" dirty="0"/>
              <a:t>In conditional code, the condition must be uniform across the block</a:t>
            </a:r>
          </a:p>
        </p:txBody>
      </p:sp>
      <p:sp>
        <p:nvSpPr>
          <p:cNvPr id="4" name="Footer Placeholder 3"/>
          <p:cNvSpPr>
            <a:spLocks noGrp="1"/>
          </p:cNvSpPr>
          <p:nvPr>
            <p:ph type="ftr" sz="quarter" idx="11"/>
          </p:nvPr>
        </p:nvSpPr>
        <p:spPr/>
        <p:txBody>
          <a:bodyPr/>
          <a:lstStyle/>
          <a:p>
            <a:pPr>
              <a:defRPr/>
            </a:pPr>
            <a:r>
              <a:rPr lang="en-US"/>
              <a:t>© NVIDIA 2013</a:t>
            </a:r>
          </a:p>
        </p:txBody>
      </p:sp>
      <p:pic>
        <p:nvPicPr>
          <p:cNvPr id="5" name="Picture 4">
            <a:extLst>
              <a:ext uri="{FF2B5EF4-FFF2-40B4-BE49-F238E27FC236}">
                <a16:creationId xmlns:a16="http://schemas.microsoft.com/office/drawing/2014/main" id="{437C2D45-4AD7-4870-B87B-3E71C9E9E3E9}"/>
              </a:ext>
            </a:extLst>
          </p:cNvPr>
          <p:cNvPicPr>
            <a:picLocks noChangeAspect="1"/>
          </p:cNvPicPr>
          <p:nvPr/>
        </p:nvPicPr>
        <p:blipFill>
          <a:blip r:embed="rId2"/>
          <a:stretch>
            <a:fillRect/>
          </a:stretch>
        </p:blipFill>
        <p:spPr>
          <a:xfrm>
            <a:off x="6932908" y="1355558"/>
            <a:ext cx="4572000" cy="3819525"/>
          </a:xfrm>
          <a:prstGeom prst="rect">
            <a:avLst/>
          </a:prstGeom>
        </p:spPr>
      </p:pic>
    </p:spTree>
    <p:extLst>
      <p:ext uri="{BB962C8B-B14F-4D97-AF65-F5344CB8AC3E}">
        <p14:creationId xmlns:p14="http://schemas.microsoft.com/office/powerpoint/2010/main" val="94405120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C4AC-139E-42B8-9D62-4F91EE7E3BA6}"/>
              </a:ext>
            </a:extLst>
          </p:cNvPr>
          <p:cNvSpPr>
            <a:spLocks noGrp="1"/>
          </p:cNvSpPr>
          <p:nvPr>
            <p:ph type="title"/>
          </p:nvPr>
        </p:nvSpPr>
        <p:spPr/>
        <p:txBody>
          <a:bodyPr/>
          <a:lstStyle/>
          <a:p>
            <a:r>
              <a:rPr lang="en-US" dirty="0"/>
              <a:t>Summary of Tiling</a:t>
            </a:r>
          </a:p>
        </p:txBody>
      </p:sp>
      <p:sp>
        <p:nvSpPr>
          <p:cNvPr id="3" name="Content Placeholder 2">
            <a:extLst>
              <a:ext uri="{FF2B5EF4-FFF2-40B4-BE49-F238E27FC236}">
                <a16:creationId xmlns:a16="http://schemas.microsoft.com/office/drawing/2014/main" id="{E118574C-6368-4B01-9F8C-86AAD1780E9A}"/>
              </a:ext>
            </a:extLst>
          </p:cNvPr>
          <p:cNvSpPr>
            <a:spLocks noGrp="1"/>
          </p:cNvSpPr>
          <p:nvPr>
            <p:ph idx="1"/>
          </p:nvPr>
        </p:nvSpPr>
        <p:spPr/>
        <p:txBody>
          <a:bodyPr/>
          <a:lstStyle/>
          <a:p>
            <a:r>
              <a:rPr lang="en-US" dirty="0"/>
              <a:t>Identify a tile of global memory contents that are accessed by multiple threads</a:t>
            </a:r>
          </a:p>
          <a:p>
            <a:r>
              <a:rPr lang="en-US" dirty="0"/>
              <a:t>Load the tile from global memory into on-chip memory</a:t>
            </a:r>
          </a:p>
          <a:p>
            <a:r>
              <a:rPr lang="en-US" dirty="0"/>
              <a:t>Use barrier synchronization to make sure that all threads are ready to start the phase</a:t>
            </a:r>
          </a:p>
          <a:p>
            <a:r>
              <a:rPr lang="en-US" dirty="0"/>
              <a:t>Have the multiple threads to access their data from the on-chip memory</a:t>
            </a:r>
          </a:p>
          <a:p>
            <a:r>
              <a:rPr lang="en-US" dirty="0"/>
              <a:t>Use barrier synchronization to make sure that all threads have completed the current phase</a:t>
            </a:r>
          </a:p>
          <a:p>
            <a:r>
              <a:rPr lang="en-US" dirty="0"/>
              <a:t>Move on to the next tile</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3400626-8AD9-4C11-B773-6F01CC6D8EBF}"/>
              </a:ext>
            </a:extLst>
          </p:cNvPr>
          <p:cNvSpPr>
            <a:spLocks noGrp="1"/>
          </p:cNvSpPr>
          <p:nvPr>
            <p:ph type="sldNum" sz="quarter" idx="12"/>
          </p:nvPr>
        </p:nvSpPr>
        <p:spPr/>
        <p:txBody>
          <a:bodyPr/>
          <a:lstStyle/>
          <a:p>
            <a:fld id="{57733F94-BD4E-45B7-8984-807B972C88CC}" type="slidenum">
              <a:rPr lang="en-US" smtClean="0"/>
              <a:pPr/>
              <a:t>74</a:t>
            </a:fld>
            <a:endParaRPr lang="en-US"/>
          </a:p>
        </p:txBody>
      </p:sp>
    </p:spTree>
    <p:extLst>
      <p:ext uri="{BB962C8B-B14F-4D97-AF65-F5344CB8AC3E}">
        <p14:creationId xmlns:p14="http://schemas.microsoft.com/office/powerpoint/2010/main" val="11668652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4B71-DA67-4F97-8D0C-9D90B1D75816}"/>
              </a:ext>
            </a:extLst>
          </p:cNvPr>
          <p:cNvSpPr>
            <a:spLocks noGrp="1"/>
          </p:cNvSpPr>
          <p:nvPr>
            <p:ph type="title"/>
          </p:nvPr>
        </p:nvSpPr>
        <p:spPr/>
        <p:txBody>
          <a:bodyPr/>
          <a:lstStyle/>
          <a:p>
            <a:r>
              <a:rPr lang="en-US" dirty="0"/>
              <a:t>SM and Warps in Detail</a:t>
            </a:r>
          </a:p>
        </p:txBody>
      </p:sp>
      <p:sp>
        <p:nvSpPr>
          <p:cNvPr id="3" name="Text Placeholder 2">
            <a:extLst>
              <a:ext uri="{FF2B5EF4-FFF2-40B4-BE49-F238E27FC236}">
                <a16:creationId xmlns:a16="http://schemas.microsoft.com/office/drawing/2014/main" id="{0B5E7537-6FFF-4517-B1DD-46B887507D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CF6BB9-62CF-4EFA-8E75-4149E5F73991}"/>
              </a:ext>
            </a:extLst>
          </p:cNvPr>
          <p:cNvSpPr>
            <a:spLocks noGrp="1"/>
          </p:cNvSpPr>
          <p:nvPr>
            <p:ph type="sldNum" sz="quarter" idx="12"/>
          </p:nvPr>
        </p:nvSpPr>
        <p:spPr/>
        <p:txBody>
          <a:bodyPr/>
          <a:lstStyle/>
          <a:p>
            <a:fld id="{57733F94-BD4E-45B7-8984-807B972C88CC}" type="slidenum">
              <a:rPr lang="en-US" smtClean="0"/>
              <a:pPr/>
              <a:t>75</a:t>
            </a:fld>
            <a:endParaRPr lang="en-US"/>
          </a:p>
        </p:txBody>
      </p:sp>
    </p:spTree>
    <p:extLst>
      <p:ext uri="{BB962C8B-B14F-4D97-AF65-F5344CB8AC3E}">
        <p14:creationId xmlns:p14="http://schemas.microsoft.com/office/powerpoint/2010/main" val="1822874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CA33-E5DB-41D8-A5E9-DA439DE5649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73538267-3616-492A-9AE3-038C9E17FCAC}"/>
              </a:ext>
            </a:extLst>
          </p:cNvPr>
          <p:cNvSpPr>
            <a:spLocks noGrp="1"/>
          </p:cNvSpPr>
          <p:nvPr>
            <p:ph idx="1"/>
          </p:nvPr>
        </p:nvSpPr>
        <p:spPr/>
        <p:txBody>
          <a:bodyPr/>
          <a:lstStyle/>
          <a:p>
            <a:r>
              <a:rPr lang="en-US" dirty="0"/>
              <a:t>To learn how a CUDA kernel utilizes hardware execution resources</a:t>
            </a:r>
          </a:p>
          <a:p>
            <a:pPr lvl="1"/>
            <a:r>
              <a:rPr lang="en-US" dirty="0"/>
              <a:t>Assigning thread blocks to execution resources</a:t>
            </a:r>
          </a:p>
          <a:p>
            <a:pPr lvl="1"/>
            <a:r>
              <a:rPr lang="en-US" dirty="0"/>
              <a:t>Capacity constraints of execution resources</a:t>
            </a:r>
          </a:p>
          <a:p>
            <a:pPr lvl="1"/>
            <a:r>
              <a:rPr lang="en-US" dirty="0"/>
              <a:t>Zero-overhead thread scheduling</a:t>
            </a:r>
          </a:p>
          <a:p>
            <a:pPr lvl="1"/>
            <a:endParaRPr lang="en-US" dirty="0"/>
          </a:p>
          <a:p>
            <a:endParaRPr lang="en-US" dirty="0"/>
          </a:p>
        </p:txBody>
      </p:sp>
      <p:sp>
        <p:nvSpPr>
          <p:cNvPr id="4" name="Slide Number Placeholder 3">
            <a:extLst>
              <a:ext uri="{FF2B5EF4-FFF2-40B4-BE49-F238E27FC236}">
                <a16:creationId xmlns:a16="http://schemas.microsoft.com/office/drawing/2014/main" id="{601B12B1-2896-43E2-B2D3-1FEEA60554A5}"/>
              </a:ext>
            </a:extLst>
          </p:cNvPr>
          <p:cNvSpPr>
            <a:spLocks noGrp="1"/>
          </p:cNvSpPr>
          <p:nvPr>
            <p:ph type="sldNum" sz="quarter" idx="12"/>
          </p:nvPr>
        </p:nvSpPr>
        <p:spPr/>
        <p:txBody>
          <a:bodyPr/>
          <a:lstStyle/>
          <a:p>
            <a:fld id="{57733F94-BD4E-45B7-8984-807B972C88CC}" type="slidenum">
              <a:rPr lang="en-US" smtClean="0"/>
              <a:pPr/>
              <a:t>76</a:t>
            </a:fld>
            <a:endParaRPr lang="en-US"/>
          </a:p>
        </p:txBody>
      </p:sp>
      <p:sp>
        <p:nvSpPr>
          <p:cNvPr id="6" name="TextBox 5">
            <a:extLst>
              <a:ext uri="{FF2B5EF4-FFF2-40B4-BE49-F238E27FC236}">
                <a16:creationId xmlns:a16="http://schemas.microsoft.com/office/drawing/2014/main" id="{5EC1E5D5-9367-4B8D-9215-9CC871EC4A55}"/>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33234160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FA6C-79EE-4ED2-B8D6-3433A9B1B459}"/>
              </a:ext>
            </a:extLst>
          </p:cNvPr>
          <p:cNvSpPr>
            <a:spLocks noGrp="1"/>
          </p:cNvSpPr>
          <p:nvPr>
            <p:ph type="title"/>
          </p:nvPr>
        </p:nvSpPr>
        <p:spPr/>
        <p:txBody>
          <a:bodyPr/>
          <a:lstStyle/>
          <a:p>
            <a:r>
              <a:rPr lang="en-US" dirty="0"/>
              <a:t>Transparent Scalability</a:t>
            </a:r>
          </a:p>
        </p:txBody>
      </p:sp>
      <p:sp>
        <p:nvSpPr>
          <p:cNvPr id="4" name="Slide Number Placeholder 3">
            <a:extLst>
              <a:ext uri="{FF2B5EF4-FFF2-40B4-BE49-F238E27FC236}">
                <a16:creationId xmlns:a16="http://schemas.microsoft.com/office/drawing/2014/main" id="{C9A47DE2-055E-473B-968F-8D8D812E64C6}"/>
              </a:ext>
            </a:extLst>
          </p:cNvPr>
          <p:cNvSpPr>
            <a:spLocks noGrp="1"/>
          </p:cNvSpPr>
          <p:nvPr>
            <p:ph type="sldNum" sz="quarter" idx="12"/>
          </p:nvPr>
        </p:nvSpPr>
        <p:spPr/>
        <p:txBody>
          <a:bodyPr/>
          <a:lstStyle/>
          <a:p>
            <a:fld id="{57733F94-BD4E-45B7-8984-807B972C88CC}" type="slidenum">
              <a:rPr lang="en-US" smtClean="0"/>
              <a:pPr/>
              <a:t>77</a:t>
            </a:fld>
            <a:endParaRPr lang="en-US"/>
          </a:p>
        </p:txBody>
      </p:sp>
      <p:sp>
        <p:nvSpPr>
          <p:cNvPr id="5" name="Rectangle 3">
            <a:extLst>
              <a:ext uri="{FF2B5EF4-FFF2-40B4-BE49-F238E27FC236}">
                <a16:creationId xmlns:a16="http://schemas.microsoft.com/office/drawing/2014/main" id="{F470BDDF-FF89-43CC-9049-D77EABF0CD58}"/>
              </a:ext>
            </a:extLst>
          </p:cNvPr>
          <p:cNvSpPr>
            <a:spLocks noGrp="1" noChangeArrowheads="1"/>
          </p:cNvSpPr>
          <p:nvPr>
            <p:ph idx="1"/>
          </p:nvPr>
        </p:nvSpPr>
        <p:spPr>
          <a:xfrm>
            <a:off x="1950504" y="4170263"/>
            <a:ext cx="8290560" cy="1401961"/>
          </a:xfrm>
        </p:spPr>
        <p:txBody>
          <a:bodyPr>
            <a:normAutofit/>
          </a:bodyPr>
          <a:lstStyle/>
          <a:p>
            <a:pPr marL="457189" indent="-457189"/>
            <a:r>
              <a:rPr lang="en-US" altLang="zh-TW" sz="1900" dirty="0">
                <a:ea typeface="PMingLiU" pitchFamily="18" charset="-120"/>
              </a:rPr>
              <a:t>Each block can execute in any order relative to others. </a:t>
            </a:r>
          </a:p>
          <a:p>
            <a:pPr marL="457189" indent="-457189"/>
            <a:r>
              <a:rPr lang="en-US" altLang="zh-TW" sz="1900" dirty="0">
                <a:ea typeface="PMingLiU" pitchFamily="18" charset="-120"/>
              </a:rPr>
              <a:t>Hardware is free to assign blocks to any processor at any time</a:t>
            </a:r>
          </a:p>
          <a:p>
            <a:pPr marL="974701" lvl="1" indent="-403215"/>
            <a:r>
              <a:rPr lang="en-US" altLang="zh-TW" sz="1900" dirty="0">
                <a:ea typeface="PMingLiU" pitchFamily="18" charset="-120"/>
              </a:rPr>
              <a:t>A kernel scales to any number of parallel processors</a:t>
            </a:r>
          </a:p>
        </p:txBody>
      </p:sp>
      <p:grpSp>
        <p:nvGrpSpPr>
          <p:cNvPr id="6" name="Group 4">
            <a:extLst>
              <a:ext uri="{FF2B5EF4-FFF2-40B4-BE49-F238E27FC236}">
                <a16:creationId xmlns:a16="http://schemas.microsoft.com/office/drawing/2014/main" id="{9580141B-6CBC-47C2-A18A-856CFFCDB254}"/>
              </a:ext>
            </a:extLst>
          </p:cNvPr>
          <p:cNvGrpSpPr>
            <a:grpSpLocks/>
          </p:cNvGrpSpPr>
          <p:nvPr/>
        </p:nvGrpSpPr>
        <p:grpSpPr bwMode="auto">
          <a:xfrm>
            <a:off x="1752602" y="1541861"/>
            <a:ext cx="1857375" cy="2300287"/>
            <a:chOff x="542" y="1600"/>
            <a:chExt cx="1170" cy="1932"/>
          </a:xfrm>
        </p:grpSpPr>
        <p:grpSp>
          <p:nvGrpSpPr>
            <p:cNvPr id="7" name="Group 5">
              <a:extLst>
                <a:ext uri="{FF2B5EF4-FFF2-40B4-BE49-F238E27FC236}">
                  <a16:creationId xmlns:a16="http://schemas.microsoft.com/office/drawing/2014/main" id="{EF61CF53-2DAE-48B4-9BC7-1380CB5459B4}"/>
                </a:ext>
              </a:extLst>
            </p:cNvPr>
            <p:cNvGrpSpPr>
              <a:grpSpLocks/>
            </p:cNvGrpSpPr>
            <p:nvPr/>
          </p:nvGrpSpPr>
          <p:grpSpPr bwMode="auto">
            <a:xfrm>
              <a:off x="660" y="1600"/>
              <a:ext cx="1052" cy="468"/>
              <a:chOff x="660" y="1688"/>
              <a:chExt cx="1052" cy="468"/>
            </a:xfrm>
          </p:grpSpPr>
          <p:sp>
            <p:nvSpPr>
              <p:cNvPr id="42" name="Text Box 6">
                <a:extLst>
                  <a:ext uri="{FF2B5EF4-FFF2-40B4-BE49-F238E27FC236}">
                    <a16:creationId xmlns:a16="http://schemas.microsoft.com/office/drawing/2014/main" id="{5892AA97-D043-4569-924E-C3C315CE1ACB}"/>
                  </a:ext>
                </a:extLst>
              </p:cNvPr>
              <p:cNvSpPr txBox="1">
                <a:spLocks noChangeArrowheads="1"/>
              </p:cNvSpPr>
              <p:nvPr/>
            </p:nvSpPr>
            <p:spPr bwMode="auto">
              <a:xfrm>
                <a:off x="660" y="1688"/>
                <a:ext cx="1052" cy="468"/>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b="1">
                    <a:solidFill>
                      <a:schemeClr val="bg1"/>
                    </a:solidFill>
                    <a:latin typeface="Arial" pitchFamily="34" charset="0"/>
                    <a:ea typeface="PMingLiU" pitchFamily="18" charset="-120"/>
                  </a:rPr>
                  <a:t>Device</a:t>
                </a:r>
              </a:p>
            </p:txBody>
          </p:sp>
          <p:sp>
            <p:nvSpPr>
              <p:cNvPr id="43" name="Text Box 7">
                <a:extLst>
                  <a:ext uri="{FF2B5EF4-FFF2-40B4-BE49-F238E27FC236}">
                    <a16:creationId xmlns:a16="http://schemas.microsoft.com/office/drawing/2014/main" id="{3D635F05-E1D4-479C-8624-D9D6407F872A}"/>
                  </a:ext>
                </a:extLst>
              </p:cNvPr>
              <p:cNvSpPr txBox="1">
                <a:spLocks noChangeArrowheads="1"/>
              </p:cNvSpPr>
              <p:nvPr/>
            </p:nvSpPr>
            <p:spPr bwMode="auto">
              <a:xfrm>
                <a:off x="727" y="190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44" name="Text Box 8">
                <a:extLst>
                  <a:ext uri="{FF2B5EF4-FFF2-40B4-BE49-F238E27FC236}">
                    <a16:creationId xmlns:a16="http://schemas.microsoft.com/office/drawing/2014/main" id="{3A5340FB-B6D3-4F63-89B2-30E930D61FEB}"/>
                  </a:ext>
                </a:extLst>
              </p:cNvPr>
              <p:cNvSpPr txBox="1">
                <a:spLocks noChangeArrowheads="1"/>
              </p:cNvSpPr>
              <p:nvPr/>
            </p:nvSpPr>
            <p:spPr bwMode="auto">
              <a:xfrm>
                <a:off x="1212" y="190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grpSp>
        <p:grpSp>
          <p:nvGrpSpPr>
            <p:cNvPr id="8" name="Group 9">
              <a:extLst>
                <a:ext uri="{FF2B5EF4-FFF2-40B4-BE49-F238E27FC236}">
                  <a16:creationId xmlns:a16="http://schemas.microsoft.com/office/drawing/2014/main" id="{330A9845-4F03-454E-9AB0-8F48F1B48F56}"/>
                </a:ext>
              </a:extLst>
            </p:cNvPr>
            <p:cNvGrpSpPr>
              <a:grpSpLocks/>
            </p:cNvGrpSpPr>
            <p:nvPr/>
          </p:nvGrpSpPr>
          <p:grpSpPr bwMode="auto">
            <a:xfrm>
              <a:off x="542" y="2241"/>
              <a:ext cx="1162" cy="1291"/>
              <a:chOff x="542" y="2321"/>
              <a:chExt cx="1162" cy="1291"/>
            </a:xfrm>
          </p:grpSpPr>
          <p:sp>
            <p:nvSpPr>
              <p:cNvPr id="9" name="Line 10">
                <a:extLst>
                  <a:ext uri="{FF2B5EF4-FFF2-40B4-BE49-F238E27FC236}">
                    <a16:creationId xmlns:a16="http://schemas.microsoft.com/office/drawing/2014/main" id="{C94D30E0-9488-4249-B464-B4F9E7C1B1F2}"/>
                  </a:ext>
                </a:extLst>
              </p:cNvPr>
              <p:cNvSpPr>
                <a:spLocks noChangeShapeType="1"/>
              </p:cNvSpPr>
              <p:nvPr/>
            </p:nvSpPr>
            <p:spPr bwMode="auto">
              <a:xfrm>
                <a:off x="542" y="2321"/>
                <a:ext cx="1" cy="1283"/>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10" name="Group 11">
                <a:extLst>
                  <a:ext uri="{FF2B5EF4-FFF2-40B4-BE49-F238E27FC236}">
                    <a16:creationId xmlns:a16="http://schemas.microsoft.com/office/drawing/2014/main" id="{57805C31-D9CA-479A-BC26-120AA229FDDA}"/>
                  </a:ext>
                </a:extLst>
              </p:cNvPr>
              <p:cNvGrpSpPr>
                <a:grpSpLocks/>
              </p:cNvGrpSpPr>
              <p:nvPr/>
            </p:nvGrpSpPr>
            <p:grpSpPr bwMode="auto">
              <a:xfrm>
                <a:off x="683" y="2321"/>
                <a:ext cx="1021" cy="291"/>
                <a:chOff x="1843" y="2745"/>
                <a:chExt cx="1021" cy="291"/>
              </a:xfrm>
            </p:grpSpPr>
            <p:sp>
              <p:nvSpPr>
                <p:cNvPr id="35" name="Text Box 12">
                  <a:extLst>
                    <a:ext uri="{FF2B5EF4-FFF2-40B4-BE49-F238E27FC236}">
                      <a16:creationId xmlns:a16="http://schemas.microsoft.com/office/drawing/2014/main" id="{7FA90C4B-D5E3-4CD7-9DC6-147BE214DFE7}"/>
                    </a:ext>
                  </a:extLst>
                </p:cNvPr>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36" name="Group 13">
                  <a:extLst>
                    <a:ext uri="{FF2B5EF4-FFF2-40B4-BE49-F238E27FC236}">
                      <a16:creationId xmlns:a16="http://schemas.microsoft.com/office/drawing/2014/main" id="{E03E406A-668D-40B5-BFB7-6A7C84F3D9B2}"/>
                    </a:ext>
                  </a:extLst>
                </p:cNvPr>
                <p:cNvGrpSpPr>
                  <a:grpSpLocks/>
                </p:cNvGrpSpPr>
                <p:nvPr/>
              </p:nvGrpSpPr>
              <p:grpSpPr bwMode="auto">
                <a:xfrm>
                  <a:off x="1879" y="2781"/>
                  <a:ext cx="461" cy="230"/>
                  <a:chOff x="3775" y="2037"/>
                  <a:chExt cx="461" cy="230"/>
                </a:xfrm>
              </p:grpSpPr>
              <p:sp>
                <p:nvSpPr>
                  <p:cNvPr id="40" name="Text Box 14">
                    <a:extLst>
                      <a:ext uri="{FF2B5EF4-FFF2-40B4-BE49-F238E27FC236}">
                        <a16:creationId xmlns:a16="http://schemas.microsoft.com/office/drawing/2014/main" id="{C52D6E15-7BED-47D1-90CB-09E72BF73CF8}"/>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41" name="Text Box 15">
                    <a:extLst>
                      <a:ext uri="{FF2B5EF4-FFF2-40B4-BE49-F238E27FC236}">
                        <a16:creationId xmlns:a16="http://schemas.microsoft.com/office/drawing/2014/main" id="{A134564C-2934-4427-8299-87606EC5BA56}"/>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0</a:t>
                    </a:r>
                  </a:p>
                </p:txBody>
              </p:sp>
            </p:grpSp>
            <p:grpSp>
              <p:nvGrpSpPr>
                <p:cNvPr id="37" name="Group 16">
                  <a:extLst>
                    <a:ext uri="{FF2B5EF4-FFF2-40B4-BE49-F238E27FC236}">
                      <a16:creationId xmlns:a16="http://schemas.microsoft.com/office/drawing/2014/main" id="{97B2B605-52F3-40EE-BD70-00FC1DBD793B}"/>
                    </a:ext>
                  </a:extLst>
                </p:cNvPr>
                <p:cNvGrpSpPr>
                  <a:grpSpLocks/>
                </p:cNvGrpSpPr>
                <p:nvPr/>
              </p:nvGrpSpPr>
              <p:grpSpPr bwMode="auto">
                <a:xfrm>
                  <a:off x="2364" y="2781"/>
                  <a:ext cx="461" cy="230"/>
                  <a:chOff x="3775" y="2037"/>
                  <a:chExt cx="461" cy="230"/>
                </a:xfrm>
              </p:grpSpPr>
              <p:sp>
                <p:nvSpPr>
                  <p:cNvPr id="38" name="Text Box 17">
                    <a:extLst>
                      <a:ext uri="{FF2B5EF4-FFF2-40B4-BE49-F238E27FC236}">
                        <a16:creationId xmlns:a16="http://schemas.microsoft.com/office/drawing/2014/main" id="{0ED3ADA8-0804-4E79-9296-0E728E4FB714}"/>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39" name="Text Box 18">
                    <a:extLst>
                      <a:ext uri="{FF2B5EF4-FFF2-40B4-BE49-F238E27FC236}">
                        <a16:creationId xmlns:a16="http://schemas.microsoft.com/office/drawing/2014/main" id="{402880FB-04A5-48CC-8075-1BF876A719B4}"/>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1</a:t>
                    </a:r>
                  </a:p>
                </p:txBody>
              </p:sp>
            </p:grpSp>
          </p:grpSp>
          <p:grpSp>
            <p:nvGrpSpPr>
              <p:cNvPr id="11" name="Group 19">
                <a:extLst>
                  <a:ext uri="{FF2B5EF4-FFF2-40B4-BE49-F238E27FC236}">
                    <a16:creationId xmlns:a16="http://schemas.microsoft.com/office/drawing/2014/main" id="{2D1A1199-E10C-4CE3-922E-EF8209849FFB}"/>
                  </a:ext>
                </a:extLst>
              </p:cNvPr>
              <p:cNvGrpSpPr>
                <a:grpSpLocks/>
              </p:cNvGrpSpPr>
              <p:nvPr/>
            </p:nvGrpSpPr>
            <p:grpSpPr bwMode="auto">
              <a:xfrm>
                <a:off x="683" y="2654"/>
                <a:ext cx="1021" cy="291"/>
                <a:chOff x="1843" y="2745"/>
                <a:chExt cx="1021" cy="291"/>
              </a:xfrm>
            </p:grpSpPr>
            <p:sp>
              <p:nvSpPr>
                <p:cNvPr id="28" name="Text Box 20">
                  <a:extLst>
                    <a:ext uri="{FF2B5EF4-FFF2-40B4-BE49-F238E27FC236}">
                      <a16:creationId xmlns:a16="http://schemas.microsoft.com/office/drawing/2014/main" id="{53905BFC-040C-4D8F-B8E7-9CDCFDC8D742}"/>
                    </a:ext>
                  </a:extLst>
                </p:cNvPr>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29" name="Group 21">
                  <a:extLst>
                    <a:ext uri="{FF2B5EF4-FFF2-40B4-BE49-F238E27FC236}">
                      <a16:creationId xmlns:a16="http://schemas.microsoft.com/office/drawing/2014/main" id="{54803B92-1443-4517-B339-E5FB41ABC4B1}"/>
                    </a:ext>
                  </a:extLst>
                </p:cNvPr>
                <p:cNvGrpSpPr>
                  <a:grpSpLocks/>
                </p:cNvGrpSpPr>
                <p:nvPr/>
              </p:nvGrpSpPr>
              <p:grpSpPr bwMode="auto">
                <a:xfrm>
                  <a:off x="1879" y="2781"/>
                  <a:ext cx="461" cy="230"/>
                  <a:chOff x="3775" y="2037"/>
                  <a:chExt cx="461" cy="230"/>
                </a:xfrm>
              </p:grpSpPr>
              <p:sp>
                <p:nvSpPr>
                  <p:cNvPr id="33" name="Text Box 22">
                    <a:extLst>
                      <a:ext uri="{FF2B5EF4-FFF2-40B4-BE49-F238E27FC236}">
                        <a16:creationId xmlns:a16="http://schemas.microsoft.com/office/drawing/2014/main" id="{733B6EFF-71D8-41DB-A4EF-4D50BCF25887}"/>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34" name="Text Box 23">
                    <a:extLst>
                      <a:ext uri="{FF2B5EF4-FFF2-40B4-BE49-F238E27FC236}">
                        <a16:creationId xmlns:a16="http://schemas.microsoft.com/office/drawing/2014/main" id="{1FB19D0C-6F67-4A85-A71E-F3CAFD5B8DD6}"/>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2</a:t>
                    </a:r>
                  </a:p>
                </p:txBody>
              </p:sp>
            </p:grpSp>
            <p:grpSp>
              <p:nvGrpSpPr>
                <p:cNvPr id="30" name="Group 24">
                  <a:extLst>
                    <a:ext uri="{FF2B5EF4-FFF2-40B4-BE49-F238E27FC236}">
                      <a16:creationId xmlns:a16="http://schemas.microsoft.com/office/drawing/2014/main" id="{1E710C1A-5808-4512-A87D-AFA83D8CD455}"/>
                    </a:ext>
                  </a:extLst>
                </p:cNvPr>
                <p:cNvGrpSpPr>
                  <a:grpSpLocks/>
                </p:cNvGrpSpPr>
                <p:nvPr/>
              </p:nvGrpSpPr>
              <p:grpSpPr bwMode="auto">
                <a:xfrm>
                  <a:off x="2364" y="2781"/>
                  <a:ext cx="461" cy="230"/>
                  <a:chOff x="3775" y="2037"/>
                  <a:chExt cx="461" cy="230"/>
                </a:xfrm>
              </p:grpSpPr>
              <p:sp>
                <p:nvSpPr>
                  <p:cNvPr id="31" name="Text Box 25">
                    <a:extLst>
                      <a:ext uri="{FF2B5EF4-FFF2-40B4-BE49-F238E27FC236}">
                        <a16:creationId xmlns:a16="http://schemas.microsoft.com/office/drawing/2014/main" id="{5F992695-50CE-4B9D-A13C-C064FCB973AC}"/>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32" name="Text Box 26">
                    <a:extLst>
                      <a:ext uri="{FF2B5EF4-FFF2-40B4-BE49-F238E27FC236}">
                        <a16:creationId xmlns:a16="http://schemas.microsoft.com/office/drawing/2014/main" id="{9895C810-ABFB-463B-9F72-395E9EE41B7A}"/>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3</a:t>
                    </a:r>
                  </a:p>
                </p:txBody>
              </p:sp>
            </p:grpSp>
          </p:grpSp>
          <p:grpSp>
            <p:nvGrpSpPr>
              <p:cNvPr id="12" name="Group 27">
                <a:extLst>
                  <a:ext uri="{FF2B5EF4-FFF2-40B4-BE49-F238E27FC236}">
                    <a16:creationId xmlns:a16="http://schemas.microsoft.com/office/drawing/2014/main" id="{F352CB6A-E81A-47B1-A0BF-4BAB154F7E6C}"/>
                  </a:ext>
                </a:extLst>
              </p:cNvPr>
              <p:cNvGrpSpPr>
                <a:grpSpLocks/>
              </p:cNvGrpSpPr>
              <p:nvPr/>
            </p:nvGrpSpPr>
            <p:grpSpPr bwMode="auto">
              <a:xfrm>
                <a:off x="683" y="2987"/>
                <a:ext cx="1021" cy="291"/>
                <a:chOff x="1843" y="2745"/>
                <a:chExt cx="1021" cy="291"/>
              </a:xfrm>
            </p:grpSpPr>
            <p:sp>
              <p:nvSpPr>
                <p:cNvPr id="21" name="Text Box 28">
                  <a:extLst>
                    <a:ext uri="{FF2B5EF4-FFF2-40B4-BE49-F238E27FC236}">
                      <a16:creationId xmlns:a16="http://schemas.microsoft.com/office/drawing/2014/main" id="{7C2F1BFB-3EF7-4E4A-9E8C-A5308644A719}"/>
                    </a:ext>
                  </a:extLst>
                </p:cNvPr>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22" name="Group 29">
                  <a:extLst>
                    <a:ext uri="{FF2B5EF4-FFF2-40B4-BE49-F238E27FC236}">
                      <a16:creationId xmlns:a16="http://schemas.microsoft.com/office/drawing/2014/main" id="{13DD7DB8-678F-4B42-95FA-7E3D9DE1363D}"/>
                    </a:ext>
                  </a:extLst>
                </p:cNvPr>
                <p:cNvGrpSpPr>
                  <a:grpSpLocks/>
                </p:cNvGrpSpPr>
                <p:nvPr/>
              </p:nvGrpSpPr>
              <p:grpSpPr bwMode="auto">
                <a:xfrm>
                  <a:off x="1879" y="2781"/>
                  <a:ext cx="461" cy="230"/>
                  <a:chOff x="3775" y="2037"/>
                  <a:chExt cx="461" cy="230"/>
                </a:xfrm>
              </p:grpSpPr>
              <p:sp>
                <p:nvSpPr>
                  <p:cNvPr id="26" name="Text Box 30">
                    <a:extLst>
                      <a:ext uri="{FF2B5EF4-FFF2-40B4-BE49-F238E27FC236}">
                        <a16:creationId xmlns:a16="http://schemas.microsoft.com/office/drawing/2014/main" id="{F3D01476-562F-4F86-A7E9-B5CA1F29FE99}"/>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27" name="Text Box 31">
                    <a:extLst>
                      <a:ext uri="{FF2B5EF4-FFF2-40B4-BE49-F238E27FC236}">
                        <a16:creationId xmlns:a16="http://schemas.microsoft.com/office/drawing/2014/main" id="{CC868BF7-DBA7-4AD5-9B4A-EA3B67813064}"/>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4</a:t>
                    </a:r>
                  </a:p>
                </p:txBody>
              </p:sp>
            </p:grpSp>
            <p:grpSp>
              <p:nvGrpSpPr>
                <p:cNvPr id="23" name="Group 32">
                  <a:extLst>
                    <a:ext uri="{FF2B5EF4-FFF2-40B4-BE49-F238E27FC236}">
                      <a16:creationId xmlns:a16="http://schemas.microsoft.com/office/drawing/2014/main" id="{BE58FC64-C19F-454F-A3C6-02CA8F37AC3A}"/>
                    </a:ext>
                  </a:extLst>
                </p:cNvPr>
                <p:cNvGrpSpPr>
                  <a:grpSpLocks/>
                </p:cNvGrpSpPr>
                <p:nvPr/>
              </p:nvGrpSpPr>
              <p:grpSpPr bwMode="auto">
                <a:xfrm>
                  <a:off x="2364" y="2781"/>
                  <a:ext cx="461" cy="230"/>
                  <a:chOff x="3775" y="2037"/>
                  <a:chExt cx="461" cy="230"/>
                </a:xfrm>
              </p:grpSpPr>
              <p:sp>
                <p:nvSpPr>
                  <p:cNvPr id="24" name="Text Box 33">
                    <a:extLst>
                      <a:ext uri="{FF2B5EF4-FFF2-40B4-BE49-F238E27FC236}">
                        <a16:creationId xmlns:a16="http://schemas.microsoft.com/office/drawing/2014/main" id="{CE0793A8-CB39-4366-8E37-58820D91001E}"/>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25" name="Text Box 34">
                    <a:extLst>
                      <a:ext uri="{FF2B5EF4-FFF2-40B4-BE49-F238E27FC236}">
                        <a16:creationId xmlns:a16="http://schemas.microsoft.com/office/drawing/2014/main" id="{0A4F1392-6416-4EF0-BE6C-C528BFEF7211}"/>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5</a:t>
                    </a:r>
                  </a:p>
                </p:txBody>
              </p:sp>
            </p:grpSp>
          </p:grpSp>
          <p:grpSp>
            <p:nvGrpSpPr>
              <p:cNvPr id="13" name="Group 35">
                <a:extLst>
                  <a:ext uri="{FF2B5EF4-FFF2-40B4-BE49-F238E27FC236}">
                    <a16:creationId xmlns:a16="http://schemas.microsoft.com/office/drawing/2014/main" id="{E4E32395-7187-444B-8426-649828A0A19E}"/>
                  </a:ext>
                </a:extLst>
              </p:cNvPr>
              <p:cNvGrpSpPr>
                <a:grpSpLocks/>
              </p:cNvGrpSpPr>
              <p:nvPr/>
            </p:nvGrpSpPr>
            <p:grpSpPr bwMode="auto">
              <a:xfrm>
                <a:off x="683" y="3321"/>
                <a:ext cx="1021" cy="291"/>
                <a:chOff x="1843" y="2745"/>
                <a:chExt cx="1021" cy="291"/>
              </a:xfrm>
            </p:grpSpPr>
            <p:sp>
              <p:nvSpPr>
                <p:cNvPr id="14" name="Text Box 36">
                  <a:extLst>
                    <a:ext uri="{FF2B5EF4-FFF2-40B4-BE49-F238E27FC236}">
                      <a16:creationId xmlns:a16="http://schemas.microsoft.com/office/drawing/2014/main" id="{CF7F8838-5D5A-448E-B1E3-43EC27CDECB1}"/>
                    </a:ext>
                  </a:extLst>
                </p:cNvPr>
                <p:cNvSpPr txBox="1">
                  <a:spLocks noChangeArrowheads="1"/>
                </p:cNvSpPr>
                <p:nvPr/>
              </p:nvSpPr>
              <p:spPr bwMode="auto">
                <a:xfrm>
                  <a:off x="1843" y="2745"/>
                  <a:ext cx="102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15" name="Group 37">
                  <a:extLst>
                    <a:ext uri="{FF2B5EF4-FFF2-40B4-BE49-F238E27FC236}">
                      <a16:creationId xmlns:a16="http://schemas.microsoft.com/office/drawing/2014/main" id="{432EBC5B-5F77-4CB8-AADA-292E2A81A138}"/>
                    </a:ext>
                  </a:extLst>
                </p:cNvPr>
                <p:cNvGrpSpPr>
                  <a:grpSpLocks/>
                </p:cNvGrpSpPr>
                <p:nvPr/>
              </p:nvGrpSpPr>
              <p:grpSpPr bwMode="auto">
                <a:xfrm>
                  <a:off x="1879" y="2781"/>
                  <a:ext cx="461" cy="230"/>
                  <a:chOff x="3775" y="2037"/>
                  <a:chExt cx="461" cy="230"/>
                </a:xfrm>
              </p:grpSpPr>
              <p:sp>
                <p:nvSpPr>
                  <p:cNvPr id="19" name="Text Box 38">
                    <a:extLst>
                      <a:ext uri="{FF2B5EF4-FFF2-40B4-BE49-F238E27FC236}">
                        <a16:creationId xmlns:a16="http://schemas.microsoft.com/office/drawing/2014/main" id="{BBDF0F88-C8DF-401C-892A-751B3427EB26}"/>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20" name="Text Box 39">
                    <a:extLst>
                      <a:ext uri="{FF2B5EF4-FFF2-40B4-BE49-F238E27FC236}">
                        <a16:creationId xmlns:a16="http://schemas.microsoft.com/office/drawing/2014/main" id="{2A426193-E883-40FE-B2A0-7E8934FEAB7C}"/>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6</a:t>
                    </a:r>
                  </a:p>
                </p:txBody>
              </p:sp>
            </p:grpSp>
            <p:grpSp>
              <p:nvGrpSpPr>
                <p:cNvPr id="16" name="Group 40">
                  <a:extLst>
                    <a:ext uri="{FF2B5EF4-FFF2-40B4-BE49-F238E27FC236}">
                      <a16:creationId xmlns:a16="http://schemas.microsoft.com/office/drawing/2014/main" id="{7654602F-D495-459E-AEDF-607CAE046820}"/>
                    </a:ext>
                  </a:extLst>
                </p:cNvPr>
                <p:cNvGrpSpPr>
                  <a:grpSpLocks/>
                </p:cNvGrpSpPr>
                <p:nvPr/>
              </p:nvGrpSpPr>
              <p:grpSpPr bwMode="auto">
                <a:xfrm>
                  <a:off x="2364" y="2781"/>
                  <a:ext cx="461" cy="230"/>
                  <a:chOff x="3775" y="2037"/>
                  <a:chExt cx="461" cy="230"/>
                </a:xfrm>
              </p:grpSpPr>
              <p:sp>
                <p:nvSpPr>
                  <p:cNvPr id="17" name="Text Box 41">
                    <a:extLst>
                      <a:ext uri="{FF2B5EF4-FFF2-40B4-BE49-F238E27FC236}">
                        <a16:creationId xmlns:a16="http://schemas.microsoft.com/office/drawing/2014/main" id="{E4CBF992-EC1F-4614-BB1B-C9F5B6E9D553}"/>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18" name="Text Box 42">
                    <a:extLst>
                      <a:ext uri="{FF2B5EF4-FFF2-40B4-BE49-F238E27FC236}">
                        <a16:creationId xmlns:a16="http://schemas.microsoft.com/office/drawing/2014/main" id="{CFF6C45B-5250-4DF2-B4D0-2E1C291EB406}"/>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7</a:t>
                    </a:r>
                  </a:p>
                </p:txBody>
              </p:sp>
            </p:grpSp>
          </p:grpSp>
        </p:grpSp>
      </p:grpSp>
      <p:grpSp>
        <p:nvGrpSpPr>
          <p:cNvPr id="45" name="Group 43">
            <a:extLst>
              <a:ext uri="{FF2B5EF4-FFF2-40B4-BE49-F238E27FC236}">
                <a16:creationId xmlns:a16="http://schemas.microsoft.com/office/drawing/2014/main" id="{5A7219D8-DB61-4748-8D24-CD26184F84DB}"/>
              </a:ext>
            </a:extLst>
          </p:cNvPr>
          <p:cNvGrpSpPr>
            <a:grpSpLocks/>
          </p:cNvGrpSpPr>
          <p:nvPr/>
        </p:nvGrpSpPr>
        <p:grpSpPr bwMode="auto">
          <a:xfrm>
            <a:off x="4627563" y="1693069"/>
            <a:ext cx="1471612" cy="1423393"/>
            <a:chOff x="2233" y="1609"/>
            <a:chExt cx="927" cy="1059"/>
          </a:xfrm>
        </p:grpSpPr>
        <p:sp>
          <p:nvSpPr>
            <p:cNvPr id="46" name="Text Box 44">
              <a:extLst>
                <a:ext uri="{FF2B5EF4-FFF2-40B4-BE49-F238E27FC236}">
                  <a16:creationId xmlns:a16="http://schemas.microsoft.com/office/drawing/2014/main" id="{8C5F539F-604E-434A-943F-613B182EE1FC}"/>
                </a:ext>
              </a:extLst>
            </p:cNvPr>
            <p:cNvSpPr txBox="1">
              <a:spLocks noChangeArrowheads="1"/>
            </p:cNvSpPr>
            <p:nvPr/>
          </p:nvSpPr>
          <p:spPr bwMode="auto">
            <a:xfrm>
              <a:off x="2233" y="1609"/>
              <a:ext cx="927" cy="1059"/>
            </a:xfrm>
            <a:prstGeom prst="rect">
              <a:avLst/>
            </a:prstGeom>
            <a:solidFill>
              <a:srgbClr val="99FF66"/>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b="1" dirty="0">
                  <a:solidFill>
                    <a:schemeClr val="bg1"/>
                  </a:solidFill>
                  <a:latin typeface="Arial" pitchFamily="34" charset="0"/>
                  <a:ea typeface="PMingLiU" pitchFamily="18" charset="-120"/>
                </a:rPr>
                <a:t>Thread grid</a:t>
              </a:r>
            </a:p>
          </p:txBody>
        </p:sp>
        <p:grpSp>
          <p:nvGrpSpPr>
            <p:cNvPr id="47" name="Group 45">
              <a:extLst>
                <a:ext uri="{FF2B5EF4-FFF2-40B4-BE49-F238E27FC236}">
                  <a16:creationId xmlns:a16="http://schemas.microsoft.com/office/drawing/2014/main" id="{B80C7F28-E202-42B2-9B2E-156A71FB720C}"/>
                </a:ext>
              </a:extLst>
            </p:cNvPr>
            <p:cNvGrpSpPr>
              <a:grpSpLocks/>
            </p:cNvGrpSpPr>
            <p:nvPr/>
          </p:nvGrpSpPr>
          <p:grpSpPr bwMode="auto">
            <a:xfrm>
              <a:off x="2279" y="1809"/>
              <a:ext cx="835" cy="805"/>
              <a:chOff x="2353" y="1809"/>
              <a:chExt cx="835" cy="805"/>
            </a:xfrm>
          </p:grpSpPr>
          <p:grpSp>
            <p:nvGrpSpPr>
              <p:cNvPr id="48" name="Group 46">
                <a:extLst>
                  <a:ext uri="{FF2B5EF4-FFF2-40B4-BE49-F238E27FC236}">
                    <a16:creationId xmlns:a16="http://schemas.microsoft.com/office/drawing/2014/main" id="{156BCFC9-5335-4D79-BCA3-8D0628E27E13}"/>
                  </a:ext>
                </a:extLst>
              </p:cNvPr>
              <p:cNvGrpSpPr>
                <a:grpSpLocks/>
              </p:cNvGrpSpPr>
              <p:nvPr/>
            </p:nvGrpSpPr>
            <p:grpSpPr bwMode="auto">
              <a:xfrm>
                <a:off x="2353" y="1809"/>
                <a:ext cx="835" cy="173"/>
                <a:chOff x="2257" y="1809"/>
                <a:chExt cx="835" cy="173"/>
              </a:xfrm>
            </p:grpSpPr>
            <p:sp>
              <p:nvSpPr>
                <p:cNvPr id="58" name="Text Box 47">
                  <a:extLst>
                    <a:ext uri="{FF2B5EF4-FFF2-40B4-BE49-F238E27FC236}">
                      <a16:creationId xmlns:a16="http://schemas.microsoft.com/office/drawing/2014/main" id="{3C431C97-2CA9-4DF2-85CA-F024DAEF470A}"/>
                    </a:ext>
                  </a:extLst>
                </p:cNvPr>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0</a:t>
                  </a:r>
                </a:p>
              </p:txBody>
            </p:sp>
            <p:sp>
              <p:nvSpPr>
                <p:cNvPr id="59" name="Text Box 48">
                  <a:extLst>
                    <a:ext uri="{FF2B5EF4-FFF2-40B4-BE49-F238E27FC236}">
                      <a16:creationId xmlns:a16="http://schemas.microsoft.com/office/drawing/2014/main" id="{54FF54A0-53FC-4173-92A3-BF65E6698844}"/>
                    </a:ext>
                  </a:extLst>
                </p:cNvPr>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1</a:t>
                  </a:r>
                </a:p>
              </p:txBody>
            </p:sp>
          </p:grpSp>
          <p:grpSp>
            <p:nvGrpSpPr>
              <p:cNvPr id="49" name="Group 49">
                <a:extLst>
                  <a:ext uri="{FF2B5EF4-FFF2-40B4-BE49-F238E27FC236}">
                    <a16:creationId xmlns:a16="http://schemas.microsoft.com/office/drawing/2014/main" id="{3475FB82-1F0E-441E-83D8-648EA71DDB06}"/>
                  </a:ext>
                </a:extLst>
              </p:cNvPr>
              <p:cNvGrpSpPr>
                <a:grpSpLocks/>
              </p:cNvGrpSpPr>
              <p:nvPr/>
            </p:nvGrpSpPr>
            <p:grpSpPr bwMode="auto">
              <a:xfrm>
                <a:off x="2353" y="2019"/>
                <a:ext cx="835" cy="173"/>
                <a:chOff x="2257" y="1809"/>
                <a:chExt cx="835" cy="173"/>
              </a:xfrm>
            </p:grpSpPr>
            <p:sp>
              <p:nvSpPr>
                <p:cNvPr id="56" name="Text Box 50">
                  <a:extLst>
                    <a:ext uri="{FF2B5EF4-FFF2-40B4-BE49-F238E27FC236}">
                      <a16:creationId xmlns:a16="http://schemas.microsoft.com/office/drawing/2014/main" id="{FD0F72DA-3C84-41DB-ABE8-B6F49614D569}"/>
                    </a:ext>
                  </a:extLst>
                </p:cNvPr>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2</a:t>
                  </a:r>
                </a:p>
              </p:txBody>
            </p:sp>
            <p:sp>
              <p:nvSpPr>
                <p:cNvPr id="57" name="Text Box 51">
                  <a:extLst>
                    <a:ext uri="{FF2B5EF4-FFF2-40B4-BE49-F238E27FC236}">
                      <a16:creationId xmlns:a16="http://schemas.microsoft.com/office/drawing/2014/main" id="{68F1CC56-FED8-43A8-9C5E-024DDA59F187}"/>
                    </a:ext>
                  </a:extLst>
                </p:cNvPr>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3</a:t>
                  </a:r>
                </a:p>
              </p:txBody>
            </p:sp>
          </p:grpSp>
          <p:grpSp>
            <p:nvGrpSpPr>
              <p:cNvPr id="50" name="Group 52">
                <a:extLst>
                  <a:ext uri="{FF2B5EF4-FFF2-40B4-BE49-F238E27FC236}">
                    <a16:creationId xmlns:a16="http://schemas.microsoft.com/office/drawing/2014/main" id="{B9FB2EB9-5940-4FF1-B0C5-64DD7B3B716D}"/>
                  </a:ext>
                </a:extLst>
              </p:cNvPr>
              <p:cNvGrpSpPr>
                <a:grpSpLocks/>
              </p:cNvGrpSpPr>
              <p:nvPr/>
            </p:nvGrpSpPr>
            <p:grpSpPr bwMode="auto">
              <a:xfrm>
                <a:off x="2353" y="2230"/>
                <a:ext cx="835" cy="173"/>
                <a:chOff x="2257" y="1809"/>
                <a:chExt cx="835" cy="173"/>
              </a:xfrm>
            </p:grpSpPr>
            <p:sp>
              <p:nvSpPr>
                <p:cNvPr id="54" name="Text Box 53">
                  <a:extLst>
                    <a:ext uri="{FF2B5EF4-FFF2-40B4-BE49-F238E27FC236}">
                      <a16:creationId xmlns:a16="http://schemas.microsoft.com/office/drawing/2014/main" id="{324C4F10-81BC-4D37-9496-9EA37C8627BC}"/>
                    </a:ext>
                  </a:extLst>
                </p:cNvPr>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4</a:t>
                  </a:r>
                </a:p>
              </p:txBody>
            </p:sp>
            <p:sp>
              <p:nvSpPr>
                <p:cNvPr id="55" name="Text Box 54">
                  <a:extLst>
                    <a:ext uri="{FF2B5EF4-FFF2-40B4-BE49-F238E27FC236}">
                      <a16:creationId xmlns:a16="http://schemas.microsoft.com/office/drawing/2014/main" id="{2BA1FC4D-3166-48DC-AC4D-26F063EAA859}"/>
                    </a:ext>
                  </a:extLst>
                </p:cNvPr>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5</a:t>
                  </a:r>
                </a:p>
              </p:txBody>
            </p:sp>
          </p:grpSp>
          <p:grpSp>
            <p:nvGrpSpPr>
              <p:cNvPr id="51" name="Group 55">
                <a:extLst>
                  <a:ext uri="{FF2B5EF4-FFF2-40B4-BE49-F238E27FC236}">
                    <a16:creationId xmlns:a16="http://schemas.microsoft.com/office/drawing/2014/main" id="{86E0C6DC-21CC-42F1-9C5F-CBA0FD116A82}"/>
                  </a:ext>
                </a:extLst>
              </p:cNvPr>
              <p:cNvGrpSpPr>
                <a:grpSpLocks/>
              </p:cNvGrpSpPr>
              <p:nvPr/>
            </p:nvGrpSpPr>
            <p:grpSpPr bwMode="auto">
              <a:xfrm>
                <a:off x="2353" y="2441"/>
                <a:ext cx="835" cy="173"/>
                <a:chOff x="2257" y="1809"/>
                <a:chExt cx="835" cy="173"/>
              </a:xfrm>
            </p:grpSpPr>
            <p:sp>
              <p:nvSpPr>
                <p:cNvPr id="52" name="Text Box 56">
                  <a:extLst>
                    <a:ext uri="{FF2B5EF4-FFF2-40B4-BE49-F238E27FC236}">
                      <a16:creationId xmlns:a16="http://schemas.microsoft.com/office/drawing/2014/main" id="{7E86994A-5F8B-48DA-BE00-D30C7B274CB6}"/>
                    </a:ext>
                  </a:extLst>
                </p:cNvPr>
                <p:cNvSpPr txBox="1">
                  <a:spLocks noChangeArrowheads="1"/>
                </p:cNvSpPr>
                <p:nvPr/>
              </p:nvSpPr>
              <p:spPr bwMode="auto">
                <a:xfrm>
                  <a:off x="2257"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6</a:t>
                  </a:r>
                </a:p>
              </p:txBody>
            </p:sp>
            <p:sp>
              <p:nvSpPr>
                <p:cNvPr id="53" name="Text Box 57">
                  <a:extLst>
                    <a:ext uri="{FF2B5EF4-FFF2-40B4-BE49-F238E27FC236}">
                      <a16:creationId xmlns:a16="http://schemas.microsoft.com/office/drawing/2014/main" id="{10F46CB6-B286-4701-89D9-4E3E5F4234D0}"/>
                    </a:ext>
                  </a:extLst>
                </p:cNvPr>
                <p:cNvSpPr txBox="1">
                  <a:spLocks noChangeArrowheads="1"/>
                </p:cNvSpPr>
                <p:nvPr/>
              </p:nvSpPr>
              <p:spPr bwMode="auto">
                <a:xfrm>
                  <a:off x="2689" y="1809"/>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7</a:t>
                  </a:r>
                </a:p>
              </p:txBody>
            </p:sp>
          </p:grpSp>
        </p:grpSp>
      </p:grpSp>
      <p:grpSp>
        <p:nvGrpSpPr>
          <p:cNvPr id="60" name="Group 59">
            <a:extLst>
              <a:ext uri="{FF2B5EF4-FFF2-40B4-BE49-F238E27FC236}">
                <a16:creationId xmlns:a16="http://schemas.microsoft.com/office/drawing/2014/main" id="{C9A8F20D-ECA7-45C9-BABE-2F9FE995693A}"/>
              </a:ext>
            </a:extLst>
          </p:cNvPr>
          <p:cNvGrpSpPr>
            <a:grpSpLocks/>
          </p:cNvGrpSpPr>
          <p:nvPr/>
        </p:nvGrpSpPr>
        <p:grpSpPr bwMode="auto">
          <a:xfrm>
            <a:off x="7129460" y="1397001"/>
            <a:ext cx="3144837" cy="644327"/>
            <a:chOff x="3643" y="1817"/>
            <a:chExt cx="1981" cy="419"/>
          </a:xfrm>
        </p:grpSpPr>
        <p:sp>
          <p:nvSpPr>
            <p:cNvPr id="61" name="Text Box 60">
              <a:extLst>
                <a:ext uri="{FF2B5EF4-FFF2-40B4-BE49-F238E27FC236}">
                  <a16:creationId xmlns:a16="http://schemas.microsoft.com/office/drawing/2014/main" id="{ABB8833E-C0E3-45CA-B933-ED05DC480D33}"/>
                </a:ext>
              </a:extLst>
            </p:cNvPr>
            <p:cNvSpPr txBox="1">
              <a:spLocks noChangeArrowheads="1"/>
            </p:cNvSpPr>
            <p:nvPr/>
          </p:nvSpPr>
          <p:spPr bwMode="auto">
            <a:xfrm>
              <a:off x="3643" y="1817"/>
              <a:ext cx="1981" cy="419"/>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b="1">
                  <a:solidFill>
                    <a:schemeClr val="bg1"/>
                  </a:solidFill>
                  <a:latin typeface="Arial" pitchFamily="34" charset="0"/>
                  <a:ea typeface="PMingLiU" pitchFamily="18" charset="-120"/>
                </a:rPr>
                <a:t>Device</a:t>
              </a:r>
            </a:p>
          </p:txBody>
        </p:sp>
        <p:sp>
          <p:nvSpPr>
            <p:cNvPr id="62" name="Text Box 61">
              <a:extLst>
                <a:ext uri="{FF2B5EF4-FFF2-40B4-BE49-F238E27FC236}">
                  <a16:creationId xmlns:a16="http://schemas.microsoft.com/office/drawing/2014/main" id="{0C84AEC3-40C1-4769-9DA9-1E454A5C7B7F}"/>
                </a:ext>
              </a:extLst>
            </p:cNvPr>
            <p:cNvSpPr txBox="1">
              <a:spLocks noChangeArrowheads="1"/>
            </p:cNvSpPr>
            <p:nvPr/>
          </p:nvSpPr>
          <p:spPr bwMode="auto">
            <a:xfrm>
              <a:off x="3679" y="198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63" name="Text Box 62">
              <a:extLst>
                <a:ext uri="{FF2B5EF4-FFF2-40B4-BE49-F238E27FC236}">
                  <a16:creationId xmlns:a16="http://schemas.microsoft.com/office/drawing/2014/main" id="{0DECA78E-7EDB-4C45-B9EC-55D072ADB340}"/>
                </a:ext>
              </a:extLst>
            </p:cNvPr>
            <p:cNvSpPr txBox="1">
              <a:spLocks noChangeArrowheads="1"/>
            </p:cNvSpPr>
            <p:nvPr/>
          </p:nvSpPr>
          <p:spPr bwMode="auto">
            <a:xfrm>
              <a:off x="4164" y="198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64" name="Text Box 63">
              <a:extLst>
                <a:ext uri="{FF2B5EF4-FFF2-40B4-BE49-F238E27FC236}">
                  <a16:creationId xmlns:a16="http://schemas.microsoft.com/office/drawing/2014/main" id="{8F33D2A1-88EF-4A67-929F-AA44B258E389}"/>
                </a:ext>
              </a:extLst>
            </p:cNvPr>
            <p:cNvSpPr txBox="1">
              <a:spLocks noChangeArrowheads="1"/>
            </p:cNvSpPr>
            <p:nvPr/>
          </p:nvSpPr>
          <p:spPr bwMode="auto">
            <a:xfrm>
              <a:off x="4649" y="198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65" name="Text Box 64">
              <a:extLst>
                <a:ext uri="{FF2B5EF4-FFF2-40B4-BE49-F238E27FC236}">
                  <a16:creationId xmlns:a16="http://schemas.microsoft.com/office/drawing/2014/main" id="{3458876B-2D46-4292-A998-9F80D95C6893}"/>
                </a:ext>
              </a:extLst>
            </p:cNvPr>
            <p:cNvSpPr txBox="1">
              <a:spLocks noChangeArrowheads="1"/>
            </p:cNvSpPr>
            <p:nvPr/>
          </p:nvSpPr>
          <p:spPr bwMode="auto">
            <a:xfrm>
              <a:off x="5135" y="1981"/>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grpSp>
      <p:grpSp>
        <p:nvGrpSpPr>
          <p:cNvPr id="66" name="Group 65">
            <a:extLst>
              <a:ext uri="{FF2B5EF4-FFF2-40B4-BE49-F238E27FC236}">
                <a16:creationId xmlns:a16="http://schemas.microsoft.com/office/drawing/2014/main" id="{1C86AF31-4E13-49A2-8050-3BAB289CB935}"/>
              </a:ext>
            </a:extLst>
          </p:cNvPr>
          <p:cNvGrpSpPr>
            <a:grpSpLocks/>
          </p:cNvGrpSpPr>
          <p:nvPr/>
        </p:nvGrpSpPr>
        <p:grpSpPr bwMode="auto">
          <a:xfrm>
            <a:off x="7129460" y="2247305"/>
            <a:ext cx="3144837" cy="346472"/>
            <a:chOff x="3659" y="2649"/>
            <a:chExt cx="1981" cy="291"/>
          </a:xfrm>
        </p:grpSpPr>
        <p:sp>
          <p:nvSpPr>
            <p:cNvPr id="67" name="Text Box 66">
              <a:extLst>
                <a:ext uri="{FF2B5EF4-FFF2-40B4-BE49-F238E27FC236}">
                  <a16:creationId xmlns:a16="http://schemas.microsoft.com/office/drawing/2014/main" id="{DA14A904-701F-4BEC-B047-DD6D5A478B66}"/>
                </a:ext>
              </a:extLst>
            </p:cNvPr>
            <p:cNvSpPr txBox="1">
              <a:spLocks noChangeArrowheads="1"/>
            </p:cNvSpPr>
            <p:nvPr/>
          </p:nvSpPr>
          <p:spPr bwMode="auto">
            <a:xfrm>
              <a:off x="3659" y="2649"/>
              <a:ext cx="198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68" name="Group 67">
              <a:extLst>
                <a:ext uri="{FF2B5EF4-FFF2-40B4-BE49-F238E27FC236}">
                  <a16:creationId xmlns:a16="http://schemas.microsoft.com/office/drawing/2014/main" id="{B1625CC3-AFBA-4DEF-9C84-D44F1072D78F}"/>
                </a:ext>
              </a:extLst>
            </p:cNvPr>
            <p:cNvGrpSpPr>
              <a:grpSpLocks/>
            </p:cNvGrpSpPr>
            <p:nvPr/>
          </p:nvGrpSpPr>
          <p:grpSpPr bwMode="auto">
            <a:xfrm>
              <a:off x="3695" y="2685"/>
              <a:ext cx="461" cy="230"/>
              <a:chOff x="3775" y="2037"/>
              <a:chExt cx="461" cy="230"/>
            </a:xfrm>
          </p:grpSpPr>
          <p:sp>
            <p:nvSpPr>
              <p:cNvPr id="78" name="Text Box 68">
                <a:extLst>
                  <a:ext uri="{FF2B5EF4-FFF2-40B4-BE49-F238E27FC236}">
                    <a16:creationId xmlns:a16="http://schemas.microsoft.com/office/drawing/2014/main" id="{0DAAF1C4-B624-46B6-910E-94BE4793C7DA}"/>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79" name="Text Box 69">
                <a:extLst>
                  <a:ext uri="{FF2B5EF4-FFF2-40B4-BE49-F238E27FC236}">
                    <a16:creationId xmlns:a16="http://schemas.microsoft.com/office/drawing/2014/main" id="{46CB13B5-F372-4618-8813-7D85CD30D5B2}"/>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0</a:t>
                </a:r>
              </a:p>
            </p:txBody>
          </p:sp>
        </p:grpSp>
        <p:grpSp>
          <p:nvGrpSpPr>
            <p:cNvPr id="69" name="Group 70">
              <a:extLst>
                <a:ext uri="{FF2B5EF4-FFF2-40B4-BE49-F238E27FC236}">
                  <a16:creationId xmlns:a16="http://schemas.microsoft.com/office/drawing/2014/main" id="{2FD64F6C-64F3-401A-83D0-9568E1D17AC6}"/>
                </a:ext>
              </a:extLst>
            </p:cNvPr>
            <p:cNvGrpSpPr>
              <a:grpSpLocks/>
            </p:cNvGrpSpPr>
            <p:nvPr/>
          </p:nvGrpSpPr>
          <p:grpSpPr bwMode="auto">
            <a:xfrm>
              <a:off x="4180" y="2685"/>
              <a:ext cx="461" cy="230"/>
              <a:chOff x="3775" y="2037"/>
              <a:chExt cx="461" cy="230"/>
            </a:xfrm>
          </p:grpSpPr>
          <p:sp>
            <p:nvSpPr>
              <p:cNvPr id="76" name="Text Box 71">
                <a:extLst>
                  <a:ext uri="{FF2B5EF4-FFF2-40B4-BE49-F238E27FC236}">
                    <a16:creationId xmlns:a16="http://schemas.microsoft.com/office/drawing/2014/main" id="{2C131ADB-3860-422C-9BB6-4685ACB83BB2}"/>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77" name="Text Box 72">
                <a:extLst>
                  <a:ext uri="{FF2B5EF4-FFF2-40B4-BE49-F238E27FC236}">
                    <a16:creationId xmlns:a16="http://schemas.microsoft.com/office/drawing/2014/main" id="{8D69BB21-B808-4962-A045-4F7E8DA5917C}"/>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1</a:t>
                </a:r>
              </a:p>
            </p:txBody>
          </p:sp>
        </p:grpSp>
        <p:grpSp>
          <p:nvGrpSpPr>
            <p:cNvPr id="70" name="Group 73">
              <a:extLst>
                <a:ext uri="{FF2B5EF4-FFF2-40B4-BE49-F238E27FC236}">
                  <a16:creationId xmlns:a16="http://schemas.microsoft.com/office/drawing/2014/main" id="{0CE63F16-C295-4951-A204-12BA870DF4FB}"/>
                </a:ext>
              </a:extLst>
            </p:cNvPr>
            <p:cNvGrpSpPr>
              <a:grpSpLocks/>
            </p:cNvGrpSpPr>
            <p:nvPr/>
          </p:nvGrpSpPr>
          <p:grpSpPr bwMode="auto">
            <a:xfrm>
              <a:off x="4665" y="2685"/>
              <a:ext cx="461" cy="230"/>
              <a:chOff x="3775" y="2037"/>
              <a:chExt cx="461" cy="230"/>
            </a:xfrm>
          </p:grpSpPr>
          <p:sp>
            <p:nvSpPr>
              <p:cNvPr id="74" name="Text Box 74">
                <a:extLst>
                  <a:ext uri="{FF2B5EF4-FFF2-40B4-BE49-F238E27FC236}">
                    <a16:creationId xmlns:a16="http://schemas.microsoft.com/office/drawing/2014/main" id="{ED6DC98A-CC50-4CE1-AB29-37B5DCA09072}"/>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75" name="Text Box 75">
                <a:extLst>
                  <a:ext uri="{FF2B5EF4-FFF2-40B4-BE49-F238E27FC236}">
                    <a16:creationId xmlns:a16="http://schemas.microsoft.com/office/drawing/2014/main" id="{A8CE66F4-020C-47D7-9129-486FF60FFA77}"/>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2</a:t>
                </a:r>
              </a:p>
            </p:txBody>
          </p:sp>
        </p:grpSp>
        <p:grpSp>
          <p:nvGrpSpPr>
            <p:cNvPr id="71" name="Group 76">
              <a:extLst>
                <a:ext uri="{FF2B5EF4-FFF2-40B4-BE49-F238E27FC236}">
                  <a16:creationId xmlns:a16="http://schemas.microsoft.com/office/drawing/2014/main" id="{68DF9CEE-2A5B-44D1-948F-C2330088EC48}"/>
                </a:ext>
              </a:extLst>
            </p:cNvPr>
            <p:cNvGrpSpPr>
              <a:grpSpLocks/>
            </p:cNvGrpSpPr>
            <p:nvPr/>
          </p:nvGrpSpPr>
          <p:grpSpPr bwMode="auto">
            <a:xfrm>
              <a:off x="5151" y="2685"/>
              <a:ext cx="461" cy="230"/>
              <a:chOff x="3775" y="2037"/>
              <a:chExt cx="461" cy="230"/>
            </a:xfrm>
          </p:grpSpPr>
          <p:sp>
            <p:nvSpPr>
              <p:cNvPr id="72" name="Text Box 77">
                <a:extLst>
                  <a:ext uri="{FF2B5EF4-FFF2-40B4-BE49-F238E27FC236}">
                    <a16:creationId xmlns:a16="http://schemas.microsoft.com/office/drawing/2014/main" id="{2E9C6AFE-FE52-4074-8EAE-3AEF8114347A}"/>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73" name="Text Box 78">
                <a:extLst>
                  <a:ext uri="{FF2B5EF4-FFF2-40B4-BE49-F238E27FC236}">
                    <a16:creationId xmlns:a16="http://schemas.microsoft.com/office/drawing/2014/main" id="{0CDF856A-7719-4A12-8561-ACBD8B4E62E0}"/>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3</a:t>
                </a:r>
              </a:p>
            </p:txBody>
          </p:sp>
        </p:grpSp>
      </p:grpSp>
      <p:grpSp>
        <p:nvGrpSpPr>
          <p:cNvPr id="80" name="Group 79">
            <a:extLst>
              <a:ext uri="{FF2B5EF4-FFF2-40B4-BE49-F238E27FC236}">
                <a16:creationId xmlns:a16="http://schemas.microsoft.com/office/drawing/2014/main" id="{2DD89949-F7D2-445E-950A-4191FD66F4C2}"/>
              </a:ext>
            </a:extLst>
          </p:cNvPr>
          <p:cNvGrpSpPr>
            <a:grpSpLocks/>
          </p:cNvGrpSpPr>
          <p:nvPr/>
        </p:nvGrpSpPr>
        <p:grpSpPr bwMode="auto">
          <a:xfrm>
            <a:off x="7129460" y="2637831"/>
            <a:ext cx="3144837" cy="346472"/>
            <a:chOff x="3603" y="3225"/>
            <a:chExt cx="1981" cy="291"/>
          </a:xfrm>
        </p:grpSpPr>
        <p:sp>
          <p:nvSpPr>
            <p:cNvPr id="81" name="Text Box 80">
              <a:extLst>
                <a:ext uri="{FF2B5EF4-FFF2-40B4-BE49-F238E27FC236}">
                  <a16:creationId xmlns:a16="http://schemas.microsoft.com/office/drawing/2014/main" id="{2B55A324-31E3-4D17-89AF-40588765E023}"/>
                </a:ext>
              </a:extLst>
            </p:cNvPr>
            <p:cNvSpPr txBox="1">
              <a:spLocks noChangeArrowheads="1"/>
            </p:cNvSpPr>
            <p:nvPr/>
          </p:nvSpPr>
          <p:spPr bwMode="auto">
            <a:xfrm>
              <a:off x="3603" y="3225"/>
              <a:ext cx="1981" cy="291"/>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endParaRPr lang="zh-TW" altLang="en-US" sz="1200" b="1">
                <a:solidFill>
                  <a:schemeClr val="bg1"/>
                </a:solidFill>
                <a:latin typeface="Arial" pitchFamily="34" charset="0"/>
                <a:ea typeface="PMingLiU" pitchFamily="18" charset="-120"/>
              </a:endParaRPr>
            </a:p>
          </p:txBody>
        </p:sp>
        <p:grpSp>
          <p:nvGrpSpPr>
            <p:cNvPr id="82" name="Group 81">
              <a:extLst>
                <a:ext uri="{FF2B5EF4-FFF2-40B4-BE49-F238E27FC236}">
                  <a16:creationId xmlns:a16="http://schemas.microsoft.com/office/drawing/2014/main" id="{21739183-9ED2-43AF-9BD3-2D886CFA90B5}"/>
                </a:ext>
              </a:extLst>
            </p:cNvPr>
            <p:cNvGrpSpPr>
              <a:grpSpLocks/>
            </p:cNvGrpSpPr>
            <p:nvPr/>
          </p:nvGrpSpPr>
          <p:grpSpPr bwMode="auto">
            <a:xfrm>
              <a:off x="3639" y="3261"/>
              <a:ext cx="461" cy="230"/>
              <a:chOff x="3775" y="2037"/>
              <a:chExt cx="461" cy="230"/>
            </a:xfrm>
          </p:grpSpPr>
          <p:sp>
            <p:nvSpPr>
              <p:cNvPr id="92" name="Text Box 82">
                <a:extLst>
                  <a:ext uri="{FF2B5EF4-FFF2-40B4-BE49-F238E27FC236}">
                    <a16:creationId xmlns:a16="http://schemas.microsoft.com/office/drawing/2014/main" id="{2017B2F2-7527-4A37-B2C6-BB8D0FAAE336}"/>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93" name="Text Box 83">
                <a:extLst>
                  <a:ext uri="{FF2B5EF4-FFF2-40B4-BE49-F238E27FC236}">
                    <a16:creationId xmlns:a16="http://schemas.microsoft.com/office/drawing/2014/main" id="{7F94CAF5-33CA-43ED-8710-995423230622}"/>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4</a:t>
                </a:r>
              </a:p>
            </p:txBody>
          </p:sp>
        </p:grpSp>
        <p:grpSp>
          <p:nvGrpSpPr>
            <p:cNvPr id="83" name="Group 84">
              <a:extLst>
                <a:ext uri="{FF2B5EF4-FFF2-40B4-BE49-F238E27FC236}">
                  <a16:creationId xmlns:a16="http://schemas.microsoft.com/office/drawing/2014/main" id="{58FF9387-2924-45CF-BE5A-5C2D56CE5643}"/>
                </a:ext>
              </a:extLst>
            </p:cNvPr>
            <p:cNvGrpSpPr>
              <a:grpSpLocks/>
            </p:cNvGrpSpPr>
            <p:nvPr/>
          </p:nvGrpSpPr>
          <p:grpSpPr bwMode="auto">
            <a:xfrm>
              <a:off x="4124" y="3261"/>
              <a:ext cx="461" cy="230"/>
              <a:chOff x="3775" y="2037"/>
              <a:chExt cx="461" cy="230"/>
            </a:xfrm>
          </p:grpSpPr>
          <p:sp>
            <p:nvSpPr>
              <p:cNvPr id="90" name="Text Box 85">
                <a:extLst>
                  <a:ext uri="{FF2B5EF4-FFF2-40B4-BE49-F238E27FC236}">
                    <a16:creationId xmlns:a16="http://schemas.microsoft.com/office/drawing/2014/main" id="{8EAD5131-DDFE-4E27-B191-DD35FEBAF18B}"/>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91" name="Text Box 86">
                <a:extLst>
                  <a:ext uri="{FF2B5EF4-FFF2-40B4-BE49-F238E27FC236}">
                    <a16:creationId xmlns:a16="http://schemas.microsoft.com/office/drawing/2014/main" id="{E939A55A-62B4-4C5A-8944-D84712D48164}"/>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5</a:t>
                </a:r>
              </a:p>
            </p:txBody>
          </p:sp>
        </p:grpSp>
        <p:grpSp>
          <p:nvGrpSpPr>
            <p:cNvPr id="84" name="Group 87">
              <a:extLst>
                <a:ext uri="{FF2B5EF4-FFF2-40B4-BE49-F238E27FC236}">
                  <a16:creationId xmlns:a16="http://schemas.microsoft.com/office/drawing/2014/main" id="{61E64708-6526-421D-A7F0-0B6B71AF384F}"/>
                </a:ext>
              </a:extLst>
            </p:cNvPr>
            <p:cNvGrpSpPr>
              <a:grpSpLocks/>
            </p:cNvGrpSpPr>
            <p:nvPr/>
          </p:nvGrpSpPr>
          <p:grpSpPr bwMode="auto">
            <a:xfrm>
              <a:off x="4609" y="3261"/>
              <a:ext cx="461" cy="230"/>
              <a:chOff x="3775" y="2037"/>
              <a:chExt cx="461" cy="230"/>
            </a:xfrm>
          </p:grpSpPr>
          <p:sp>
            <p:nvSpPr>
              <p:cNvPr id="88" name="Text Box 88">
                <a:extLst>
                  <a:ext uri="{FF2B5EF4-FFF2-40B4-BE49-F238E27FC236}">
                    <a16:creationId xmlns:a16="http://schemas.microsoft.com/office/drawing/2014/main" id="{555023BA-3F60-4B74-B02C-F98A82DD8797}"/>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89" name="Text Box 89">
                <a:extLst>
                  <a:ext uri="{FF2B5EF4-FFF2-40B4-BE49-F238E27FC236}">
                    <a16:creationId xmlns:a16="http://schemas.microsoft.com/office/drawing/2014/main" id="{B260D69D-527C-4279-91A0-FB0FCDB0DA46}"/>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6</a:t>
                </a:r>
              </a:p>
            </p:txBody>
          </p:sp>
        </p:grpSp>
        <p:grpSp>
          <p:nvGrpSpPr>
            <p:cNvPr id="85" name="Group 90">
              <a:extLst>
                <a:ext uri="{FF2B5EF4-FFF2-40B4-BE49-F238E27FC236}">
                  <a16:creationId xmlns:a16="http://schemas.microsoft.com/office/drawing/2014/main" id="{B83D38E7-C3D4-403A-9EE6-1CD24758485E}"/>
                </a:ext>
              </a:extLst>
            </p:cNvPr>
            <p:cNvGrpSpPr>
              <a:grpSpLocks/>
            </p:cNvGrpSpPr>
            <p:nvPr/>
          </p:nvGrpSpPr>
          <p:grpSpPr bwMode="auto">
            <a:xfrm>
              <a:off x="5095" y="3261"/>
              <a:ext cx="461" cy="230"/>
              <a:chOff x="3775" y="2037"/>
              <a:chExt cx="461" cy="230"/>
            </a:xfrm>
          </p:grpSpPr>
          <p:sp>
            <p:nvSpPr>
              <p:cNvPr id="86" name="Text Box 91">
                <a:extLst>
                  <a:ext uri="{FF2B5EF4-FFF2-40B4-BE49-F238E27FC236}">
                    <a16:creationId xmlns:a16="http://schemas.microsoft.com/office/drawing/2014/main" id="{BE6E7AC9-DD14-4E49-9363-85526AB8F272}"/>
                  </a:ext>
                </a:extLst>
              </p:cNvPr>
              <p:cNvSpPr txBox="1">
                <a:spLocks noChangeArrowheads="1"/>
              </p:cNvSpPr>
              <p:nvPr/>
            </p:nvSpPr>
            <p:spPr bwMode="auto">
              <a:xfrm>
                <a:off x="3775" y="2037"/>
                <a:ext cx="461" cy="230"/>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endParaRPr lang="zh-TW" altLang="en-US" sz="1800">
                  <a:solidFill>
                    <a:srgbClr val="003300"/>
                  </a:solidFill>
                  <a:latin typeface="Arial" pitchFamily="34" charset="0"/>
                  <a:ea typeface="PMingLiU" pitchFamily="18" charset="-120"/>
                </a:endParaRPr>
              </a:p>
            </p:txBody>
          </p:sp>
          <p:sp>
            <p:nvSpPr>
              <p:cNvPr id="87" name="Text Box 92">
                <a:extLst>
                  <a:ext uri="{FF2B5EF4-FFF2-40B4-BE49-F238E27FC236}">
                    <a16:creationId xmlns:a16="http://schemas.microsoft.com/office/drawing/2014/main" id="{C6E1175E-68B8-4896-8D27-2C8588898B44}"/>
                  </a:ext>
                </a:extLst>
              </p:cNvPr>
              <p:cNvSpPr txBox="1">
                <a:spLocks noChangeArrowheads="1"/>
              </p:cNvSpPr>
              <p:nvPr/>
            </p:nvSpPr>
            <p:spPr bwMode="auto">
              <a:xfrm>
                <a:off x="3804" y="2066"/>
                <a:ext cx="403" cy="173"/>
              </a:xfrm>
              <a:prstGeom prst="rect">
                <a:avLst/>
              </a:prstGeom>
              <a:solidFill>
                <a:srgbClr val="FF99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200" b="1">
                    <a:solidFill>
                      <a:srgbClr val="003300"/>
                    </a:solidFill>
                    <a:latin typeface="Arial" pitchFamily="34" charset="0"/>
                    <a:ea typeface="PMingLiU" pitchFamily="18" charset="-120"/>
                  </a:rPr>
                  <a:t>Block 7</a:t>
                </a:r>
              </a:p>
            </p:txBody>
          </p:sp>
        </p:grpSp>
      </p:grpSp>
      <p:sp>
        <p:nvSpPr>
          <p:cNvPr id="94" name="Line 93">
            <a:extLst>
              <a:ext uri="{FF2B5EF4-FFF2-40B4-BE49-F238E27FC236}">
                <a16:creationId xmlns:a16="http://schemas.microsoft.com/office/drawing/2014/main" id="{A335B80A-AD5C-4490-9196-320D19E0F2A4}"/>
              </a:ext>
            </a:extLst>
          </p:cNvPr>
          <p:cNvSpPr>
            <a:spLocks noChangeShapeType="1"/>
          </p:cNvSpPr>
          <p:nvPr/>
        </p:nvSpPr>
        <p:spPr bwMode="auto">
          <a:xfrm>
            <a:off x="6905621" y="2379466"/>
            <a:ext cx="0" cy="736997"/>
          </a:xfrm>
          <a:prstGeom prst="line">
            <a:avLst/>
          </a:prstGeom>
          <a:noFill/>
          <a:ln w="25400">
            <a:solidFill>
              <a:schemeClr val="bg1"/>
            </a:solidFill>
            <a:round/>
            <a:headEnd/>
            <a:tailEnd type="triangle" w="lg" len="lg"/>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sp>
        <p:nvSpPr>
          <p:cNvPr id="95" name="Line 94">
            <a:extLst>
              <a:ext uri="{FF2B5EF4-FFF2-40B4-BE49-F238E27FC236}">
                <a16:creationId xmlns:a16="http://schemas.microsoft.com/office/drawing/2014/main" id="{54F3A18D-5C73-4A12-BCC7-DF964BD7E859}"/>
              </a:ext>
            </a:extLst>
          </p:cNvPr>
          <p:cNvSpPr>
            <a:spLocks noChangeShapeType="1"/>
          </p:cNvSpPr>
          <p:nvPr/>
        </p:nvSpPr>
        <p:spPr bwMode="auto">
          <a:xfrm flipH="1">
            <a:off x="3711575" y="2187179"/>
            <a:ext cx="825500" cy="342900"/>
          </a:xfrm>
          <a:prstGeom prst="line">
            <a:avLst/>
          </a:prstGeom>
          <a:noFill/>
          <a:ln w="63500">
            <a:solidFill>
              <a:schemeClr val="accent2"/>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6" name="Line 95">
            <a:extLst>
              <a:ext uri="{FF2B5EF4-FFF2-40B4-BE49-F238E27FC236}">
                <a16:creationId xmlns:a16="http://schemas.microsoft.com/office/drawing/2014/main" id="{782D9B65-855E-4566-BC42-0469094FBBBB}"/>
              </a:ext>
            </a:extLst>
          </p:cNvPr>
          <p:cNvSpPr>
            <a:spLocks noChangeShapeType="1"/>
          </p:cNvSpPr>
          <p:nvPr/>
        </p:nvSpPr>
        <p:spPr bwMode="auto">
          <a:xfrm flipV="1">
            <a:off x="6203947" y="2236590"/>
            <a:ext cx="828675" cy="10716"/>
          </a:xfrm>
          <a:prstGeom prst="line">
            <a:avLst/>
          </a:prstGeom>
          <a:noFill/>
          <a:ln w="63500">
            <a:solidFill>
              <a:schemeClr val="accent2"/>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7" name="Text Box 97">
            <a:extLst>
              <a:ext uri="{FF2B5EF4-FFF2-40B4-BE49-F238E27FC236}">
                <a16:creationId xmlns:a16="http://schemas.microsoft.com/office/drawing/2014/main" id="{2586645B-8478-43BE-B86A-7DB8A50DFEBD}"/>
              </a:ext>
            </a:extLst>
          </p:cNvPr>
          <p:cNvSpPr txBox="1">
            <a:spLocks noChangeArrowheads="1"/>
          </p:cNvSpPr>
          <p:nvPr/>
        </p:nvSpPr>
        <p:spPr bwMode="auto">
          <a:xfrm>
            <a:off x="6203949" y="2411612"/>
            <a:ext cx="7954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dirty="0">
                <a:solidFill>
                  <a:schemeClr val="bg1"/>
                </a:solidFill>
                <a:ea typeface="PMingLiU" pitchFamily="18" charset="-120"/>
              </a:rPr>
              <a:t>time</a:t>
            </a:r>
          </a:p>
        </p:txBody>
      </p:sp>
      <p:sp>
        <p:nvSpPr>
          <p:cNvPr id="3" name="TextBox 2">
            <a:extLst>
              <a:ext uri="{FF2B5EF4-FFF2-40B4-BE49-F238E27FC236}">
                <a16:creationId xmlns:a16="http://schemas.microsoft.com/office/drawing/2014/main" id="{F8ADC88F-6CC6-449E-8F9E-F6F5C9D63B01}"/>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3071497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6E86-4025-4C26-AAC6-6695D864709F}"/>
              </a:ext>
            </a:extLst>
          </p:cNvPr>
          <p:cNvSpPr>
            <a:spLocks noGrp="1"/>
          </p:cNvSpPr>
          <p:nvPr>
            <p:ph type="title"/>
          </p:nvPr>
        </p:nvSpPr>
        <p:spPr/>
        <p:txBody>
          <a:bodyPr/>
          <a:lstStyle/>
          <a:p>
            <a:r>
              <a:rPr lang="en-US" dirty="0"/>
              <a:t>Example Executing Thread Blocks</a:t>
            </a:r>
          </a:p>
        </p:txBody>
      </p:sp>
      <p:sp>
        <p:nvSpPr>
          <p:cNvPr id="4" name="Slide Number Placeholder 3">
            <a:extLst>
              <a:ext uri="{FF2B5EF4-FFF2-40B4-BE49-F238E27FC236}">
                <a16:creationId xmlns:a16="http://schemas.microsoft.com/office/drawing/2014/main" id="{23E2FE6F-767A-4C8A-8C52-5B88C73F820A}"/>
              </a:ext>
            </a:extLst>
          </p:cNvPr>
          <p:cNvSpPr>
            <a:spLocks noGrp="1"/>
          </p:cNvSpPr>
          <p:nvPr>
            <p:ph type="sldNum" sz="quarter" idx="12"/>
          </p:nvPr>
        </p:nvSpPr>
        <p:spPr/>
        <p:txBody>
          <a:bodyPr/>
          <a:lstStyle/>
          <a:p>
            <a:fld id="{57733F94-BD4E-45B7-8984-807B972C88CC}" type="slidenum">
              <a:rPr lang="en-US" smtClean="0"/>
              <a:pPr/>
              <a:t>78</a:t>
            </a:fld>
            <a:endParaRPr lang="en-US"/>
          </a:p>
        </p:txBody>
      </p:sp>
      <p:sp>
        <p:nvSpPr>
          <p:cNvPr id="5" name="Rectangle 7">
            <a:extLst>
              <a:ext uri="{FF2B5EF4-FFF2-40B4-BE49-F238E27FC236}">
                <a16:creationId xmlns:a16="http://schemas.microsoft.com/office/drawing/2014/main" id="{8764D6A0-C183-4155-9CC5-D220F0AA52D6}"/>
              </a:ext>
            </a:extLst>
          </p:cNvPr>
          <p:cNvSpPr>
            <a:spLocks noGrp="1" noChangeArrowheads="1"/>
          </p:cNvSpPr>
          <p:nvPr>
            <p:ph idx="1"/>
          </p:nvPr>
        </p:nvSpPr>
        <p:spPr>
          <a:xfrm>
            <a:off x="225870" y="1602174"/>
            <a:ext cx="8171381" cy="4043252"/>
          </a:xfrm>
        </p:spPr>
        <p:txBody>
          <a:bodyPr>
            <a:normAutofit/>
          </a:bodyPr>
          <a:lstStyle/>
          <a:p>
            <a:pPr marL="457189" indent="-457189"/>
            <a:r>
              <a:rPr lang="en-US" altLang="zh-TW" dirty="0">
                <a:latin typeface="Arial" panose="020B0604020202020204" pitchFamily="34" charset="0"/>
                <a:ea typeface="PMingLiU" pitchFamily="18" charset="-120"/>
                <a:cs typeface="Arial" panose="020B0604020202020204" pitchFamily="34" charset="0"/>
              </a:rPr>
              <a:t>Threads are assigned to </a:t>
            </a:r>
            <a:r>
              <a:rPr lang="en-US" altLang="zh-TW" dirty="0">
                <a:solidFill>
                  <a:schemeClr val="accent2"/>
                </a:solidFill>
                <a:latin typeface="Arial" panose="020B0604020202020204" pitchFamily="34" charset="0"/>
                <a:ea typeface="PMingLiU" pitchFamily="18" charset="-120"/>
                <a:cs typeface="Arial" panose="020B0604020202020204" pitchFamily="34" charset="0"/>
              </a:rPr>
              <a:t>Streaming </a:t>
            </a:r>
            <a:br>
              <a:rPr lang="en-US" altLang="zh-TW" dirty="0">
                <a:solidFill>
                  <a:schemeClr val="accent2"/>
                </a:solidFill>
                <a:latin typeface="Arial" panose="020B0604020202020204" pitchFamily="34" charset="0"/>
                <a:ea typeface="PMingLiU" pitchFamily="18" charset="-120"/>
                <a:cs typeface="Arial" panose="020B0604020202020204" pitchFamily="34" charset="0"/>
              </a:rPr>
            </a:br>
            <a:r>
              <a:rPr lang="en-US" altLang="zh-TW" dirty="0">
                <a:solidFill>
                  <a:schemeClr val="accent2"/>
                </a:solidFill>
                <a:latin typeface="Arial" panose="020B0604020202020204" pitchFamily="34" charset="0"/>
                <a:ea typeface="PMingLiU" pitchFamily="18" charset="-120"/>
                <a:cs typeface="Arial" panose="020B0604020202020204" pitchFamily="34" charset="0"/>
              </a:rPr>
              <a:t>Multiprocessors (SM)</a:t>
            </a:r>
            <a:r>
              <a:rPr lang="en-US" altLang="zh-TW" dirty="0">
                <a:latin typeface="Arial" panose="020B0604020202020204" pitchFamily="34" charset="0"/>
                <a:ea typeface="PMingLiU" pitchFamily="18" charset="-120"/>
                <a:cs typeface="Arial" panose="020B0604020202020204" pitchFamily="34" charset="0"/>
              </a:rPr>
              <a:t> in block granularity</a:t>
            </a:r>
          </a:p>
          <a:p>
            <a:pPr marL="863578" lvl="1" indent="-292093"/>
            <a:r>
              <a:rPr lang="en-US" altLang="zh-TW" dirty="0">
                <a:latin typeface="Arial" panose="020B0604020202020204" pitchFamily="34" charset="0"/>
                <a:ea typeface="PMingLiU" pitchFamily="18" charset="-120"/>
                <a:cs typeface="Arial" panose="020B0604020202020204" pitchFamily="34" charset="0"/>
              </a:rPr>
              <a:t>In Volta GPU, up to 32 blocks to each SM as resource allows</a:t>
            </a:r>
          </a:p>
          <a:p>
            <a:pPr marL="863578" lvl="1" indent="-292093"/>
            <a:r>
              <a:rPr lang="en-US" altLang="zh-TW" dirty="0">
                <a:latin typeface="Arial" panose="020B0604020202020204" pitchFamily="34" charset="0"/>
                <a:ea typeface="PMingLiU" pitchFamily="18" charset="-120"/>
                <a:cs typeface="Arial" panose="020B0604020202020204" pitchFamily="34" charset="0"/>
              </a:rPr>
              <a:t>Volta SM can take up to </a:t>
            </a:r>
            <a:r>
              <a:rPr lang="en-US" altLang="zh-TW" b="1" dirty="0">
                <a:latin typeface="Arial" panose="020B0604020202020204" pitchFamily="34" charset="0"/>
                <a:ea typeface="PMingLiU" pitchFamily="18" charset="-120"/>
                <a:cs typeface="Arial" panose="020B0604020202020204" pitchFamily="34" charset="0"/>
              </a:rPr>
              <a:t>2048</a:t>
            </a:r>
            <a:r>
              <a:rPr lang="en-US" altLang="zh-TW" dirty="0">
                <a:latin typeface="Arial" panose="020B0604020202020204" pitchFamily="34" charset="0"/>
                <a:ea typeface="PMingLiU" pitchFamily="18" charset="-120"/>
                <a:cs typeface="Arial" panose="020B0604020202020204" pitchFamily="34" charset="0"/>
              </a:rPr>
              <a:t> threads</a:t>
            </a:r>
          </a:p>
          <a:p>
            <a:pPr marL="1320767" lvl="2" indent="-231769"/>
            <a:r>
              <a:rPr lang="en-US" altLang="zh-TW" sz="1600" dirty="0">
                <a:latin typeface="Arial" panose="020B0604020202020204" pitchFamily="34" charset="0"/>
                <a:ea typeface="PMingLiU" pitchFamily="18" charset="-120"/>
                <a:cs typeface="Arial" panose="020B0604020202020204" pitchFamily="34" charset="0"/>
              </a:rPr>
              <a:t>Could be 256 (threads/block) * 8 blocks </a:t>
            </a:r>
          </a:p>
          <a:p>
            <a:pPr marL="1320767" lvl="2" indent="-231769"/>
            <a:r>
              <a:rPr lang="en-US" altLang="zh-TW" sz="1600" dirty="0">
                <a:latin typeface="Arial" panose="020B0604020202020204" pitchFamily="34" charset="0"/>
                <a:ea typeface="PMingLiU" pitchFamily="18" charset="-120"/>
                <a:cs typeface="Arial" panose="020B0604020202020204" pitchFamily="34" charset="0"/>
              </a:rPr>
              <a:t>Or 512 (threads/block) * 4 blocks, etc.</a:t>
            </a:r>
          </a:p>
          <a:p>
            <a:pPr marL="457189" indent="-457189"/>
            <a:r>
              <a:rPr lang="en-US" altLang="zh-TW" dirty="0">
                <a:ea typeface="PMingLiU" pitchFamily="18" charset="-120"/>
              </a:rPr>
              <a:t>SM maintains thread/block </a:t>
            </a:r>
            <a:r>
              <a:rPr lang="en-US" altLang="zh-TW" dirty="0" err="1">
                <a:ea typeface="PMingLiU" pitchFamily="18" charset="-120"/>
              </a:rPr>
              <a:t>idx</a:t>
            </a:r>
            <a:r>
              <a:rPr lang="en-US" altLang="zh-TW" dirty="0">
                <a:ea typeface="PMingLiU" pitchFamily="18" charset="-120"/>
              </a:rPr>
              <a:t> (s)</a:t>
            </a:r>
          </a:p>
          <a:p>
            <a:pPr marL="457189" indent="-457189"/>
            <a:r>
              <a:rPr lang="en-US" altLang="zh-TW" dirty="0">
                <a:ea typeface="PMingLiU" pitchFamily="18" charset="-120"/>
              </a:rPr>
              <a:t>SM manages/schedules thread execution</a:t>
            </a:r>
          </a:p>
          <a:p>
            <a:pPr marL="1031849" lvl="1" indent="-342891"/>
            <a:endParaRPr lang="en-US" altLang="zh-TW" dirty="0">
              <a:latin typeface="Arial" panose="020B0604020202020204" pitchFamily="34" charset="0"/>
              <a:ea typeface="PMingLiU" pitchFamily="18" charset="-120"/>
              <a:cs typeface="Arial" panose="020B0604020202020204" pitchFamily="34" charset="0"/>
            </a:endParaRPr>
          </a:p>
        </p:txBody>
      </p:sp>
      <p:sp>
        <p:nvSpPr>
          <p:cNvPr id="6" name="Rectangle 2">
            <a:extLst>
              <a:ext uri="{FF2B5EF4-FFF2-40B4-BE49-F238E27FC236}">
                <a16:creationId xmlns:a16="http://schemas.microsoft.com/office/drawing/2014/main" id="{EE2A9441-7CE4-447D-847E-44C9F9DA0CA2}"/>
              </a:ext>
            </a:extLst>
          </p:cNvPr>
          <p:cNvSpPr>
            <a:spLocks noChangeArrowheads="1"/>
          </p:cNvSpPr>
          <p:nvPr/>
        </p:nvSpPr>
        <p:spPr bwMode="auto">
          <a:xfrm>
            <a:off x="8873066" y="2018799"/>
            <a:ext cx="1143000" cy="857251"/>
          </a:xfrm>
          <a:prstGeom prst="rect">
            <a:avLst/>
          </a:prstGeom>
          <a:solidFill>
            <a:schemeClr val="tx1"/>
          </a:solidFill>
          <a:ln w="25400">
            <a:solidFill>
              <a:srgbClr val="FF6600"/>
            </a:solidFill>
            <a:miter lim="800000"/>
            <a:headEnd/>
            <a:tailEnd/>
          </a:ln>
        </p:spPr>
        <p:txBody>
          <a:bodyPr wrap="none" anchor="ctr"/>
          <a:lstStyle/>
          <a:p>
            <a:endParaRPr lang="en-US">
              <a:solidFill>
                <a:schemeClr val="bg1"/>
              </a:solidFill>
            </a:endParaRPr>
          </a:p>
        </p:txBody>
      </p:sp>
      <p:sp>
        <p:nvSpPr>
          <p:cNvPr id="7" name="Rectangle 3">
            <a:extLst>
              <a:ext uri="{FF2B5EF4-FFF2-40B4-BE49-F238E27FC236}">
                <a16:creationId xmlns:a16="http://schemas.microsoft.com/office/drawing/2014/main" id="{F1739D16-137B-4B6B-A1C6-DB510A6A50E0}"/>
              </a:ext>
            </a:extLst>
          </p:cNvPr>
          <p:cNvSpPr>
            <a:spLocks noChangeArrowheads="1"/>
          </p:cNvSpPr>
          <p:nvPr/>
        </p:nvSpPr>
        <p:spPr bwMode="auto">
          <a:xfrm>
            <a:off x="9008005" y="2100952"/>
            <a:ext cx="1143000" cy="857251"/>
          </a:xfrm>
          <a:prstGeom prst="rect">
            <a:avLst/>
          </a:prstGeom>
          <a:solidFill>
            <a:schemeClr val="tx1"/>
          </a:solidFill>
          <a:ln w="25400">
            <a:solidFill>
              <a:srgbClr val="FF6600"/>
            </a:solidFill>
            <a:miter lim="800000"/>
            <a:headEnd/>
            <a:tailEnd/>
          </a:ln>
        </p:spPr>
        <p:txBody>
          <a:bodyPr wrap="none" anchor="ctr"/>
          <a:lstStyle/>
          <a:p>
            <a:endParaRPr lang="en-US">
              <a:solidFill>
                <a:schemeClr val="bg1"/>
              </a:solidFill>
            </a:endParaRPr>
          </a:p>
        </p:txBody>
      </p:sp>
      <p:sp>
        <p:nvSpPr>
          <p:cNvPr id="8" name="Freeform 10">
            <a:extLst>
              <a:ext uri="{FF2B5EF4-FFF2-40B4-BE49-F238E27FC236}">
                <a16:creationId xmlns:a16="http://schemas.microsoft.com/office/drawing/2014/main" id="{BD19E81C-6EC2-487E-8888-CD39FF18F9CD}"/>
              </a:ext>
            </a:extLst>
          </p:cNvPr>
          <p:cNvSpPr>
            <a:spLocks/>
          </p:cNvSpPr>
          <p:nvPr/>
        </p:nvSpPr>
        <p:spPr bwMode="auto">
          <a:xfrm>
            <a:off x="10260542" y="2208111"/>
            <a:ext cx="404813" cy="2043113"/>
          </a:xfrm>
          <a:custGeom>
            <a:avLst/>
            <a:gdLst>
              <a:gd name="T0" fmla="*/ 2147483647 w 255"/>
              <a:gd name="T1" fmla="*/ 2147483647 h 1716"/>
              <a:gd name="T2" fmla="*/ 2147483647 w 255"/>
              <a:gd name="T3" fmla="*/ 2147483647 h 1716"/>
              <a:gd name="T4" fmla="*/ 2147483647 w 255"/>
              <a:gd name="T5" fmla="*/ 2147483647 h 1716"/>
              <a:gd name="T6" fmla="*/ 0 w 255"/>
              <a:gd name="T7" fmla="*/ 0 h 1716"/>
              <a:gd name="T8" fmla="*/ 0 60000 65536"/>
              <a:gd name="T9" fmla="*/ 0 60000 65536"/>
              <a:gd name="T10" fmla="*/ 0 60000 65536"/>
              <a:gd name="T11" fmla="*/ 0 60000 65536"/>
              <a:gd name="T12" fmla="*/ 0 w 255"/>
              <a:gd name="T13" fmla="*/ 0 h 1716"/>
              <a:gd name="T14" fmla="*/ 255 w 255"/>
              <a:gd name="T15" fmla="*/ 1716 h 1716"/>
            </a:gdLst>
            <a:ahLst/>
            <a:cxnLst>
              <a:cxn ang="T8">
                <a:pos x="T0" y="T1"/>
              </a:cxn>
              <a:cxn ang="T9">
                <a:pos x="T2" y="T3"/>
              </a:cxn>
              <a:cxn ang="T10">
                <a:pos x="T4" y="T5"/>
              </a:cxn>
              <a:cxn ang="T11">
                <a:pos x="T6" y="T7"/>
              </a:cxn>
            </a:cxnLst>
            <a:rect l="T12" t="T13" r="T14" b="T15"/>
            <a:pathLst>
              <a:path w="255" h="1716">
                <a:moveTo>
                  <a:pt x="6" y="699"/>
                </a:moveTo>
                <a:lnTo>
                  <a:pt x="255" y="1716"/>
                </a:lnTo>
                <a:lnTo>
                  <a:pt x="252" y="177"/>
                </a:lnTo>
                <a:lnTo>
                  <a:pt x="0" y="0"/>
                </a:lnTo>
              </a:path>
            </a:pathLst>
          </a:custGeom>
          <a:solidFill>
            <a:srgbClr val="99FF99">
              <a:alpha val="32941"/>
            </a:srgbClr>
          </a:solidFill>
          <a:ln>
            <a:noFill/>
          </a:ln>
          <a:extLst>
            <a:ext uri="{91240B29-F687-4F45-9708-019B960494DF}">
              <a14:hiddenLine xmlns:a14="http://schemas.microsoft.com/office/drawing/2010/main" w="76200" cap="flat" cmpd="sng">
                <a:solidFill>
                  <a:srgbClr val="000000"/>
                </a:solidFill>
                <a:prstDash val="solid"/>
                <a:round/>
                <a:headEnd type="none" w="med" len="med"/>
                <a:tailEnd type="none" w="med" len="med"/>
              </a14:hiddenLine>
            </a:ext>
          </a:extLst>
        </p:spPr>
        <p:txBody>
          <a:bodyPr/>
          <a:lstStyle/>
          <a:p>
            <a:endParaRPr lang="en-US"/>
          </a:p>
        </p:txBody>
      </p:sp>
      <p:grpSp>
        <p:nvGrpSpPr>
          <p:cNvPr id="9" name="Group 11">
            <a:extLst>
              <a:ext uri="{FF2B5EF4-FFF2-40B4-BE49-F238E27FC236}">
                <a16:creationId xmlns:a16="http://schemas.microsoft.com/office/drawing/2014/main" id="{913783A5-BB00-43CD-9FFE-70AABCE6D959}"/>
              </a:ext>
            </a:extLst>
          </p:cNvPr>
          <p:cNvGrpSpPr>
            <a:grpSpLocks/>
          </p:cNvGrpSpPr>
          <p:nvPr/>
        </p:nvGrpSpPr>
        <p:grpSpPr bwMode="auto">
          <a:xfrm>
            <a:off x="9142943" y="2211680"/>
            <a:ext cx="1114425" cy="828675"/>
            <a:chOff x="568" y="2568"/>
            <a:chExt cx="1219" cy="1480"/>
          </a:xfrm>
          <a:solidFill>
            <a:schemeClr val="tx1"/>
          </a:solidFill>
        </p:grpSpPr>
        <p:sp>
          <p:nvSpPr>
            <p:cNvPr id="10" name="Text Box 12">
              <a:extLst>
                <a:ext uri="{FF2B5EF4-FFF2-40B4-BE49-F238E27FC236}">
                  <a16:creationId xmlns:a16="http://schemas.microsoft.com/office/drawing/2014/main" id="{15C68079-5A2D-46B7-A1C9-D6DEEC12F620}"/>
                </a:ext>
              </a:extLst>
            </p:cNvPr>
            <p:cNvSpPr txBox="1">
              <a:spLocks noChangeArrowheads="1"/>
            </p:cNvSpPr>
            <p:nvPr/>
          </p:nvSpPr>
          <p:spPr bwMode="auto">
            <a:xfrm>
              <a:off x="568" y="2568"/>
              <a:ext cx="1219" cy="1480"/>
            </a:xfrm>
            <a:prstGeom prst="rect">
              <a:avLst/>
            </a:prstGeom>
            <a:grpFill/>
            <a:ln w="28575">
              <a:solidFill>
                <a:srgbClr val="FF66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solidFill>
                    <a:schemeClr val="bg1"/>
                  </a:solidFill>
                  <a:latin typeface="Tahoma" pitchFamily="34" charset="0"/>
                  <a:ea typeface="PMingLiU" pitchFamily="18" charset="-120"/>
                </a:rPr>
                <a:t>t0 t1 t2 … tm</a:t>
              </a:r>
              <a:endParaRPr lang="en-US" altLang="zh-TW" sz="1200">
                <a:solidFill>
                  <a:schemeClr val="bg1"/>
                </a:solidFill>
                <a:latin typeface="Arial" pitchFamily="34" charset="0"/>
                <a:ea typeface="PMingLiU" pitchFamily="18" charset="-120"/>
              </a:endParaRPr>
            </a:p>
          </p:txBody>
        </p:sp>
        <p:sp>
          <p:nvSpPr>
            <p:cNvPr id="11" name="Freeform 13">
              <a:extLst>
                <a:ext uri="{FF2B5EF4-FFF2-40B4-BE49-F238E27FC236}">
                  <a16:creationId xmlns:a16="http://schemas.microsoft.com/office/drawing/2014/main" id="{59353481-C330-4E8D-A192-2F0E5ED3641E}"/>
                </a:ext>
              </a:extLst>
            </p:cNvPr>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2" name="Freeform 14">
              <a:extLst>
                <a:ext uri="{FF2B5EF4-FFF2-40B4-BE49-F238E27FC236}">
                  <a16:creationId xmlns:a16="http://schemas.microsoft.com/office/drawing/2014/main" id="{ADD942B4-E2F1-4673-925C-A54BAA9D3498}"/>
                </a:ext>
              </a:extLst>
            </p:cNvPr>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3" name="Freeform 15">
              <a:extLst>
                <a:ext uri="{FF2B5EF4-FFF2-40B4-BE49-F238E27FC236}">
                  <a16:creationId xmlns:a16="http://schemas.microsoft.com/office/drawing/2014/main" id="{6BD1784A-8600-460C-8EFC-49A68F9AEEFE}"/>
                </a:ext>
              </a:extLst>
            </p:cNvPr>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4" name="Freeform 16">
              <a:extLst>
                <a:ext uri="{FF2B5EF4-FFF2-40B4-BE49-F238E27FC236}">
                  <a16:creationId xmlns:a16="http://schemas.microsoft.com/office/drawing/2014/main" id="{56C0DE95-CCC5-40BB-8645-475917071047}"/>
                </a:ext>
              </a:extLst>
            </p:cNvPr>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5" name="Freeform 17">
              <a:extLst>
                <a:ext uri="{FF2B5EF4-FFF2-40B4-BE49-F238E27FC236}">
                  <a16:creationId xmlns:a16="http://schemas.microsoft.com/office/drawing/2014/main" id="{F35819AF-3571-4CD3-97E4-692A8A1AAC8B}"/>
                </a:ext>
              </a:extLst>
            </p:cNvPr>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6" name="Freeform 18">
              <a:extLst>
                <a:ext uri="{FF2B5EF4-FFF2-40B4-BE49-F238E27FC236}">
                  <a16:creationId xmlns:a16="http://schemas.microsoft.com/office/drawing/2014/main" id="{2B7B242F-7818-412E-9F88-DF853D3B6223}"/>
                </a:ext>
              </a:extLst>
            </p:cNvPr>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7" name="Freeform 19">
              <a:extLst>
                <a:ext uri="{FF2B5EF4-FFF2-40B4-BE49-F238E27FC236}">
                  <a16:creationId xmlns:a16="http://schemas.microsoft.com/office/drawing/2014/main" id="{4B1BA063-2329-45E6-8245-BE99D1CFFDF5}"/>
                </a:ext>
              </a:extLst>
            </p:cNvPr>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8" name="Freeform 20">
              <a:extLst>
                <a:ext uri="{FF2B5EF4-FFF2-40B4-BE49-F238E27FC236}">
                  <a16:creationId xmlns:a16="http://schemas.microsoft.com/office/drawing/2014/main" id="{CB4E8A93-7CCB-4419-980C-0F847B07204D}"/>
                </a:ext>
              </a:extLst>
            </p:cNvPr>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19" name="Freeform 21">
              <a:extLst>
                <a:ext uri="{FF2B5EF4-FFF2-40B4-BE49-F238E27FC236}">
                  <a16:creationId xmlns:a16="http://schemas.microsoft.com/office/drawing/2014/main" id="{78AA5B2F-30E6-4920-B26D-8B67FA429258}"/>
                </a:ext>
              </a:extLst>
            </p:cNvPr>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20" name="Freeform 22">
              <a:extLst>
                <a:ext uri="{FF2B5EF4-FFF2-40B4-BE49-F238E27FC236}">
                  <a16:creationId xmlns:a16="http://schemas.microsoft.com/office/drawing/2014/main" id="{87807BF7-D734-4012-9FF4-08437302FAAE}"/>
                </a:ext>
              </a:extLst>
            </p:cNvPr>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21" name="Freeform 23">
              <a:extLst>
                <a:ext uri="{FF2B5EF4-FFF2-40B4-BE49-F238E27FC236}">
                  <a16:creationId xmlns:a16="http://schemas.microsoft.com/office/drawing/2014/main" id="{16DE51C4-C6B7-46DA-844C-DC1873047B29}"/>
                </a:ext>
              </a:extLst>
            </p:cNvPr>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grpSp>
      <p:sp>
        <p:nvSpPr>
          <p:cNvPr id="22" name="Text Box 24">
            <a:extLst>
              <a:ext uri="{FF2B5EF4-FFF2-40B4-BE49-F238E27FC236}">
                <a16:creationId xmlns:a16="http://schemas.microsoft.com/office/drawing/2014/main" id="{4618F8DF-9501-47B0-A428-4FFD0811BE68}"/>
              </a:ext>
            </a:extLst>
          </p:cNvPr>
          <p:cNvSpPr txBox="1">
            <a:spLocks noChangeArrowheads="1"/>
          </p:cNvSpPr>
          <p:nvPr/>
        </p:nvSpPr>
        <p:spPr bwMode="auto">
          <a:xfrm>
            <a:off x="9187828" y="3109412"/>
            <a:ext cx="10262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2000" b="1">
                <a:solidFill>
                  <a:schemeClr val="bg1"/>
                </a:solidFill>
                <a:latin typeface="Arial" pitchFamily="34" charset="0"/>
                <a:ea typeface="PMingLiU" pitchFamily="18" charset="-120"/>
              </a:rPr>
              <a:t>Blocks</a:t>
            </a:r>
          </a:p>
        </p:txBody>
      </p:sp>
      <p:grpSp>
        <p:nvGrpSpPr>
          <p:cNvPr id="23" name="Group 26">
            <a:extLst>
              <a:ext uri="{FF2B5EF4-FFF2-40B4-BE49-F238E27FC236}">
                <a16:creationId xmlns:a16="http://schemas.microsoft.com/office/drawing/2014/main" id="{E9BB6D6F-DBC2-4BDA-925D-75DCFE896CC9}"/>
              </a:ext>
            </a:extLst>
          </p:cNvPr>
          <p:cNvGrpSpPr>
            <a:grpSpLocks/>
          </p:cNvGrpSpPr>
          <p:nvPr/>
        </p:nvGrpSpPr>
        <p:grpSpPr bwMode="auto">
          <a:xfrm>
            <a:off x="10665356" y="2418851"/>
            <a:ext cx="795337" cy="1831181"/>
            <a:chOff x="191" y="1944"/>
            <a:chExt cx="266" cy="818"/>
          </a:xfrm>
        </p:grpSpPr>
        <p:sp>
          <p:nvSpPr>
            <p:cNvPr id="24" name="Rectangle 27">
              <a:extLst>
                <a:ext uri="{FF2B5EF4-FFF2-40B4-BE49-F238E27FC236}">
                  <a16:creationId xmlns:a16="http://schemas.microsoft.com/office/drawing/2014/main" id="{BC75A9F4-C6E0-44EC-8D1F-C85A6FBED33A}"/>
                </a:ext>
              </a:extLst>
            </p:cNvPr>
            <p:cNvSpPr>
              <a:spLocks noChangeArrowheads="1"/>
            </p:cNvSpPr>
            <p:nvPr/>
          </p:nvSpPr>
          <p:spPr bwMode="auto">
            <a:xfrm>
              <a:off x="191" y="1944"/>
              <a:ext cx="266" cy="818"/>
            </a:xfrm>
            <a:prstGeom prst="rect">
              <a:avLst/>
            </a:prstGeom>
            <a:solidFill>
              <a:srgbClr val="CCFF99"/>
            </a:solidFill>
            <a:ln w="38100">
              <a:solidFill>
                <a:schemeClr val="bg1"/>
              </a:solidFill>
              <a:miter lim="800000"/>
              <a:headEnd/>
              <a:tailEnd/>
            </a:ln>
          </p:spPr>
          <p:txBody>
            <a:bodyPr wrap="none" anchor="ctr"/>
            <a:lstStyle/>
            <a:p>
              <a:endParaRPr lang="en-US"/>
            </a:p>
          </p:txBody>
        </p:sp>
        <p:sp>
          <p:nvSpPr>
            <p:cNvPr id="25" name="Rectangle 28">
              <a:extLst>
                <a:ext uri="{FF2B5EF4-FFF2-40B4-BE49-F238E27FC236}">
                  <a16:creationId xmlns:a16="http://schemas.microsoft.com/office/drawing/2014/main" id="{994438A5-D236-4554-91D2-BC1CADD53070}"/>
                </a:ext>
              </a:extLst>
            </p:cNvPr>
            <p:cNvSpPr>
              <a:spLocks noChangeArrowheads="1"/>
            </p:cNvSpPr>
            <p:nvPr/>
          </p:nvSpPr>
          <p:spPr bwMode="auto">
            <a:xfrm>
              <a:off x="216" y="2065"/>
              <a:ext cx="96" cy="108"/>
            </a:xfrm>
            <a:prstGeom prst="rect">
              <a:avLst/>
            </a:prstGeom>
            <a:solidFill>
              <a:srgbClr val="00CC00"/>
            </a:solidFill>
            <a:ln w="9525">
              <a:solidFill>
                <a:schemeClr val="bg1"/>
              </a:solidFill>
              <a:miter lim="800000"/>
              <a:headEnd/>
              <a:tailEnd/>
            </a:ln>
          </p:spPr>
          <p:txBody>
            <a:bodyPr wrap="none" anchor="ctr"/>
            <a:lstStyle/>
            <a:p>
              <a:pPr algn="ctr"/>
              <a:r>
                <a:rPr lang="en-US" altLang="zh-TW" sz="1400" b="1" dirty="0">
                  <a:latin typeface="Arial" pitchFamily="34" charset="0"/>
                  <a:ea typeface="PMingLiU" pitchFamily="18" charset="-120"/>
                </a:rPr>
                <a:t>SP</a:t>
              </a:r>
            </a:p>
          </p:txBody>
        </p:sp>
        <p:sp>
          <p:nvSpPr>
            <p:cNvPr id="26" name="Rectangle 29">
              <a:extLst>
                <a:ext uri="{FF2B5EF4-FFF2-40B4-BE49-F238E27FC236}">
                  <a16:creationId xmlns:a16="http://schemas.microsoft.com/office/drawing/2014/main" id="{ADAC2028-B01E-4191-8D14-178D0EB83E0B}"/>
                </a:ext>
              </a:extLst>
            </p:cNvPr>
            <p:cNvSpPr>
              <a:spLocks noChangeArrowheads="1"/>
            </p:cNvSpPr>
            <p:nvPr/>
          </p:nvSpPr>
          <p:spPr bwMode="auto">
            <a:xfrm>
              <a:off x="336" y="206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27" name="Rectangle 30">
              <a:extLst>
                <a:ext uri="{FF2B5EF4-FFF2-40B4-BE49-F238E27FC236}">
                  <a16:creationId xmlns:a16="http://schemas.microsoft.com/office/drawing/2014/main" id="{BEA083D8-7EF9-40F1-98DD-563537ED6170}"/>
                </a:ext>
              </a:extLst>
            </p:cNvPr>
            <p:cNvSpPr>
              <a:spLocks noChangeArrowheads="1"/>
            </p:cNvSpPr>
            <p:nvPr/>
          </p:nvSpPr>
          <p:spPr bwMode="auto">
            <a:xfrm>
              <a:off x="216" y="220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28" name="Rectangle 31">
              <a:extLst>
                <a:ext uri="{FF2B5EF4-FFF2-40B4-BE49-F238E27FC236}">
                  <a16:creationId xmlns:a16="http://schemas.microsoft.com/office/drawing/2014/main" id="{E9BB31FB-7BD6-44EE-8060-9F0330857683}"/>
                </a:ext>
              </a:extLst>
            </p:cNvPr>
            <p:cNvSpPr>
              <a:spLocks noChangeArrowheads="1"/>
            </p:cNvSpPr>
            <p:nvPr/>
          </p:nvSpPr>
          <p:spPr bwMode="auto">
            <a:xfrm>
              <a:off x="336" y="220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29" name="Rectangle 32">
              <a:extLst>
                <a:ext uri="{FF2B5EF4-FFF2-40B4-BE49-F238E27FC236}">
                  <a16:creationId xmlns:a16="http://schemas.microsoft.com/office/drawing/2014/main" id="{C9D0B181-07DC-46F3-A810-613D2BBAF60C}"/>
                </a:ext>
              </a:extLst>
            </p:cNvPr>
            <p:cNvSpPr>
              <a:spLocks noChangeArrowheads="1"/>
            </p:cNvSpPr>
            <p:nvPr/>
          </p:nvSpPr>
          <p:spPr bwMode="auto">
            <a:xfrm>
              <a:off x="216" y="2335"/>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0" name="Rectangle 33">
              <a:extLst>
                <a:ext uri="{FF2B5EF4-FFF2-40B4-BE49-F238E27FC236}">
                  <a16:creationId xmlns:a16="http://schemas.microsoft.com/office/drawing/2014/main" id="{5443343D-05D2-43E0-B65B-54E4CCCFFA39}"/>
                </a:ext>
              </a:extLst>
            </p:cNvPr>
            <p:cNvSpPr>
              <a:spLocks noChangeArrowheads="1"/>
            </p:cNvSpPr>
            <p:nvPr/>
          </p:nvSpPr>
          <p:spPr bwMode="auto">
            <a:xfrm>
              <a:off x="336" y="2335"/>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1" name="Rectangle 34">
              <a:extLst>
                <a:ext uri="{FF2B5EF4-FFF2-40B4-BE49-F238E27FC236}">
                  <a16:creationId xmlns:a16="http://schemas.microsoft.com/office/drawing/2014/main" id="{C4A9B9A2-2316-4923-A79C-27EC09A01E0A}"/>
                </a:ext>
              </a:extLst>
            </p:cNvPr>
            <p:cNvSpPr>
              <a:spLocks noChangeArrowheads="1"/>
            </p:cNvSpPr>
            <p:nvPr/>
          </p:nvSpPr>
          <p:spPr bwMode="auto">
            <a:xfrm>
              <a:off x="216" y="2470"/>
              <a:ext cx="96"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2" name="Rectangle 35">
              <a:extLst>
                <a:ext uri="{FF2B5EF4-FFF2-40B4-BE49-F238E27FC236}">
                  <a16:creationId xmlns:a16="http://schemas.microsoft.com/office/drawing/2014/main" id="{04B37DF9-1F3E-45A3-9D96-2A8BB6887A20}"/>
                </a:ext>
              </a:extLst>
            </p:cNvPr>
            <p:cNvSpPr>
              <a:spLocks noChangeArrowheads="1"/>
            </p:cNvSpPr>
            <p:nvPr/>
          </p:nvSpPr>
          <p:spPr bwMode="auto">
            <a:xfrm>
              <a:off x="336" y="2470"/>
              <a:ext cx="97" cy="108"/>
            </a:xfrm>
            <a:prstGeom prst="rect">
              <a:avLst/>
            </a:prstGeom>
            <a:solidFill>
              <a:srgbClr val="00CC00"/>
            </a:solidFill>
            <a:ln w="9525">
              <a:solidFill>
                <a:schemeClr val="bg1"/>
              </a:solidFill>
              <a:miter lim="800000"/>
              <a:headEnd/>
              <a:tailEnd/>
            </a:ln>
          </p:spPr>
          <p:txBody>
            <a:bodyPr wrap="none" anchor="ctr"/>
            <a:lstStyle/>
            <a:p>
              <a:pPr algn="ctr"/>
              <a:endParaRPr lang="zh-TW" altLang="en-US" sz="1400" b="1">
                <a:latin typeface="Arial" pitchFamily="34" charset="0"/>
                <a:ea typeface="PMingLiU" pitchFamily="18" charset="-120"/>
              </a:endParaRPr>
            </a:p>
          </p:txBody>
        </p:sp>
        <p:sp>
          <p:nvSpPr>
            <p:cNvPr id="33" name="Rectangle 36">
              <a:extLst>
                <a:ext uri="{FF2B5EF4-FFF2-40B4-BE49-F238E27FC236}">
                  <a16:creationId xmlns:a16="http://schemas.microsoft.com/office/drawing/2014/main" id="{8BD453EB-B47B-40EA-A55F-720220F472BF}"/>
                </a:ext>
              </a:extLst>
            </p:cNvPr>
            <p:cNvSpPr>
              <a:spLocks noChangeArrowheads="1"/>
            </p:cNvSpPr>
            <p:nvPr/>
          </p:nvSpPr>
          <p:spPr bwMode="auto">
            <a:xfrm rot="5400000">
              <a:off x="254" y="2561"/>
              <a:ext cx="141" cy="217"/>
            </a:xfrm>
            <a:prstGeom prst="rect">
              <a:avLst/>
            </a:prstGeom>
            <a:solidFill>
              <a:srgbClr val="0000FF"/>
            </a:solidFill>
            <a:ln w="9525">
              <a:solidFill>
                <a:schemeClr val="bg1"/>
              </a:solidFill>
              <a:miter lim="800000"/>
              <a:headEnd/>
              <a:tailEnd/>
            </a:ln>
          </p:spPr>
          <p:txBody>
            <a:bodyPr rot="10800000" vert="eaVert" wrap="none" anchor="ctr"/>
            <a:lstStyle/>
            <a:p>
              <a:pPr algn="ctr">
                <a:lnSpc>
                  <a:spcPct val="90000"/>
                </a:lnSpc>
              </a:pPr>
              <a:r>
                <a:rPr lang="en-US" altLang="zh-TW" sz="1000" b="1" dirty="0">
                  <a:latin typeface="Arial" pitchFamily="34" charset="0"/>
                  <a:ea typeface="PMingLiU" pitchFamily="18" charset="-120"/>
                </a:rPr>
                <a:t>Shared</a:t>
              </a:r>
            </a:p>
            <a:p>
              <a:pPr algn="ctr">
                <a:lnSpc>
                  <a:spcPct val="90000"/>
                </a:lnSpc>
              </a:pPr>
              <a:r>
                <a:rPr lang="en-US" altLang="zh-TW" sz="1000" b="1" dirty="0">
                  <a:latin typeface="Arial" pitchFamily="34" charset="0"/>
                  <a:ea typeface="PMingLiU" pitchFamily="18" charset="-120"/>
                </a:rPr>
                <a:t>Memory</a:t>
              </a:r>
            </a:p>
          </p:txBody>
        </p:sp>
        <p:sp>
          <p:nvSpPr>
            <p:cNvPr id="34" name="Rectangle 37">
              <a:extLst>
                <a:ext uri="{FF2B5EF4-FFF2-40B4-BE49-F238E27FC236}">
                  <a16:creationId xmlns:a16="http://schemas.microsoft.com/office/drawing/2014/main" id="{BE6DA316-1D2B-42F8-BD90-E2B808A5E375}"/>
                </a:ext>
              </a:extLst>
            </p:cNvPr>
            <p:cNvSpPr>
              <a:spLocks noChangeArrowheads="1"/>
            </p:cNvSpPr>
            <p:nvPr/>
          </p:nvSpPr>
          <p:spPr bwMode="auto">
            <a:xfrm rot="5400000">
              <a:off x="286" y="1897"/>
              <a:ext cx="77" cy="215"/>
            </a:xfrm>
            <a:prstGeom prst="rect">
              <a:avLst/>
            </a:prstGeom>
            <a:solidFill>
              <a:srgbClr val="99FF99"/>
            </a:solidFill>
            <a:ln w="9525">
              <a:solidFill>
                <a:schemeClr val="bg1"/>
              </a:solidFill>
              <a:miter lim="800000"/>
              <a:headEnd/>
              <a:tailEnd/>
            </a:ln>
          </p:spPr>
          <p:txBody>
            <a:bodyPr rot="10800000" vert="eaVert" wrap="none" anchor="ctr"/>
            <a:lstStyle/>
            <a:p>
              <a:pPr algn="ctr">
                <a:lnSpc>
                  <a:spcPct val="90000"/>
                </a:lnSpc>
              </a:pPr>
              <a:endParaRPr lang="en-US" altLang="zh-TW" sz="1400" b="1" dirty="0">
                <a:solidFill>
                  <a:schemeClr val="bg1"/>
                </a:solidFill>
                <a:latin typeface="Arial" pitchFamily="34" charset="0"/>
                <a:ea typeface="PMingLiU" pitchFamily="18" charset="-120"/>
              </a:endParaRPr>
            </a:p>
          </p:txBody>
        </p:sp>
      </p:grpSp>
      <p:sp>
        <p:nvSpPr>
          <p:cNvPr id="35" name="Line 100">
            <a:extLst>
              <a:ext uri="{FF2B5EF4-FFF2-40B4-BE49-F238E27FC236}">
                <a16:creationId xmlns:a16="http://schemas.microsoft.com/office/drawing/2014/main" id="{B1BC4808-FF50-4ECF-9B52-9603E72AF354}"/>
              </a:ext>
            </a:extLst>
          </p:cNvPr>
          <p:cNvSpPr>
            <a:spLocks noChangeShapeType="1"/>
          </p:cNvSpPr>
          <p:nvPr/>
        </p:nvSpPr>
        <p:spPr bwMode="auto">
          <a:xfrm>
            <a:off x="10265304" y="2210492"/>
            <a:ext cx="398463" cy="207169"/>
          </a:xfrm>
          <a:prstGeom prst="line">
            <a:avLst/>
          </a:prstGeom>
          <a:noFill/>
          <a:ln w="38100">
            <a:solidFill>
              <a:srgbClr val="00CC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101">
            <a:extLst>
              <a:ext uri="{FF2B5EF4-FFF2-40B4-BE49-F238E27FC236}">
                <a16:creationId xmlns:a16="http://schemas.microsoft.com/office/drawing/2014/main" id="{64FF898E-9837-408B-82CA-C1B6C008C984}"/>
              </a:ext>
            </a:extLst>
          </p:cNvPr>
          <p:cNvSpPr>
            <a:spLocks noChangeShapeType="1"/>
          </p:cNvSpPr>
          <p:nvPr/>
        </p:nvSpPr>
        <p:spPr bwMode="auto">
          <a:xfrm>
            <a:off x="10276417" y="3041547"/>
            <a:ext cx="393700" cy="1196579"/>
          </a:xfrm>
          <a:prstGeom prst="line">
            <a:avLst/>
          </a:prstGeom>
          <a:noFill/>
          <a:ln w="38100">
            <a:solidFill>
              <a:srgbClr val="00CC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105">
            <a:extLst>
              <a:ext uri="{FF2B5EF4-FFF2-40B4-BE49-F238E27FC236}">
                <a16:creationId xmlns:a16="http://schemas.microsoft.com/office/drawing/2014/main" id="{88B8065A-0A83-45EB-A087-B2F18D35FC2C}"/>
              </a:ext>
            </a:extLst>
          </p:cNvPr>
          <p:cNvSpPr txBox="1">
            <a:spLocks noChangeArrowheads="1"/>
          </p:cNvSpPr>
          <p:nvPr/>
        </p:nvSpPr>
        <p:spPr bwMode="auto">
          <a:xfrm>
            <a:off x="10743827" y="2039041"/>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b="1" dirty="0">
                <a:solidFill>
                  <a:schemeClr val="bg1"/>
                </a:solidFill>
                <a:latin typeface="Arial" pitchFamily="34" charset="0"/>
                <a:ea typeface="PMingLiU" pitchFamily="18" charset="-120"/>
              </a:rPr>
              <a:t>SM</a:t>
            </a:r>
          </a:p>
        </p:txBody>
      </p:sp>
      <p:sp>
        <p:nvSpPr>
          <p:cNvPr id="3" name="TextBox 2">
            <a:extLst>
              <a:ext uri="{FF2B5EF4-FFF2-40B4-BE49-F238E27FC236}">
                <a16:creationId xmlns:a16="http://schemas.microsoft.com/office/drawing/2014/main" id="{F15B4B78-7D68-4161-95E7-9F5670C6011B}"/>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17458435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D999-EE26-4A5C-9594-D9D5CAA816D0}"/>
              </a:ext>
            </a:extLst>
          </p:cNvPr>
          <p:cNvSpPr>
            <a:spLocks noGrp="1"/>
          </p:cNvSpPr>
          <p:nvPr>
            <p:ph type="title"/>
          </p:nvPr>
        </p:nvSpPr>
        <p:spPr/>
        <p:txBody>
          <a:bodyPr/>
          <a:lstStyle/>
          <a:p>
            <a:r>
              <a:rPr lang="en-US" dirty="0"/>
              <a:t>The Von-Neumann Model</a:t>
            </a:r>
          </a:p>
        </p:txBody>
      </p:sp>
      <p:sp>
        <p:nvSpPr>
          <p:cNvPr id="4" name="Slide Number Placeholder 3">
            <a:extLst>
              <a:ext uri="{FF2B5EF4-FFF2-40B4-BE49-F238E27FC236}">
                <a16:creationId xmlns:a16="http://schemas.microsoft.com/office/drawing/2014/main" id="{0A16A708-7794-48CE-81B4-0420D712BC8F}"/>
              </a:ext>
            </a:extLst>
          </p:cNvPr>
          <p:cNvSpPr>
            <a:spLocks noGrp="1"/>
          </p:cNvSpPr>
          <p:nvPr>
            <p:ph type="sldNum" sz="quarter" idx="12"/>
          </p:nvPr>
        </p:nvSpPr>
        <p:spPr/>
        <p:txBody>
          <a:bodyPr/>
          <a:lstStyle/>
          <a:p>
            <a:fld id="{57733F94-BD4E-45B7-8984-807B972C88CC}" type="slidenum">
              <a:rPr lang="en-US" smtClean="0"/>
              <a:pPr/>
              <a:t>79</a:t>
            </a:fld>
            <a:endParaRPr lang="en-US"/>
          </a:p>
        </p:txBody>
      </p:sp>
      <p:pic>
        <p:nvPicPr>
          <p:cNvPr id="3" name="Picture 2">
            <a:extLst>
              <a:ext uri="{FF2B5EF4-FFF2-40B4-BE49-F238E27FC236}">
                <a16:creationId xmlns:a16="http://schemas.microsoft.com/office/drawing/2014/main" id="{D7506191-D7BB-4486-9B09-7FDBF24A1EB6}"/>
              </a:ext>
            </a:extLst>
          </p:cNvPr>
          <p:cNvPicPr>
            <a:picLocks noChangeAspect="1"/>
          </p:cNvPicPr>
          <p:nvPr/>
        </p:nvPicPr>
        <p:blipFill>
          <a:blip r:embed="rId2"/>
          <a:stretch>
            <a:fillRect/>
          </a:stretch>
        </p:blipFill>
        <p:spPr>
          <a:xfrm>
            <a:off x="2405014" y="1928812"/>
            <a:ext cx="6477000" cy="4610100"/>
          </a:xfrm>
          <a:prstGeom prst="rect">
            <a:avLst/>
          </a:prstGeom>
        </p:spPr>
      </p:pic>
      <p:sp>
        <p:nvSpPr>
          <p:cNvPr id="6" name="TextBox 5">
            <a:extLst>
              <a:ext uri="{FF2B5EF4-FFF2-40B4-BE49-F238E27FC236}">
                <a16:creationId xmlns:a16="http://schemas.microsoft.com/office/drawing/2014/main" id="{5E9CEEF7-3E79-4C7B-B333-1A13D18B9763}"/>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331128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6872-A129-4763-A19F-E08F1893E2A6}"/>
              </a:ext>
            </a:extLst>
          </p:cNvPr>
          <p:cNvSpPr>
            <a:spLocks noGrp="1"/>
          </p:cNvSpPr>
          <p:nvPr>
            <p:ph type="title"/>
          </p:nvPr>
        </p:nvSpPr>
        <p:spPr/>
        <p:txBody>
          <a:bodyPr/>
          <a:lstStyle/>
          <a:p>
            <a:r>
              <a:rPr lang="en-US" dirty="0"/>
              <a:t>Flynn Taxonomy</a:t>
            </a:r>
          </a:p>
        </p:txBody>
      </p:sp>
      <p:sp>
        <p:nvSpPr>
          <p:cNvPr id="4" name="Slide Number Placeholder 3">
            <a:extLst>
              <a:ext uri="{FF2B5EF4-FFF2-40B4-BE49-F238E27FC236}">
                <a16:creationId xmlns:a16="http://schemas.microsoft.com/office/drawing/2014/main" id="{F85E79F6-EE06-42AB-8194-786CD60069EF}"/>
              </a:ext>
            </a:extLst>
          </p:cNvPr>
          <p:cNvSpPr>
            <a:spLocks noGrp="1"/>
          </p:cNvSpPr>
          <p:nvPr>
            <p:ph type="sldNum" sz="quarter" idx="12"/>
          </p:nvPr>
        </p:nvSpPr>
        <p:spPr/>
        <p:txBody>
          <a:bodyPr/>
          <a:lstStyle/>
          <a:p>
            <a:fld id="{57733F94-BD4E-45B7-8984-807B972C88CC}" type="slidenum">
              <a:rPr lang="en-US" smtClean="0"/>
              <a:pPr/>
              <a:t>8</a:t>
            </a:fld>
            <a:endParaRPr lang="en-US"/>
          </a:p>
        </p:txBody>
      </p:sp>
      <p:graphicFrame>
        <p:nvGraphicFramePr>
          <p:cNvPr id="5" name="Content Placeholder 5">
            <a:extLst>
              <a:ext uri="{FF2B5EF4-FFF2-40B4-BE49-F238E27FC236}">
                <a16:creationId xmlns:a16="http://schemas.microsoft.com/office/drawing/2014/main" id="{46CCF956-DF9F-4158-8275-98B4EB1490FC}"/>
              </a:ext>
            </a:extLst>
          </p:cNvPr>
          <p:cNvGraphicFramePr>
            <a:graphicFrameLocks noGrp="1"/>
          </p:cNvGraphicFramePr>
          <p:nvPr>
            <p:ph idx="1"/>
            <p:extLst>
              <p:ext uri="{D42A27DB-BD31-4B8C-83A1-F6EECF244321}">
                <p14:modId xmlns:p14="http://schemas.microsoft.com/office/powerpoint/2010/main" val="3543093782"/>
              </p:ext>
            </p:extLst>
          </p:nvPr>
        </p:nvGraphicFramePr>
        <p:xfrm>
          <a:off x="1141746" y="2753032"/>
          <a:ext cx="9908508" cy="2428378"/>
        </p:xfrm>
        <a:graphic>
          <a:graphicData uri="http://schemas.openxmlformats.org/drawingml/2006/table">
            <a:tbl>
              <a:tblPr firstRow="1" bandRow="1">
                <a:tableStyleId>{5940675A-B579-460E-94D1-54222C63F5DA}</a:tableStyleId>
              </a:tblPr>
              <a:tblGrid>
                <a:gridCol w="1515068">
                  <a:extLst>
                    <a:ext uri="{9D8B030D-6E8A-4147-A177-3AD203B41FA5}">
                      <a16:colId xmlns:a16="http://schemas.microsoft.com/office/drawing/2014/main" val="3228331666"/>
                    </a:ext>
                  </a:extLst>
                </a:gridCol>
                <a:gridCol w="1415897">
                  <a:extLst>
                    <a:ext uri="{9D8B030D-6E8A-4147-A177-3AD203B41FA5}">
                      <a16:colId xmlns:a16="http://schemas.microsoft.com/office/drawing/2014/main" val="2795446960"/>
                    </a:ext>
                  </a:extLst>
                </a:gridCol>
                <a:gridCol w="3341518">
                  <a:extLst>
                    <a:ext uri="{9D8B030D-6E8A-4147-A177-3AD203B41FA5}">
                      <a16:colId xmlns:a16="http://schemas.microsoft.com/office/drawing/2014/main" val="3311679756"/>
                    </a:ext>
                  </a:extLst>
                </a:gridCol>
                <a:gridCol w="3636025">
                  <a:extLst>
                    <a:ext uri="{9D8B030D-6E8A-4147-A177-3AD203B41FA5}">
                      <a16:colId xmlns:a16="http://schemas.microsoft.com/office/drawing/2014/main" val="1472912368"/>
                    </a:ext>
                  </a:extLst>
                </a:gridCol>
              </a:tblGrid>
              <a:tr h="255639">
                <a:tc rowSpan="2" gridSpan="2">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en-US"/>
                    </a:p>
                  </a:txBody>
                  <a:tcPr/>
                </a:tc>
                <a:tc gridSpan="2">
                  <a:txBody>
                    <a:bodyPr/>
                    <a:lstStyle/>
                    <a:p>
                      <a:pPr algn="ctr"/>
                      <a:r>
                        <a:rPr lang="en-US" dirty="0"/>
                        <a:t>Data 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687016098"/>
                  </a:ext>
                </a:extLst>
              </a:tr>
              <a:tr h="285135">
                <a:tc gridSpan="2" vMerge="1">
                  <a:txBody>
                    <a:bodyPr/>
                    <a:lstStyle/>
                    <a:p>
                      <a:endParaRPr lang="en-US"/>
                    </a:p>
                  </a:txBody>
                  <a:tcPr/>
                </a:tc>
                <a:tc hMerge="1" vMerge="1">
                  <a:txBody>
                    <a:bodyPr/>
                    <a:lstStyle/>
                    <a:p>
                      <a:endParaRPr lang="en-US" dirty="0"/>
                    </a:p>
                  </a:txBody>
                  <a:tcPr/>
                </a:tc>
                <a:tc>
                  <a:txBody>
                    <a:bodyPr/>
                    <a:lstStyle/>
                    <a:p>
                      <a:pPr algn="ctr"/>
                      <a:r>
                        <a:rPr lang="en-US" dirty="0"/>
                        <a:t>Single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Multi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586874"/>
                  </a:ext>
                </a:extLst>
              </a:tr>
              <a:tr h="782458">
                <a:tc rowSpan="2">
                  <a:txBody>
                    <a:bodyPr/>
                    <a:lstStyle/>
                    <a:p>
                      <a:pPr algn="ctr"/>
                      <a:r>
                        <a:rPr lang="en-US" dirty="0"/>
                        <a:t>Instruction</a:t>
                      </a:r>
                      <a:endParaRPr lang="en-US" baseline="0" dirty="0"/>
                    </a:p>
                    <a:p>
                      <a:pPr algn="ctr"/>
                      <a:r>
                        <a:rPr lang="en-US" baseline="0" dirty="0"/>
                        <a:t>Stream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Single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SISD</a:t>
                      </a:r>
                    </a:p>
                    <a:p>
                      <a:pPr algn="ctr"/>
                      <a:r>
                        <a:rPr lang="en-US" dirty="0"/>
                        <a:t>(Single-Core Processors)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SIMD </a:t>
                      </a:r>
                    </a:p>
                    <a:p>
                      <a:pPr algn="ctr"/>
                      <a:r>
                        <a:rPr lang="en-US" dirty="0"/>
                        <a:t>(GPUs, Intel SSE/AVX</a:t>
                      </a:r>
                      <a:r>
                        <a:rPr lang="en-US" baseline="0" dirty="0"/>
                        <a:t> extensions, …)</a:t>
                      </a:r>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25103208"/>
                  </a:ext>
                </a:extLst>
              </a:tr>
              <a:tr h="782458">
                <a:tc vMerge="1">
                  <a:txBody>
                    <a:bodyPr/>
                    <a:lstStyle/>
                    <a:p>
                      <a:endParaRPr lang="en-US" dirty="0"/>
                    </a:p>
                  </a:txBody>
                  <a:tcPr/>
                </a:tc>
                <a:tc>
                  <a:txBody>
                    <a:bodyPr/>
                    <a:lstStyle/>
                    <a:p>
                      <a:pPr algn="ctr"/>
                      <a:r>
                        <a:rPr lang="en-US" dirty="0"/>
                        <a:t>Multi</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MISD</a:t>
                      </a:r>
                    </a:p>
                    <a:p>
                      <a:pPr algn="ctr"/>
                      <a:r>
                        <a:rPr lang="en-US" dirty="0"/>
                        <a:t>(Dataflow architectures,</a:t>
                      </a:r>
                    </a:p>
                    <a:p>
                      <a:pPr algn="ctr"/>
                      <a:r>
                        <a:rPr lang="en-US" dirty="0"/>
                        <a:t>Systolic</a:t>
                      </a:r>
                      <a:r>
                        <a:rPr lang="en-US" baseline="0" dirty="0"/>
                        <a:t> Arrays [debatably], …)</a:t>
                      </a:r>
                      <a:endParaRPr lang="en-US" dirty="0"/>
                    </a:p>
                  </a:txBody>
                  <a:tcPr/>
                </a:tc>
                <a:tc>
                  <a:txBody>
                    <a:bodyPr/>
                    <a:lstStyle/>
                    <a:p>
                      <a:pPr algn="ctr"/>
                      <a:r>
                        <a:rPr lang="en-US" dirty="0"/>
                        <a:t>MIMD</a:t>
                      </a:r>
                    </a:p>
                    <a:p>
                      <a:pPr algn="ctr"/>
                      <a:r>
                        <a:rPr lang="en-US" dirty="0"/>
                        <a:t>(VLIW, Parallel Computers)</a:t>
                      </a:r>
                    </a:p>
                  </a:txBody>
                  <a:tcPr/>
                </a:tc>
                <a:extLst>
                  <a:ext uri="{0D108BD9-81ED-4DB2-BD59-A6C34878D82A}">
                    <a16:rowId xmlns:a16="http://schemas.microsoft.com/office/drawing/2014/main" val="166890378"/>
                  </a:ext>
                </a:extLst>
              </a:tr>
            </a:tbl>
          </a:graphicData>
        </a:graphic>
      </p:graphicFrame>
    </p:spTree>
    <p:extLst>
      <p:ext uri="{BB962C8B-B14F-4D97-AF65-F5344CB8AC3E}">
        <p14:creationId xmlns:p14="http://schemas.microsoft.com/office/powerpoint/2010/main" val="28918533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3509-295B-4D2D-B410-67E0CCBBC8CA}"/>
              </a:ext>
            </a:extLst>
          </p:cNvPr>
          <p:cNvSpPr>
            <a:spLocks noGrp="1"/>
          </p:cNvSpPr>
          <p:nvPr>
            <p:ph type="title"/>
          </p:nvPr>
        </p:nvSpPr>
        <p:spPr/>
        <p:txBody>
          <a:bodyPr/>
          <a:lstStyle/>
          <a:p>
            <a:r>
              <a:rPr lang="en-US" dirty="0"/>
              <a:t>The Von-Neumann Model with SIMD units</a:t>
            </a:r>
          </a:p>
        </p:txBody>
      </p:sp>
      <p:sp>
        <p:nvSpPr>
          <p:cNvPr id="4" name="Slide Number Placeholder 3">
            <a:extLst>
              <a:ext uri="{FF2B5EF4-FFF2-40B4-BE49-F238E27FC236}">
                <a16:creationId xmlns:a16="http://schemas.microsoft.com/office/drawing/2014/main" id="{0CFCF39A-5656-4D5E-9F29-BBF49A3F1019}"/>
              </a:ext>
            </a:extLst>
          </p:cNvPr>
          <p:cNvSpPr>
            <a:spLocks noGrp="1"/>
          </p:cNvSpPr>
          <p:nvPr>
            <p:ph type="sldNum" sz="quarter" idx="12"/>
          </p:nvPr>
        </p:nvSpPr>
        <p:spPr/>
        <p:txBody>
          <a:bodyPr/>
          <a:lstStyle/>
          <a:p>
            <a:fld id="{57733F94-BD4E-45B7-8984-807B972C88CC}" type="slidenum">
              <a:rPr lang="en-US" smtClean="0"/>
              <a:pPr/>
              <a:t>80</a:t>
            </a:fld>
            <a:endParaRPr lang="en-US"/>
          </a:p>
        </p:txBody>
      </p:sp>
      <p:pic>
        <p:nvPicPr>
          <p:cNvPr id="6" name="Picture 5">
            <a:extLst>
              <a:ext uri="{FF2B5EF4-FFF2-40B4-BE49-F238E27FC236}">
                <a16:creationId xmlns:a16="http://schemas.microsoft.com/office/drawing/2014/main" id="{C410E02A-3928-45BC-A5FF-8D5D025B5707}"/>
              </a:ext>
            </a:extLst>
          </p:cNvPr>
          <p:cNvPicPr>
            <a:picLocks noChangeAspect="1"/>
          </p:cNvPicPr>
          <p:nvPr/>
        </p:nvPicPr>
        <p:blipFill>
          <a:blip r:embed="rId2"/>
          <a:stretch>
            <a:fillRect/>
          </a:stretch>
        </p:blipFill>
        <p:spPr>
          <a:xfrm>
            <a:off x="1629667" y="1495172"/>
            <a:ext cx="6827008" cy="5226303"/>
          </a:xfrm>
          <a:prstGeom prst="rect">
            <a:avLst/>
          </a:prstGeom>
        </p:spPr>
      </p:pic>
      <p:sp>
        <p:nvSpPr>
          <p:cNvPr id="3" name="TextBox 2">
            <a:extLst>
              <a:ext uri="{FF2B5EF4-FFF2-40B4-BE49-F238E27FC236}">
                <a16:creationId xmlns:a16="http://schemas.microsoft.com/office/drawing/2014/main" id="{136C3C6A-C6F2-4018-B4F1-97767CF702F6}"/>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21655619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6113-6578-44E7-B4F5-3DDC6EC7F182}"/>
              </a:ext>
            </a:extLst>
          </p:cNvPr>
          <p:cNvSpPr>
            <a:spLocks noGrp="1"/>
          </p:cNvSpPr>
          <p:nvPr>
            <p:ph type="title"/>
          </p:nvPr>
        </p:nvSpPr>
        <p:spPr/>
        <p:txBody>
          <a:bodyPr/>
          <a:lstStyle/>
          <a:p>
            <a:r>
              <a:rPr lang="en-US"/>
              <a:t>Warps as Scheduling Units</a:t>
            </a:r>
            <a:endParaRPr lang="en-US" dirty="0"/>
          </a:p>
        </p:txBody>
      </p:sp>
      <p:sp>
        <p:nvSpPr>
          <p:cNvPr id="3" name="Content Placeholder 2">
            <a:extLst>
              <a:ext uri="{FF2B5EF4-FFF2-40B4-BE49-F238E27FC236}">
                <a16:creationId xmlns:a16="http://schemas.microsoft.com/office/drawing/2014/main" id="{BEC5501A-E4D4-4633-9B13-C64ABDC97D3D}"/>
              </a:ext>
            </a:extLst>
          </p:cNvPr>
          <p:cNvSpPr>
            <a:spLocks noGrp="1"/>
          </p:cNvSpPr>
          <p:nvPr>
            <p:ph idx="1"/>
          </p:nvPr>
        </p:nvSpPr>
        <p:spPr/>
        <p:txBody>
          <a:bodyPr/>
          <a:lstStyle/>
          <a:p>
            <a:r>
              <a:rPr lang="en-US" altLang="zh-TW" dirty="0"/>
              <a:t>Each Block is executed as 32-thread Warps</a:t>
            </a:r>
          </a:p>
          <a:p>
            <a:pPr lvl="1"/>
            <a:r>
              <a:rPr lang="en-US" altLang="zh-TW" dirty="0"/>
              <a:t>An implementation decision, not part of the CUDA programming model</a:t>
            </a:r>
          </a:p>
          <a:p>
            <a:pPr lvl="1"/>
            <a:r>
              <a:rPr lang="en-US" altLang="zh-TW" dirty="0"/>
              <a:t>Warps are scheduling units in SM</a:t>
            </a:r>
          </a:p>
          <a:p>
            <a:pPr lvl="1"/>
            <a:r>
              <a:rPr lang="en-US" altLang="zh-TW" dirty="0"/>
              <a:t>Threads in a warp execute in SIMD </a:t>
            </a:r>
          </a:p>
          <a:p>
            <a:pPr lvl="1"/>
            <a:r>
              <a:rPr lang="en-US" altLang="zh-TW" dirty="0"/>
              <a:t>Future GPUs may have different number of threads in each warp</a:t>
            </a:r>
          </a:p>
          <a:p>
            <a:endParaRPr lang="en-US" dirty="0"/>
          </a:p>
        </p:txBody>
      </p:sp>
      <p:sp>
        <p:nvSpPr>
          <p:cNvPr id="4" name="Slide Number Placeholder 3">
            <a:extLst>
              <a:ext uri="{FF2B5EF4-FFF2-40B4-BE49-F238E27FC236}">
                <a16:creationId xmlns:a16="http://schemas.microsoft.com/office/drawing/2014/main" id="{A4DD4DE0-5AD0-41D4-A083-05CF881A7246}"/>
              </a:ext>
            </a:extLst>
          </p:cNvPr>
          <p:cNvSpPr>
            <a:spLocks noGrp="1"/>
          </p:cNvSpPr>
          <p:nvPr>
            <p:ph type="sldNum" sz="quarter" idx="12"/>
          </p:nvPr>
        </p:nvSpPr>
        <p:spPr/>
        <p:txBody>
          <a:bodyPr/>
          <a:lstStyle/>
          <a:p>
            <a:fld id="{57733F94-BD4E-45B7-8984-807B972C88CC}" type="slidenum">
              <a:rPr lang="en-US" smtClean="0"/>
              <a:pPr/>
              <a:t>81</a:t>
            </a:fld>
            <a:endParaRPr lang="en-US"/>
          </a:p>
        </p:txBody>
      </p:sp>
      <p:sp>
        <p:nvSpPr>
          <p:cNvPr id="6" name="TextBox 5">
            <a:extLst>
              <a:ext uri="{FF2B5EF4-FFF2-40B4-BE49-F238E27FC236}">
                <a16:creationId xmlns:a16="http://schemas.microsoft.com/office/drawing/2014/main" id="{55F3E798-2FE6-4488-9F4A-0F6F151DAEBA}"/>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20711168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4D37-1085-4570-B6D9-25F9E5D7641F}"/>
              </a:ext>
            </a:extLst>
          </p:cNvPr>
          <p:cNvSpPr>
            <a:spLocks noGrp="1"/>
          </p:cNvSpPr>
          <p:nvPr>
            <p:ph type="title"/>
          </p:nvPr>
        </p:nvSpPr>
        <p:spPr/>
        <p:txBody>
          <a:bodyPr/>
          <a:lstStyle/>
          <a:p>
            <a:r>
              <a:rPr lang="en-US" dirty="0"/>
              <a:t>Warp Example</a:t>
            </a:r>
          </a:p>
        </p:txBody>
      </p:sp>
      <p:sp>
        <p:nvSpPr>
          <p:cNvPr id="3" name="Content Placeholder 2">
            <a:extLst>
              <a:ext uri="{FF2B5EF4-FFF2-40B4-BE49-F238E27FC236}">
                <a16:creationId xmlns:a16="http://schemas.microsoft.com/office/drawing/2014/main" id="{40F4E793-9B36-4CC4-BBF0-2934FEEB9D77}"/>
              </a:ext>
            </a:extLst>
          </p:cNvPr>
          <p:cNvSpPr>
            <a:spLocks noGrp="1"/>
          </p:cNvSpPr>
          <p:nvPr>
            <p:ph idx="1"/>
          </p:nvPr>
        </p:nvSpPr>
        <p:spPr>
          <a:xfrm>
            <a:off x="838200" y="1355558"/>
            <a:ext cx="6067821" cy="5001699"/>
          </a:xfrm>
        </p:spPr>
        <p:txBody>
          <a:bodyPr>
            <a:normAutofit/>
          </a:bodyPr>
          <a:lstStyle/>
          <a:p>
            <a:pPr marL="457189" indent="-457189">
              <a:buFontTx/>
              <a:buChar char="•"/>
            </a:pPr>
            <a:r>
              <a:rPr lang="en-US" altLang="zh-TW" sz="2000" dirty="0">
                <a:ea typeface="PMingLiU" pitchFamily="18" charset="-120"/>
              </a:rPr>
              <a:t>If 3 blocks are assigned to an SM and each block has 256 threads, how many Warps are there in an SM?</a:t>
            </a:r>
          </a:p>
          <a:p>
            <a:pPr marL="974701" lvl="1" indent="-403215">
              <a:buFontTx/>
              <a:buChar char="–"/>
            </a:pPr>
            <a:r>
              <a:rPr lang="en-US" altLang="zh-TW" sz="2000" dirty="0">
                <a:ea typeface="PMingLiU" pitchFamily="18" charset="-120"/>
              </a:rPr>
              <a:t>Each Block is divided into 256/32 = 8 Warps</a:t>
            </a:r>
          </a:p>
          <a:p>
            <a:pPr marL="974701" lvl="1" indent="-403215">
              <a:buFontTx/>
              <a:buChar char="–"/>
            </a:pPr>
            <a:r>
              <a:rPr lang="en-US" altLang="zh-TW" sz="2000" dirty="0">
                <a:ea typeface="PMingLiU" pitchFamily="18" charset="-120"/>
              </a:rPr>
              <a:t>There are 8 * 3 = 24 Warps </a:t>
            </a:r>
            <a:endParaRPr lang="en-US" sz="2000" dirty="0"/>
          </a:p>
          <a:p>
            <a:pPr eaLnBrk="1" hangingPunct="1">
              <a:spcBef>
                <a:spcPct val="10000"/>
              </a:spcBef>
            </a:pPr>
            <a:r>
              <a:rPr lang="en-US" altLang="zh-TW" sz="2000" dirty="0">
                <a:ea typeface="PMingLiU" pitchFamily="18" charset="-120"/>
              </a:rPr>
              <a:t>SM implements zero-overhead warp scheduling</a:t>
            </a:r>
          </a:p>
          <a:p>
            <a:pPr lvl="1" eaLnBrk="1" hangingPunct="1">
              <a:spcBef>
                <a:spcPct val="10000"/>
              </a:spcBef>
            </a:pPr>
            <a:r>
              <a:rPr lang="en-US" altLang="zh-TW" sz="2000" dirty="0">
                <a:ea typeface="PMingLiU" pitchFamily="18" charset="-120"/>
              </a:rPr>
              <a:t>Warps whose next instruction has its operands ready for consumption are eligible for execution</a:t>
            </a:r>
          </a:p>
          <a:p>
            <a:pPr lvl="1" eaLnBrk="1" hangingPunct="1">
              <a:spcBef>
                <a:spcPct val="10000"/>
              </a:spcBef>
            </a:pPr>
            <a:r>
              <a:rPr lang="en-US" altLang="zh-TW" sz="2000" dirty="0">
                <a:ea typeface="PMingLiU" pitchFamily="18" charset="-120"/>
              </a:rPr>
              <a:t>Eligible Warps are selected for execution based on a prioritized scheduling policy</a:t>
            </a:r>
          </a:p>
          <a:p>
            <a:pPr lvl="1" eaLnBrk="1" hangingPunct="1">
              <a:spcBef>
                <a:spcPct val="10000"/>
              </a:spcBef>
            </a:pPr>
            <a:r>
              <a:rPr lang="en-US" altLang="zh-TW" sz="2000" dirty="0">
                <a:ea typeface="PMingLiU" pitchFamily="18" charset="-120"/>
              </a:rPr>
              <a:t>All threads in a warp execute the same instruction when selected</a:t>
            </a:r>
          </a:p>
          <a:p>
            <a:endParaRPr lang="en-US" sz="2000" dirty="0"/>
          </a:p>
        </p:txBody>
      </p:sp>
      <p:sp>
        <p:nvSpPr>
          <p:cNvPr id="4" name="Slide Number Placeholder 3">
            <a:extLst>
              <a:ext uri="{FF2B5EF4-FFF2-40B4-BE49-F238E27FC236}">
                <a16:creationId xmlns:a16="http://schemas.microsoft.com/office/drawing/2014/main" id="{1F813888-F10D-42C0-A584-3AC71C601669}"/>
              </a:ext>
            </a:extLst>
          </p:cNvPr>
          <p:cNvSpPr>
            <a:spLocks noGrp="1"/>
          </p:cNvSpPr>
          <p:nvPr>
            <p:ph type="sldNum" sz="quarter" idx="12"/>
          </p:nvPr>
        </p:nvSpPr>
        <p:spPr>
          <a:xfrm>
            <a:off x="12014200" y="5882217"/>
            <a:ext cx="2743200" cy="365125"/>
          </a:xfrm>
        </p:spPr>
        <p:txBody>
          <a:bodyPr/>
          <a:lstStyle/>
          <a:p>
            <a:fld id="{57733F94-BD4E-45B7-8984-807B972C88CC}" type="slidenum">
              <a:rPr lang="en-US" smtClean="0"/>
              <a:pPr/>
              <a:t>82</a:t>
            </a:fld>
            <a:endParaRPr lang="en-US"/>
          </a:p>
        </p:txBody>
      </p:sp>
      <p:sp>
        <p:nvSpPr>
          <p:cNvPr id="5" name="AutoShape 71">
            <a:extLst>
              <a:ext uri="{FF2B5EF4-FFF2-40B4-BE49-F238E27FC236}">
                <a16:creationId xmlns:a16="http://schemas.microsoft.com/office/drawing/2014/main" id="{7F166EBC-DBCA-47B6-98E7-B44E37153847}"/>
              </a:ext>
            </a:extLst>
          </p:cNvPr>
          <p:cNvSpPr>
            <a:spLocks noChangeAspect="1" noChangeArrowheads="1" noTextEdit="1"/>
          </p:cNvSpPr>
          <p:nvPr/>
        </p:nvSpPr>
        <p:spPr bwMode="auto">
          <a:xfrm>
            <a:off x="5918200" y="2954867"/>
            <a:ext cx="3448051" cy="3032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Rectangle 73">
            <a:extLst>
              <a:ext uri="{FF2B5EF4-FFF2-40B4-BE49-F238E27FC236}">
                <a16:creationId xmlns:a16="http://schemas.microsoft.com/office/drawing/2014/main" id="{EC03B44E-AB80-4D71-9686-9AF7FAE67ECD}"/>
              </a:ext>
            </a:extLst>
          </p:cNvPr>
          <p:cNvSpPr>
            <a:spLocks noChangeArrowheads="1"/>
          </p:cNvSpPr>
          <p:nvPr/>
        </p:nvSpPr>
        <p:spPr bwMode="auto">
          <a:xfrm>
            <a:off x="7084602" y="2188522"/>
            <a:ext cx="1093787" cy="792956"/>
          </a:xfrm>
          <a:prstGeom prst="rect">
            <a:avLst/>
          </a:prstGeom>
          <a:noFill/>
          <a:ln w="25400">
            <a:solidFill>
              <a:srgbClr val="00CC00"/>
            </a:solidFill>
            <a:miter lim="800000"/>
            <a:headEnd/>
            <a:tailEnd/>
          </a:ln>
        </p:spPr>
        <p:txBody>
          <a:bodyPr wrap="none" anchor="ctr"/>
          <a:lstStyle/>
          <a:p>
            <a:endParaRPr lang="en-US">
              <a:solidFill>
                <a:schemeClr val="bg1"/>
              </a:solidFill>
            </a:endParaRPr>
          </a:p>
        </p:txBody>
      </p:sp>
      <p:sp>
        <p:nvSpPr>
          <p:cNvPr id="7" name="Rectangle 74">
            <a:extLst>
              <a:ext uri="{FF2B5EF4-FFF2-40B4-BE49-F238E27FC236}">
                <a16:creationId xmlns:a16="http://schemas.microsoft.com/office/drawing/2014/main" id="{4FBE140B-559D-40DD-A59E-86C2DAC5DDFC}"/>
              </a:ext>
            </a:extLst>
          </p:cNvPr>
          <p:cNvSpPr>
            <a:spLocks noChangeArrowheads="1"/>
          </p:cNvSpPr>
          <p:nvPr/>
        </p:nvSpPr>
        <p:spPr bwMode="auto">
          <a:xfrm>
            <a:off x="7237000" y="2302822"/>
            <a:ext cx="1093787" cy="792956"/>
          </a:xfrm>
          <a:prstGeom prst="rect">
            <a:avLst/>
          </a:prstGeom>
          <a:noFill/>
          <a:ln w="25400">
            <a:solidFill>
              <a:srgbClr val="00CC00"/>
            </a:solidFill>
            <a:miter lim="800000"/>
            <a:headEnd/>
            <a:tailEnd/>
          </a:ln>
        </p:spPr>
        <p:txBody>
          <a:bodyPr wrap="none" anchor="ctr"/>
          <a:lstStyle/>
          <a:p>
            <a:pPr algn="ctr"/>
            <a:r>
              <a:rPr lang="en-US" altLang="zh-TW">
                <a:solidFill>
                  <a:schemeClr val="bg1"/>
                </a:solidFill>
                <a:ea typeface="PMingLiU" pitchFamily="18" charset="-120"/>
                <a:cs typeface="Arial" pitchFamily="34" charset="0"/>
              </a:rPr>
              <a:t>…</a:t>
            </a:r>
          </a:p>
        </p:txBody>
      </p:sp>
      <p:grpSp>
        <p:nvGrpSpPr>
          <p:cNvPr id="8" name="Group 75">
            <a:extLst>
              <a:ext uri="{FF2B5EF4-FFF2-40B4-BE49-F238E27FC236}">
                <a16:creationId xmlns:a16="http://schemas.microsoft.com/office/drawing/2014/main" id="{5736BC76-EE37-40A2-A847-3A7598F88A65}"/>
              </a:ext>
            </a:extLst>
          </p:cNvPr>
          <p:cNvGrpSpPr>
            <a:grpSpLocks/>
          </p:cNvGrpSpPr>
          <p:nvPr/>
        </p:nvGrpSpPr>
        <p:grpSpPr bwMode="auto">
          <a:xfrm>
            <a:off x="7464012" y="2474271"/>
            <a:ext cx="1066800" cy="766763"/>
            <a:chOff x="568" y="2568"/>
            <a:chExt cx="1219" cy="1480"/>
          </a:xfrm>
          <a:noFill/>
        </p:grpSpPr>
        <p:sp>
          <p:nvSpPr>
            <p:cNvPr id="9" name="Text Box 76">
              <a:extLst>
                <a:ext uri="{FF2B5EF4-FFF2-40B4-BE49-F238E27FC236}">
                  <a16:creationId xmlns:a16="http://schemas.microsoft.com/office/drawing/2014/main" id="{F73238F0-9385-410F-9CFF-FF79BB7B4DAB}"/>
                </a:ext>
              </a:extLst>
            </p:cNvPr>
            <p:cNvSpPr txBox="1">
              <a:spLocks noChangeArrowheads="1"/>
            </p:cNvSpPr>
            <p:nvPr/>
          </p:nvSpPr>
          <p:spPr bwMode="auto">
            <a:xfrm>
              <a:off x="568" y="2568"/>
              <a:ext cx="1219" cy="1480"/>
            </a:xfrm>
            <a:prstGeom prst="rect">
              <a:avLst/>
            </a:prstGeom>
            <a:grpFill/>
            <a:ln w="28575">
              <a:solidFill>
                <a:srgbClr val="00CC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solidFill>
                    <a:schemeClr val="bg1"/>
                  </a:solidFill>
                  <a:latin typeface="Tahoma" pitchFamily="34" charset="0"/>
                  <a:ea typeface="PMingLiU" pitchFamily="18" charset="-120"/>
                  <a:cs typeface="Arial" pitchFamily="34" charset="0"/>
                </a:rPr>
                <a:t>t0 t1 t2 … t31</a:t>
              </a:r>
              <a:endParaRPr lang="en-US" altLang="zh-TW" sz="1200">
                <a:solidFill>
                  <a:schemeClr val="bg1"/>
                </a:solidFill>
                <a:latin typeface="Arial" pitchFamily="34" charset="0"/>
                <a:ea typeface="PMingLiU" pitchFamily="18" charset="-120"/>
                <a:cs typeface="Arial" pitchFamily="34" charset="0"/>
              </a:endParaRPr>
            </a:p>
          </p:txBody>
        </p:sp>
        <p:sp>
          <p:nvSpPr>
            <p:cNvPr id="10" name="Freeform 77">
              <a:extLst>
                <a:ext uri="{FF2B5EF4-FFF2-40B4-BE49-F238E27FC236}">
                  <a16:creationId xmlns:a16="http://schemas.microsoft.com/office/drawing/2014/main" id="{3C7EC7C4-1256-4D89-B34C-4CD9CDB8E5B4}"/>
                </a:ext>
              </a:extLst>
            </p:cNvPr>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1" name="Freeform 78">
              <a:extLst>
                <a:ext uri="{FF2B5EF4-FFF2-40B4-BE49-F238E27FC236}">
                  <a16:creationId xmlns:a16="http://schemas.microsoft.com/office/drawing/2014/main" id="{557AD958-698A-4622-A7E8-C6074C1809E1}"/>
                </a:ext>
              </a:extLst>
            </p:cNvPr>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2" name="Freeform 79">
              <a:extLst>
                <a:ext uri="{FF2B5EF4-FFF2-40B4-BE49-F238E27FC236}">
                  <a16:creationId xmlns:a16="http://schemas.microsoft.com/office/drawing/2014/main" id="{817B6ED9-362E-475B-9A4B-1A81613E4B1C}"/>
                </a:ext>
              </a:extLst>
            </p:cNvPr>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3" name="Freeform 80">
              <a:extLst>
                <a:ext uri="{FF2B5EF4-FFF2-40B4-BE49-F238E27FC236}">
                  <a16:creationId xmlns:a16="http://schemas.microsoft.com/office/drawing/2014/main" id="{728ED681-C96A-4613-8B58-D7458C0B52C0}"/>
                </a:ext>
              </a:extLst>
            </p:cNvPr>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4" name="Freeform 81">
              <a:extLst>
                <a:ext uri="{FF2B5EF4-FFF2-40B4-BE49-F238E27FC236}">
                  <a16:creationId xmlns:a16="http://schemas.microsoft.com/office/drawing/2014/main" id="{0C4F6932-B4A9-4D6A-A5DC-97BBBE728B9C}"/>
                </a:ext>
              </a:extLst>
            </p:cNvPr>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5" name="Freeform 82">
              <a:extLst>
                <a:ext uri="{FF2B5EF4-FFF2-40B4-BE49-F238E27FC236}">
                  <a16:creationId xmlns:a16="http://schemas.microsoft.com/office/drawing/2014/main" id="{93C3D92C-8F8F-4143-B420-0C8458677B4B}"/>
                </a:ext>
              </a:extLst>
            </p:cNvPr>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6" name="Freeform 83">
              <a:extLst>
                <a:ext uri="{FF2B5EF4-FFF2-40B4-BE49-F238E27FC236}">
                  <a16:creationId xmlns:a16="http://schemas.microsoft.com/office/drawing/2014/main" id="{2C3A268B-BC15-43D7-BAC7-27D264981CAA}"/>
                </a:ext>
              </a:extLst>
            </p:cNvPr>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7" name="Freeform 84">
              <a:extLst>
                <a:ext uri="{FF2B5EF4-FFF2-40B4-BE49-F238E27FC236}">
                  <a16:creationId xmlns:a16="http://schemas.microsoft.com/office/drawing/2014/main" id="{936BB3B9-F78B-48D7-8D6B-DFD811A7FF94}"/>
                </a:ext>
              </a:extLst>
            </p:cNvPr>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8" name="Freeform 85">
              <a:extLst>
                <a:ext uri="{FF2B5EF4-FFF2-40B4-BE49-F238E27FC236}">
                  <a16:creationId xmlns:a16="http://schemas.microsoft.com/office/drawing/2014/main" id="{D33D7BD1-6E46-4F5B-8197-89CC7141BDE6}"/>
                </a:ext>
              </a:extLst>
            </p:cNvPr>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19" name="Freeform 86">
              <a:extLst>
                <a:ext uri="{FF2B5EF4-FFF2-40B4-BE49-F238E27FC236}">
                  <a16:creationId xmlns:a16="http://schemas.microsoft.com/office/drawing/2014/main" id="{D774DA06-B21B-40D5-8418-A029AE834C6E}"/>
                </a:ext>
              </a:extLst>
            </p:cNvPr>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sp>
          <p:nvSpPr>
            <p:cNvPr id="20" name="Freeform 87">
              <a:extLst>
                <a:ext uri="{FF2B5EF4-FFF2-40B4-BE49-F238E27FC236}">
                  <a16:creationId xmlns:a16="http://schemas.microsoft.com/office/drawing/2014/main" id="{F1692D57-5A00-4DC8-9B86-39F7B48B138C}"/>
                </a:ext>
              </a:extLst>
            </p:cNvPr>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00CC00"/>
              </a:solidFill>
              <a:round/>
              <a:headEnd type="none" w="med" len="med"/>
              <a:tailEnd type="triangle" w="med" len="lg"/>
            </a:ln>
          </p:spPr>
          <p:txBody>
            <a:bodyPr/>
            <a:lstStyle/>
            <a:p>
              <a:endParaRPr lang="en-US">
                <a:solidFill>
                  <a:schemeClr val="bg1"/>
                </a:solidFill>
              </a:endParaRPr>
            </a:p>
          </p:txBody>
        </p:sp>
      </p:grpSp>
      <p:sp>
        <p:nvSpPr>
          <p:cNvPr id="21" name="Text Box 88">
            <a:extLst>
              <a:ext uri="{FF2B5EF4-FFF2-40B4-BE49-F238E27FC236}">
                <a16:creationId xmlns:a16="http://schemas.microsoft.com/office/drawing/2014/main" id="{A1E2E6EC-F285-46E1-A585-AB710396A333}"/>
              </a:ext>
            </a:extLst>
          </p:cNvPr>
          <p:cNvSpPr txBox="1">
            <a:spLocks noChangeArrowheads="1"/>
          </p:cNvSpPr>
          <p:nvPr/>
        </p:nvSpPr>
        <p:spPr bwMode="auto">
          <a:xfrm>
            <a:off x="7284625" y="2188521"/>
            <a:ext cx="492443" cy="461665"/>
          </a:xfrm>
          <a:prstGeom prst="rect">
            <a:avLst/>
          </a:prstGeom>
          <a:no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solidFill>
                  <a:schemeClr val="bg1"/>
                </a:solidFill>
                <a:ea typeface="PMingLiU" pitchFamily="18" charset="-120"/>
                <a:cs typeface="Arial" pitchFamily="34" charset="0"/>
              </a:rPr>
              <a:t>…</a:t>
            </a:r>
          </a:p>
        </p:txBody>
      </p:sp>
      <p:sp>
        <p:nvSpPr>
          <p:cNvPr id="22" name="Rectangle 89">
            <a:extLst>
              <a:ext uri="{FF2B5EF4-FFF2-40B4-BE49-F238E27FC236}">
                <a16:creationId xmlns:a16="http://schemas.microsoft.com/office/drawing/2014/main" id="{639C23F7-AC65-4E06-8A86-E090F7C78E70}"/>
              </a:ext>
            </a:extLst>
          </p:cNvPr>
          <p:cNvSpPr>
            <a:spLocks noChangeArrowheads="1"/>
          </p:cNvSpPr>
          <p:nvPr/>
        </p:nvSpPr>
        <p:spPr bwMode="auto">
          <a:xfrm>
            <a:off x="8684802" y="2188522"/>
            <a:ext cx="1093787" cy="792956"/>
          </a:xfrm>
          <a:prstGeom prst="rect">
            <a:avLst/>
          </a:prstGeom>
          <a:noFill/>
          <a:ln w="25400">
            <a:solidFill>
              <a:srgbClr val="FF6600"/>
            </a:solidFill>
            <a:miter lim="800000"/>
            <a:headEnd/>
            <a:tailEnd/>
          </a:ln>
        </p:spPr>
        <p:txBody>
          <a:bodyPr wrap="none" anchor="ctr"/>
          <a:lstStyle/>
          <a:p>
            <a:endParaRPr lang="en-US">
              <a:solidFill>
                <a:schemeClr val="bg1"/>
              </a:solidFill>
            </a:endParaRPr>
          </a:p>
        </p:txBody>
      </p:sp>
      <p:sp>
        <p:nvSpPr>
          <p:cNvPr id="23" name="Rectangle 90">
            <a:extLst>
              <a:ext uri="{FF2B5EF4-FFF2-40B4-BE49-F238E27FC236}">
                <a16:creationId xmlns:a16="http://schemas.microsoft.com/office/drawing/2014/main" id="{22EC15C4-DE65-443B-9274-865E709BC290}"/>
              </a:ext>
            </a:extLst>
          </p:cNvPr>
          <p:cNvSpPr>
            <a:spLocks noChangeArrowheads="1"/>
          </p:cNvSpPr>
          <p:nvPr/>
        </p:nvSpPr>
        <p:spPr bwMode="auto">
          <a:xfrm>
            <a:off x="8837202" y="2302822"/>
            <a:ext cx="1093787" cy="792956"/>
          </a:xfrm>
          <a:prstGeom prst="rect">
            <a:avLst/>
          </a:prstGeom>
          <a:noFill/>
          <a:ln w="25400">
            <a:solidFill>
              <a:srgbClr val="FF6600"/>
            </a:solidFill>
            <a:miter lim="800000"/>
            <a:headEnd/>
            <a:tailEnd/>
          </a:ln>
        </p:spPr>
        <p:txBody>
          <a:bodyPr wrap="none" anchor="ctr"/>
          <a:lstStyle/>
          <a:p>
            <a:pPr algn="ctr"/>
            <a:r>
              <a:rPr lang="en-US" altLang="zh-TW">
                <a:solidFill>
                  <a:schemeClr val="bg1"/>
                </a:solidFill>
                <a:ea typeface="PMingLiU" pitchFamily="18" charset="-120"/>
                <a:cs typeface="Arial" pitchFamily="34" charset="0"/>
              </a:rPr>
              <a:t>…</a:t>
            </a:r>
          </a:p>
        </p:txBody>
      </p:sp>
      <p:grpSp>
        <p:nvGrpSpPr>
          <p:cNvPr id="24" name="Group 91">
            <a:extLst>
              <a:ext uri="{FF2B5EF4-FFF2-40B4-BE49-F238E27FC236}">
                <a16:creationId xmlns:a16="http://schemas.microsoft.com/office/drawing/2014/main" id="{DE8A0C6C-64F3-41CC-BFEB-FF2B41E290D1}"/>
              </a:ext>
            </a:extLst>
          </p:cNvPr>
          <p:cNvGrpSpPr>
            <a:grpSpLocks/>
          </p:cNvGrpSpPr>
          <p:nvPr/>
        </p:nvGrpSpPr>
        <p:grpSpPr bwMode="auto">
          <a:xfrm>
            <a:off x="9064212" y="2474271"/>
            <a:ext cx="1066800" cy="766763"/>
            <a:chOff x="568" y="2568"/>
            <a:chExt cx="1219" cy="1480"/>
          </a:xfrm>
          <a:noFill/>
        </p:grpSpPr>
        <p:sp>
          <p:nvSpPr>
            <p:cNvPr id="25" name="Text Box 92">
              <a:extLst>
                <a:ext uri="{FF2B5EF4-FFF2-40B4-BE49-F238E27FC236}">
                  <a16:creationId xmlns:a16="http://schemas.microsoft.com/office/drawing/2014/main" id="{F38A3D3E-5836-4001-B523-A069A22C44BF}"/>
                </a:ext>
              </a:extLst>
            </p:cNvPr>
            <p:cNvSpPr txBox="1">
              <a:spLocks noChangeArrowheads="1"/>
            </p:cNvSpPr>
            <p:nvPr/>
          </p:nvSpPr>
          <p:spPr bwMode="auto">
            <a:xfrm>
              <a:off x="568" y="2568"/>
              <a:ext cx="1219" cy="1480"/>
            </a:xfrm>
            <a:prstGeom prst="rect">
              <a:avLst/>
            </a:prstGeom>
            <a:grpFill/>
            <a:ln w="28575">
              <a:solidFill>
                <a:srgbClr val="FF6600"/>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solidFill>
                    <a:schemeClr val="bg1"/>
                  </a:solidFill>
                  <a:latin typeface="Tahoma" pitchFamily="34" charset="0"/>
                  <a:ea typeface="PMingLiU" pitchFamily="18" charset="-120"/>
                  <a:cs typeface="Arial" pitchFamily="34" charset="0"/>
                </a:rPr>
                <a:t>t0 t1 t2 … t31</a:t>
              </a:r>
              <a:endParaRPr lang="en-US" altLang="zh-TW" sz="1200">
                <a:solidFill>
                  <a:schemeClr val="bg1"/>
                </a:solidFill>
                <a:latin typeface="Arial" pitchFamily="34" charset="0"/>
                <a:ea typeface="PMingLiU" pitchFamily="18" charset="-120"/>
                <a:cs typeface="Arial" pitchFamily="34" charset="0"/>
              </a:endParaRPr>
            </a:p>
          </p:txBody>
        </p:sp>
        <p:sp>
          <p:nvSpPr>
            <p:cNvPr id="26" name="Freeform 93">
              <a:extLst>
                <a:ext uri="{FF2B5EF4-FFF2-40B4-BE49-F238E27FC236}">
                  <a16:creationId xmlns:a16="http://schemas.microsoft.com/office/drawing/2014/main" id="{24D0F46B-D5CF-4585-A1D1-9AB03CD1B52E}"/>
                </a:ext>
              </a:extLst>
            </p:cNvPr>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27" name="Freeform 94">
              <a:extLst>
                <a:ext uri="{FF2B5EF4-FFF2-40B4-BE49-F238E27FC236}">
                  <a16:creationId xmlns:a16="http://schemas.microsoft.com/office/drawing/2014/main" id="{5332F477-9CDB-4A1D-A4B8-40CCBA57A8AC}"/>
                </a:ext>
              </a:extLst>
            </p:cNvPr>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28" name="Freeform 95">
              <a:extLst>
                <a:ext uri="{FF2B5EF4-FFF2-40B4-BE49-F238E27FC236}">
                  <a16:creationId xmlns:a16="http://schemas.microsoft.com/office/drawing/2014/main" id="{6FF9903F-5A36-46AA-AE8F-BE7E15F5DC80}"/>
                </a:ext>
              </a:extLst>
            </p:cNvPr>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29" name="Freeform 96">
              <a:extLst>
                <a:ext uri="{FF2B5EF4-FFF2-40B4-BE49-F238E27FC236}">
                  <a16:creationId xmlns:a16="http://schemas.microsoft.com/office/drawing/2014/main" id="{F57F60F1-94CD-404B-A775-59137A217E7B}"/>
                </a:ext>
              </a:extLst>
            </p:cNvPr>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0" name="Freeform 97">
              <a:extLst>
                <a:ext uri="{FF2B5EF4-FFF2-40B4-BE49-F238E27FC236}">
                  <a16:creationId xmlns:a16="http://schemas.microsoft.com/office/drawing/2014/main" id="{DC12D695-8B0B-4E98-83B0-18B9CD9E12E6}"/>
                </a:ext>
              </a:extLst>
            </p:cNvPr>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1" name="Freeform 98">
              <a:extLst>
                <a:ext uri="{FF2B5EF4-FFF2-40B4-BE49-F238E27FC236}">
                  <a16:creationId xmlns:a16="http://schemas.microsoft.com/office/drawing/2014/main" id="{836B7003-65C7-4F32-B981-2673AB157E68}"/>
                </a:ext>
              </a:extLst>
            </p:cNvPr>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2" name="Freeform 99">
              <a:extLst>
                <a:ext uri="{FF2B5EF4-FFF2-40B4-BE49-F238E27FC236}">
                  <a16:creationId xmlns:a16="http://schemas.microsoft.com/office/drawing/2014/main" id="{F6C5A08B-C19C-4E78-A3FE-5BC7077D25D1}"/>
                </a:ext>
              </a:extLst>
            </p:cNvPr>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3" name="Freeform 100">
              <a:extLst>
                <a:ext uri="{FF2B5EF4-FFF2-40B4-BE49-F238E27FC236}">
                  <a16:creationId xmlns:a16="http://schemas.microsoft.com/office/drawing/2014/main" id="{94B399F3-536E-490C-9947-A635FE5DB75C}"/>
                </a:ext>
              </a:extLst>
            </p:cNvPr>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4" name="Freeform 101">
              <a:extLst>
                <a:ext uri="{FF2B5EF4-FFF2-40B4-BE49-F238E27FC236}">
                  <a16:creationId xmlns:a16="http://schemas.microsoft.com/office/drawing/2014/main" id="{4B5868D0-79C0-4B95-ADAC-F18E4ED6BC3E}"/>
                </a:ext>
              </a:extLst>
            </p:cNvPr>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5" name="Freeform 102">
              <a:extLst>
                <a:ext uri="{FF2B5EF4-FFF2-40B4-BE49-F238E27FC236}">
                  <a16:creationId xmlns:a16="http://schemas.microsoft.com/office/drawing/2014/main" id="{1B0FC739-6547-4EC4-A960-52C313317425}"/>
                </a:ext>
              </a:extLst>
            </p:cNvPr>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sp>
          <p:nvSpPr>
            <p:cNvPr id="36" name="Freeform 103">
              <a:extLst>
                <a:ext uri="{FF2B5EF4-FFF2-40B4-BE49-F238E27FC236}">
                  <a16:creationId xmlns:a16="http://schemas.microsoft.com/office/drawing/2014/main" id="{A9CFA1D3-BAF6-4A35-AA36-D0F96290E87E}"/>
                </a:ext>
              </a:extLst>
            </p:cNvPr>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rgbClr val="FF6600"/>
              </a:solidFill>
              <a:round/>
              <a:headEnd type="none" w="med" len="med"/>
              <a:tailEnd type="triangle" w="med" len="lg"/>
            </a:ln>
          </p:spPr>
          <p:txBody>
            <a:bodyPr/>
            <a:lstStyle/>
            <a:p>
              <a:endParaRPr lang="en-US">
                <a:solidFill>
                  <a:schemeClr val="bg1"/>
                </a:solidFill>
              </a:endParaRPr>
            </a:p>
          </p:txBody>
        </p:sp>
      </p:grpSp>
      <p:sp>
        <p:nvSpPr>
          <p:cNvPr id="37" name="Text Box 104">
            <a:extLst>
              <a:ext uri="{FF2B5EF4-FFF2-40B4-BE49-F238E27FC236}">
                <a16:creationId xmlns:a16="http://schemas.microsoft.com/office/drawing/2014/main" id="{44D0381D-6543-47B6-A896-9054B5476D69}"/>
              </a:ext>
            </a:extLst>
          </p:cNvPr>
          <p:cNvSpPr txBox="1">
            <a:spLocks noChangeArrowheads="1"/>
          </p:cNvSpPr>
          <p:nvPr/>
        </p:nvSpPr>
        <p:spPr bwMode="auto">
          <a:xfrm>
            <a:off x="8884825" y="2188521"/>
            <a:ext cx="492443" cy="461665"/>
          </a:xfrm>
          <a:prstGeom prst="rect">
            <a:avLst/>
          </a:prstGeom>
          <a:no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solidFill>
                  <a:schemeClr val="bg1"/>
                </a:solidFill>
                <a:ea typeface="PMingLiU" pitchFamily="18" charset="-120"/>
                <a:cs typeface="Arial" pitchFamily="34" charset="0"/>
              </a:rPr>
              <a:t>…</a:t>
            </a:r>
          </a:p>
        </p:txBody>
      </p:sp>
      <p:sp>
        <p:nvSpPr>
          <p:cNvPr id="38" name="Text Box 105">
            <a:extLst>
              <a:ext uri="{FF2B5EF4-FFF2-40B4-BE49-F238E27FC236}">
                <a16:creationId xmlns:a16="http://schemas.microsoft.com/office/drawing/2014/main" id="{2C8601F1-3BB2-44E9-BFAF-87B385AC1257}"/>
              </a:ext>
            </a:extLst>
          </p:cNvPr>
          <p:cNvSpPr txBox="1">
            <a:spLocks noChangeArrowheads="1"/>
          </p:cNvSpPr>
          <p:nvPr/>
        </p:nvSpPr>
        <p:spPr bwMode="auto">
          <a:xfrm>
            <a:off x="7389402" y="2188521"/>
            <a:ext cx="1169616" cy="276999"/>
          </a:xfrm>
          <a:prstGeom prst="rect">
            <a:avLst/>
          </a:prstGeom>
          <a:solidFill>
            <a:schemeClr val="tx1"/>
          </a:solid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dirty="0">
                <a:solidFill>
                  <a:schemeClr val="bg1"/>
                </a:solidFill>
                <a:latin typeface="Arial" pitchFamily="34" charset="0"/>
                <a:ea typeface="PMingLiU" pitchFamily="18" charset="-120"/>
                <a:cs typeface="Arial" pitchFamily="34" charset="0"/>
              </a:rPr>
              <a:t>Block 0 Warps</a:t>
            </a:r>
          </a:p>
        </p:txBody>
      </p:sp>
      <p:sp>
        <p:nvSpPr>
          <p:cNvPr id="39" name="Text Box 106">
            <a:extLst>
              <a:ext uri="{FF2B5EF4-FFF2-40B4-BE49-F238E27FC236}">
                <a16:creationId xmlns:a16="http://schemas.microsoft.com/office/drawing/2014/main" id="{D4110AB0-B58B-479A-B40B-71844DE4A245}"/>
              </a:ext>
            </a:extLst>
          </p:cNvPr>
          <p:cNvSpPr txBox="1">
            <a:spLocks noChangeArrowheads="1"/>
          </p:cNvSpPr>
          <p:nvPr/>
        </p:nvSpPr>
        <p:spPr bwMode="auto">
          <a:xfrm>
            <a:off x="9065802" y="2188521"/>
            <a:ext cx="1169616" cy="276999"/>
          </a:xfrm>
          <a:prstGeom prst="rect">
            <a:avLst/>
          </a:prstGeom>
          <a:solidFill>
            <a:schemeClr val="tx1"/>
          </a:solid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dirty="0">
                <a:solidFill>
                  <a:schemeClr val="bg1"/>
                </a:solidFill>
                <a:latin typeface="Arial" pitchFamily="34" charset="0"/>
                <a:ea typeface="PMingLiU" pitchFamily="18" charset="-120"/>
                <a:cs typeface="Arial" pitchFamily="34" charset="0"/>
              </a:rPr>
              <a:t>Block 1 Warps</a:t>
            </a:r>
          </a:p>
        </p:txBody>
      </p:sp>
      <p:sp>
        <p:nvSpPr>
          <p:cNvPr id="40" name="Rectangle 135">
            <a:extLst>
              <a:ext uri="{FF2B5EF4-FFF2-40B4-BE49-F238E27FC236}">
                <a16:creationId xmlns:a16="http://schemas.microsoft.com/office/drawing/2014/main" id="{2B4CBBFF-AF48-4CDA-BA9D-7ED965FF2BAD}"/>
              </a:ext>
            </a:extLst>
          </p:cNvPr>
          <p:cNvSpPr>
            <a:spLocks noChangeArrowheads="1"/>
          </p:cNvSpPr>
          <p:nvPr/>
        </p:nvSpPr>
        <p:spPr bwMode="auto">
          <a:xfrm>
            <a:off x="10361202" y="2188522"/>
            <a:ext cx="1093787" cy="792956"/>
          </a:xfrm>
          <a:prstGeom prst="rect">
            <a:avLst/>
          </a:prstGeom>
          <a:noFill/>
          <a:ln w="25400">
            <a:solidFill>
              <a:schemeClr val="accent5"/>
            </a:solidFill>
            <a:miter lim="800000"/>
            <a:headEnd/>
            <a:tailEnd/>
          </a:ln>
        </p:spPr>
        <p:txBody>
          <a:bodyPr wrap="none" anchor="ctr"/>
          <a:lstStyle/>
          <a:p>
            <a:endParaRPr lang="en-US">
              <a:solidFill>
                <a:schemeClr val="bg1"/>
              </a:solidFill>
            </a:endParaRPr>
          </a:p>
        </p:txBody>
      </p:sp>
      <p:sp>
        <p:nvSpPr>
          <p:cNvPr id="41" name="Rectangle 136">
            <a:extLst>
              <a:ext uri="{FF2B5EF4-FFF2-40B4-BE49-F238E27FC236}">
                <a16:creationId xmlns:a16="http://schemas.microsoft.com/office/drawing/2014/main" id="{1165330D-5E2A-433F-95FC-87AEDB736CC4}"/>
              </a:ext>
            </a:extLst>
          </p:cNvPr>
          <p:cNvSpPr>
            <a:spLocks noChangeArrowheads="1"/>
          </p:cNvSpPr>
          <p:nvPr/>
        </p:nvSpPr>
        <p:spPr bwMode="auto">
          <a:xfrm>
            <a:off x="10513602" y="2302822"/>
            <a:ext cx="1093787" cy="792956"/>
          </a:xfrm>
          <a:prstGeom prst="rect">
            <a:avLst/>
          </a:prstGeom>
          <a:noFill/>
          <a:ln w="25400">
            <a:solidFill>
              <a:schemeClr val="accent5"/>
            </a:solidFill>
            <a:miter lim="800000"/>
            <a:headEnd/>
            <a:tailEnd/>
          </a:ln>
        </p:spPr>
        <p:txBody>
          <a:bodyPr wrap="none" anchor="ctr"/>
          <a:lstStyle/>
          <a:p>
            <a:pPr algn="ctr"/>
            <a:r>
              <a:rPr lang="en-US" altLang="zh-TW">
                <a:solidFill>
                  <a:schemeClr val="bg1"/>
                </a:solidFill>
                <a:ea typeface="PMingLiU" pitchFamily="18" charset="-120"/>
                <a:cs typeface="Arial" pitchFamily="34" charset="0"/>
              </a:rPr>
              <a:t>…</a:t>
            </a:r>
          </a:p>
        </p:txBody>
      </p:sp>
      <p:grpSp>
        <p:nvGrpSpPr>
          <p:cNvPr id="42" name="Group 137">
            <a:extLst>
              <a:ext uri="{FF2B5EF4-FFF2-40B4-BE49-F238E27FC236}">
                <a16:creationId xmlns:a16="http://schemas.microsoft.com/office/drawing/2014/main" id="{CCA57C7D-DBDF-4DD0-BC76-A5C12B95010D}"/>
              </a:ext>
            </a:extLst>
          </p:cNvPr>
          <p:cNvGrpSpPr>
            <a:grpSpLocks/>
          </p:cNvGrpSpPr>
          <p:nvPr/>
        </p:nvGrpSpPr>
        <p:grpSpPr bwMode="auto">
          <a:xfrm>
            <a:off x="10740612" y="2474271"/>
            <a:ext cx="1066800" cy="766763"/>
            <a:chOff x="568" y="2568"/>
            <a:chExt cx="1219" cy="1480"/>
          </a:xfrm>
          <a:noFill/>
        </p:grpSpPr>
        <p:sp>
          <p:nvSpPr>
            <p:cNvPr id="43" name="Text Box 138">
              <a:extLst>
                <a:ext uri="{FF2B5EF4-FFF2-40B4-BE49-F238E27FC236}">
                  <a16:creationId xmlns:a16="http://schemas.microsoft.com/office/drawing/2014/main" id="{084FAEEE-4DB9-4C58-BA46-C19A3DC9E1A8}"/>
                </a:ext>
              </a:extLst>
            </p:cNvPr>
            <p:cNvSpPr txBox="1">
              <a:spLocks noChangeArrowheads="1"/>
            </p:cNvSpPr>
            <p:nvPr/>
          </p:nvSpPr>
          <p:spPr bwMode="auto">
            <a:xfrm>
              <a:off x="568" y="2568"/>
              <a:ext cx="1219" cy="1480"/>
            </a:xfrm>
            <a:prstGeom prst="rect">
              <a:avLst/>
            </a:prstGeom>
            <a:grpFill/>
            <a:ln w="28575">
              <a:solidFill>
                <a:schemeClr val="accent5"/>
              </a:solidFill>
              <a:miter lim="800000"/>
              <a:headEnd/>
              <a:tailEnd/>
            </a:ln>
          </p:spPr>
          <p:txBody>
            <a:bodyPr lIns="0" rIns="0"/>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lnSpc>
                  <a:spcPct val="85000"/>
                </a:lnSpc>
                <a:spcBef>
                  <a:spcPct val="10000"/>
                </a:spcBef>
              </a:pPr>
              <a:r>
                <a:rPr lang="en-US" altLang="zh-TW" sz="1200">
                  <a:solidFill>
                    <a:schemeClr val="bg1"/>
                  </a:solidFill>
                  <a:latin typeface="Tahoma" pitchFamily="34" charset="0"/>
                  <a:ea typeface="PMingLiU" pitchFamily="18" charset="-120"/>
                  <a:cs typeface="Arial" pitchFamily="34" charset="0"/>
                </a:rPr>
                <a:t>t0 t1 t2 … t31</a:t>
              </a:r>
              <a:endParaRPr lang="en-US" altLang="zh-TW" sz="1200">
                <a:solidFill>
                  <a:schemeClr val="bg1"/>
                </a:solidFill>
                <a:latin typeface="Arial" pitchFamily="34" charset="0"/>
                <a:ea typeface="PMingLiU" pitchFamily="18" charset="-120"/>
                <a:cs typeface="Arial" pitchFamily="34" charset="0"/>
              </a:endParaRPr>
            </a:p>
          </p:txBody>
        </p:sp>
        <p:sp>
          <p:nvSpPr>
            <p:cNvPr id="44" name="Freeform 139">
              <a:extLst>
                <a:ext uri="{FF2B5EF4-FFF2-40B4-BE49-F238E27FC236}">
                  <a16:creationId xmlns:a16="http://schemas.microsoft.com/office/drawing/2014/main" id="{15DEC086-8230-4B03-8593-94E601401AB8}"/>
                </a:ext>
              </a:extLst>
            </p:cNvPr>
            <p:cNvSpPr>
              <a:spLocks/>
            </p:cNvSpPr>
            <p:nvPr/>
          </p:nvSpPr>
          <p:spPr bwMode="auto">
            <a:xfrm>
              <a:off x="70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45" name="Freeform 140">
              <a:extLst>
                <a:ext uri="{FF2B5EF4-FFF2-40B4-BE49-F238E27FC236}">
                  <a16:creationId xmlns:a16="http://schemas.microsoft.com/office/drawing/2014/main" id="{7B66F60D-227D-44DA-B1B7-149D97584A25}"/>
                </a:ext>
              </a:extLst>
            </p:cNvPr>
            <p:cNvSpPr>
              <a:spLocks/>
            </p:cNvSpPr>
            <p:nvPr/>
          </p:nvSpPr>
          <p:spPr bwMode="auto">
            <a:xfrm>
              <a:off x="784"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46" name="Freeform 141">
              <a:extLst>
                <a:ext uri="{FF2B5EF4-FFF2-40B4-BE49-F238E27FC236}">
                  <a16:creationId xmlns:a16="http://schemas.microsoft.com/office/drawing/2014/main" id="{889F49D6-D29B-4077-9482-843AD759E5F8}"/>
                </a:ext>
              </a:extLst>
            </p:cNvPr>
            <p:cNvSpPr>
              <a:spLocks/>
            </p:cNvSpPr>
            <p:nvPr/>
          </p:nvSpPr>
          <p:spPr bwMode="auto">
            <a:xfrm>
              <a:off x="858"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47" name="Freeform 142">
              <a:extLst>
                <a:ext uri="{FF2B5EF4-FFF2-40B4-BE49-F238E27FC236}">
                  <a16:creationId xmlns:a16="http://schemas.microsoft.com/office/drawing/2014/main" id="{1AC76081-CD3C-4D17-BAA7-EF1834E5999D}"/>
                </a:ext>
              </a:extLst>
            </p:cNvPr>
            <p:cNvSpPr>
              <a:spLocks/>
            </p:cNvSpPr>
            <p:nvPr/>
          </p:nvSpPr>
          <p:spPr bwMode="auto">
            <a:xfrm>
              <a:off x="932" y="2858"/>
              <a:ext cx="166" cy="1070"/>
            </a:xfrm>
            <a:custGeom>
              <a:avLst/>
              <a:gdLst>
                <a:gd name="T0" fmla="*/ 3 w 208"/>
                <a:gd name="T1" fmla="*/ 0 h 1536"/>
                <a:gd name="T2" fmla="*/ 11 w 208"/>
                <a:gd name="T3" fmla="*/ 1 h 1536"/>
                <a:gd name="T4" fmla="*/ 2 w 208"/>
                <a:gd name="T5" fmla="*/ 3 h 1536"/>
                <a:gd name="T6" fmla="*/ 8 w 208"/>
                <a:gd name="T7" fmla="*/ 5 h 1536"/>
                <a:gd name="T8" fmla="*/ 2 w 208"/>
                <a:gd name="T9" fmla="*/ 7 h 1536"/>
                <a:gd name="T10" fmla="*/ 8 w 208"/>
                <a:gd name="T11" fmla="*/ 7 h 1536"/>
                <a:gd name="T12" fmla="*/ 3 w 208"/>
                <a:gd name="T13" fmla="*/ 9 h 1536"/>
                <a:gd name="T14" fmla="*/ 8 w 208"/>
                <a:gd name="T15" fmla="*/ 10 h 1536"/>
                <a:gd name="T16" fmla="*/ 2 w 208"/>
                <a:gd name="T17" fmla="*/ 11 h 1536"/>
                <a:gd name="T18" fmla="*/ 6 w 208"/>
                <a:gd name="T19" fmla="*/ 12 h 1536"/>
                <a:gd name="T20" fmla="*/ 3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48" name="Freeform 143">
              <a:extLst>
                <a:ext uri="{FF2B5EF4-FFF2-40B4-BE49-F238E27FC236}">
                  <a16:creationId xmlns:a16="http://schemas.microsoft.com/office/drawing/2014/main" id="{9D17E542-D0ED-4C2D-8311-2288AE5ADF7C}"/>
                </a:ext>
              </a:extLst>
            </p:cNvPr>
            <p:cNvSpPr>
              <a:spLocks/>
            </p:cNvSpPr>
            <p:nvPr/>
          </p:nvSpPr>
          <p:spPr bwMode="auto">
            <a:xfrm>
              <a:off x="100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49" name="Freeform 144">
              <a:extLst>
                <a:ext uri="{FF2B5EF4-FFF2-40B4-BE49-F238E27FC236}">
                  <a16:creationId xmlns:a16="http://schemas.microsoft.com/office/drawing/2014/main" id="{C94C3165-FD0E-45B9-A07A-B1D83A0593ED}"/>
                </a:ext>
              </a:extLst>
            </p:cNvPr>
            <p:cNvSpPr>
              <a:spLocks/>
            </p:cNvSpPr>
            <p:nvPr/>
          </p:nvSpPr>
          <p:spPr bwMode="auto">
            <a:xfrm>
              <a:off x="108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50" name="Freeform 145">
              <a:extLst>
                <a:ext uri="{FF2B5EF4-FFF2-40B4-BE49-F238E27FC236}">
                  <a16:creationId xmlns:a16="http://schemas.microsoft.com/office/drawing/2014/main" id="{6FCF98AF-F182-4F90-B2F6-D202217EA8F6}"/>
                </a:ext>
              </a:extLst>
            </p:cNvPr>
            <p:cNvSpPr>
              <a:spLocks/>
            </p:cNvSpPr>
            <p:nvPr/>
          </p:nvSpPr>
          <p:spPr bwMode="auto">
            <a:xfrm>
              <a:off x="1154"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51" name="Freeform 146">
              <a:extLst>
                <a:ext uri="{FF2B5EF4-FFF2-40B4-BE49-F238E27FC236}">
                  <a16:creationId xmlns:a16="http://schemas.microsoft.com/office/drawing/2014/main" id="{EDA24CAD-2365-483A-9463-0F7B19A99FF5}"/>
                </a:ext>
              </a:extLst>
            </p:cNvPr>
            <p:cNvSpPr>
              <a:spLocks/>
            </p:cNvSpPr>
            <p:nvPr/>
          </p:nvSpPr>
          <p:spPr bwMode="auto">
            <a:xfrm>
              <a:off x="1228"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52" name="Freeform 147">
              <a:extLst>
                <a:ext uri="{FF2B5EF4-FFF2-40B4-BE49-F238E27FC236}">
                  <a16:creationId xmlns:a16="http://schemas.microsoft.com/office/drawing/2014/main" id="{12D09AC9-115A-4684-8306-8564DCE31C42}"/>
                </a:ext>
              </a:extLst>
            </p:cNvPr>
            <p:cNvSpPr>
              <a:spLocks/>
            </p:cNvSpPr>
            <p:nvPr/>
          </p:nvSpPr>
          <p:spPr bwMode="auto">
            <a:xfrm>
              <a:off x="1302"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53" name="Freeform 148">
              <a:extLst>
                <a:ext uri="{FF2B5EF4-FFF2-40B4-BE49-F238E27FC236}">
                  <a16:creationId xmlns:a16="http://schemas.microsoft.com/office/drawing/2014/main" id="{FF2CC626-4768-4ABB-9F30-2A69F512D2F1}"/>
                </a:ext>
              </a:extLst>
            </p:cNvPr>
            <p:cNvSpPr>
              <a:spLocks/>
            </p:cNvSpPr>
            <p:nvPr/>
          </p:nvSpPr>
          <p:spPr bwMode="auto">
            <a:xfrm>
              <a:off x="1376"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sp>
          <p:nvSpPr>
            <p:cNvPr id="54" name="Freeform 149">
              <a:extLst>
                <a:ext uri="{FF2B5EF4-FFF2-40B4-BE49-F238E27FC236}">
                  <a16:creationId xmlns:a16="http://schemas.microsoft.com/office/drawing/2014/main" id="{F3D6928D-5EAB-448E-A9CF-05E8644FA6A1}"/>
                </a:ext>
              </a:extLst>
            </p:cNvPr>
            <p:cNvSpPr>
              <a:spLocks/>
            </p:cNvSpPr>
            <p:nvPr/>
          </p:nvSpPr>
          <p:spPr bwMode="auto">
            <a:xfrm>
              <a:off x="1450" y="2858"/>
              <a:ext cx="165" cy="1070"/>
            </a:xfrm>
            <a:custGeom>
              <a:avLst/>
              <a:gdLst>
                <a:gd name="T0" fmla="*/ 2 w 208"/>
                <a:gd name="T1" fmla="*/ 0 h 1536"/>
                <a:gd name="T2" fmla="*/ 10 w 208"/>
                <a:gd name="T3" fmla="*/ 1 h 1536"/>
                <a:gd name="T4" fmla="*/ 2 w 208"/>
                <a:gd name="T5" fmla="*/ 3 h 1536"/>
                <a:gd name="T6" fmla="*/ 8 w 208"/>
                <a:gd name="T7" fmla="*/ 5 h 1536"/>
                <a:gd name="T8" fmla="*/ 2 w 208"/>
                <a:gd name="T9" fmla="*/ 7 h 1536"/>
                <a:gd name="T10" fmla="*/ 8 w 208"/>
                <a:gd name="T11" fmla="*/ 7 h 1536"/>
                <a:gd name="T12" fmla="*/ 2 w 208"/>
                <a:gd name="T13" fmla="*/ 9 h 1536"/>
                <a:gd name="T14" fmla="*/ 8 w 208"/>
                <a:gd name="T15" fmla="*/ 10 h 1536"/>
                <a:gd name="T16" fmla="*/ 2 w 208"/>
                <a:gd name="T17" fmla="*/ 11 h 1536"/>
                <a:gd name="T18" fmla="*/ 5 w 208"/>
                <a:gd name="T19" fmla="*/ 12 h 1536"/>
                <a:gd name="T20" fmla="*/ 2 w 208"/>
                <a:gd name="T21" fmla="*/ 14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8"/>
                <a:gd name="T34" fmla="*/ 0 h 1536"/>
                <a:gd name="T35" fmla="*/ 208 w 208"/>
                <a:gd name="T36" fmla="*/ 1536 h 1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grpFill/>
            <a:ln w="25400">
              <a:solidFill>
                <a:schemeClr val="accent5"/>
              </a:solidFill>
              <a:round/>
              <a:headEnd type="none" w="med" len="med"/>
              <a:tailEnd type="triangle" w="med" len="lg"/>
            </a:ln>
          </p:spPr>
          <p:txBody>
            <a:bodyPr/>
            <a:lstStyle/>
            <a:p>
              <a:endParaRPr lang="en-US">
                <a:solidFill>
                  <a:schemeClr val="bg1"/>
                </a:solidFill>
              </a:endParaRPr>
            </a:p>
          </p:txBody>
        </p:sp>
      </p:grpSp>
      <p:sp>
        <p:nvSpPr>
          <p:cNvPr id="55" name="Text Box 150">
            <a:extLst>
              <a:ext uri="{FF2B5EF4-FFF2-40B4-BE49-F238E27FC236}">
                <a16:creationId xmlns:a16="http://schemas.microsoft.com/office/drawing/2014/main" id="{4ED2CCAB-5F5C-45CB-B6F2-A62F21210C27}"/>
              </a:ext>
            </a:extLst>
          </p:cNvPr>
          <p:cNvSpPr txBox="1">
            <a:spLocks noChangeArrowheads="1"/>
          </p:cNvSpPr>
          <p:nvPr/>
        </p:nvSpPr>
        <p:spPr bwMode="auto">
          <a:xfrm>
            <a:off x="10561225" y="2188521"/>
            <a:ext cx="492443" cy="461665"/>
          </a:xfrm>
          <a:prstGeom prst="rect">
            <a:avLst/>
          </a:prstGeom>
          <a:no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a:solidFill>
                  <a:schemeClr val="bg1"/>
                </a:solidFill>
                <a:ea typeface="PMingLiU" pitchFamily="18" charset="-120"/>
                <a:cs typeface="Arial" pitchFamily="34" charset="0"/>
              </a:rPr>
              <a:t>…</a:t>
            </a:r>
          </a:p>
        </p:txBody>
      </p:sp>
      <p:sp>
        <p:nvSpPr>
          <p:cNvPr id="56" name="Text Box 151">
            <a:extLst>
              <a:ext uri="{FF2B5EF4-FFF2-40B4-BE49-F238E27FC236}">
                <a16:creationId xmlns:a16="http://schemas.microsoft.com/office/drawing/2014/main" id="{561CE314-ED3D-47EB-B661-99FF153A8324}"/>
              </a:ext>
            </a:extLst>
          </p:cNvPr>
          <p:cNvSpPr txBox="1">
            <a:spLocks noChangeArrowheads="1"/>
          </p:cNvSpPr>
          <p:nvPr/>
        </p:nvSpPr>
        <p:spPr bwMode="auto">
          <a:xfrm>
            <a:off x="10666002" y="2188521"/>
            <a:ext cx="1169616" cy="276999"/>
          </a:xfrm>
          <a:prstGeom prst="rect">
            <a:avLst/>
          </a:prstGeom>
          <a:solidFill>
            <a:schemeClr val="tx1"/>
          </a:solidFill>
          <a:ln>
            <a:noFill/>
          </a:ln>
        </p:spPr>
        <p:txBody>
          <a:bodyPr wrap="none">
            <a:spAutoFit/>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eaLnBrk="1" hangingPunct="1"/>
            <a:r>
              <a:rPr lang="en-US" altLang="zh-TW" sz="1200" dirty="0">
                <a:solidFill>
                  <a:schemeClr val="bg1"/>
                </a:solidFill>
                <a:latin typeface="Arial" pitchFamily="34" charset="0"/>
                <a:ea typeface="PMingLiU" pitchFamily="18" charset="-120"/>
                <a:cs typeface="Arial" pitchFamily="34" charset="0"/>
              </a:rPr>
              <a:t>Block 2 Warps</a:t>
            </a:r>
          </a:p>
        </p:txBody>
      </p:sp>
      <p:sp>
        <p:nvSpPr>
          <p:cNvPr id="57" name="Rectangle 56">
            <a:extLst>
              <a:ext uri="{FF2B5EF4-FFF2-40B4-BE49-F238E27FC236}">
                <a16:creationId xmlns:a16="http://schemas.microsoft.com/office/drawing/2014/main" id="{B1029FB9-7ACE-42DA-A4B1-D8C25E9CD10B}"/>
              </a:ext>
            </a:extLst>
          </p:cNvPr>
          <p:cNvSpPr/>
          <p:nvPr/>
        </p:nvSpPr>
        <p:spPr bwMode="auto">
          <a:xfrm>
            <a:off x="8610191" y="3272219"/>
            <a:ext cx="2055811" cy="1455080"/>
          </a:xfrm>
          <a:prstGeom prst="rect">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8" name="Rectangle 57">
            <a:extLst>
              <a:ext uri="{FF2B5EF4-FFF2-40B4-BE49-F238E27FC236}">
                <a16:creationId xmlns:a16="http://schemas.microsoft.com/office/drawing/2014/main" id="{164AC262-2657-4660-9585-1B0ABF0469B5}"/>
              </a:ext>
            </a:extLst>
          </p:cNvPr>
          <p:cNvSpPr/>
          <p:nvPr/>
        </p:nvSpPr>
        <p:spPr bwMode="auto">
          <a:xfrm>
            <a:off x="8668928" y="3308597"/>
            <a:ext cx="1938336" cy="618409"/>
          </a:xfrm>
          <a:prstGeom prst="rect">
            <a:avLst/>
          </a:prstGeom>
          <a:no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59" name="Rounded Rectangle 60">
            <a:extLst>
              <a:ext uri="{FF2B5EF4-FFF2-40B4-BE49-F238E27FC236}">
                <a16:creationId xmlns:a16="http://schemas.microsoft.com/office/drawing/2014/main" id="{86A47EED-8222-4FFD-9FAB-FBE834994C5B}"/>
              </a:ext>
            </a:extLst>
          </p:cNvPr>
          <p:cNvSpPr/>
          <p:nvPr/>
        </p:nvSpPr>
        <p:spPr bwMode="auto">
          <a:xfrm>
            <a:off x="872766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0" name="Rounded Rectangle 61">
            <a:extLst>
              <a:ext uri="{FF2B5EF4-FFF2-40B4-BE49-F238E27FC236}">
                <a16:creationId xmlns:a16="http://schemas.microsoft.com/office/drawing/2014/main" id="{36BE6BB1-1119-446A-A36F-C6FADC5E695E}"/>
              </a:ext>
            </a:extLst>
          </p:cNvPr>
          <p:cNvSpPr/>
          <p:nvPr/>
        </p:nvSpPr>
        <p:spPr bwMode="auto">
          <a:xfrm>
            <a:off x="8668928" y="3963381"/>
            <a:ext cx="1938336" cy="400147"/>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nchor="ctr"/>
          <a:lstStyle/>
          <a:p>
            <a:pPr algn="ctr">
              <a:defRPr/>
            </a:pPr>
            <a:r>
              <a:rPr lang="en-US" sz="1600" dirty="0">
                <a:solidFill>
                  <a:schemeClr val="bg1"/>
                </a:solidFill>
                <a:latin typeface="Arial Narrow" pitchFamily="34" charset="0"/>
              </a:rPr>
              <a:t>Register File</a:t>
            </a:r>
          </a:p>
        </p:txBody>
      </p:sp>
      <p:sp>
        <p:nvSpPr>
          <p:cNvPr id="61" name="Rounded Rectangle 62">
            <a:extLst>
              <a:ext uri="{FF2B5EF4-FFF2-40B4-BE49-F238E27FC236}">
                <a16:creationId xmlns:a16="http://schemas.microsoft.com/office/drawing/2014/main" id="{2A6ABF8F-2D5F-4592-AF84-F4BA1825719F}"/>
              </a:ext>
            </a:extLst>
          </p:cNvPr>
          <p:cNvSpPr/>
          <p:nvPr/>
        </p:nvSpPr>
        <p:spPr bwMode="auto">
          <a:xfrm>
            <a:off x="8962617"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2" name="Rounded Rectangle 63">
            <a:extLst>
              <a:ext uri="{FF2B5EF4-FFF2-40B4-BE49-F238E27FC236}">
                <a16:creationId xmlns:a16="http://schemas.microsoft.com/office/drawing/2014/main" id="{5D0846F2-6DAD-436B-9231-9E5D2C00BA66}"/>
              </a:ext>
            </a:extLst>
          </p:cNvPr>
          <p:cNvSpPr/>
          <p:nvPr/>
        </p:nvSpPr>
        <p:spPr bwMode="auto">
          <a:xfrm>
            <a:off x="919756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3" name="Rounded Rectangle 64">
            <a:extLst>
              <a:ext uri="{FF2B5EF4-FFF2-40B4-BE49-F238E27FC236}">
                <a16:creationId xmlns:a16="http://schemas.microsoft.com/office/drawing/2014/main" id="{05A0ED96-A65E-473B-A4C9-D9A293E6C24C}"/>
              </a:ext>
            </a:extLst>
          </p:cNvPr>
          <p:cNvSpPr/>
          <p:nvPr/>
        </p:nvSpPr>
        <p:spPr bwMode="auto">
          <a:xfrm>
            <a:off x="943251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4" name="Rounded Rectangle 65">
            <a:extLst>
              <a:ext uri="{FF2B5EF4-FFF2-40B4-BE49-F238E27FC236}">
                <a16:creationId xmlns:a16="http://schemas.microsoft.com/office/drawing/2014/main" id="{71BC0316-8B9F-48AF-B683-3F08B8EAE7FE}"/>
              </a:ext>
            </a:extLst>
          </p:cNvPr>
          <p:cNvSpPr/>
          <p:nvPr/>
        </p:nvSpPr>
        <p:spPr bwMode="auto">
          <a:xfrm>
            <a:off x="966746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5" name="Rounded Rectangle 66">
            <a:extLst>
              <a:ext uri="{FF2B5EF4-FFF2-40B4-BE49-F238E27FC236}">
                <a16:creationId xmlns:a16="http://schemas.microsoft.com/office/drawing/2014/main" id="{2BF2C7BE-F9C1-4B6B-B85A-037E01BE3A92}"/>
              </a:ext>
            </a:extLst>
          </p:cNvPr>
          <p:cNvSpPr/>
          <p:nvPr/>
        </p:nvSpPr>
        <p:spPr bwMode="auto">
          <a:xfrm>
            <a:off x="990241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6" name="Rounded Rectangle 67">
            <a:extLst>
              <a:ext uri="{FF2B5EF4-FFF2-40B4-BE49-F238E27FC236}">
                <a16:creationId xmlns:a16="http://schemas.microsoft.com/office/drawing/2014/main" id="{170A8B24-2DE3-4537-BB58-A9F67F13A75E}"/>
              </a:ext>
            </a:extLst>
          </p:cNvPr>
          <p:cNvSpPr/>
          <p:nvPr/>
        </p:nvSpPr>
        <p:spPr bwMode="auto">
          <a:xfrm>
            <a:off x="10137365"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7" name="Rounded Rectangle 68">
            <a:extLst>
              <a:ext uri="{FF2B5EF4-FFF2-40B4-BE49-F238E27FC236}">
                <a16:creationId xmlns:a16="http://schemas.microsoft.com/office/drawing/2014/main" id="{28ACF9B3-7999-4793-87F2-0F7C29339A6D}"/>
              </a:ext>
            </a:extLst>
          </p:cNvPr>
          <p:cNvSpPr/>
          <p:nvPr/>
        </p:nvSpPr>
        <p:spPr bwMode="auto">
          <a:xfrm>
            <a:off x="10372316" y="3344973"/>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8" name="Rounded Rectangle 69">
            <a:extLst>
              <a:ext uri="{FF2B5EF4-FFF2-40B4-BE49-F238E27FC236}">
                <a16:creationId xmlns:a16="http://schemas.microsoft.com/office/drawing/2014/main" id="{4BA1242B-1F69-4489-B232-2A738C823DF7}"/>
              </a:ext>
            </a:extLst>
          </p:cNvPr>
          <p:cNvSpPr/>
          <p:nvPr/>
        </p:nvSpPr>
        <p:spPr bwMode="auto">
          <a:xfrm>
            <a:off x="872766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69" name="Rounded Rectangle 70">
            <a:extLst>
              <a:ext uri="{FF2B5EF4-FFF2-40B4-BE49-F238E27FC236}">
                <a16:creationId xmlns:a16="http://schemas.microsoft.com/office/drawing/2014/main" id="{26E3091C-9FFD-4875-8C79-35C4C6A547F8}"/>
              </a:ext>
            </a:extLst>
          </p:cNvPr>
          <p:cNvSpPr/>
          <p:nvPr/>
        </p:nvSpPr>
        <p:spPr bwMode="auto">
          <a:xfrm>
            <a:off x="8962617"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0" name="Rounded Rectangle 71">
            <a:extLst>
              <a:ext uri="{FF2B5EF4-FFF2-40B4-BE49-F238E27FC236}">
                <a16:creationId xmlns:a16="http://schemas.microsoft.com/office/drawing/2014/main" id="{31DB60C9-6866-48E2-A574-7B0A21FB5F44}"/>
              </a:ext>
            </a:extLst>
          </p:cNvPr>
          <p:cNvSpPr/>
          <p:nvPr/>
        </p:nvSpPr>
        <p:spPr bwMode="auto">
          <a:xfrm>
            <a:off x="919756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1" name="Rounded Rectangle 72">
            <a:extLst>
              <a:ext uri="{FF2B5EF4-FFF2-40B4-BE49-F238E27FC236}">
                <a16:creationId xmlns:a16="http://schemas.microsoft.com/office/drawing/2014/main" id="{09AB8AA0-2192-4A34-B3FE-884DEFBA6F8C}"/>
              </a:ext>
            </a:extLst>
          </p:cNvPr>
          <p:cNvSpPr/>
          <p:nvPr/>
        </p:nvSpPr>
        <p:spPr bwMode="auto">
          <a:xfrm>
            <a:off x="943251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2" name="Rounded Rectangle 73">
            <a:extLst>
              <a:ext uri="{FF2B5EF4-FFF2-40B4-BE49-F238E27FC236}">
                <a16:creationId xmlns:a16="http://schemas.microsoft.com/office/drawing/2014/main" id="{23F9D93C-7B43-4F0D-B653-D21769F551DC}"/>
              </a:ext>
            </a:extLst>
          </p:cNvPr>
          <p:cNvSpPr/>
          <p:nvPr/>
        </p:nvSpPr>
        <p:spPr bwMode="auto">
          <a:xfrm>
            <a:off x="966746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3" name="Rounded Rectangle 74">
            <a:extLst>
              <a:ext uri="{FF2B5EF4-FFF2-40B4-BE49-F238E27FC236}">
                <a16:creationId xmlns:a16="http://schemas.microsoft.com/office/drawing/2014/main" id="{2BEA357B-3873-4D49-AD87-B8816A685618}"/>
              </a:ext>
            </a:extLst>
          </p:cNvPr>
          <p:cNvSpPr/>
          <p:nvPr/>
        </p:nvSpPr>
        <p:spPr bwMode="auto">
          <a:xfrm>
            <a:off x="990241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4" name="Rounded Rectangle 75">
            <a:extLst>
              <a:ext uri="{FF2B5EF4-FFF2-40B4-BE49-F238E27FC236}">
                <a16:creationId xmlns:a16="http://schemas.microsoft.com/office/drawing/2014/main" id="{97FBEFDF-43A1-4D53-B8E6-4639DE462A21}"/>
              </a:ext>
            </a:extLst>
          </p:cNvPr>
          <p:cNvSpPr/>
          <p:nvPr/>
        </p:nvSpPr>
        <p:spPr bwMode="auto">
          <a:xfrm>
            <a:off x="10137365"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5" name="Rounded Rectangle 76">
            <a:extLst>
              <a:ext uri="{FF2B5EF4-FFF2-40B4-BE49-F238E27FC236}">
                <a16:creationId xmlns:a16="http://schemas.microsoft.com/office/drawing/2014/main" id="{E1459AE7-0A20-4354-A57F-BCDAF407D9A0}"/>
              </a:ext>
            </a:extLst>
          </p:cNvPr>
          <p:cNvSpPr/>
          <p:nvPr/>
        </p:nvSpPr>
        <p:spPr bwMode="auto">
          <a:xfrm>
            <a:off x="10372316" y="3490481"/>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6" name="Rounded Rectangle 77">
            <a:extLst>
              <a:ext uri="{FF2B5EF4-FFF2-40B4-BE49-F238E27FC236}">
                <a16:creationId xmlns:a16="http://schemas.microsoft.com/office/drawing/2014/main" id="{4901C248-E6AD-4BC1-8884-D6338949D3E8}"/>
              </a:ext>
            </a:extLst>
          </p:cNvPr>
          <p:cNvSpPr/>
          <p:nvPr/>
        </p:nvSpPr>
        <p:spPr bwMode="auto">
          <a:xfrm>
            <a:off x="872766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7" name="Rounded Rectangle 78">
            <a:extLst>
              <a:ext uri="{FF2B5EF4-FFF2-40B4-BE49-F238E27FC236}">
                <a16:creationId xmlns:a16="http://schemas.microsoft.com/office/drawing/2014/main" id="{AA8B8851-FFAD-49F1-8CB8-C46516E69737}"/>
              </a:ext>
            </a:extLst>
          </p:cNvPr>
          <p:cNvSpPr/>
          <p:nvPr/>
        </p:nvSpPr>
        <p:spPr bwMode="auto">
          <a:xfrm>
            <a:off x="8962617"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8" name="Rounded Rectangle 79">
            <a:extLst>
              <a:ext uri="{FF2B5EF4-FFF2-40B4-BE49-F238E27FC236}">
                <a16:creationId xmlns:a16="http://schemas.microsoft.com/office/drawing/2014/main" id="{3F7FEB4D-9B5B-47EE-9773-B3F628773E5E}"/>
              </a:ext>
            </a:extLst>
          </p:cNvPr>
          <p:cNvSpPr/>
          <p:nvPr/>
        </p:nvSpPr>
        <p:spPr bwMode="auto">
          <a:xfrm>
            <a:off x="919756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79" name="Rounded Rectangle 80">
            <a:extLst>
              <a:ext uri="{FF2B5EF4-FFF2-40B4-BE49-F238E27FC236}">
                <a16:creationId xmlns:a16="http://schemas.microsoft.com/office/drawing/2014/main" id="{502B530D-229E-498E-A736-25088A084B9E}"/>
              </a:ext>
            </a:extLst>
          </p:cNvPr>
          <p:cNvSpPr/>
          <p:nvPr/>
        </p:nvSpPr>
        <p:spPr bwMode="auto">
          <a:xfrm>
            <a:off x="943251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0" name="Rounded Rectangle 81">
            <a:extLst>
              <a:ext uri="{FF2B5EF4-FFF2-40B4-BE49-F238E27FC236}">
                <a16:creationId xmlns:a16="http://schemas.microsoft.com/office/drawing/2014/main" id="{DECBFD58-AC73-4F3A-A15D-B35EEEFAD56D}"/>
              </a:ext>
            </a:extLst>
          </p:cNvPr>
          <p:cNvSpPr/>
          <p:nvPr/>
        </p:nvSpPr>
        <p:spPr bwMode="auto">
          <a:xfrm>
            <a:off x="966746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1" name="Rounded Rectangle 82">
            <a:extLst>
              <a:ext uri="{FF2B5EF4-FFF2-40B4-BE49-F238E27FC236}">
                <a16:creationId xmlns:a16="http://schemas.microsoft.com/office/drawing/2014/main" id="{E363C781-C876-4B62-9AE2-79CFB09F2D16}"/>
              </a:ext>
            </a:extLst>
          </p:cNvPr>
          <p:cNvSpPr/>
          <p:nvPr/>
        </p:nvSpPr>
        <p:spPr bwMode="auto">
          <a:xfrm>
            <a:off x="990241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2" name="Rounded Rectangle 83">
            <a:extLst>
              <a:ext uri="{FF2B5EF4-FFF2-40B4-BE49-F238E27FC236}">
                <a16:creationId xmlns:a16="http://schemas.microsoft.com/office/drawing/2014/main" id="{76DB0C46-3F9B-47B7-9B26-11C9A5777FDF}"/>
              </a:ext>
            </a:extLst>
          </p:cNvPr>
          <p:cNvSpPr/>
          <p:nvPr/>
        </p:nvSpPr>
        <p:spPr bwMode="auto">
          <a:xfrm>
            <a:off x="10137365"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3" name="Rounded Rectangle 84">
            <a:extLst>
              <a:ext uri="{FF2B5EF4-FFF2-40B4-BE49-F238E27FC236}">
                <a16:creationId xmlns:a16="http://schemas.microsoft.com/office/drawing/2014/main" id="{791335D1-2DED-45FF-A546-32F033C6AE1B}"/>
              </a:ext>
            </a:extLst>
          </p:cNvPr>
          <p:cNvSpPr/>
          <p:nvPr/>
        </p:nvSpPr>
        <p:spPr bwMode="auto">
          <a:xfrm>
            <a:off x="10372316" y="3635989"/>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4" name="Rounded Rectangle 85">
            <a:extLst>
              <a:ext uri="{FF2B5EF4-FFF2-40B4-BE49-F238E27FC236}">
                <a16:creationId xmlns:a16="http://schemas.microsoft.com/office/drawing/2014/main" id="{B4606F5A-F6E9-49DB-AB4E-1E32B596BC4B}"/>
              </a:ext>
            </a:extLst>
          </p:cNvPr>
          <p:cNvSpPr/>
          <p:nvPr/>
        </p:nvSpPr>
        <p:spPr bwMode="auto">
          <a:xfrm>
            <a:off x="872766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5" name="Rounded Rectangle 86">
            <a:extLst>
              <a:ext uri="{FF2B5EF4-FFF2-40B4-BE49-F238E27FC236}">
                <a16:creationId xmlns:a16="http://schemas.microsoft.com/office/drawing/2014/main" id="{B83EF5B0-5C39-42FD-AA6F-EC98BA9DB585}"/>
              </a:ext>
            </a:extLst>
          </p:cNvPr>
          <p:cNvSpPr/>
          <p:nvPr/>
        </p:nvSpPr>
        <p:spPr bwMode="auto">
          <a:xfrm>
            <a:off x="8962617"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6" name="Rounded Rectangle 87">
            <a:extLst>
              <a:ext uri="{FF2B5EF4-FFF2-40B4-BE49-F238E27FC236}">
                <a16:creationId xmlns:a16="http://schemas.microsoft.com/office/drawing/2014/main" id="{293C39ED-6F9C-45E2-9EE7-48F7A84F2B3F}"/>
              </a:ext>
            </a:extLst>
          </p:cNvPr>
          <p:cNvSpPr/>
          <p:nvPr/>
        </p:nvSpPr>
        <p:spPr bwMode="auto">
          <a:xfrm>
            <a:off x="919756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7" name="Rounded Rectangle 88">
            <a:extLst>
              <a:ext uri="{FF2B5EF4-FFF2-40B4-BE49-F238E27FC236}">
                <a16:creationId xmlns:a16="http://schemas.microsoft.com/office/drawing/2014/main" id="{9DDD8892-18BD-418B-9E48-4240F0A70108}"/>
              </a:ext>
            </a:extLst>
          </p:cNvPr>
          <p:cNvSpPr/>
          <p:nvPr/>
        </p:nvSpPr>
        <p:spPr bwMode="auto">
          <a:xfrm>
            <a:off x="943251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8" name="Rounded Rectangle 89">
            <a:extLst>
              <a:ext uri="{FF2B5EF4-FFF2-40B4-BE49-F238E27FC236}">
                <a16:creationId xmlns:a16="http://schemas.microsoft.com/office/drawing/2014/main" id="{BA3CB1F7-6488-4DA5-A27E-BF1D1510D3BC}"/>
              </a:ext>
            </a:extLst>
          </p:cNvPr>
          <p:cNvSpPr/>
          <p:nvPr/>
        </p:nvSpPr>
        <p:spPr bwMode="auto">
          <a:xfrm>
            <a:off x="966746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89" name="Rounded Rectangle 90">
            <a:extLst>
              <a:ext uri="{FF2B5EF4-FFF2-40B4-BE49-F238E27FC236}">
                <a16:creationId xmlns:a16="http://schemas.microsoft.com/office/drawing/2014/main" id="{7A1ED191-B664-4F0B-A957-727340489FF4}"/>
              </a:ext>
            </a:extLst>
          </p:cNvPr>
          <p:cNvSpPr/>
          <p:nvPr/>
        </p:nvSpPr>
        <p:spPr bwMode="auto">
          <a:xfrm>
            <a:off x="990241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90" name="Rounded Rectangle 91">
            <a:extLst>
              <a:ext uri="{FF2B5EF4-FFF2-40B4-BE49-F238E27FC236}">
                <a16:creationId xmlns:a16="http://schemas.microsoft.com/office/drawing/2014/main" id="{D3840E1C-31A4-4DC1-8A05-6586EE52B49D}"/>
              </a:ext>
            </a:extLst>
          </p:cNvPr>
          <p:cNvSpPr/>
          <p:nvPr/>
        </p:nvSpPr>
        <p:spPr bwMode="auto">
          <a:xfrm>
            <a:off x="10137365"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91" name="Rounded Rectangle 92">
            <a:extLst>
              <a:ext uri="{FF2B5EF4-FFF2-40B4-BE49-F238E27FC236}">
                <a16:creationId xmlns:a16="http://schemas.microsoft.com/office/drawing/2014/main" id="{A185A979-A1B6-4608-921B-E0998D99F0A3}"/>
              </a:ext>
            </a:extLst>
          </p:cNvPr>
          <p:cNvSpPr/>
          <p:nvPr/>
        </p:nvSpPr>
        <p:spPr bwMode="auto">
          <a:xfrm>
            <a:off x="10372316" y="3781497"/>
            <a:ext cx="176212" cy="109131"/>
          </a:xfrm>
          <a:prstGeom prst="roundRect">
            <a:avLst/>
          </a:prstGeom>
          <a:solidFill>
            <a:srgbClr val="92D05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lstStyle/>
          <a:p>
            <a:pPr algn="ctr">
              <a:defRPr/>
            </a:pPr>
            <a:endParaRPr lang="en-US" dirty="0">
              <a:solidFill>
                <a:schemeClr val="bg1"/>
              </a:solidFill>
              <a:latin typeface="Arial Narrow" pitchFamily="34" charset="0"/>
            </a:endParaRPr>
          </a:p>
        </p:txBody>
      </p:sp>
      <p:sp>
        <p:nvSpPr>
          <p:cNvPr id="92" name="Rounded Rectangle 93">
            <a:extLst>
              <a:ext uri="{FF2B5EF4-FFF2-40B4-BE49-F238E27FC236}">
                <a16:creationId xmlns:a16="http://schemas.microsoft.com/office/drawing/2014/main" id="{750CFC56-FACC-4C39-A455-64ADEB0728C3}"/>
              </a:ext>
            </a:extLst>
          </p:cNvPr>
          <p:cNvSpPr/>
          <p:nvPr/>
        </p:nvSpPr>
        <p:spPr bwMode="auto">
          <a:xfrm>
            <a:off x="8668928" y="4399905"/>
            <a:ext cx="646112" cy="291016"/>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nchor="ctr"/>
          <a:lstStyle/>
          <a:p>
            <a:pPr algn="ctr">
              <a:defRPr/>
            </a:pPr>
            <a:r>
              <a:rPr lang="en-US" sz="1600" dirty="0">
                <a:solidFill>
                  <a:schemeClr val="bg1"/>
                </a:solidFill>
                <a:latin typeface="Arial Narrow" pitchFamily="34" charset="0"/>
              </a:rPr>
              <a:t>L1</a:t>
            </a:r>
          </a:p>
        </p:txBody>
      </p:sp>
      <p:sp>
        <p:nvSpPr>
          <p:cNvPr id="93" name="Rounded Rectangle 94">
            <a:extLst>
              <a:ext uri="{FF2B5EF4-FFF2-40B4-BE49-F238E27FC236}">
                <a16:creationId xmlns:a16="http://schemas.microsoft.com/office/drawing/2014/main" id="{B73247A1-DB71-4D31-8B1D-A6245C4BC7B3}"/>
              </a:ext>
            </a:extLst>
          </p:cNvPr>
          <p:cNvSpPr/>
          <p:nvPr/>
        </p:nvSpPr>
        <p:spPr bwMode="auto">
          <a:xfrm>
            <a:off x="9337802" y="4408008"/>
            <a:ext cx="1292224" cy="291016"/>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68580" tIns="34291" rIns="68580" bIns="34291" anchor="ctr"/>
          <a:lstStyle/>
          <a:p>
            <a:pPr algn="ctr">
              <a:defRPr/>
            </a:pPr>
            <a:r>
              <a:rPr lang="en-US" sz="1400" dirty="0">
                <a:solidFill>
                  <a:schemeClr val="bg1"/>
                </a:solidFill>
                <a:latin typeface="Arial Narrow" pitchFamily="34" charset="0"/>
              </a:rPr>
              <a:t>Shared Memory</a:t>
            </a:r>
          </a:p>
        </p:txBody>
      </p:sp>
      <p:sp>
        <p:nvSpPr>
          <p:cNvPr id="94" name="Up-Down Arrow 95">
            <a:extLst>
              <a:ext uri="{FF2B5EF4-FFF2-40B4-BE49-F238E27FC236}">
                <a16:creationId xmlns:a16="http://schemas.microsoft.com/office/drawing/2014/main" id="{C9D003DD-A57C-4951-A0DA-A5FA3F0934FA}"/>
              </a:ext>
            </a:extLst>
          </p:cNvPr>
          <p:cNvSpPr/>
          <p:nvPr/>
        </p:nvSpPr>
        <p:spPr bwMode="auto">
          <a:xfrm>
            <a:off x="10196102" y="4145267"/>
            <a:ext cx="234949" cy="291016"/>
          </a:xfrm>
          <a:prstGeom prst="up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95" name="Up-Down Arrow 96">
            <a:extLst>
              <a:ext uri="{FF2B5EF4-FFF2-40B4-BE49-F238E27FC236}">
                <a16:creationId xmlns:a16="http://schemas.microsoft.com/office/drawing/2014/main" id="{835A5764-1894-4806-A704-56D3920F0D86}"/>
              </a:ext>
            </a:extLst>
          </p:cNvPr>
          <p:cNvSpPr/>
          <p:nvPr/>
        </p:nvSpPr>
        <p:spPr bwMode="auto">
          <a:xfrm>
            <a:off x="8845141" y="4145267"/>
            <a:ext cx="234949" cy="291016"/>
          </a:xfrm>
          <a:prstGeom prst="upDown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bg1"/>
              </a:solidFill>
            </a:endParaRPr>
          </a:p>
        </p:txBody>
      </p:sp>
      <p:sp>
        <p:nvSpPr>
          <p:cNvPr id="97" name="TextBox 96">
            <a:extLst>
              <a:ext uri="{FF2B5EF4-FFF2-40B4-BE49-F238E27FC236}">
                <a16:creationId xmlns:a16="http://schemas.microsoft.com/office/drawing/2014/main" id="{5D45E7A8-7BEC-4BCA-9B9C-D92CE0F54446}"/>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572866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6609-7C63-4034-9EE2-A06ABAE938DE}"/>
              </a:ext>
            </a:extLst>
          </p:cNvPr>
          <p:cNvSpPr>
            <a:spLocks noGrp="1"/>
          </p:cNvSpPr>
          <p:nvPr>
            <p:ph type="title"/>
          </p:nvPr>
        </p:nvSpPr>
        <p:spPr/>
        <p:txBody>
          <a:bodyPr/>
          <a:lstStyle/>
          <a:p>
            <a:r>
              <a:rPr lang="en-US" altLang="zh-TW"/>
              <a:t>Block Granularity Considerations</a:t>
            </a:r>
            <a:endParaRPr lang="en-US" dirty="0"/>
          </a:p>
        </p:txBody>
      </p:sp>
      <p:sp>
        <p:nvSpPr>
          <p:cNvPr id="3" name="Content Placeholder 2">
            <a:extLst>
              <a:ext uri="{FF2B5EF4-FFF2-40B4-BE49-F238E27FC236}">
                <a16:creationId xmlns:a16="http://schemas.microsoft.com/office/drawing/2014/main" id="{B5045282-5BAA-48A6-84E9-15C6D722BFF9}"/>
              </a:ext>
            </a:extLst>
          </p:cNvPr>
          <p:cNvSpPr>
            <a:spLocks noGrp="1"/>
          </p:cNvSpPr>
          <p:nvPr>
            <p:ph idx="1"/>
          </p:nvPr>
        </p:nvSpPr>
        <p:spPr>
          <a:xfrm>
            <a:off x="838200" y="1645920"/>
            <a:ext cx="10333383" cy="4531043"/>
          </a:xfrm>
        </p:spPr>
        <p:txBody>
          <a:bodyPr>
            <a:normAutofit fontScale="92500"/>
          </a:bodyPr>
          <a:lstStyle/>
          <a:p>
            <a:r>
              <a:rPr lang="en-US" altLang="zh-TW" dirty="0"/>
              <a:t>For Matrix Multiplication using multiple blocks, should each block have 4X4, 8X8 or 30X30 threads for Volta?</a:t>
            </a:r>
          </a:p>
          <a:p>
            <a:pPr lvl="1"/>
            <a:endParaRPr lang="en-US" altLang="zh-TW" dirty="0"/>
          </a:p>
          <a:p>
            <a:pPr lvl="1"/>
            <a:r>
              <a:rPr lang="en-US" altLang="zh-TW" dirty="0"/>
              <a:t>For 4X4, we have 16 threads per Block. Each SM can take up to 2048 threads, which translates to 128 Blocks. However, each SM can only take up to 32 Blocks, so only 512 threads will go into each SM!</a:t>
            </a:r>
          </a:p>
          <a:p>
            <a:pPr lvl="1"/>
            <a:endParaRPr lang="en-US" altLang="zh-TW" dirty="0"/>
          </a:p>
          <a:p>
            <a:pPr lvl="1"/>
            <a:r>
              <a:rPr lang="en-US" altLang="zh-TW" dirty="0"/>
              <a:t>For 8X8, we have 64 threads per Block. Since each SM can take up to 2048 threads, it can take up to 32 Blocks and achieve full capacity unless other resource considerations overrule.</a:t>
            </a:r>
          </a:p>
          <a:p>
            <a:pPr lvl="1"/>
            <a:endParaRPr lang="en-US" altLang="zh-TW" dirty="0"/>
          </a:p>
          <a:p>
            <a:pPr lvl="1"/>
            <a:r>
              <a:rPr lang="en-US" altLang="zh-TW" dirty="0"/>
              <a:t>For 30X30, we would have 900 threads per Block. Only two blocks could fit into an SM for Volta, so only 1800/2048 of the SM thread capacity would be utilized. </a:t>
            </a:r>
          </a:p>
          <a:p>
            <a:endParaRPr lang="en-US" dirty="0"/>
          </a:p>
        </p:txBody>
      </p:sp>
      <p:sp>
        <p:nvSpPr>
          <p:cNvPr id="4" name="Slide Number Placeholder 3">
            <a:extLst>
              <a:ext uri="{FF2B5EF4-FFF2-40B4-BE49-F238E27FC236}">
                <a16:creationId xmlns:a16="http://schemas.microsoft.com/office/drawing/2014/main" id="{BBBC3A3C-A0DA-4EF7-8DB5-930C39FA058B}"/>
              </a:ext>
            </a:extLst>
          </p:cNvPr>
          <p:cNvSpPr>
            <a:spLocks noGrp="1"/>
          </p:cNvSpPr>
          <p:nvPr>
            <p:ph type="sldNum" sz="quarter" idx="12"/>
          </p:nvPr>
        </p:nvSpPr>
        <p:spPr/>
        <p:txBody>
          <a:bodyPr/>
          <a:lstStyle/>
          <a:p>
            <a:fld id="{57733F94-BD4E-45B7-8984-807B972C88CC}" type="slidenum">
              <a:rPr lang="en-US" smtClean="0"/>
              <a:pPr/>
              <a:t>83</a:t>
            </a:fld>
            <a:endParaRPr lang="en-US"/>
          </a:p>
        </p:txBody>
      </p:sp>
      <p:sp>
        <p:nvSpPr>
          <p:cNvPr id="6" name="TextBox 5">
            <a:extLst>
              <a:ext uri="{FF2B5EF4-FFF2-40B4-BE49-F238E27FC236}">
                <a16:creationId xmlns:a16="http://schemas.microsoft.com/office/drawing/2014/main" id="{EE279A3B-A604-41F0-A57A-D7A11B9B87EC}"/>
              </a:ext>
            </a:extLst>
          </p:cNvPr>
          <p:cNvSpPr txBox="1"/>
          <p:nvPr/>
        </p:nvSpPr>
        <p:spPr>
          <a:xfrm>
            <a:off x="48666" y="6611779"/>
            <a:ext cx="2289409" cy="246221"/>
          </a:xfrm>
          <a:prstGeom prst="rect">
            <a:avLst/>
          </a:prstGeom>
          <a:noFill/>
        </p:spPr>
        <p:txBody>
          <a:bodyPr wrap="none" rtlCol="0">
            <a:spAutoFit/>
          </a:bodyPr>
          <a:lstStyle/>
          <a:p>
            <a:r>
              <a:rPr lang="en-US" sz="1000" i="1" dirty="0"/>
              <a:t>Reference: GPU Teaching Kit from Nvidia</a:t>
            </a:r>
          </a:p>
        </p:txBody>
      </p:sp>
    </p:spTree>
    <p:extLst>
      <p:ext uri="{BB962C8B-B14F-4D97-AF65-F5344CB8AC3E}">
        <p14:creationId xmlns:p14="http://schemas.microsoft.com/office/powerpoint/2010/main" val="6835074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099CC00-79C1-9144-AD97-2A11B7DEE34F}"/>
              </a:ext>
            </a:extLst>
          </p:cNvPr>
          <p:cNvSpPr>
            <a:spLocks noGrp="1"/>
          </p:cNvSpPr>
          <p:nvPr>
            <p:ph type="ctrTitle"/>
          </p:nvPr>
        </p:nvSpPr>
        <p:spPr/>
        <p:txBody>
          <a:bodyPr/>
          <a:lstStyle/>
          <a:p>
            <a:r>
              <a:rPr lang="en-US" dirty="0"/>
              <a:t>Next Time</a:t>
            </a:r>
          </a:p>
        </p:txBody>
      </p:sp>
      <p:sp>
        <p:nvSpPr>
          <p:cNvPr id="10" name="Subtitle 9">
            <a:extLst>
              <a:ext uri="{FF2B5EF4-FFF2-40B4-BE49-F238E27FC236}">
                <a16:creationId xmlns:a16="http://schemas.microsoft.com/office/drawing/2014/main" id="{B05D125D-8D09-FB4A-8306-BE1354EBAFAB}"/>
              </a:ext>
            </a:extLst>
          </p:cNvPr>
          <p:cNvSpPr>
            <a:spLocks noGrp="1"/>
          </p:cNvSpPr>
          <p:nvPr>
            <p:ph type="subTitle" idx="1"/>
          </p:nvPr>
        </p:nvSpPr>
        <p:spPr/>
        <p:txBody>
          <a:bodyPr/>
          <a:lstStyle/>
          <a:p>
            <a:r>
              <a:rPr lang="en-US" dirty="0"/>
              <a:t>Parallel Programming Patterns</a:t>
            </a:r>
          </a:p>
          <a:p>
            <a:r>
              <a:rPr lang="en-US" dirty="0"/>
              <a:t>Streaming Programming Patterns</a:t>
            </a:r>
          </a:p>
          <a:p>
            <a:r>
              <a:rPr lang="en-US" dirty="0"/>
              <a:t>Deep Learning (Lite)</a:t>
            </a:r>
          </a:p>
        </p:txBody>
      </p:sp>
      <p:sp>
        <p:nvSpPr>
          <p:cNvPr id="4" name="Footer Placeholder 3">
            <a:extLst>
              <a:ext uri="{FF2B5EF4-FFF2-40B4-BE49-F238E27FC236}">
                <a16:creationId xmlns:a16="http://schemas.microsoft.com/office/drawing/2014/main" id="{E8031751-2081-7C47-AD8B-2486E26F644F}"/>
              </a:ext>
            </a:extLst>
          </p:cNvPr>
          <p:cNvSpPr>
            <a:spLocks noGrp="1"/>
          </p:cNvSpPr>
          <p:nvPr>
            <p:ph type="ftr" sz="quarter" idx="11"/>
          </p:nvPr>
        </p:nvSpPr>
        <p:spPr/>
        <p:txBody>
          <a:bodyPr/>
          <a:lstStyle/>
          <a:p>
            <a:r>
              <a:rPr lang="en-US"/>
              <a:t>CC BY-NC-ND Pat Pannuto – Many slides adapted from Janarbek Matai</a:t>
            </a:r>
            <a:endParaRPr lang="en-US" dirty="0"/>
          </a:p>
        </p:txBody>
      </p:sp>
    </p:spTree>
    <p:extLst>
      <p:ext uri="{BB962C8B-B14F-4D97-AF65-F5344CB8AC3E}">
        <p14:creationId xmlns:p14="http://schemas.microsoft.com/office/powerpoint/2010/main" val="143084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1131-1813-40E4-AB0C-08D89E077CA3}"/>
              </a:ext>
            </a:extLst>
          </p:cNvPr>
          <p:cNvSpPr>
            <a:spLocks noGrp="1"/>
          </p:cNvSpPr>
          <p:nvPr>
            <p:ph type="title"/>
          </p:nvPr>
        </p:nvSpPr>
        <p:spPr/>
        <p:txBody>
          <a:bodyPr/>
          <a:lstStyle/>
          <a:p>
            <a:r>
              <a:rPr lang="en-US" dirty="0"/>
              <a:t>SIMD Basics</a:t>
            </a:r>
          </a:p>
        </p:txBody>
      </p:sp>
      <p:sp>
        <p:nvSpPr>
          <p:cNvPr id="3" name="Content Placeholder 2">
            <a:extLst>
              <a:ext uri="{FF2B5EF4-FFF2-40B4-BE49-F238E27FC236}">
                <a16:creationId xmlns:a16="http://schemas.microsoft.com/office/drawing/2014/main" id="{1A36CEEF-8C19-4438-BB42-F45310D3C118}"/>
              </a:ext>
            </a:extLst>
          </p:cNvPr>
          <p:cNvSpPr>
            <a:spLocks noGrp="1"/>
          </p:cNvSpPr>
          <p:nvPr>
            <p:ph idx="1"/>
          </p:nvPr>
        </p:nvSpPr>
        <p:spPr>
          <a:xfrm>
            <a:off x="838200" y="1355559"/>
            <a:ext cx="10515600" cy="3270686"/>
          </a:xfrm>
        </p:spPr>
        <p:txBody>
          <a:bodyPr>
            <a:normAutofit/>
          </a:bodyPr>
          <a:lstStyle/>
          <a:p>
            <a:pPr>
              <a:buFont typeface="Wingdings" panose="05000000000000000000" pitchFamily="2" charset="2"/>
              <a:buChar char="q"/>
            </a:pPr>
            <a:r>
              <a:rPr lang="en-US" sz="3200" b="1" dirty="0"/>
              <a:t>SIMD:</a:t>
            </a:r>
            <a:r>
              <a:rPr lang="en-US" sz="3200" dirty="0"/>
              <a:t> Single instruction multiple data </a:t>
            </a:r>
          </a:p>
          <a:p>
            <a:pPr>
              <a:buFont typeface="Wingdings" panose="05000000000000000000" pitchFamily="2" charset="2"/>
              <a:buChar char="q"/>
            </a:pPr>
            <a:r>
              <a:rPr lang="en-US" sz="3200" dirty="0"/>
              <a:t>A SIMD register (or a vector register) can hold many values (2 - 16 values or more) of a single type </a:t>
            </a:r>
          </a:p>
          <a:p>
            <a:pPr>
              <a:buFont typeface="Wingdings" panose="05000000000000000000" pitchFamily="2" charset="2"/>
              <a:buChar char="q"/>
            </a:pPr>
            <a:r>
              <a:rPr lang="en-US" sz="3200" dirty="0"/>
              <a:t>Each value in a SIMD register is called a </a:t>
            </a:r>
            <a:r>
              <a:rPr lang="en-US" sz="3200" b="1" dirty="0">
                <a:solidFill>
                  <a:srgbClr val="0070C0"/>
                </a:solidFill>
              </a:rPr>
              <a:t>SIMD lane </a:t>
            </a:r>
          </a:p>
          <a:p>
            <a:pPr>
              <a:buFont typeface="Wingdings" panose="05000000000000000000" pitchFamily="2" charset="2"/>
              <a:buChar char="q"/>
            </a:pPr>
            <a:r>
              <a:rPr lang="en-US" sz="3200" dirty="0"/>
              <a:t>SIMD instructions can operate on several (typically all) values on a SIMD register</a:t>
            </a:r>
          </a:p>
        </p:txBody>
      </p:sp>
      <p:sp>
        <p:nvSpPr>
          <p:cNvPr id="4" name="Slide Number Placeholder 3">
            <a:extLst>
              <a:ext uri="{FF2B5EF4-FFF2-40B4-BE49-F238E27FC236}">
                <a16:creationId xmlns:a16="http://schemas.microsoft.com/office/drawing/2014/main" id="{7135A1B7-DDBC-4C1E-8483-F6DBCD95710D}"/>
              </a:ext>
            </a:extLst>
          </p:cNvPr>
          <p:cNvSpPr>
            <a:spLocks noGrp="1"/>
          </p:cNvSpPr>
          <p:nvPr>
            <p:ph type="sldNum" sz="quarter" idx="12"/>
          </p:nvPr>
        </p:nvSpPr>
        <p:spPr/>
        <p:txBody>
          <a:bodyPr/>
          <a:lstStyle/>
          <a:p>
            <a:fld id="{57733F94-BD4E-45B7-8984-807B972C88CC}" type="slidenum">
              <a:rPr lang="en-US" smtClean="0"/>
              <a:pPr/>
              <a:t>9</a:t>
            </a:fld>
            <a:endParaRPr lang="en-US"/>
          </a:p>
        </p:txBody>
      </p:sp>
    </p:spTree>
    <p:extLst>
      <p:ext uri="{BB962C8B-B14F-4D97-AF65-F5344CB8AC3E}">
        <p14:creationId xmlns:p14="http://schemas.microsoft.com/office/powerpoint/2010/main" val="36376614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alpha val="10000"/>
          </a:srgbClr>
        </a:solidFill>
      </a:spPr>
      <a:bodyPr rtlCol="0" anchor="ctr"/>
      <a:lstStyle>
        <a:defPPr>
          <a:defRPr sz="32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96774</TotalTime>
  <Words>6457</Words>
  <Application>Microsoft Macintosh PowerPoint</Application>
  <PresentationFormat>Widescreen</PresentationFormat>
  <Paragraphs>1235</Paragraphs>
  <Slides>84</Slides>
  <Notes>13</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102" baseType="lpstr">
      <vt:lpstr>新細明體</vt:lpstr>
      <vt:lpstr>新細明體</vt:lpstr>
      <vt:lpstr>Arial</vt:lpstr>
      <vt:lpstr>Arial Narrow</vt:lpstr>
      <vt:lpstr>Calibri</vt:lpstr>
      <vt:lpstr>Calibri (Body)</vt:lpstr>
      <vt:lpstr>Calibri Light</vt:lpstr>
      <vt:lpstr>Consolas</vt:lpstr>
      <vt:lpstr>Courier</vt:lpstr>
      <vt:lpstr>Courier New</vt:lpstr>
      <vt:lpstr>Monaco</vt:lpstr>
      <vt:lpstr>Palatino</vt:lpstr>
      <vt:lpstr>Tahoma</vt:lpstr>
      <vt:lpstr>Times New Roman</vt:lpstr>
      <vt:lpstr>Trebuchet MS</vt:lpstr>
      <vt:lpstr>Wingdings</vt:lpstr>
      <vt:lpstr>1_Office Theme</vt:lpstr>
      <vt:lpstr>Equation</vt:lpstr>
      <vt:lpstr>WES237B: Software for Embedded Systems</vt:lpstr>
      <vt:lpstr>Today</vt:lpstr>
      <vt:lpstr>Logistics</vt:lpstr>
      <vt:lpstr>Recap</vt:lpstr>
      <vt:lpstr>Limitations of Optimizing Compilers</vt:lpstr>
      <vt:lpstr>The guts of most interesting stuff is often ~this</vt:lpstr>
      <vt:lpstr>SIMD</vt:lpstr>
      <vt:lpstr>Flynn Taxonomy</vt:lpstr>
      <vt:lpstr>SIMD Basics</vt:lpstr>
      <vt:lpstr>SIMD</vt:lpstr>
      <vt:lpstr>SIMD</vt:lpstr>
      <vt:lpstr>Programming SIMD</vt:lpstr>
      <vt:lpstr>Auto Vectorization</vt:lpstr>
      <vt:lpstr>OpenMP SIMD</vt:lpstr>
      <vt:lpstr>GCC Vector Types</vt:lpstr>
      <vt:lpstr>GCC Vector Types</vt:lpstr>
      <vt:lpstr>Intrinsics </vt:lpstr>
      <vt:lpstr>Why (auto) vectorization fails?</vt:lpstr>
      <vt:lpstr>How do I know if my code is vectorized? </vt:lpstr>
      <vt:lpstr>How do I know if my code is vectorized? </vt:lpstr>
      <vt:lpstr>List of Optimizations &amp; Parallel Programming</vt:lpstr>
      <vt:lpstr>Optimizations &amp; Parallel Programming</vt:lpstr>
      <vt:lpstr>Parallel Programming</vt:lpstr>
      <vt:lpstr>Flynn Taxonomy + CUDA?</vt:lpstr>
      <vt:lpstr>General Purpose GPUS (GPGPUs)</vt:lpstr>
      <vt:lpstr>CPU (Latency) vs. GPU (Throughput)</vt:lpstr>
      <vt:lpstr>GPU vs. CPU</vt:lpstr>
      <vt:lpstr>CUDA Programming Model</vt:lpstr>
      <vt:lpstr>CUDA</vt:lpstr>
      <vt:lpstr>CUDA Programming Model</vt:lpstr>
      <vt:lpstr>CUDA Programming Model</vt:lpstr>
      <vt:lpstr>CUDA Programming Model</vt:lpstr>
      <vt:lpstr>Data Parallelism - Vector Addition Example</vt:lpstr>
      <vt:lpstr>Vector Addition – Traditional C Code</vt:lpstr>
      <vt:lpstr>GPU</vt:lpstr>
      <vt:lpstr>Partial Overview of CUDA Memories</vt:lpstr>
      <vt:lpstr>Partial Overview of CUDA Memories</vt:lpstr>
      <vt:lpstr>Partial Overview of CUDA Memories</vt:lpstr>
      <vt:lpstr>Partial Overview of CUDA Memories</vt:lpstr>
      <vt:lpstr>Short memory rules</vt:lpstr>
      <vt:lpstr>CUDA Arrays of Parallel Threads</vt:lpstr>
      <vt:lpstr>CUDA Arrays of Parallel Threads</vt:lpstr>
      <vt:lpstr>CUDA Programming Model</vt:lpstr>
      <vt:lpstr>1000 size vector addition</vt:lpstr>
      <vt:lpstr>Example Vector Addition: Device Code</vt:lpstr>
      <vt:lpstr>Host Code</vt:lpstr>
      <vt:lpstr>Complete example</vt:lpstr>
      <vt:lpstr>More on CUDA Function Declarations</vt:lpstr>
      <vt:lpstr>Compiling CUDA Programs</vt:lpstr>
      <vt:lpstr>Compiling CUDA Programs</vt:lpstr>
      <vt:lpstr>CUDA Accelerated Libraries</vt:lpstr>
      <vt:lpstr>Memory in CUDA/GPU</vt:lpstr>
      <vt:lpstr>Memory Hierarchy </vt:lpstr>
      <vt:lpstr>Thread and Block Hierarchy</vt:lpstr>
      <vt:lpstr>Thread and Block Hierarchy</vt:lpstr>
      <vt:lpstr>Thread and Block Hierarchy</vt:lpstr>
      <vt:lpstr>Memory and Data Locality</vt:lpstr>
      <vt:lpstr>Objective</vt:lpstr>
      <vt:lpstr>How abut Performance on a GPU</vt:lpstr>
      <vt:lpstr>Example: Matmul</vt:lpstr>
      <vt:lpstr>Example: Matmul</vt:lpstr>
      <vt:lpstr>Memory and Registers in the Von-Neumann Model</vt:lpstr>
      <vt:lpstr>Declaring CUDA variables</vt:lpstr>
      <vt:lpstr>Where to declare variables? </vt:lpstr>
      <vt:lpstr>Shared Memory in CUDA</vt:lpstr>
      <vt:lpstr>Memory Locality: Tiling/Blocking</vt:lpstr>
      <vt:lpstr>Matrix Mul</vt:lpstr>
      <vt:lpstr>Matrix Mul</vt:lpstr>
      <vt:lpstr>Global Memory Access</vt:lpstr>
      <vt:lpstr>Tiling/Blocking </vt:lpstr>
      <vt:lpstr>Tiling/Blocking </vt:lpstr>
      <vt:lpstr>Tiling/Blocking</vt:lpstr>
      <vt:lpstr>Barrier Synchronization For Tiling</vt:lpstr>
      <vt:lpstr>Summary of Tiling</vt:lpstr>
      <vt:lpstr>SM and Warps in Detail</vt:lpstr>
      <vt:lpstr>Objective</vt:lpstr>
      <vt:lpstr>Transparent Scalability</vt:lpstr>
      <vt:lpstr>Example Executing Thread Blocks</vt:lpstr>
      <vt:lpstr>The Von-Neumann Model</vt:lpstr>
      <vt:lpstr>The Von-Neumann Model with SIMD units</vt:lpstr>
      <vt:lpstr>Warps as Scheduling Units</vt:lpstr>
      <vt:lpstr>Warp Example</vt:lpstr>
      <vt:lpstr>Block Granularity Considerations</vt:lpstr>
      <vt:lpstr>Next Time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Janarbek Matai</dc:creator>
  <cp:lastModifiedBy>Microsoft Office User</cp:lastModifiedBy>
  <cp:revision>5452</cp:revision>
  <cp:lastPrinted>2022-07-19T02:25:22Z</cp:lastPrinted>
  <dcterms:created xsi:type="dcterms:W3CDTF">2013-06-26T00:07:37Z</dcterms:created>
  <dcterms:modified xsi:type="dcterms:W3CDTF">2022-08-12T20:52:37Z</dcterms:modified>
</cp:coreProperties>
</file>