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9.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1.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12.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13.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14.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15.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16.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notesSlides/notesSlide17.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18.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19.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20.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21.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6"/>
  </p:notesMasterIdLst>
  <p:handoutMasterIdLst>
    <p:handoutMasterId r:id="rId67"/>
  </p:handoutMasterIdLst>
  <p:sldIdLst>
    <p:sldId id="256" r:id="rId2"/>
    <p:sldId id="937" r:id="rId3"/>
    <p:sldId id="1383" r:id="rId4"/>
    <p:sldId id="1029" r:id="rId5"/>
    <p:sldId id="1392" r:id="rId6"/>
    <p:sldId id="985" r:id="rId7"/>
    <p:sldId id="281" r:id="rId8"/>
    <p:sldId id="332" r:id="rId9"/>
    <p:sldId id="986" r:id="rId10"/>
    <p:sldId id="987" r:id="rId11"/>
    <p:sldId id="988" r:id="rId12"/>
    <p:sldId id="989" r:id="rId13"/>
    <p:sldId id="990" r:id="rId14"/>
    <p:sldId id="991" r:id="rId15"/>
    <p:sldId id="992" r:id="rId16"/>
    <p:sldId id="317" r:id="rId17"/>
    <p:sldId id="993" r:id="rId18"/>
    <p:sldId id="318" r:id="rId19"/>
    <p:sldId id="261" r:id="rId20"/>
    <p:sldId id="262" r:id="rId21"/>
    <p:sldId id="276" r:id="rId22"/>
    <p:sldId id="286" r:id="rId23"/>
    <p:sldId id="994" r:id="rId24"/>
    <p:sldId id="289" r:id="rId25"/>
    <p:sldId id="995" r:id="rId26"/>
    <p:sldId id="265" r:id="rId27"/>
    <p:sldId id="996" r:id="rId28"/>
    <p:sldId id="333" r:id="rId29"/>
    <p:sldId id="299" r:id="rId30"/>
    <p:sldId id="302" r:id="rId31"/>
    <p:sldId id="303" r:id="rId32"/>
    <p:sldId id="326" r:id="rId33"/>
    <p:sldId id="327" r:id="rId34"/>
    <p:sldId id="329" r:id="rId35"/>
    <p:sldId id="328" r:id="rId36"/>
    <p:sldId id="1043" r:id="rId37"/>
    <p:sldId id="1045" r:id="rId38"/>
    <p:sldId id="1385" r:id="rId39"/>
    <p:sldId id="1294" r:id="rId40"/>
    <p:sldId id="1395" r:id="rId41"/>
    <p:sldId id="1295" r:id="rId42"/>
    <p:sldId id="1254" r:id="rId43"/>
    <p:sldId id="1279" r:id="rId44"/>
    <p:sldId id="1296" r:id="rId45"/>
    <p:sldId id="1289" r:id="rId46"/>
    <p:sldId id="1290" r:id="rId47"/>
    <p:sldId id="1287" r:id="rId48"/>
    <p:sldId id="1291" r:id="rId49"/>
    <p:sldId id="1292" r:id="rId50"/>
    <p:sldId id="1391" r:id="rId51"/>
    <p:sldId id="1300" r:id="rId52"/>
    <p:sldId id="1302" r:id="rId53"/>
    <p:sldId id="1301" r:id="rId54"/>
    <p:sldId id="1303" r:id="rId55"/>
    <p:sldId id="1386" r:id="rId56"/>
    <p:sldId id="1387" r:id="rId57"/>
    <p:sldId id="1304" r:id="rId58"/>
    <p:sldId id="1305" r:id="rId59"/>
    <p:sldId id="1389" r:id="rId60"/>
    <p:sldId id="1306" r:id="rId61"/>
    <p:sldId id="1307" r:id="rId62"/>
    <p:sldId id="1308" r:id="rId63"/>
    <p:sldId id="1375" r:id="rId64"/>
    <p:sldId id="1190"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D68050-95F4-034E-9239-70AA3D89D753}">
          <p14:sldIdLst>
            <p14:sldId id="256"/>
            <p14:sldId id="937"/>
            <p14:sldId id="1383"/>
            <p14:sldId id="1029"/>
            <p14:sldId id="1392"/>
          </p14:sldIdLst>
        </p14:section>
        <p14:section name="Measuring Performance" id="{C90B0071-72EA-3544-8A4B-4B7E1356FD15}">
          <p14:sldIdLst>
            <p14:sldId id="985"/>
            <p14:sldId id="281"/>
            <p14:sldId id="332"/>
            <p14:sldId id="986"/>
            <p14:sldId id="987"/>
            <p14:sldId id="988"/>
            <p14:sldId id="989"/>
            <p14:sldId id="990"/>
            <p14:sldId id="991"/>
            <p14:sldId id="992"/>
            <p14:sldId id="317"/>
            <p14:sldId id="993"/>
            <p14:sldId id="318"/>
            <p14:sldId id="261"/>
            <p14:sldId id="262"/>
            <p14:sldId id="276"/>
            <p14:sldId id="286"/>
            <p14:sldId id="994"/>
            <p14:sldId id="289"/>
            <p14:sldId id="995"/>
            <p14:sldId id="265"/>
            <p14:sldId id="996"/>
            <p14:sldId id="333"/>
            <p14:sldId id="299"/>
            <p14:sldId id="302"/>
            <p14:sldId id="303"/>
            <p14:sldId id="326"/>
            <p14:sldId id="327"/>
            <p14:sldId id="329"/>
            <p14:sldId id="328"/>
          </p14:sldIdLst>
        </p14:section>
        <p14:section name="Optimizations" id="{A746028B-203F-294F-8C92-7B5213C26343}">
          <p14:sldIdLst>
            <p14:sldId id="1043"/>
            <p14:sldId id="1045"/>
            <p14:sldId id="1385"/>
            <p14:sldId id="1294"/>
            <p14:sldId id="1395"/>
            <p14:sldId id="1295"/>
            <p14:sldId id="1254"/>
            <p14:sldId id="1279"/>
          </p14:sldIdLst>
        </p14:section>
        <p14:section name="µArch" id="{97EBF66C-13AA-3F4A-BFB9-54C694926E31}">
          <p14:sldIdLst>
            <p14:sldId id="1296"/>
            <p14:sldId id="1289"/>
            <p14:sldId id="1290"/>
            <p14:sldId id="1287"/>
            <p14:sldId id="1291"/>
            <p14:sldId id="1292"/>
            <p14:sldId id="1391"/>
          </p14:sldIdLst>
        </p14:section>
        <p14:section name="Memory Hierarchy" id="{9D2394AE-80F3-7B47-8025-3834B9BAE45C}">
          <p14:sldIdLst>
            <p14:sldId id="1300"/>
            <p14:sldId id="1302"/>
            <p14:sldId id="1301"/>
            <p14:sldId id="1303"/>
            <p14:sldId id="1386"/>
            <p14:sldId id="1387"/>
            <p14:sldId id="1304"/>
            <p14:sldId id="1305"/>
            <p14:sldId id="1389"/>
            <p14:sldId id="1306"/>
            <p14:sldId id="1307"/>
            <p14:sldId id="1308"/>
            <p14:sldId id="1375"/>
            <p14:sldId id="119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92" autoAdjust="0"/>
    <p:restoredTop sz="84160" autoAdjust="0"/>
  </p:normalViewPr>
  <p:slideViewPr>
    <p:cSldViewPr snapToGrid="0">
      <p:cViewPr varScale="1">
        <p:scale>
          <a:sx n="86" d="100"/>
          <a:sy n="86" d="100"/>
        </p:scale>
        <p:origin x="240" y="512"/>
      </p:cViewPr>
      <p:guideLst>
        <p:guide orient="horz" pos="2160"/>
        <p:guide pos="3840"/>
      </p:guideLst>
    </p:cSldViewPr>
  </p:slideViewPr>
  <p:notesTextViewPr>
    <p:cViewPr>
      <p:scale>
        <a:sx n="1" d="1"/>
        <a:sy n="1" d="1"/>
      </p:scale>
      <p:origin x="0" y="0"/>
    </p:cViewPr>
  </p:notesTextViewPr>
  <p:sorterViewPr>
    <p:cViewPr>
      <p:scale>
        <a:sx n="66" d="100"/>
        <a:sy n="66" d="100"/>
      </p:scale>
      <p:origin x="0" y="-1918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4B715DA-121A-3447-99A9-58759D320269}" type="datetimeFigureOut">
              <a:rPr lang="en-US" smtClean="0"/>
              <a:pPr/>
              <a:t>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B9533C-F5A8-C343-83A4-9C9B4F28880B}" type="slidenum">
              <a:rPr lang="en-US" smtClean="0"/>
              <a:pPr/>
              <a:t>‹#›</a:t>
            </a:fld>
            <a:endParaRPr lang="en-US"/>
          </a:p>
        </p:txBody>
      </p:sp>
    </p:spTree>
    <p:extLst>
      <p:ext uri="{BB962C8B-B14F-4D97-AF65-F5344CB8AC3E}">
        <p14:creationId xmlns:p14="http://schemas.microsoft.com/office/powerpoint/2010/main" val="591977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69481B-4382-4A6A-8CD1-032B8C7D5B63}" type="datetimeFigureOut">
              <a:rPr lang="en-US" smtClean="0"/>
              <a:pPr/>
              <a:t>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161E51-F578-4AA7-8F26-1698E0F0EC79}" type="slidenum">
              <a:rPr lang="en-US" smtClean="0"/>
              <a:pPr/>
              <a:t>‹#›</a:t>
            </a:fld>
            <a:endParaRPr lang="en-US"/>
          </a:p>
        </p:txBody>
      </p:sp>
    </p:spTree>
    <p:extLst>
      <p:ext uri="{BB962C8B-B14F-4D97-AF65-F5344CB8AC3E}">
        <p14:creationId xmlns:p14="http://schemas.microsoft.com/office/powerpoint/2010/main" val="2297374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161E51-F578-4AA7-8F26-1698E0F0EC7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5AFFF0D-A1DE-5747-A999-F4D25D45B60E}"/>
              </a:ext>
            </a:extLst>
          </p:cNvPr>
          <p:cNvSpPr>
            <a:spLocks noGrp="1" noRot="1" noChangeAspect="1" noChangeArrowheads="1" noTextEdit="1"/>
          </p:cNvSpPr>
          <p:nvPr>
            <p:ph type="sldImg"/>
          </p:nvPr>
        </p:nvSpPr>
        <p:spPr>
          <a:xfrm>
            <a:off x="393700" y="692150"/>
            <a:ext cx="6070600" cy="3416300"/>
          </a:xfrm>
          <a:ln/>
        </p:spPr>
      </p:sp>
      <p:sp>
        <p:nvSpPr>
          <p:cNvPr id="29699" name="Rectangle 3">
            <a:extLst>
              <a:ext uri="{FF2B5EF4-FFF2-40B4-BE49-F238E27FC236}">
                <a16:creationId xmlns:a16="http://schemas.microsoft.com/office/drawing/2014/main" id="{992DA92A-52D0-584F-9875-12E1667478F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a/b , b/a thing is just to make the point that the language can be confusing, and have seen lots of performance claims that use faulty terminology.  So we need to all agree on how we are going to talk about relative performance.</a:t>
            </a:r>
          </a:p>
        </p:txBody>
      </p:sp>
    </p:spTree>
    <p:extLst>
      <p:ext uri="{BB962C8B-B14F-4D97-AF65-F5344CB8AC3E}">
        <p14:creationId xmlns:p14="http://schemas.microsoft.com/office/powerpoint/2010/main" val="3915858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5D0AC6E-2D0C-4645-B9F2-2363DF179274}"/>
              </a:ext>
            </a:extLst>
          </p:cNvPr>
          <p:cNvSpPr>
            <a:spLocks noGrp="1" noRot="1" noChangeAspect="1" noChangeArrowheads="1" noTextEdit="1"/>
          </p:cNvSpPr>
          <p:nvPr>
            <p:ph type="sldImg"/>
          </p:nvPr>
        </p:nvSpPr>
        <p:spPr>
          <a:xfrm>
            <a:off x="393700" y="692150"/>
            <a:ext cx="6070600" cy="3416300"/>
          </a:xfrm>
          <a:ln/>
        </p:spPr>
      </p:sp>
      <p:sp>
        <p:nvSpPr>
          <p:cNvPr id="31747" name="Rectangle 3">
            <a:extLst>
              <a:ext uri="{FF2B5EF4-FFF2-40B4-BE49-F238E27FC236}">
                <a16:creationId xmlns:a16="http://schemas.microsoft.com/office/drawing/2014/main" id="{16A66B9B-7CA4-3041-BB1A-6BA6754FE6B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71492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809C5BC-228A-D84E-97DE-367A14751591}"/>
              </a:ext>
            </a:extLst>
          </p:cNvPr>
          <p:cNvSpPr>
            <a:spLocks noGrp="1" noRot="1" noChangeAspect="1" noChangeArrowheads="1" noTextEdit="1"/>
          </p:cNvSpPr>
          <p:nvPr>
            <p:ph type="sldImg"/>
          </p:nvPr>
        </p:nvSpPr>
        <p:spPr>
          <a:xfrm>
            <a:off x="393700" y="692150"/>
            <a:ext cx="6070600" cy="3416300"/>
          </a:xfrm>
          <a:ln/>
        </p:spPr>
      </p:sp>
      <p:sp>
        <p:nvSpPr>
          <p:cNvPr id="33795" name="Rectangle 3">
            <a:extLst>
              <a:ext uri="{FF2B5EF4-FFF2-40B4-BE49-F238E27FC236}">
                <a16:creationId xmlns:a16="http://schemas.microsoft.com/office/drawing/2014/main" id="{203BFC10-4710-5642-B6D7-A7EA33B6CE5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 like to work problems in the class, with participation and help from the class.  Now could also make this a “clicker question” or this quarter a “poll question”.  But maybe better to do that on the second one after working the first.</a:t>
            </a:r>
          </a:p>
        </p:txBody>
      </p:sp>
    </p:spTree>
    <p:extLst>
      <p:ext uri="{BB962C8B-B14F-4D97-AF65-F5344CB8AC3E}">
        <p14:creationId xmlns:p14="http://schemas.microsoft.com/office/powerpoint/2010/main" val="4075137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0E47990-6A8D-CE41-9942-B603474B066A}"/>
              </a:ext>
            </a:extLst>
          </p:cNvPr>
          <p:cNvSpPr>
            <a:spLocks noGrp="1" noRot="1" noChangeAspect="1" noChangeArrowheads="1" noTextEdit="1"/>
          </p:cNvSpPr>
          <p:nvPr>
            <p:ph type="sldImg"/>
          </p:nvPr>
        </p:nvSpPr>
        <p:spPr>
          <a:xfrm>
            <a:off x="393700" y="692150"/>
            <a:ext cx="6070600" cy="3416300"/>
          </a:xfrm>
          <a:ln/>
        </p:spPr>
      </p:sp>
      <p:sp>
        <p:nvSpPr>
          <p:cNvPr id="41987" name="Rectangle 3">
            <a:extLst>
              <a:ext uri="{FF2B5EF4-FFF2-40B4-BE49-F238E27FC236}">
                <a16:creationId xmlns:a16="http://schemas.microsoft.com/office/drawing/2014/main" id="{98B674E2-99A0-E944-A5B6-0662F748692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172593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735BB04-3894-4F4A-9380-AB80EFB84992}"/>
              </a:ext>
            </a:extLst>
          </p:cNvPr>
          <p:cNvSpPr>
            <a:spLocks noGrp="1" noRot="1" noChangeAspect="1" noChangeArrowheads="1" noTextEdit="1"/>
          </p:cNvSpPr>
          <p:nvPr>
            <p:ph type="sldImg"/>
          </p:nvPr>
        </p:nvSpPr>
        <p:spPr>
          <a:xfrm>
            <a:off x="393700" y="692150"/>
            <a:ext cx="6070600" cy="3416300"/>
          </a:xfrm>
          <a:ln/>
        </p:spPr>
      </p:sp>
      <p:sp>
        <p:nvSpPr>
          <p:cNvPr id="50179" name="Rectangle 3">
            <a:extLst>
              <a:ext uri="{FF2B5EF4-FFF2-40B4-BE49-F238E27FC236}">
                <a16:creationId xmlns:a16="http://schemas.microsoft.com/office/drawing/2014/main" id="{16C8879D-029E-DD43-9688-E8385EA1F46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After example, ask why it is okay that CPI is not an integer? What does this imply about instructions in this machine?</a:t>
            </a:r>
          </a:p>
        </p:txBody>
      </p:sp>
    </p:spTree>
    <p:extLst>
      <p:ext uri="{BB962C8B-B14F-4D97-AF65-F5344CB8AC3E}">
        <p14:creationId xmlns:p14="http://schemas.microsoft.com/office/powerpoint/2010/main" val="742134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860007D-14CD-924C-A85A-4AE870360B3E}"/>
              </a:ext>
            </a:extLst>
          </p:cNvPr>
          <p:cNvSpPr>
            <a:spLocks noGrp="1" noRot="1" noChangeAspect="1" noChangeArrowheads="1" noTextEdit="1"/>
          </p:cNvSpPr>
          <p:nvPr>
            <p:ph type="sldImg"/>
          </p:nvPr>
        </p:nvSpPr>
        <p:spPr>
          <a:xfrm>
            <a:off x="393700" y="692150"/>
            <a:ext cx="6070600" cy="3416300"/>
          </a:xfrm>
          <a:ln/>
        </p:spPr>
      </p:sp>
      <p:sp>
        <p:nvSpPr>
          <p:cNvPr id="54275" name="Rectangle 3">
            <a:extLst>
              <a:ext uri="{FF2B5EF4-FFF2-40B4-BE49-F238E27FC236}">
                <a16:creationId xmlns:a16="http://schemas.microsoft.com/office/drawing/2014/main" id="{47C11A0E-55EA-B140-96F3-F80ADF9C435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Dimensional analysis</a:t>
            </a:r>
          </a:p>
        </p:txBody>
      </p:sp>
    </p:spTree>
    <p:extLst>
      <p:ext uri="{BB962C8B-B14F-4D97-AF65-F5344CB8AC3E}">
        <p14:creationId xmlns:p14="http://schemas.microsoft.com/office/powerpoint/2010/main" val="1997170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7B3D28E2-32FE-C14D-B585-0BAA8733E706}"/>
              </a:ext>
            </a:extLst>
          </p:cNvPr>
          <p:cNvSpPr>
            <a:spLocks noGrp="1" noRot="1" noChangeAspect="1" noChangeArrowheads="1" noTextEdit="1"/>
          </p:cNvSpPr>
          <p:nvPr>
            <p:ph type="sldImg"/>
          </p:nvPr>
        </p:nvSpPr>
        <p:spPr>
          <a:xfrm>
            <a:off x="393700" y="692150"/>
            <a:ext cx="6070600" cy="3416300"/>
          </a:xfrm>
          <a:ln/>
        </p:spPr>
      </p:sp>
      <p:sp>
        <p:nvSpPr>
          <p:cNvPr id="77827" name="Rectangle 3">
            <a:extLst>
              <a:ext uri="{FF2B5EF4-FFF2-40B4-BE49-F238E27FC236}">
                <a16:creationId xmlns:a16="http://schemas.microsoft.com/office/drawing/2014/main" id="{FC2478F3-D852-F14E-8A0B-5EDA12847F0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perf slides and ET equation are key to the whole class.</a:t>
            </a:r>
          </a:p>
        </p:txBody>
      </p:sp>
    </p:spTree>
    <p:extLst>
      <p:ext uri="{BB962C8B-B14F-4D97-AF65-F5344CB8AC3E}">
        <p14:creationId xmlns:p14="http://schemas.microsoft.com/office/powerpoint/2010/main" val="3392265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37574056-96C9-E249-94AC-085E06851533}"/>
              </a:ext>
            </a:extLst>
          </p:cNvPr>
          <p:cNvSpPr>
            <a:spLocks noGrp="1" noRot="1" noChangeAspect="1" noChangeArrowheads="1" noTextEdit="1"/>
          </p:cNvSpPr>
          <p:nvPr>
            <p:ph type="sldImg"/>
          </p:nvPr>
        </p:nvSpPr>
        <p:spPr>
          <a:xfrm>
            <a:off x="393700" y="692150"/>
            <a:ext cx="6070600" cy="3416300"/>
          </a:xfrm>
          <a:ln/>
        </p:spPr>
      </p:sp>
      <p:sp>
        <p:nvSpPr>
          <p:cNvPr id="92163" name="Rectangle 3">
            <a:extLst>
              <a:ext uri="{FF2B5EF4-FFF2-40B4-BE49-F238E27FC236}">
                <a16:creationId xmlns:a16="http://schemas.microsoft.com/office/drawing/2014/main" id="{7AE84C79-5F5A-BE41-A42C-563FD2328E9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59636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1BBED252-5D37-4E41-BED4-AAE3EED305A1}"/>
              </a:ext>
            </a:extLst>
          </p:cNvPr>
          <p:cNvSpPr>
            <a:spLocks noGrp="1" noRot="1" noChangeAspect="1" noChangeArrowheads="1" noTextEdit="1"/>
          </p:cNvSpPr>
          <p:nvPr>
            <p:ph type="sldImg"/>
          </p:nvPr>
        </p:nvSpPr>
        <p:spPr>
          <a:xfrm>
            <a:off x="393700" y="692150"/>
            <a:ext cx="6070600" cy="3416300"/>
          </a:xfrm>
          <a:ln/>
        </p:spPr>
      </p:sp>
      <p:sp>
        <p:nvSpPr>
          <p:cNvPr id="98307" name="Rectangle 3">
            <a:extLst>
              <a:ext uri="{FF2B5EF4-FFF2-40B4-BE49-F238E27FC236}">
                <a16:creationId xmlns:a16="http://schemas.microsoft.com/office/drawing/2014/main" id="{2311C08E-E2D2-314A-B8A4-DE133778AAD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92039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5B8ED0C8-32FC-D247-9C33-FF1B57D71112}"/>
              </a:ext>
            </a:extLst>
          </p:cNvPr>
          <p:cNvSpPr>
            <a:spLocks noGrp="1" noRot="1" noChangeAspect="1" noTextEdit="1"/>
          </p:cNvSpPr>
          <p:nvPr>
            <p:ph type="sldImg"/>
          </p:nvPr>
        </p:nvSpPr>
        <p:spPr>
          <a:xfrm>
            <a:off x="393700" y="692150"/>
            <a:ext cx="6070600" cy="3416300"/>
          </a:xfrm>
          <a:ln/>
        </p:spPr>
      </p:sp>
      <p:sp>
        <p:nvSpPr>
          <p:cNvPr id="100355" name="Notes Placeholder 2">
            <a:extLst>
              <a:ext uri="{FF2B5EF4-FFF2-40B4-BE49-F238E27FC236}">
                <a16:creationId xmlns:a16="http://schemas.microsoft.com/office/drawing/2014/main" id="{98D20A58-10D0-BF4E-AA5D-4A1A57E3B27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 love this slide.  If there is one other concept besides the ET equation I really want them to get, it is this.  It explains why I spent most of my career using parallel hardware to make single thread performance fast.</a:t>
            </a:r>
          </a:p>
        </p:txBody>
      </p:sp>
    </p:spTree>
    <p:extLst>
      <p:ext uri="{BB962C8B-B14F-4D97-AF65-F5344CB8AC3E}">
        <p14:creationId xmlns:p14="http://schemas.microsoft.com/office/powerpoint/2010/main" val="198313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2</a:t>
            </a:fld>
            <a:endParaRPr lang="en-US"/>
          </a:p>
        </p:txBody>
      </p:sp>
    </p:spTree>
    <p:extLst>
      <p:ext uri="{BB962C8B-B14F-4D97-AF65-F5344CB8AC3E}">
        <p14:creationId xmlns:p14="http://schemas.microsoft.com/office/powerpoint/2010/main" val="3512706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31A5A8C3-20D1-DE4E-8627-DB0AB005DAB1}"/>
              </a:ext>
            </a:extLst>
          </p:cNvPr>
          <p:cNvSpPr>
            <a:spLocks noGrp="1" noRot="1" noChangeAspect="1" noTextEdit="1"/>
          </p:cNvSpPr>
          <p:nvPr>
            <p:ph type="sldImg"/>
          </p:nvPr>
        </p:nvSpPr>
        <p:spPr>
          <a:xfrm>
            <a:off x="393700" y="692150"/>
            <a:ext cx="6070600" cy="3416300"/>
          </a:xfrm>
          <a:ln/>
        </p:spPr>
      </p:sp>
      <p:sp>
        <p:nvSpPr>
          <p:cNvPr id="102403" name="Notes Placeholder 2">
            <a:extLst>
              <a:ext uri="{FF2B5EF4-FFF2-40B4-BE49-F238E27FC236}">
                <a16:creationId xmlns:a16="http://schemas.microsoft.com/office/drawing/2014/main" id="{5F1B0619-34A3-A245-B7DC-979C28E0AEA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89097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EE3F07A7-026C-8E48-A893-CE50313AC110}"/>
              </a:ext>
            </a:extLst>
          </p:cNvPr>
          <p:cNvSpPr>
            <a:spLocks noGrp="1" noRot="1" noChangeAspect="1" noTextEdit="1"/>
          </p:cNvSpPr>
          <p:nvPr>
            <p:ph type="sldImg"/>
          </p:nvPr>
        </p:nvSpPr>
        <p:spPr>
          <a:xfrm>
            <a:off x="393700" y="692150"/>
            <a:ext cx="6070600" cy="3416300"/>
          </a:xfrm>
          <a:ln/>
        </p:spPr>
      </p:sp>
      <p:sp>
        <p:nvSpPr>
          <p:cNvPr id="104451" name="Notes Placeholder 2">
            <a:extLst>
              <a:ext uri="{FF2B5EF4-FFF2-40B4-BE49-F238E27FC236}">
                <a16:creationId xmlns:a16="http://schemas.microsoft.com/office/drawing/2014/main" id="{F5B778AE-ADDD-0140-9308-2E7F4544E67E}"/>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193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7C2881F0-FFF8-194A-8AAA-693E82E478B1}"/>
              </a:ext>
            </a:extLst>
          </p:cNvPr>
          <p:cNvSpPr>
            <a:spLocks noGrp="1" noRot="1" noChangeAspect="1" noTextEdit="1"/>
          </p:cNvSpPr>
          <p:nvPr>
            <p:ph type="sldImg"/>
          </p:nvPr>
        </p:nvSpPr>
        <p:spPr>
          <a:xfrm>
            <a:off x="393700" y="692150"/>
            <a:ext cx="6070600" cy="3416300"/>
          </a:xfrm>
          <a:ln/>
        </p:spPr>
      </p:sp>
      <p:sp>
        <p:nvSpPr>
          <p:cNvPr id="106499" name="Notes Placeholder 2">
            <a:extLst>
              <a:ext uri="{FF2B5EF4-FFF2-40B4-BE49-F238E27FC236}">
                <a16:creationId xmlns:a16="http://schemas.microsoft.com/office/drawing/2014/main" id="{16CD1AAE-63D1-A44F-BD82-8BC2B245C610}"/>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a:t>n.b.</a:t>
            </a:r>
            <a:r>
              <a:rPr lang="en-US" altLang="en-US" dirty="0"/>
              <a:t> 1 / .19 = 5.26</a:t>
            </a:r>
          </a:p>
        </p:txBody>
      </p:sp>
    </p:spTree>
    <p:extLst>
      <p:ext uri="{BB962C8B-B14F-4D97-AF65-F5344CB8AC3E}">
        <p14:creationId xmlns:p14="http://schemas.microsoft.com/office/powerpoint/2010/main" val="1073613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2021: 10:05 am</a:t>
            </a:r>
          </a:p>
          <a:p>
            <a:endParaRPr lang="en-US" dirty="0"/>
          </a:p>
        </p:txBody>
      </p:sp>
      <p:sp>
        <p:nvSpPr>
          <p:cNvPr id="4" name="Slide Number Placeholder 3"/>
          <p:cNvSpPr>
            <a:spLocks noGrp="1"/>
          </p:cNvSpPr>
          <p:nvPr>
            <p:ph type="sldNum" sz="quarter" idx="5"/>
          </p:nvPr>
        </p:nvSpPr>
        <p:spPr/>
        <p:txBody>
          <a:bodyPr/>
          <a:lstStyle/>
          <a:p>
            <a:fld id="{5F161E51-F578-4AA7-8F26-1698E0F0EC79}" type="slidenum">
              <a:rPr lang="en-US" smtClean="0"/>
              <a:pPr/>
              <a:t>36</a:t>
            </a:fld>
            <a:endParaRPr lang="en-US"/>
          </a:p>
        </p:txBody>
      </p:sp>
    </p:spTree>
    <p:extLst>
      <p:ext uri="{BB962C8B-B14F-4D97-AF65-F5344CB8AC3E}">
        <p14:creationId xmlns:p14="http://schemas.microsoft.com/office/powerpoint/2010/main" val="6751495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37</a:t>
            </a:fld>
            <a:endParaRPr lang="en-US"/>
          </a:p>
        </p:txBody>
      </p:sp>
    </p:spTree>
    <p:extLst>
      <p:ext uri="{BB962C8B-B14F-4D97-AF65-F5344CB8AC3E}">
        <p14:creationId xmlns:p14="http://schemas.microsoft.com/office/powerpoint/2010/main" val="9277949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38</a:t>
            </a:fld>
            <a:endParaRPr lang="en-US"/>
          </a:p>
        </p:txBody>
      </p:sp>
    </p:spTree>
    <p:extLst>
      <p:ext uri="{BB962C8B-B14F-4D97-AF65-F5344CB8AC3E}">
        <p14:creationId xmlns:p14="http://schemas.microsoft.com/office/powerpoint/2010/main" val="2493943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39</a:t>
            </a:fld>
            <a:endParaRPr lang="en-US"/>
          </a:p>
        </p:txBody>
      </p:sp>
    </p:spTree>
    <p:extLst>
      <p:ext uri="{BB962C8B-B14F-4D97-AF65-F5344CB8AC3E}">
        <p14:creationId xmlns:p14="http://schemas.microsoft.com/office/powerpoint/2010/main" val="2633039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40</a:t>
            </a:fld>
            <a:endParaRPr lang="en-US"/>
          </a:p>
        </p:txBody>
      </p:sp>
    </p:spTree>
    <p:extLst>
      <p:ext uri="{BB962C8B-B14F-4D97-AF65-F5344CB8AC3E}">
        <p14:creationId xmlns:p14="http://schemas.microsoft.com/office/powerpoint/2010/main" val="20050414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41</a:t>
            </a:fld>
            <a:endParaRPr lang="en-US"/>
          </a:p>
        </p:txBody>
      </p:sp>
    </p:spTree>
    <p:extLst>
      <p:ext uri="{BB962C8B-B14F-4D97-AF65-F5344CB8AC3E}">
        <p14:creationId xmlns:p14="http://schemas.microsoft.com/office/powerpoint/2010/main" val="3654794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42</a:t>
            </a:fld>
            <a:endParaRPr lang="en-US"/>
          </a:p>
        </p:txBody>
      </p:sp>
    </p:spTree>
    <p:extLst>
      <p:ext uri="{BB962C8B-B14F-4D97-AF65-F5344CB8AC3E}">
        <p14:creationId xmlns:p14="http://schemas.microsoft.com/office/powerpoint/2010/main" val="1445008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3</a:t>
            </a:fld>
            <a:endParaRPr lang="en-US"/>
          </a:p>
        </p:txBody>
      </p:sp>
    </p:spTree>
    <p:extLst>
      <p:ext uri="{BB962C8B-B14F-4D97-AF65-F5344CB8AC3E}">
        <p14:creationId xmlns:p14="http://schemas.microsoft.com/office/powerpoint/2010/main" val="33422686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43</a:t>
            </a:fld>
            <a:endParaRPr lang="en-US"/>
          </a:p>
        </p:txBody>
      </p:sp>
    </p:spTree>
    <p:extLst>
      <p:ext uri="{BB962C8B-B14F-4D97-AF65-F5344CB8AC3E}">
        <p14:creationId xmlns:p14="http://schemas.microsoft.com/office/powerpoint/2010/main" val="436853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2021: 11:13 am </a:t>
            </a:r>
          </a:p>
          <a:p>
            <a:endParaRPr lang="en-US" dirty="0"/>
          </a:p>
        </p:txBody>
      </p:sp>
      <p:sp>
        <p:nvSpPr>
          <p:cNvPr id="4" name="Slide Number Placeholder 3"/>
          <p:cNvSpPr>
            <a:spLocks noGrp="1"/>
          </p:cNvSpPr>
          <p:nvPr>
            <p:ph type="sldNum" sz="quarter" idx="5"/>
          </p:nvPr>
        </p:nvSpPr>
        <p:spPr/>
        <p:txBody>
          <a:bodyPr/>
          <a:lstStyle/>
          <a:p>
            <a:fld id="{5F161E51-F578-4AA7-8F26-1698E0F0EC79}" type="slidenum">
              <a:rPr lang="en-US" smtClean="0"/>
              <a:pPr/>
              <a:t>44</a:t>
            </a:fld>
            <a:endParaRPr lang="en-US"/>
          </a:p>
        </p:txBody>
      </p:sp>
    </p:spTree>
    <p:extLst>
      <p:ext uri="{BB962C8B-B14F-4D97-AF65-F5344CB8AC3E}">
        <p14:creationId xmlns:p14="http://schemas.microsoft.com/office/powerpoint/2010/main" val="24220723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45</a:t>
            </a:fld>
            <a:endParaRPr lang="en-US"/>
          </a:p>
        </p:txBody>
      </p:sp>
    </p:spTree>
    <p:extLst>
      <p:ext uri="{BB962C8B-B14F-4D97-AF65-F5344CB8AC3E}">
        <p14:creationId xmlns:p14="http://schemas.microsoft.com/office/powerpoint/2010/main" val="23101346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46</a:t>
            </a:fld>
            <a:endParaRPr lang="en-US"/>
          </a:p>
        </p:txBody>
      </p:sp>
    </p:spTree>
    <p:extLst>
      <p:ext uri="{BB962C8B-B14F-4D97-AF65-F5344CB8AC3E}">
        <p14:creationId xmlns:p14="http://schemas.microsoft.com/office/powerpoint/2010/main" val="42687567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47</a:t>
            </a:fld>
            <a:endParaRPr lang="en-US"/>
          </a:p>
        </p:txBody>
      </p:sp>
    </p:spTree>
    <p:extLst>
      <p:ext uri="{BB962C8B-B14F-4D97-AF65-F5344CB8AC3E}">
        <p14:creationId xmlns:p14="http://schemas.microsoft.com/office/powerpoint/2010/main" val="29929299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48</a:t>
            </a:fld>
            <a:endParaRPr lang="en-US"/>
          </a:p>
        </p:txBody>
      </p:sp>
    </p:spTree>
    <p:extLst>
      <p:ext uri="{BB962C8B-B14F-4D97-AF65-F5344CB8AC3E}">
        <p14:creationId xmlns:p14="http://schemas.microsoft.com/office/powerpoint/2010/main" val="19791419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49</a:t>
            </a:fld>
            <a:endParaRPr lang="en-US"/>
          </a:p>
        </p:txBody>
      </p:sp>
    </p:spTree>
    <p:extLst>
      <p:ext uri="{BB962C8B-B14F-4D97-AF65-F5344CB8AC3E}">
        <p14:creationId xmlns:p14="http://schemas.microsoft.com/office/powerpoint/2010/main" val="22039135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61E51-F578-4AA7-8F26-1698E0F0EC79}" type="slidenum">
              <a:rPr lang="en-US" smtClean="0"/>
              <a:pPr/>
              <a:t>50</a:t>
            </a:fld>
            <a:endParaRPr lang="en-US"/>
          </a:p>
        </p:txBody>
      </p:sp>
    </p:spTree>
    <p:extLst>
      <p:ext uri="{BB962C8B-B14F-4D97-AF65-F5344CB8AC3E}">
        <p14:creationId xmlns:p14="http://schemas.microsoft.com/office/powerpoint/2010/main" val="2605051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51</a:t>
            </a:fld>
            <a:endParaRPr lang="en-US"/>
          </a:p>
        </p:txBody>
      </p:sp>
    </p:spTree>
    <p:extLst>
      <p:ext uri="{BB962C8B-B14F-4D97-AF65-F5344CB8AC3E}">
        <p14:creationId xmlns:p14="http://schemas.microsoft.com/office/powerpoint/2010/main" val="14710137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52</a:t>
            </a:fld>
            <a:endParaRPr lang="en-US"/>
          </a:p>
        </p:txBody>
      </p:sp>
    </p:spTree>
    <p:extLst>
      <p:ext uri="{BB962C8B-B14F-4D97-AF65-F5344CB8AC3E}">
        <p14:creationId xmlns:p14="http://schemas.microsoft.com/office/powerpoint/2010/main" val="3031310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4</a:t>
            </a:fld>
            <a:endParaRPr lang="en-US"/>
          </a:p>
        </p:txBody>
      </p:sp>
    </p:spTree>
    <p:extLst>
      <p:ext uri="{BB962C8B-B14F-4D97-AF65-F5344CB8AC3E}">
        <p14:creationId xmlns:p14="http://schemas.microsoft.com/office/powerpoint/2010/main" val="5987213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53</a:t>
            </a:fld>
            <a:endParaRPr lang="en-US"/>
          </a:p>
        </p:txBody>
      </p:sp>
    </p:spTree>
    <p:extLst>
      <p:ext uri="{BB962C8B-B14F-4D97-AF65-F5344CB8AC3E}">
        <p14:creationId xmlns:p14="http://schemas.microsoft.com/office/powerpoint/2010/main" val="26763797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54</a:t>
            </a:fld>
            <a:endParaRPr lang="en-US"/>
          </a:p>
        </p:txBody>
      </p:sp>
    </p:spTree>
    <p:extLst>
      <p:ext uri="{BB962C8B-B14F-4D97-AF65-F5344CB8AC3E}">
        <p14:creationId xmlns:p14="http://schemas.microsoft.com/office/powerpoint/2010/main" val="31999312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55</a:t>
            </a:fld>
            <a:endParaRPr lang="en-US"/>
          </a:p>
        </p:txBody>
      </p:sp>
    </p:spTree>
    <p:extLst>
      <p:ext uri="{BB962C8B-B14F-4D97-AF65-F5344CB8AC3E}">
        <p14:creationId xmlns:p14="http://schemas.microsoft.com/office/powerpoint/2010/main" val="4877203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56</a:t>
            </a:fld>
            <a:endParaRPr lang="en-US"/>
          </a:p>
        </p:txBody>
      </p:sp>
    </p:spTree>
    <p:extLst>
      <p:ext uri="{BB962C8B-B14F-4D97-AF65-F5344CB8AC3E}">
        <p14:creationId xmlns:p14="http://schemas.microsoft.com/office/powerpoint/2010/main" val="32912792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57</a:t>
            </a:fld>
            <a:endParaRPr lang="en-US"/>
          </a:p>
        </p:txBody>
      </p:sp>
    </p:spTree>
    <p:extLst>
      <p:ext uri="{BB962C8B-B14F-4D97-AF65-F5344CB8AC3E}">
        <p14:creationId xmlns:p14="http://schemas.microsoft.com/office/powerpoint/2010/main" val="24530678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61E51-F578-4AA7-8F26-1698E0F0EC79}" type="slidenum">
              <a:rPr lang="en-US" smtClean="0"/>
              <a:pPr/>
              <a:t>58</a:t>
            </a:fld>
            <a:endParaRPr lang="en-US"/>
          </a:p>
        </p:txBody>
      </p:sp>
    </p:spTree>
    <p:extLst>
      <p:ext uri="{BB962C8B-B14F-4D97-AF65-F5344CB8AC3E}">
        <p14:creationId xmlns:p14="http://schemas.microsoft.com/office/powerpoint/2010/main" val="21641724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59</a:t>
            </a:fld>
            <a:endParaRPr lang="en-US"/>
          </a:p>
        </p:txBody>
      </p:sp>
    </p:spTree>
    <p:extLst>
      <p:ext uri="{BB962C8B-B14F-4D97-AF65-F5344CB8AC3E}">
        <p14:creationId xmlns:p14="http://schemas.microsoft.com/office/powerpoint/2010/main" val="1404218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60</a:t>
            </a:fld>
            <a:endParaRPr lang="en-US"/>
          </a:p>
        </p:txBody>
      </p:sp>
    </p:spTree>
    <p:extLst>
      <p:ext uri="{BB962C8B-B14F-4D97-AF65-F5344CB8AC3E}">
        <p14:creationId xmlns:p14="http://schemas.microsoft.com/office/powerpoint/2010/main" val="4110220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61</a:t>
            </a:fld>
            <a:endParaRPr lang="en-US"/>
          </a:p>
        </p:txBody>
      </p:sp>
    </p:spTree>
    <p:extLst>
      <p:ext uri="{BB962C8B-B14F-4D97-AF65-F5344CB8AC3E}">
        <p14:creationId xmlns:p14="http://schemas.microsoft.com/office/powerpoint/2010/main" val="12438750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61E51-F578-4AA7-8F26-1698E0F0EC79}" type="slidenum">
              <a:rPr lang="en-US" smtClean="0"/>
              <a:pPr/>
              <a:t>62</a:t>
            </a:fld>
            <a:endParaRPr lang="en-US"/>
          </a:p>
        </p:txBody>
      </p:sp>
    </p:spTree>
    <p:extLst>
      <p:ext uri="{BB962C8B-B14F-4D97-AF65-F5344CB8AC3E}">
        <p14:creationId xmlns:p14="http://schemas.microsoft.com/office/powerpoint/2010/main" val="2736859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literally these loops, but multi-dimensional math, which boils down to loops of basic op’s marching through arrays</a:t>
            </a:r>
          </a:p>
        </p:txBody>
      </p:sp>
      <p:sp>
        <p:nvSpPr>
          <p:cNvPr id="4" name="Slide Number Placeholder 3"/>
          <p:cNvSpPr>
            <a:spLocks noGrp="1"/>
          </p:cNvSpPr>
          <p:nvPr>
            <p:ph type="sldNum" sz="quarter" idx="5"/>
          </p:nvPr>
        </p:nvSpPr>
        <p:spPr/>
        <p:txBody>
          <a:bodyPr/>
          <a:lstStyle/>
          <a:p>
            <a:fld id="{5F161E51-F578-4AA7-8F26-1698E0F0EC79}" type="slidenum">
              <a:rPr lang="en-US" smtClean="0"/>
              <a:pPr/>
              <a:t>5</a:t>
            </a:fld>
            <a:endParaRPr lang="en-US"/>
          </a:p>
        </p:txBody>
      </p:sp>
    </p:spTree>
    <p:extLst>
      <p:ext uri="{BB962C8B-B14F-4D97-AF65-F5344CB8AC3E}">
        <p14:creationId xmlns:p14="http://schemas.microsoft.com/office/powerpoint/2010/main" val="7543564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63</a:t>
            </a:fld>
            <a:endParaRPr lang="en-US"/>
          </a:p>
        </p:txBody>
      </p:sp>
    </p:spTree>
    <p:extLst>
      <p:ext uri="{BB962C8B-B14F-4D97-AF65-F5344CB8AC3E}">
        <p14:creationId xmlns:p14="http://schemas.microsoft.com/office/powerpoint/2010/main" val="2848552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64</a:t>
            </a:fld>
            <a:endParaRPr lang="en-US"/>
          </a:p>
        </p:txBody>
      </p:sp>
    </p:spTree>
    <p:extLst>
      <p:ext uri="{BB962C8B-B14F-4D97-AF65-F5344CB8AC3E}">
        <p14:creationId xmlns:p14="http://schemas.microsoft.com/office/powerpoint/2010/main" val="3266301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 are</a:t>
            </a:r>
            <a:r>
              <a:rPr lang="en-US" baseline="0" dirty="0"/>
              <a:t> the goals of Software Optimization ?</a:t>
            </a:r>
            <a:endParaRPr lang="en-US" dirty="0"/>
          </a:p>
        </p:txBody>
      </p:sp>
      <p:sp>
        <p:nvSpPr>
          <p:cNvPr id="4" name="Slide Number Placeholder 3"/>
          <p:cNvSpPr>
            <a:spLocks noGrp="1"/>
          </p:cNvSpPr>
          <p:nvPr>
            <p:ph type="sldNum" sz="quarter" idx="10"/>
          </p:nvPr>
        </p:nvSpPr>
        <p:spPr/>
        <p:txBody>
          <a:bodyPr/>
          <a:lstStyle/>
          <a:p>
            <a:fld id="{5F161E51-F578-4AA7-8F26-1698E0F0EC79}" type="slidenum">
              <a:rPr lang="en-US" smtClean="0"/>
              <a:pPr/>
              <a:t>6</a:t>
            </a:fld>
            <a:endParaRPr lang="en-US"/>
          </a:p>
        </p:txBody>
      </p:sp>
    </p:spTree>
    <p:extLst>
      <p:ext uri="{BB962C8B-B14F-4D97-AF65-F5344CB8AC3E}">
        <p14:creationId xmlns:p14="http://schemas.microsoft.com/office/powerpoint/2010/main" val="1066193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4DD820A-71DD-4F44-AE3D-69553404CE70}"/>
              </a:ext>
            </a:extLst>
          </p:cNvPr>
          <p:cNvSpPr>
            <a:spLocks noGrp="1" noRot="1" noChangeAspect="1" noChangeArrowheads="1" noTextEdit="1"/>
          </p:cNvSpPr>
          <p:nvPr>
            <p:ph type="sldImg"/>
          </p:nvPr>
        </p:nvSpPr>
        <p:spPr>
          <a:xfrm>
            <a:off x="393700" y="692150"/>
            <a:ext cx="6070600" cy="3416300"/>
          </a:xfrm>
          <a:ln/>
        </p:spPr>
      </p:sp>
      <p:sp>
        <p:nvSpPr>
          <p:cNvPr id="16387" name="Rectangle 3">
            <a:extLst>
              <a:ext uri="{FF2B5EF4-FFF2-40B4-BE49-F238E27FC236}">
                <a16:creationId xmlns:a16="http://schemas.microsoft.com/office/drawing/2014/main" id="{DBB4A631-B43C-0749-98B4-36A3559A434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48587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0C6E589-FBA6-324C-ABC8-B39FD69E50C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Well, it’s </a:t>
            </a:r>
            <a:r>
              <a:rPr lang="en-US" altLang="en-US" dirty="0" err="1"/>
              <a:t>user+kernel</a:t>
            </a:r>
            <a:r>
              <a:rPr lang="en-US" altLang="en-US" dirty="0"/>
              <a:t> </a:t>
            </a:r>
            <a:r>
              <a:rPr lang="en-US" altLang="en-US" dirty="0" err="1"/>
              <a:t>cpu</a:t>
            </a:r>
            <a:r>
              <a:rPr lang="en-US" altLang="en-US" dirty="0"/>
              <a:t>, for this class, because that’s what we can do something about.</a:t>
            </a:r>
          </a:p>
          <a:p>
            <a:r>
              <a:rPr lang="en-US" altLang="en-US" dirty="0"/>
              <a:t>But for the rest of the class, I’ll just say ET and you don’t have to think hard about what it means (</a:t>
            </a:r>
            <a:r>
              <a:rPr lang="en-US" altLang="en-US" dirty="0" err="1"/>
              <a:t>ie</a:t>
            </a:r>
            <a:r>
              <a:rPr lang="en-US" altLang="en-US" dirty="0"/>
              <a:t>, assume no other jobs, no stalls for disk, etc.)</a:t>
            </a:r>
          </a:p>
          <a:p>
            <a:endParaRPr lang="en-US" altLang="en-US" dirty="0"/>
          </a:p>
          <a:p>
            <a:r>
              <a:rPr lang="en-US" altLang="en-US" b="1" dirty="0"/>
              <a:t>Maybe: </a:t>
            </a:r>
            <a:r>
              <a:rPr lang="en-US" altLang="en-US" b="0" dirty="0"/>
              <a:t>Note the ”time travel”. I.e. user &gt; real in this example because of parallelism!</a:t>
            </a:r>
            <a:endParaRPr lang="en-US" altLang="en-US" b="1" dirty="0"/>
          </a:p>
          <a:p>
            <a:endParaRPr lang="en-US" altLang="en-US" dirty="0"/>
          </a:p>
          <a:p>
            <a:r>
              <a:rPr lang="en-US" altLang="en-US" dirty="0"/>
              <a:t>In case I forget: https://</a:t>
            </a:r>
            <a:r>
              <a:rPr lang="en-US" altLang="en-US" dirty="0" err="1"/>
              <a:t>stackoverflow.com</a:t>
            </a:r>
            <a:r>
              <a:rPr lang="en-US" altLang="en-US" dirty="0"/>
              <a:t>/questions/556405/what-do-real-user-and-sys-mean-in-the-output-of-time1</a:t>
            </a:r>
          </a:p>
          <a:p>
            <a:r>
              <a:rPr lang="en-US" b="1" dirty="0"/>
              <a:t>Real</a:t>
            </a:r>
            <a:r>
              <a:rPr lang="en-US" dirty="0"/>
              <a:t> is wall clock time - time from start to finish of the call. This is all elapsed time including time slices used by other processes and time the process spends blocked (for example if it is waiting for I/O to complete).</a:t>
            </a:r>
          </a:p>
          <a:p>
            <a:r>
              <a:rPr lang="en-US" b="1" dirty="0"/>
              <a:t>User</a:t>
            </a:r>
            <a:r>
              <a:rPr lang="en-US" dirty="0"/>
              <a:t> is the amount of CPU time spent in user-mode code (outside the kernel) </a:t>
            </a:r>
            <a:r>
              <a:rPr lang="en-US" i="1" dirty="0"/>
              <a:t>within</a:t>
            </a:r>
            <a:r>
              <a:rPr lang="en-US" dirty="0"/>
              <a:t> the process. This is only actual CPU time used in executing the process. Other processes and time the process spends blocked do not count towards this figure.</a:t>
            </a:r>
          </a:p>
          <a:p>
            <a:r>
              <a:rPr lang="en-US" b="1" dirty="0"/>
              <a:t>Sys</a:t>
            </a:r>
            <a:r>
              <a:rPr lang="en-US" dirty="0"/>
              <a:t> is the amount of CPU time spent in the kernel within the process. This means executing CPU time spent in system calls </a:t>
            </a:r>
            <a:r>
              <a:rPr lang="en-US" i="1" dirty="0"/>
              <a:t>within the kernel,</a:t>
            </a:r>
            <a:r>
              <a:rPr lang="en-US" dirty="0"/>
              <a:t> as opposed to library code, which is still running in user-space. Like 'user', this is only CPU time used by the process. See below for a brief description of kernel mode (also known as 'supervisor' mode) and the system call mechanism.</a:t>
            </a:r>
          </a:p>
        </p:txBody>
      </p:sp>
      <p:sp>
        <p:nvSpPr>
          <p:cNvPr id="19459" name="Rectangle 3">
            <a:extLst>
              <a:ext uri="{FF2B5EF4-FFF2-40B4-BE49-F238E27FC236}">
                <a16:creationId xmlns:a16="http://schemas.microsoft.com/office/drawing/2014/main" id="{C9A4ED34-B5D0-584C-BAC3-3B5586BAFB30}"/>
              </a:ext>
            </a:extLst>
          </p:cNvPr>
          <p:cNvSpPr>
            <a:spLocks noGrp="1" noRot="1" noChangeAspect="1" noChangeArrowheads="1" noTextEdit="1"/>
          </p:cNvSpPr>
          <p:nvPr>
            <p:ph type="sldImg"/>
          </p:nvPr>
        </p:nvSpPr>
        <p:spPr>
          <a:xfrm>
            <a:off x="393700" y="692150"/>
            <a:ext cx="6070600" cy="3416300"/>
          </a:xfrm>
          <a:ln cap="flat"/>
        </p:spPr>
      </p:sp>
    </p:spTree>
    <p:extLst>
      <p:ext uri="{BB962C8B-B14F-4D97-AF65-F5344CB8AC3E}">
        <p14:creationId xmlns:p14="http://schemas.microsoft.com/office/powerpoint/2010/main" val="856760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52691F1-362B-D24C-B209-B9AA086B7308}"/>
              </a:ext>
            </a:extLst>
          </p:cNvPr>
          <p:cNvSpPr>
            <a:spLocks noGrp="1" noRot="1" noChangeAspect="1" noChangeArrowheads="1" noTextEdit="1"/>
          </p:cNvSpPr>
          <p:nvPr>
            <p:ph type="sldImg"/>
          </p:nvPr>
        </p:nvSpPr>
        <p:spPr>
          <a:xfrm>
            <a:off x="393700" y="692150"/>
            <a:ext cx="6070600" cy="3416300"/>
          </a:xfrm>
          <a:ln/>
        </p:spPr>
      </p:sp>
      <p:sp>
        <p:nvSpPr>
          <p:cNvPr id="27651" name="Rectangle 3">
            <a:extLst>
              <a:ext uri="{FF2B5EF4-FFF2-40B4-BE49-F238E27FC236}">
                <a16:creationId xmlns:a16="http://schemas.microsoft.com/office/drawing/2014/main" id="{96870634-8F28-6541-8EE9-3A3AD8B8117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07814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Footer Placeholder 7">
            <a:extLst>
              <a:ext uri="{FF2B5EF4-FFF2-40B4-BE49-F238E27FC236}">
                <a16:creationId xmlns:a16="http://schemas.microsoft.com/office/drawing/2014/main" id="{5B3943B5-9312-164E-83A5-746AD8E19DB0}"/>
              </a:ext>
            </a:extLst>
          </p:cNvPr>
          <p:cNvSpPr>
            <a:spLocks noGrp="1"/>
          </p:cNvSpPr>
          <p:nvPr>
            <p:ph type="ftr" sz="quarter" idx="11"/>
          </p:nvPr>
        </p:nvSpPr>
        <p:spPr/>
        <p:txBody>
          <a:bodyPr/>
          <a:lstStyle/>
          <a:p>
            <a:r>
              <a:rPr lang="en-US"/>
              <a:t>CC BY-NC-ND Pat Pannuto – Many slides adapted from Janarbek Matai</a:t>
            </a:r>
            <a:endParaRPr lang="en-US" dirty="0"/>
          </a:p>
        </p:txBody>
      </p:sp>
      <p:sp>
        <p:nvSpPr>
          <p:cNvPr id="9" name="Date Placeholder 8">
            <a:extLst>
              <a:ext uri="{FF2B5EF4-FFF2-40B4-BE49-F238E27FC236}">
                <a16:creationId xmlns:a16="http://schemas.microsoft.com/office/drawing/2014/main" id="{528ECB4F-7160-354E-BF6A-4AA635C6AF58}"/>
              </a:ext>
            </a:extLst>
          </p:cNvPr>
          <p:cNvSpPr>
            <a:spLocks noGrp="1"/>
          </p:cNvSpPr>
          <p:nvPr>
            <p:ph type="dt" sz="half" idx="12"/>
          </p:nvPr>
        </p:nvSpPr>
        <p:spPr/>
        <p:txBody>
          <a:bodyPr/>
          <a:lstStyle/>
          <a:p>
            <a:r>
              <a:rPr lang="en-US"/>
              <a:t>‹#›</a:t>
            </a:r>
            <a:endParaRPr lang="en-US" dirty="0"/>
          </a:p>
        </p:txBody>
      </p:sp>
    </p:spTree>
    <p:extLst>
      <p:ext uri="{BB962C8B-B14F-4D97-AF65-F5344CB8AC3E}">
        <p14:creationId xmlns:p14="http://schemas.microsoft.com/office/powerpoint/2010/main" val="236147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DFA31C-F0D3-834F-B7D3-F20946BD1CE1}"/>
              </a:ext>
            </a:extLst>
          </p:cNvPr>
          <p:cNvSpPr>
            <a:spLocks noGrp="1"/>
          </p:cNvSpPr>
          <p:nvPr>
            <p:ph type="dt" sz="half" idx="10"/>
          </p:nvPr>
        </p:nvSpPr>
        <p:spPr/>
        <p:txBody>
          <a:bodyPr/>
          <a:lstStyle/>
          <a:p>
            <a:r>
              <a:rPr lang="en-US"/>
              <a:t>‹#›</a:t>
            </a:r>
            <a:endParaRPr lang="en-US" dirty="0"/>
          </a:p>
        </p:txBody>
      </p:sp>
      <p:sp>
        <p:nvSpPr>
          <p:cNvPr id="8" name="Footer Placeholder 7">
            <a:extLst>
              <a:ext uri="{FF2B5EF4-FFF2-40B4-BE49-F238E27FC236}">
                <a16:creationId xmlns:a16="http://schemas.microsoft.com/office/drawing/2014/main" id="{15CFFAAE-E3E7-F842-8D62-FBC1B4BD1E47}"/>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519975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207D01-F95C-3F47-AD72-B2D5CE0F2AC3}"/>
              </a:ext>
            </a:extLst>
          </p:cNvPr>
          <p:cNvSpPr>
            <a:spLocks noGrp="1"/>
          </p:cNvSpPr>
          <p:nvPr>
            <p:ph type="dt" sz="half" idx="10"/>
          </p:nvPr>
        </p:nvSpPr>
        <p:spPr/>
        <p:txBody>
          <a:bodyPr/>
          <a:lstStyle/>
          <a:p>
            <a:r>
              <a:rPr lang="en-US"/>
              <a:t>‹#›</a:t>
            </a:r>
            <a:endParaRPr lang="en-US" dirty="0"/>
          </a:p>
        </p:txBody>
      </p:sp>
      <p:sp>
        <p:nvSpPr>
          <p:cNvPr id="8" name="Footer Placeholder 7">
            <a:extLst>
              <a:ext uri="{FF2B5EF4-FFF2-40B4-BE49-F238E27FC236}">
                <a16:creationId xmlns:a16="http://schemas.microsoft.com/office/drawing/2014/main" id="{92309120-E64E-2645-811C-3C75E6842A07}"/>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77722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4180"/>
          </a:xfrm>
        </p:spPr>
        <p:txBody>
          <a:bodyPr/>
          <a:lstStyle>
            <a:lvl1pPr>
              <a:defRPr b="1">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838200" y="1355558"/>
            <a:ext cx="10515600" cy="482140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flipH="1">
            <a:off x="0" y="1259306"/>
            <a:ext cx="12192000" cy="0"/>
          </a:xfrm>
          <a:prstGeom prst="line">
            <a:avLst/>
          </a:prstGeom>
          <a:ln w="63500" cap="rnd">
            <a:gradFill flip="none" rotWithShape="1">
              <a:gsLst>
                <a:gs pos="36000">
                  <a:schemeClr val="accent1">
                    <a:lumMod val="40000"/>
                    <a:lumOff val="60000"/>
                  </a:schemeClr>
                </a:gs>
                <a:gs pos="46000">
                  <a:schemeClr val="accent1">
                    <a:lumMod val="95000"/>
                    <a:lumOff val="5000"/>
                  </a:schemeClr>
                </a:gs>
                <a:gs pos="100000">
                  <a:schemeClr val="accent1">
                    <a:lumMod val="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74D4C65B-51D7-BD4E-B108-B908FDC1EDA1}"/>
              </a:ext>
            </a:extLst>
          </p:cNvPr>
          <p:cNvSpPr>
            <a:spLocks noGrp="1"/>
          </p:cNvSpPr>
          <p:nvPr>
            <p:ph type="ftr" sz="quarter" idx="11"/>
          </p:nvPr>
        </p:nvSpPr>
        <p:spPr/>
        <p:txBody>
          <a:bodyPr/>
          <a:lstStyle/>
          <a:p>
            <a:r>
              <a:rPr lang="en-US"/>
              <a:t>CC BY-NC-ND Pat Pannuto – Many slides adapted from Janarbek Matai</a:t>
            </a:r>
            <a:endParaRPr lang="en-US" dirty="0"/>
          </a:p>
        </p:txBody>
      </p:sp>
      <p:sp>
        <p:nvSpPr>
          <p:cNvPr id="10" name="Date Placeholder 8">
            <a:extLst>
              <a:ext uri="{FF2B5EF4-FFF2-40B4-BE49-F238E27FC236}">
                <a16:creationId xmlns:a16="http://schemas.microsoft.com/office/drawing/2014/main" id="{86C6FFCA-EDF3-5E41-83E0-2A3F42DF7AC3}"/>
              </a:ext>
            </a:extLst>
          </p:cNvPr>
          <p:cNvSpPr>
            <a:spLocks noGrp="1"/>
          </p:cNvSpPr>
          <p:nvPr>
            <p:ph type="dt" sz="half" idx="12"/>
          </p:nvPr>
        </p:nvSpPr>
        <p:spPr>
          <a:xfrm>
            <a:off x="8680094" y="6356350"/>
            <a:ext cx="2743200" cy="365125"/>
          </a:xfrm>
        </p:spPr>
        <p:txBody>
          <a:bodyPr/>
          <a:lstStyle/>
          <a:p>
            <a:r>
              <a:rPr lang="en-US"/>
              <a:t>‹#›</a:t>
            </a:r>
            <a:endParaRPr lang="en-US" dirty="0"/>
          </a:p>
        </p:txBody>
      </p:sp>
    </p:spTree>
    <p:extLst>
      <p:ext uri="{BB962C8B-B14F-4D97-AF65-F5344CB8AC3E}">
        <p14:creationId xmlns:p14="http://schemas.microsoft.com/office/powerpoint/2010/main" val="345486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Footer Placeholder 7">
            <a:extLst>
              <a:ext uri="{FF2B5EF4-FFF2-40B4-BE49-F238E27FC236}">
                <a16:creationId xmlns:a16="http://schemas.microsoft.com/office/drawing/2014/main" id="{D7B0A711-0380-804C-B14C-0450DA3A9091}"/>
              </a:ext>
            </a:extLst>
          </p:cNvPr>
          <p:cNvSpPr>
            <a:spLocks noGrp="1"/>
          </p:cNvSpPr>
          <p:nvPr>
            <p:ph type="ftr" sz="quarter" idx="11"/>
          </p:nvPr>
        </p:nvSpPr>
        <p:spPr/>
        <p:txBody>
          <a:bodyPr/>
          <a:lstStyle/>
          <a:p>
            <a:r>
              <a:rPr lang="en-US"/>
              <a:t>CC BY-NC-ND Pat Pannuto – Many slides adapted from Janarbek Matai</a:t>
            </a:r>
            <a:endParaRPr lang="en-US" dirty="0"/>
          </a:p>
        </p:txBody>
      </p:sp>
      <p:sp>
        <p:nvSpPr>
          <p:cNvPr id="9" name="Date Placeholder 8">
            <a:extLst>
              <a:ext uri="{FF2B5EF4-FFF2-40B4-BE49-F238E27FC236}">
                <a16:creationId xmlns:a16="http://schemas.microsoft.com/office/drawing/2014/main" id="{18913A74-7D1C-E243-85CF-9088E15F0974}"/>
              </a:ext>
            </a:extLst>
          </p:cNvPr>
          <p:cNvSpPr txBox="1">
            <a:spLocks/>
          </p:cNvSpPr>
          <p:nvPr userDrawn="1"/>
        </p:nvSpPr>
        <p:spPr>
          <a:xfrm>
            <a:off x="8680094" y="6356350"/>
            <a:ext cx="2743200" cy="365125"/>
          </a:xfrm>
          <a:prstGeom prst="rect">
            <a:avLst/>
          </a:prstGeom>
        </p:spPr>
        <p:txBody>
          <a:bodyPr anchor="ctr"/>
          <a:lstStyle>
            <a:defPPr>
              <a:defRPr lang="en-US"/>
            </a:defPPr>
            <a:lvl1pPr marL="0" algn="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EBDC7C-A47F-5F41-8035-8BFEDB51C087}" type="slidenum">
              <a:rPr lang="en-US" smtClean="0"/>
              <a:pPr/>
              <a:t>‹#›</a:t>
            </a:fld>
            <a:endParaRPr lang="en-US" dirty="0"/>
          </a:p>
        </p:txBody>
      </p:sp>
    </p:spTree>
    <p:extLst>
      <p:ext uri="{BB962C8B-B14F-4D97-AF65-F5344CB8AC3E}">
        <p14:creationId xmlns:p14="http://schemas.microsoft.com/office/powerpoint/2010/main" val="382214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8">
            <a:extLst>
              <a:ext uri="{FF2B5EF4-FFF2-40B4-BE49-F238E27FC236}">
                <a16:creationId xmlns:a16="http://schemas.microsoft.com/office/drawing/2014/main" id="{6B86E59F-AF85-F448-8B0C-934CB3A75764}"/>
              </a:ext>
            </a:extLst>
          </p:cNvPr>
          <p:cNvSpPr>
            <a:spLocks noGrp="1"/>
          </p:cNvSpPr>
          <p:nvPr>
            <p:ph type="ftr" sz="quarter" idx="11"/>
          </p:nvPr>
        </p:nvSpPr>
        <p:spPr/>
        <p:txBody>
          <a:bodyPr/>
          <a:lstStyle/>
          <a:p>
            <a:r>
              <a:rPr lang="en-US"/>
              <a:t>CC BY-NC-ND Pat Pannuto – Many slides adapted from Janarbek Matai</a:t>
            </a:r>
            <a:endParaRPr lang="en-US" dirty="0"/>
          </a:p>
        </p:txBody>
      </p:sp>
      <p:sp>
        <p:nvSpPr>
          <p:cNvPr id="10" name="Date Placeholder 8">
            <a:extLst>
              <a:ext uri="{FF2B5EF4-FFF2-40B4-BE49-F238E27FC236}">
                <a16:creationId xmlns:a16="http://schemas.microsoft.com/office/drawing/2014/main" id="{6842B363-B29B-1F45-B0F2-B76D13307FBB}"/>
              </a:ext>
            </a:extLst>
          </p:cNvPr>
          <p:cNvSpPr txBox="1">
            <a:spLocks/>
          </p:cNvSpPr>
          <p:nvPr userDrawn="1"/>
        </p:nvSpPr>
        <p:spPr>
          <a:xfrm>
            <a:off x="8680094" y="6356350"/>
            <a:ext cx="2743200" cy="365125"/>
          </a:xfrm>
          <a:prstGeom prst="rect">
            <a:avLst/>
          </a:prstGeom>
        </p:spPr>
        <p:txBody>
          <a:bodyPr anchor="ctr"/>
          <a:lstStyle>
            <a:defPPr>
              <a:defRPr lang="en-US"/>
            </a:defPPr>
            <a:lvl1pPr marL="0" algn="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EBDC7C-A47F-5F41-8035-8BFEDB51C087}" type="slidenum">
              <a:rPr lang="en-US" smtClean="0"/>
              <a:pPr/>
              <a:t>‹#›</a:t>
            </a:fld>
            <a:endParaRPr lang="en-US" dirty="0"/>
          </a:p>
        </p:txBody>
      </p:sp>
    </p:spTree>
    <p:extLst>
      <p:ext uri="{BB962C8B-B14F-4D97-AF65-F5344CB8AC3E}">
        <p14:creationId xmlns:p14="http://schemas.microsoft.com/office/powerpoint/2010/main" val="1084224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0">
            <a:extLst>
              <a:ext uri="{FF2B5EF4-FFF2-40B4-BE49-F238E27FC236}">
                <a16:creationId xmlns:a16="http://schemas.microsoft.com/office/drawing/2014/main" id="{559ED38E-53D6-354A-BB9B-F6A1EC038AD3}"/>
              </a:ext>
            </a:extLst>
          </p:cNvPr>
          <p:cNvSpPr>
            <a:spLocks noGrp="1"/>
          </p:cNvSpPr>
          <p:nvPr>
            <p:ph type="ftr" sz="quarter" idx="11"/>
          </p:nvPr>
        </p:nvSpPr>
        <p:spPr/>
        <p:txBody>
          <a:bodyPr/>
          <a:lstStyle/>
          <a:p>
            <a:r>
              <a:rPr lang="en-US"/>
              <a:t>CC BY-NC-ND Pat Pannuto – Many slides adapted from Janarbek Matai</a:t>
            </a:r>
            <a:endParaRPr lang="en-US" dirty="0"/>
          </a:p>
        </p:txBody>
      </p:sp>
      <p:sp>
        <p:nvSpPr>
          <p:cNvPr id="12" name="Date Placeholder 8">
            <a:extLst>
              <a:ext uri="{FF2B5EF4-FFF2-40B4-BE49-F238E27FC236}">
                <a16:creationId xmlns:a16="http://schemas.microsoft.com/office/drawing/2014/main" id="{5B448ACD-0AD1-214D-8E0B-EBE27709172F}"/>
              </a:ext>
            </a:extLst>
          </p:cNvPr>
          <p:cNvSpPr txBox="1">
            <a:spLocks/>
          </p:cNvSpPr>
          <p:nvPr userDrawn="1"/>
        </p:nvSpPr>
        <p:spPr>
          <a:xfrm>
            <a:off x="8680094" y="6356350"/>
            <a:ext cx="2743200" cy="365125"/>
          </a:xfrm>
          <a:prstGeom prst="rect">
            <a:avLst/>
          </a:prstGeom>
        </p:spPr>
        <p:txBody>
          <a:bodyPr anchor="ctr"/>
          <a:lstStyle>
            <a:defPPr>
              <a:defRPr lang="en-US"/>
            </a:defPPr>
            <a:lvl1pPr marL="0" algn="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EBDC7C-A47F-5F41-8035-8BFEDB51C087}" type="slidenum">
              <a:rPr lang="en-US" smtClean="0"/>
              <a:pPr/>
              <a:t>‹#›</a:t>
            </a:fld>
            <a:endParaRPr lang="en-US" dirty="0"/>
          </a:p>
        </p:txBody>
      </p:sp>
    </p:spTree>
    <p:extLst>
      <p:ext uri="{BB962C8B-B14F-4D97-AF65-F5344CB8AC3E}">
        <p14:creationId xmlns:p14="http://schemas.microsoft.com/office/powerpoint/2010/main" val="3348168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1286A2F-1924-A144-9FCB-FD2FD92F8528}"/>
              </a:ext>
            </a:extLst>
          </p:cNvPr>
          <p:cNvSpPr>
            <a:spLocks noGrp="1"/>
          </p:cNvSpPr>
          <p:nvPr>
            <p:ph type="dt" sz="half" idx="10"/>
          </p:nvPr>
        </p:nvSpPr>
        <p:spPr/>
        <p:txBody>
          <a:bodyPr/>
          <a:lstStyle/>
          <a:p>
            <a:r>
              <a:rPr lang="en-US"/>
              <a:t>‹#›</a:t>
            </a:r>
            <a:endParaRPr lang="en-US" dirty="0"/>
          </a:p>
        </p:txBody>
      </p:sp>
      <p:sp>
        <p:nvSpPr>
          <p:cNvPr id="7" name="Footer Placeholder 6">
            <a:extLst>
              <a:ext uri="{FF2B5EF4-FFF2-40B4-BE49-F238E27FC236}">
                <a16:creationId xmlns:a16="http://schemas.microsoft.com/office/drawing/2014/main" id="{3753F6AC-417A-0B4C-8E27-A0C50BB6B37A}"/>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014378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D28224C-A0FA-9A44-BB73-CDF8442B69C6}"/>
              </a:ext>
            </a:extLst>
          </p:cNvPr>
          <p:cNvSpPr>
            <a:spLocks noGrp="1"/>
          </p:cNvSpPr>
          <p:nvPr>
            <p:ph type="dt" sz="half" idx="10"/>
          </p:nvPr>
        </p:nvSpPr>
        <p:spPr/>
        <p:txBody>
          <a:bodyPr/>
          <a:lstStyle/>
          <a:p>
            <a:r>
              <a:rPr lang="en-US"/>
              <a:t>‹#›</a:t>
            </a:r>
            <a:endParaRPr lang="en-US" dirty="0"/>
          </a:p>
        </p:txBody>
      </p:sp>
      <p:sp>
        <p:nvSpPr>
          <p:cNvPr id="6" name="Footer Placeholder 5">
            <a:extLst>
              <a:ext uri="{FF2B5EF4-FFF2-40B4-BE49-F238E27FC236}">
                <a16:creationId xmlns:a16="http://schemas.microsoft.com/office/drawing/2014/main" id="{7A6D22A2-58F1-7E43-9B62-15D0352122D5}"/>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619411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7E12B223-DBA0-E144-AD8D-5772035E17C3}"/>
              </a:ext>
            </a:extLst>
          </p:cNvPr>
          <p:cNvSpPr>
            <a:spLocks noGrp="1"/>
          </p:cNvSpPr>
          <p:nvPr>
            <p:ph type="dt" sz="half" idx="10"/>
          </p:nvPr>
        </p:nvSpPr>
        <p:spPr/>
        <p:txBody>
          <a:bodyPr/>
          <a:lstStyle/>
          <a:p>
            <a:r>
              <a:rPr lang="en-US"/>
              <a:t>‹#›</a:t>
            </a:r>
            <a:endParaRPr lang="en-US" dirty="0"/>
          </a:p>
        </p:txBody>
      </p:sp>
      <p:sp>
        <p:nvSpPr>
          <p:cNvPr id="9" name="Footer Placeholder 8">
            <a:extLst>
              <a:ext uri="{FF2B5EF4-FFF2-40B4-BE49-F238E27FC236}">
                <a16:creationId xmlns:a16="http://schemas.microsoft.com/office/drawing/2014/main" id="{3DABAF3F-AC90-DF44-903C-6E91839D8F8D}"/>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562811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C5792683-F5CE-9044-8864-84A24FDC42ED}"/>
              </a:ext>
            </a:extLst>
          </p:cNvPr>
          <p:cNvSpPr>
            <a:spLocks noGrp="1"/>
          </p:cNvSpPr>
          <p:nvPr>
            <p:ph type="dt" sz="half" idx="10"/>
          </p:nvPr>
        </p:nvSpPr>
        <p:spPr/>
        <p:txBody>
          <a:bodyPr/>
          <a:lstStyle/>
          <a:p>
            <a:r>
              <a:rPr lang="en-US"/>
              <a:t>‹#›</a:t>
            </a:r>
            <a:endParaRPr lang="en-US" dirty="0"/>
          </a:p>
        </p:txBody>
      </p:sp>
      <p:sp>
        <p:nvSpPr>
          <p:cNvPr id="9" name="Footer Placeholder 8">
            <a:extLst>
              <a:ext uri="{FF2B5EF4-FFF2-40B4-BE49-F238E27FC236}">
                <a16:creationId xmlns:a16="http://schemas.microsoft.com/office/drawing/2014/main" id="{AE89A12A-EA99-3940-B40E-C58E02FEE4CE}"/>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3175691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i="1">
                <a:solidFill>
                  <a:schemeClr val="bg1">
                    <a:lumMod val="50000"/>
                  </a:schemeClr>
                </a:solidFill>
              </a:defRPr>
            </a:lvl1pPr>
          </a:lstStyle>
          <a:p>
            <a:r>
              <a:rPr lang="en-US"/>
              <a:t>CC BY-NC-ND Pat Pannuto – Many slides adapted from Janarbek Matai</a:t>
            </a:r>
            <a:endParaRPr lang="en-US" dirty="0"/>
          </a:p>
        </p:txBody>
      </p:sp>
      <p:sp>
        <p:nvSpPr>
          <p:cNvPr id="7" name="Date Placeholder 6">
            <a:extLst>
              <a:ext uri="{FF2B5EF4-FFF2-40B4-BE49-F238E27FC236}">
                <a16:creationId xmlns:a16="http://schemas.microsoft.com/office/drawing/2014/main" id="{9B117B32-CADA-3645-B72F-CFAAA9FB5A62}"/>
              </a:ext>
            </a:extLst>
          </p:cNvPr>
          <p:cNvSpPr>
            <a:spLocks noGrp="1"/>
          </p:cNvSpPr>
          <p:nvPr>
            <p:ph type="dt" sz="half" idx="2"/>
          </p:nvPr>
        </p:nvSpPr>
        <p:spPr>
          <a:xfrm>
            <a:off x="8680094" y="6356350"/>
            <a:ext cx="2743200" cy="365125"/>
          </a:xfrm>
          <a:prstGeom prst="rect">
            <a:avLst/>
          </a:prstGeom>
        </p:spPr>
        <p:txBody>
          <a:bodyPr anchor="ctr"/>
          <a:lstStyle>
            <a:lvl1pPr algn="r">
              <a:defRPr sz="1000">
                <a:solidFill>
                  <a:schemeClr val="bg1">
                    <a:lumMod val="50000"/>
                  </a:schemeClr>
                </a:solidFill>
              </a:defRPr>
            </a:lvl1pPr>
          </a:lstStyle>
          <a:p>
            <a:r>
              <a:rPr lang="en-US"/>
              <a:t>‹#›</a:t>
            </a:r>
            <a:endParaRPr lang="en-US" dirty="0"/>
          </a:p>
        </p:txBody>
      </p:sp>
    </p:spTree>
    <p:extLst>
      <p:ext uri="{BB962C8B-B14F-4D97-AF65-F5344CB8AC3E}">
        <p14:creationId xmlns:p14="http://schemas.microsoft.com/office/powerpoint/2010/main" val="251037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pec.org/benchmark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9"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notesSlide" Target="../notesSlides/notesSlide11.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7.tiff"/><Relationship Id="rId4"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3" Type="http://schemas.openxmlformats.org/officeDocument/2006/relationships/tags" Target="../tags/tag59.xml"/><Relationship Id="rId18" Type="http://schemas.openxmlformats.org/officeDocument/2006/relationships/tags" Target="../tags/tag64.xml"/><Relationship Id="rId26" Type="http://schemas.openxmlformats.org/officeDocument/2006/relationships/tags" Target="../tags/tag72.xml"/><Relationship Id="rId3" Type="http://schemas.openxmlformats.org/officeDocument/2006/relationships/tags" Target="../tags/tag49.xml"/><Relationship Id="rId21" Type="http://schemas.openxmlformats.org/officeDocument/2006/relationships/tags" Target="../tags/tag67.xml"/><Relationship Id="rId34" Type="http://schemas.openxmlformats.org/officeDocument/2006/relationships/tags" Target="../tags/tag80.xml"/><Relationship Id="rId7" Type="http://schemas.openxmlformats.org/officeDocument/2006/relationships/tags" Target="../tags/tag53.xml"/><Relationship Id="rId12" Type="http://schemas.openxmlformats.org/officeDocument/2006/relationships/tags" Target="../tags/tag58.xml"/><Relationship Id="rId17" Type="http://schemas.openxmlformats.org/officeDocument/2006/relationships/tags" Target="../tags/tag63.xml"/><Relationship Id="rId25" Type="http://schemas.openxmlformats.org/officeDocument/2006/relationships/tags" Target="../tags/tag71.xml"/><Relationship Id="rId33" Type="http://schemas.openxmlformats.org/officeDocument/2006/relationships/tags" Target="../tags/tag79.xml"/><Relationship Id="rId2" Type="http://schemas.openxmlformats.org/officeDocument/2006/relationships/tags" Target="../tags/tag48.xml"/><Relationship Id="rId16" Type="http://schemas.openxmlformats.org/officeDocument/2006/relationships/tags" Target="../tags/tag62.xml"/><Relationship Id="rId20" Type="http://schemas.openxmlformats.org/officeDocument/2006/relationships/tags" Target="../tags/tag66.xml"/><Relationship Id="rId29" Type="http://schemas.openxmlformats.org/officeDocument/2006/relationships/tags" Target="../tags/tag75.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24" Type="http://schemas.openxmlformats.org/officeDocument/2006/relationships/tags" Target="../tags/tag70.xml"/><Relationship Id="rId32" Type="http://schemas.openxmlformats.org/officeDocument/2006/relationships/tags" Target="../tags/tag78.xml"/><Relationship Id="rId5" Type="http://schemas.openxmlformats.org/officeDocument/2006/relationships/tags" Target="../tags/tag51.xml"/><Relationship Id="rId15" Type="http://schemas.openxmlformats.org/officeDocument/2006/relationships/tags" Target="../tags/tag61.xml"/><Relationship Id="rId23" Type="http://schemas.openxmlformats.org/officeDocument/2006/relationships/tags" Target="../tags/tag69.xml"/><Relationship Id="rId28" Type="http://schemas.openxmlformats.org/officeDocument/2006/relationships/tags" Target="../tags/tag74.xml"/><Relationship Id="rId36" Type="http://schemas.openxmlformats.org/officeDocument/2006/relationships/notesSlide" Target="../notesSlides/notesSlide13.xml"/><Relationship Id="rId10" Type="http://schemas.openxmlformats.org/officeDocument/2006/relationships/tags" Target="../tags/tag56.xml"/><Relationship Id="rId19" Type="http://schemas.openxmlformats.org/officeDocument/2006/relationships/tags" Target="../tags/tag65.xml"/><Relationship Id="rId31" Type="http://schemas.openxmlformats.org/officeDocument/2006/relationships/tags" Target="../tags/tag77.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tags" Target="../tags/tag60.xml"/><Relationship Id="rId22" Type="http://schemas.openxmlformats.org/officeDocument/2006/relationships/tags" Target="../tags/tag68.xml"/><Relationship Id="rId27" Type="http://schemas.openxmlformats.org/officeDocument/2006/relationships/tags" Target="../tags/tag73.xml"/><Relationship Id="rId30" Type="http://schemas.openxmlformats.org/officeDocument/2006/relationships/tags" Target="../tags/tag76.xml"/><Relationship Id="rId35" Type="http://schemas.openxmlformats.org/officeDocument/2006/relationships/slideLayout" Target="../slideLayouts/slideLayout2.xml"/><Relationship Id="rId8" Type="http://schemas.openxmlformats.org/officeDocument/2006/relationships/tags" Target="../tags/tag5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tags" Target="../tags/tag95.xml"/><Relationship Id="rId18" Type="http://schemas.openxmlformats.org/officeDocument/2006/relationships/tags" Target="../tags/tag100.xml"/><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tags" Target="../tags/tag94.xml"/><Relationship Id="rId17" Type="http://schemas.openxmlformats.org/officeDocument/2006/relationships/tags" Target="../tags/tag99.xml"/><Relationship Id="rId2" Type="http://schemas.openxmlformats.org/officeDocument/2006/relationships/tags" Target="../tags/tag84.xml"/><Relationship Id="rId16" Type="http://schemas.openxmlformats.org/officeDocument/2006/relationships/tags" Target="../tags/tag98.xml"/><Relationship Id="rId20" Type="http://schemas.openxmlformats.org/officeDocument/2006/relationships/notesSlide" Target="../notesSlides/notesSlide15.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tags" Target="../tags/tag93.xml"/><Relationship Id="rId5" Type="http://schemas.openxmlformats.org/officeDocument/2006/relationships/tags" Target="../tags/tag87.xml"/><Relationship Id="rId15" Type="http://schemas.openxmlformats.org/officeDocument/2006/relationships/tags" Target="../tags/tag97.xml"/><Relationship Id="rId10" Type="http://schemas.openxmlformats.org/officeDocument/2006/relationships/tags" Target="../tags/tag92.xml"/><Relationship Id="rId19" Type="http://schemas.openxmlformats.org/officeDocument/2006/relationships/slideLayout" Target="../slideLayouts/slideLayout2.xml"/><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tags" Target="../tags/tag9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tags" Target="../tags/tag108.xml"/><Relationship Id="rId3" Type="http://schemas.openxmlformats.org/officeDocument/2006/relationships/tags" Target="../tags/tag103.xml"/><Relationship Id="rId7" Type="http://schemas.openxmlformats.org/officeDocument/2006/relationships/tags" Target="../tags/tag107.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notesSlide" Target="../notesSlides/notesSlide16.xml"/><Relationship Id="rId5" Type="http://schemas.openxmlformats.org/officeDocument/2006/relationships/tags" Target="../tags/tag105.xml"/><Relationship Id="rId10" Type="http://schemas.openxmlformats.org/officeDocument/2006/relationships/slideLayout" Target="../slideLayouts/slideLayout2.xml"/><Relationship Id="rId4" Type="http://schemas.openxmlformats.org/officeDocument/2006/relationships/tags" Target="../tags/tag104.xml"/><Relationship Id="rId9" Type="http://schemas.openxmlformats.org/officeDocument/2006/relationships/tags" Target="../tags/tag10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8" Type="http://schemas.openxmlformats.org/officeDocument/2006/relationships/tags" Target="../tags/tag119.xml"/><Relationship Id="rId3" Type="http://schemas.openxmlformats.org/officeDocument/2006/relationships/tags" Target="../tags/tag114.xml"/><Relationship Id="rId7" Type="http://schemas.openxmlformats.org/officeDocument/2006/relationships/tags" Target="../tags/tag118.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notesSlide" Target="../notesSlides/notesSlide18.xml"/><Relationship Id="rId5" Type="http://schemas.openxmlformats.org/officeDocument/2006/relationships/tags" Target="../tags/tag116.xml"/><Relationship Id="rId10" Type="http://schemas.openxmlformats.org/officeDocument/2006/relationships/slideLayout" Target="../slideLayouts/slideLayout2.xml"/><Relationship Id="rId4" Type="http://schemas.openxmlformats.org/officeDocument/2006/relationships/tags" Target="../tags/tag115.xml"/><Relationship Id="rId9" Type="http://schemas.openxmlformats.org/officeDocument/2006/relationships/tags" Target="../tags/tag120.xml"/></Relationships>
</file>

<file path=ppt/slides/_rels/slide32.xml.rels><?xml version="1.0" encoding="UTF-8" standalone="yes"?>
<Relationships xmlns="http://schemas.openxmlformats.org/package/2006/relationships"><Relationship Id="rId3" Type="http://schemas.openxmlformats.org/officeDocument/2006/relationships/tags" Target="../tags/tag123.xml"/><Relationship Id="rId7" Type="http://schemas.openxmlformats.org/officeDocument/2006/relationships/notesSlide" Target="../notesSlides/notesSlide19.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slideLayout" Target="../slideLayouts/slideLayout2.xml"/><Relationship Id="rId5" Type="http://schemas.openxmlformats.org/officeDocument/2006/relationships/tags" Target="../tags/tag125.xml"/><Relationship Id="rId4" Type="http://schemas.openxmlformats.org/officeDocument/2006/relationships/tags" Target="../tags/tag124.xml"/></Relationships>
</file>

<file path=ppt/slides/_rels/slide33.xml.rels><?xml version="1.0" encoding="UTF-8" standalone="yes"?>
<Relationships xmlns="http://schemas.openxmlformats.org/package/2006/relationships"><Relationship Id="rId8" Type="http://schemas.openxmlformats.org/officeDocument/2006/relationships/tags" Target="../tags/tag133.xml"/><Relationship Id="rId13" Type="http://schemas.openxmlformats.org/officeDocument/2006/relationships/tags" Target="../tags/tag138.xml"/><Relationship Id="rId3" Type="http://schemas.openxmlformats.org/officeDocument/2006/relationships/tags" Target="../tags/tag128.xml"/><Relationship Id="rId7" Type="http://schemas.openxmlformats.org/officeDocument/2006/relationships/tags" Target="../tags/tag132.xml"/><Relationship Id="rId12" Type="http://schemas.openxmlformats.org/officeDocument/2006/relationships/tags" Target="../tags/tag137.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11" Type="http://schemas.openxmlformats.org/officeDocument/2006/relationships/tags" Target="../tags/tag136.xml"/><Relationship Id="rId5" Type="http://schemas.openxmlformats.org/officeDocument/2006/relationships/tags" Target="../tags/tag130.xml"/><Relationship Id="rId15" Type="http://schemas.openxmlformats.org/officeDocument/2006/relationships/notesSlide" Target="../notesSlides/notesSlide20.xml"/><Relationship Id="rId10" Type="http://schemas.openxmlformats.org/officeDocument/2006/relationships/tags" Target="../tags/tag135.xml"/><Relationship Id="rId4" Type="http://schemas.openxmlformats.org/officeDocument/2006/relationships/tags" Target="../tags/tag129.xml"/><Relationship Id="rId9" Type="http://schemas.openxmlformats.org/officeDocument/2006/relationships/tags" Target="../tags/tag134.xml"/><Relationship Id="rId1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146.xml"/><Relationship Id="rId13" Type="http://schemas.openxmlformats.org/officeDocument/2006/relationships/tags" Target="../tags/tag151.xml"/><Relationship Id="rId18" Type="http://schemas.openxmlformats.org/officeDocument/2006/relationships/tags" Target="../tags/tag156.xml"/><Relationship Id="rId3" Type="http://schemas.openxmlformats.org/officeDocument/2006/relationships/tags" Target="../tags/tag141.xml"/><Relationship Id="rId21" Type="http://schemas.openxmlformats.org/officeDocument/2006/relationships/tags" Target="../tags/tag159.xml"/><Relationship Id="rId7" Type="http://schemas.openxmlformats.org/officeDocument/2006/relationships/tags" Target="../tags/tag145.xml"/><Relationship Id="rId12" Type="http://schemas.openxmlformats.org/officeDocument/2006/relationships/tags" Target="../tags/tag150.xml"/><Relationship Id="rId17" Type="http://schemas.openxmlformats.org/officeDocument/2006/relationships/tags" Target="../tags/tag155.xml"/><Relationship Id="rId2" Type="http://schemas.openxmlformats.org/officeDocument/2006/relationships/tags" Target="../tags/tag140.xml"/><Relationship Id="rId16" Type="http://schemas.openxmlformats.org/officeDocument/2006/relationships/tags" Target="../tags/tag154.xml"/><Relationship Id="rId20" Type="http://schemas.openxmlformats.org/officeDocument/2006/relationships/tags" Target="../tags/tag158.xml"/><Relationship Id="rId1" Type="http://schemas.openxmlformats.org/officeDocument/2006/relationships/tags" Target="../tags/tag139.xml"/><Relationship Id="rId6" Type="http://schemas.openxmlformats.org/officeDocument/2006/relationships/tags" Target="../tags/tag144.xml"/><Relationship Id="rId11" Type="http://schemas.openxmlformats.org/officeDocument/2006/relationships/tags" Target="../tags/tag149.xml"/><Relationship Id="rId5" Type="http://schemas.openxmlformats.org/officeDocument/2006/relationships/tags" Target="../tags/tag143.xml"/><Relationship Id="rId15" Type="http://schemas.openxmlformats.org/officeDocument/2006/relationships/tags" Target="../tags/tag153.xml"/><Relationship Id="rId23" Type="http://schemas.openxmlformats.org/officeDocument/2006/relationships/notesSlide" Target="../notesSlides/notesSlide21.xml"/><Relationship Id="rId10" Type="http://schemas.openxmlformats.org/officeDocument/2006/relationships/tags" Target="../tags/tag148.xml"/><Relationship Id="rId19" Type="http://schemas.openxmlformats.org/officeDocument/2006/relationships/tags" Target="../tags/tag157.xml"/><Relationship Id="rId4" Type="http://schemas.openxmlformats.org/officeDocument/2006/relationships/tags" Target="../tags/tag142.xml"/><Relationship Id="rId9" Type="http://schemas.openxmlformats.org/officeDocument/2006/relationships/tags" Target="../tags/tag147.xml"/><Relationship Id="rId14" Type="http://schemas.openxmlformats.org/officeDocument/2006/relationships/tags" Target="../tags/tag152.xml"/><Relationship Id="rId2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3" Type="http://schemas.openxmlformats.org/officeDocument/2006/relationships/tags" Target="../tags/tag172.xml"/><Relationship Id="rId18" Type="http://schemas.openxmlformats.org/officeDocument/2006/relationships/tags" Target="../tags/tag177.xml"/><Relationship Id="rId26" Type="http://schemas.openxmlformats.org/officeDocument/2006/relationships/tags" Target="../tags/tag185.xml"/><Relationship Id="rId39" Type="http://schemas.openxmlformats.org/officeDocument/2006/relationships/tags" Target="../tags/tag198.xml"/><Relationship Id="rId21" Type="http://schemas.openxmlformats.org/officeDocument/2006/relationships/tags" Target="../tags/tag180.xml"/><Relationship Id="rId34" Type="http://schemas.openxmlformats.org/officeDocument/2006/relationships/tags" Target="../tags/tag193.xml"/><Relationship Id="rId42" Type="http://schemas.openxmlformats.org/officeDocument/2006/relationships/slideLayout" Target="../slideLayouts/slideLayout2.xml"/><Relationship Id="rId7" Type="http://schemas.openxmlformats.org/officeDocument/2006/relationships/tags" Target="../tags/tag166.xml"/><Relationship Id="rId2" Type="http://schemas.openxmlformats.org/officeDocument/2006/relationships/tags" Target="../tags/tag161.xml"/><Relationship Id="rId16" Type="http://schemas.openxmlformats.org/officeDocument/2006/relationships/tags" Target="../tags/tag175.xml"/><Relationship Id="rId20" Type="http://schemas.openxmlformats.org/officeDocument/2006/relationships/tags" Target="../tags/tag179.xml"/><Relationship Id="rId29" Type="http://schemas.openxmlformats.org/officeDocument/2006/relationships/tags" Target="../tags/tag188.xml"/><Relationship Id="rId41" Type="http://schemas.openxmlformats.org/officeDocument/2006/relationships/tags" Target="../tags/tag200.xml"/><Relationship Id="rId1" Type="http://schemas.openxmlformats.org/officeDocument/2006/relationships/tags" Target="../tags/tag160.xml"/><Relationship Id="rId6" Type="http://schemas.openxmlformats.org/officeDocument/2006/relationships/tags" Target="../tags/tag165.xml"/><Relationship Id="rId11" Type="http://schemas.openxmlformats.org/officeDocument/2006/relationships/tags" Target="../tags/tag170.xml"/><Relationship Id="rId24" Type="http://schemas.openxmlformats.org/officeDocument/2006/relationships/tags" Target="../tags/tag183.xml"/><Relationship Id="rId32" Type="http://schemas.openxmlformats.org/officeDocument/2006/relationships/tags" Target="../tags/tag191.xml"/><Relationship Id="rId37" Type="http://schemas.openxmlformats.org/officeDocument/2006/relationships/tags" Target="../tags/tag196.xml"/><Relationship Id="rId40" Type="http://schemas.openxmlformats.org/officeDocument/2006/relationships/tags" Target="../tags/tag199.xml"/><Relationship Id="rId5" Type="http://schemas.openxmlformats.org/officeDocument/2006/relationships/tags" Target="../tags/tag164.xml"/><Relationship Id="rId15" Type="http://schemas.openxmlformats.org/officeDocument/2006/relationships/tags" Target="../tags/tag174.xml"/><Relationship Id="rId23" Type="http://schemas.openxmlformats.org/officeDocument/2006/relationships/tags" Target="../tags/tag182.xml"/><Relationship Id="rId28" Type="http://schemas.openxmlformats.org/officeDocument/2006/relationships/tags" Target="../tags/tag187.xml"/><Relationship Id="rId36" Type="http://schemas.openxmlformats.org/officeDocument/2006/relationships/tags" Target="../tags/tag195.xml"/><Relationship Id="rId10" Type="http://schemas.openxmlformats.org/officeDocument/2006/relationships/tags" Target="../tags/tag169.xml"/><Relationship Id="rId19" Type="http://schemas.openxmlformats.org/officeDocument/2006/relationships/tags" Target="../tags/tag178.xml"/><Relationship Id="rId31" Type="http://schemas.openxmlformats.org/officeDocument/2006/relationships/tags" Target="../tags/tag190.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tags" Target="../tags/tag173.xml"/><Relationship Id="rId22" Type="http://schemas.openxmlformats.org/officeDocument/2006/relationships/tags" Target="../tags/tag181.xml"/><Relationship Id="rId27" Type="http://schemas.openxmlformats.org/officeDocument/2006/relationships/tags" Target="../tags/tag186.xml"/><Relationship Id="rId30" Type="http://schemas.openxmlformats.org/officeDocument/2006/relationships/tags" Target="../tags/tag189.xml"/><Relationship Id="rId35" Type="http://schemas.openxmlformats.org/officeDocument/2006/relationships/tags" Target="../tags/tag194.xml"/><Relationship Id="rId43" Type="http://schemas.openxmlformats.org/officeDocument/2006/relationships/notesSlide" Target="../notesSlides/notesSlide22.xml"/><Relationship Id="rId8" Type="http://schemas.openxmlformats.org/officeDocument/2006/relationships/tags" Target="../tags/tag167.xml"/><Relationship Id="rId3" Type="http://schemas.openxmlformats.org/officeDocument/2006/relationships/tags" Target="../tags/tag162.xml"/><Relationship Id="rId12" Type="http://schemas.openxmlformats.org/officeDocument/2006/relationships/tags" Target="../tags/tag171.xml"/><Relationship Id="rId17" Type="http://schemas.openxmlformats.org/officeDocument/2006/relationships/tags" Target="../tags/tag176.xml"/><Relationship Id="rId25" Type="http://schemas.openxmlformats.org/officeDocument/2006/relationships/tags" Target="../tags/tag184.xml"/><Relationship Id="rId33" Type="http://schemas.openxmlformats.org/officeDocument/2006/relationships/tags" Target="../tags/tag192.xml"/><Relationship Id="rId38" Type="http://schemas.openxmlformats.org/officeDocument/2006/relationships/tags" Target="../tags/tag19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developer.arm.com/documentation/102467/0100/Matrix-multiplication-example"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notesSlide" Target="../notesSlides/notesSlide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Layout" Target="../slideLayouts/slideLayout2.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8.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0828"/>
            <a:ext cx="9144000" cy="2387600"/>
          </a:xfrm>
        </p:spPr>
        <p:txBody>
          <a:bodyPr/>
          <a:lstStyle/>
          <a:p>
            <a:r>
              <a:rPr lang="en-US" dirty="0"/>
              <a:t>WES237B: Software for Embedded Systems</a:t>
            </a:r>
          </a:p>
        </p:txBody>
      </p:sp>
      <p:sp>
        <p:nvSpPr>
          <p:cNvPr id="32" name="Subtitle 31">
            <a:extLst>
              <a:ext uri="{FF2B5EF4-FFF2-40B4-BE49-F238E27FC236}">
                <a16:creationId xmlns:a16="http://schemas.microsoft.com/office/drawing/2014/main" id="{50EDC949-CBE0-7643-A9D6-8BFEAD20C71B}"/>
              </a:ext>
            </a:extLst>
          </p:cNvPr>
          <p:cNvSpPr>
            <a:spLocks noGrp="1"/>
          </p:cNvSpPr>
          <p:nvPr>
            <p:ph type="subTitle" idx="1"/>
          </p:nvPr>
        </p:nvSpPr>
        <p:spPr/>
        <p:txBody>
          <a:bodyPr/>
          <a:lstStyle/>
          <a:p>
            <a:endParaRPr lang="en-US"/>
          </a:p>
        </p:txBody>
      </p:sp>
      <p:pic>
        <p:nvPicPr>
          <p:cNvPr id="4" name="Picture 3" descr="CSELogo_text_color.gif"/>
          <p:cNvPicPr>
            <a:picLocks noChangeAspect="1"/>
          </p:cNvPicPr>
          <p:nvPr/>
        </p:nvPicPr>
        <p:blipFill>
          <a:blip r:embed="rId3" cstate="print"/>
          <a:srcRect/>
          <a:stretch>
            <a:fillRect/>
          </a:stretch>
        </p:blipFill>
        <p:spPr bwMode="auto">
          <a:xfrm>
            <a:off x="-6350" y="6146801"/>
            <a:ext cx="3104764" cy="711200"/>
          </a:xfrm>
          <a:prstGeom prst="rect">
            <a:avLst/>
          </a:prstGeom>
          <a:noFill/>
          <a:ln w="9525">
            <a:noFill/>
            <a:miter lim="800000"/>
            <a:headEnd/>
            <a:tailEnd/>
          </a:ln>
        </p:spPr>
      </p:pic>
      <p:sp>
        <p:nvSpPr>
          <p:cNvPr id="8" name="Subtitle 2">
            <a:extLst>
              <a:ext uri="{FF2B5EF4-FFF2-40B4-BE49-F238E27FC236}">
                <a16:creationId xmlns:a16="http://schemas.microsoft.com/office/drawing/2014/main" id="{7727EE83-6D00-9E4E-8AED-493C13A18BE4}"/>
              </a:ext>
            </a:extLst>
          </p:cNvPr>
          <p:cNvSpPr txBox="1">
            <a:spLocks/>
          </p:cNvSpPr>
          <p:nvPr/>
        </p:nvSpPr>
        <p:spPr>
          <a:xfrm>
            <a:off x="1213899" y="3379304"/>
            <a:ext cx="9144000" cy="24921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accent5">
                    <a:lumMod val="75000"/>
                  </a:schemeClr>
                </a:solidFill>
              </a:rPr>
              <a:t>Pat </a:t>
            </a:r>
            <a:r>
              <a:rPr lang="en-US" sz="2800" b="1" dirty="0" err="1">
                <a:solidFill>
                  <a:schemeClr val="accent5">
                    <a:lumMod val="75000"/>
                  </a:schemeClr>
                </a:solidFill>
              </a:rPr>
              <a:t>Pannuto</a:t>
            </a:r>
            <a:endParaRPr lang="en-US" sz="2800" i="1" baseline="30000" dirty="0">
              <a:solidFill>
                <a:schemeClr val="accent5">
                  <a:lumMod val="75000"/>
                </a:schemeClr>
              </a:solidFill>
            </a:endParaRPr>
          </a:p>
          <a:p>
            <a:pPr algn="l"/>
            <a:r>
              <a:rPr lang="en-US" sz="2000" i="1" dirty="0">
                <a:solidFill>
                  <a:schemeClr val="accent5">
                    <a:lumMod val="75000"/>
                  </a:schemeClr>
                </a:solidFill>
              </a:rPr>
              <a:t>Department of Computer Science and Engineering </a:t>
            </a:r>
          </a:p>
          <a:p>
            <a:pPr algn="l"/>
            <a:r>
              <a:rPr lang="en-US" sz="2000" i="1" dirty="0">
                <a:solidFill>
                  <a:schemeClr val="accent5">
                    <a:lumMod val="75000"/>
                  </a:schemeClr>
                </a:solidFill>
              </a:rPr>
              <a:t>University of California, San Diego</a:t>
            </a:r>
          </a:p>
          <a:p>
            <a:pPr algn="l"/>
            <a:r>
              <a:rPr lang="en-US" sz="2000" b="1" i="1" dirty="0">
                <a:solidFill>
                  <a:schemeClr val="accent5">
                    <a:lumMod val="75000"/>
                  </a:schemeClr>
                </a:solidFill>
              </a:rPr>
              <a:t>Summer Session 2022</a:t>
            </a:r>
          </a:p>
        </p:txBody>
      </p:sp>
    </p:spTree>
    <p:extLst>
      <p:ext uri="{BB962C8B-B14F-4D97-AF65-F5344CB8AC3E}">
        <p14:creationId xmlns:p14="http://schemas.microsoft.com/office/powerpoint/2010/main" val="3181003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is Affected by,…</a:t>
            </a: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7733F94-BD4E-45B7-8984-807B972C88CC}" type="slidenum">
              <a:rPr lang="en-US" smtClean="0"/>
              <a:pPr/>
              <a:t>10</a:t>
            </a:fld>
            <a:endParaRPr lang="en-US"/>
          </a:p>
        </p:txBody>
      </p:sp>
      <p:sp>
        <p:nvSpPr>
          <p:cNvPr id="3" name="Footer Placeholder 2">
            <a:extLst>
              <a:ext uri="{FF2B5EF4-FFF2-40B4-BE49-F238E27FC236}">
                <a16:creationId xmlns:a16="http://schemas.microsoft.com/office/drawing/2014/main" id="{4B5EE55D-DDF7-7B4D-8012-20E38CD7246E}"/>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992996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is Affected by,…</a:t>
            </a:r>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a:t>Technology</a:t>
            </a:r>
          </a:p>
          <a:p>
            <a:pPr lvl="1">
              <a:buFont typeface="Wingdings" pitchFamily="2" charset="2"/>
              <a:buChar char="Ø"/>
            </a:pPr>
            <a:r>
              <a:rPr lang="en-US" dirty="0"/>
              <a:t>Clock speed</a:t>
            </a:r>
          </a:p>
          <a:p>
            <a:pPr lvl="1">
              <a:buFont typeface="Wingdings" pitchFamily="2" charset="2"/>
              <a:buChar char="Ø"/>
            </a:pPr>
            <a:r>
              <a:rPr lang="en-US" dirty="0"/>
              <a:t>Processor technology</a:t>
            </a:r>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7733F94-BD4E-45B7-8984-807B972C88CC}" type="slidenum">
              <a:rPr lang="en-US" smtClean="0"/>
              <a:pPr/>
              <a:t>11</a:t>
            </a:fld>
            <a:endParaRPr lang="en-US"/>
          </a:p>
        </p:txBody>
      </p:sp>
      <p:sp>
        <p:nvSpPr>
          <p:cNvPr id="4" name="Footer Placeholder 3">
            <a:extLst>
              <a:ext uri="{FF2B5EF4-FFF2-40B4-BE49-F238E27FC236}">
                <a16:creationId xmlns:a16="http://schemas.microsoft.com/office/drawing/2014/main" id="{EA10BE81-B0EF-B04B-BB9A-EBFC4D062656}"/>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1742321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is Affected by,…</a:t>
            </a:r>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a:t>Technology</a:t>
            </a:r>
          </a:p>
          <a:p>
            <a:pPr lvl="1">
              <a:buFont typeface="Wingdings" pitchFamily="2" charset="2"/>
              <a:buChar char="Ø"/>
            </a:pPr>
            <a:r>
              <a:rPr lang="en-US" dirty="0"/>
              <a:t>Clock speed</a:t>
            </a:r>
          </a:p>
          <a:p>
            <a:pPr lvl="1">
              <a:buFont typeface="Wingdings" pitchFamily="2" charset="2"/>
              <a:buChar char="Ø"/>
            </a:pPr>
            <a:r>
              <a:rPr lang="en-US" dirty="0"/>
              <a:t>Processor technology</a:t>
            </a:r>
          </a:p>
          <a:p>
            <a:pPr>
              <a:buFont typeface="Wingdings" pitchFamily="2" charset="2"/>
              <a:buChar char="Ø"/>
            </a:pPr>
            <a:r>
              <a:rPr lang="en-US" dirty="0"/>
              <a:t>Organization </a:t>
            </a:r>
          </a:p>
          <a:p>
            <a:pPr lvl="1">
              <a:buFont typeface="Wingdings" pitchFamily="2" charset="2"/>
              <a:buChar char="Ø"/>
            </a:pPr>
            <a:r>
              <a:rPr lang="en-US" dirty="0"/>
              <a:t>Single core. vs. multi core</a:t>
            </a:r>
          </a:p>
          <a:p>
            <a:pPr lvl="1">
              <a:buFont typeface="Wingdings" pitchFamily="2" charset="2"/>
              <a:buChar char="Ø"/>
            </a:pPr>
            <a:r>
              <a:rPr lang="en-US" dirty="0"/>
              <a:t>Types of processors implementation  (SIMD, out of order,..)</a:t>
            </a:r>
          </a:p>
          <a:p>
            <a:pPr lvl="1">
              <a:buFont typeface="Wingdings" pitchFamily="2" charset="2"/>
              <a:buChar char="Ø"/>
            </a:pPr>
            <a:r>
              <a:rPr lang="en-US" dirty="0"/>
              <a:t>Heterogeneous (</a:t>
            </a:r>
            <a:r>
              <a:rPr lang="en-US" dirty="0" err="1"/>
              <a:t>SoC</a:t>
            </a:r>
            <a:r>
              <a:rPr lang="en-US" dirty="0"/>
              <a:t>) </a:t>
            </a:r>
          </a:p>
          <a:p>
            <a:pPr lvl="1">
              <a:buFont typeface="Wingdings" pitchFamily="2" charset="2"/>
              <a:buChar char="Ø"/>
            </a:pPr>
            <a:r>
              <a:rPr lang="en-US" dirty="0"/>
              <a:t>Memory hierarchy  &amp; memory type </a:t>
            </a:r>
          </a:p>
          <a:p>
            <a:pPr lvl="1">
              <a:buFont typeface="Wingdings" pitchFamily="2" charset="2"/>
              <a:buChar char="Ø"/>
            </a:pPr>
            <a:r>
              <a:rPr lang="en-US" dirty="0"/>
              <a:t>Type of I/O devices </a:t>
            </a:r>
          </a:p>
          <a:p>
            <a:pPr lvl="1">
              <a:buFont typeface="Wingdings" pitchFamily="2" charset="2"/>
              <a:buChar char="Ø"/>
            </a:pPr>
            <a:r>
              <a:rPr lang="en-US" dirty="0"/>
              <a:t>,…</a:t>
            </a:r>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7733F94-BD4E-45B7-8984-807B972C88CC}" type="slidenum">
              <a:rPr lang="en-US" smtClean="0"/>
              <a:pPr/>
              <a:t>12</a:t>
            </a:fld>
            <a:endParaRPr lang="en-US"/>
          </a:p>
        </p:txBody>
      </p:sp>
      <p:sp>
        <p:nvSpPr>
          <p:cNvPr id="4" name="Footer Placeholder 3">
            <a:extLst>
              <a:ext uri="{FF2B5EF4-FFF2-40B4-BE49-F238E27FC236}">
                <a16:creationId xmlns:a16="http://schemas.microsoft.com/office/drawing/2014/main" id="{FAE5657E-3FCD-F749-8127-118E65F198DC}"/>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166312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Performance is Affected by,…</a:t>
            </a:r>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dirty="0"/>
              <a:t>Technology</a:t>
            </a:r>
          </a:p>
          <a:p>
            <a:pPr lvl="1">
              <a:buFont typeface="Wingdings" pitchFamily="2" charset="2"/>
              <a:buChar char="Ø"/>
            </a:pPr>
            <a:r>
              <a:rPr lang="en-US" dirty="0"/>
              <a:t>Clock speed</a:t>
            </a:r>
          </a:p>
          <a:p>
            <a:pPr lvl="1">
              <a:buFont typeface="Wingdings" pitchFamily="2" charset="2"/>
              <a:buChar char="Ø"/>
            </a:pPr>
            <a:r>
              <a:rPr lang="en-US" dirty="0"/>
              <a:t>Processor technology</a:t>
            </a:r>
          </a:p>
          <a:p>
            <a:pPr>
              <a:buFont typeface="Wingdings" pitchFamily="2" charset="2"/>
              <a:buChar char="Ø"/>
            </a:pPr>
            <a:r>
              <a:rPr lang="en-US" dirty="0"/>
              <a:t>Organization </a:t>
            </a:r>
          </a:p>
          <a:p>
            <a:pPr lvl="1">
              <a:buFont typeface="Wingdings" pitchFamily="2" charset="2"/>
              <a:buChar char="Ø"/>
            </a:pPr>
            <a:r>
              <a:rPr lang="en-US" dirty="0"/>
              <a:t>Single core. Vs. multi core</a:t>
            </a:r>
          </a:p>
          <a:p>
            <a:pPr lvl="1">
              <a:buFont typeface="Wingdings" pitchFamily="2" charset="2"/>
              <a:buChar char="Ø"/>
            </a:pPr>
            <a:r>
              <a:rPr lang="en-US" dirty="0"/>
              <a:t>Heterogeneous (</a:t>
            </a:r>
            <a:r>
              <a:rPr lang="en-US" dirty="0" err="1"/>
              <a:t>SoC</a:t>
            </a:r>
            <a:r>
              <a:rPr lang="en-US" dirty="0"/>
              <a:t>) </a:t>
            </a:r>
          </a:p>
          <a:p>
            <a:pPr lvl="1">
              <a:buFont typeface="Wingdings" pitchFamily="2" charset="2"/>
              <a:buChar char="Ø"/>
            </a:pPr>
            <a:r>
              <a:rPr lang="en-US" dirty="0"/>
              <a:t>Types of processors  (SIMD, out of order,..)</a:t>
            </a:r>
          </a:p>
          <a:p>
            <a:pPr lvl="1">
              <a:buFont typeface="Wingdings" pitchFamily="2" charset="2"/>
              <a:buChar char="Ø"/>
            </a:pPr>
            <a:r>
              <a:rPr lang="en-US" dirty="0"/>
              <a:t>Memory hierarchy  &amp; memory type </a:t>
            </a:r>
          </a:p>
          <a:p>
            <a:pPr lvl="1">
              <a:buFont typeface="Wingdings" pitchFamily="2" charset="2"/>
              <a:buChar char="Ø"/>
            </a:pPr>
            <a:r>
              <a:rPr lang="en-US" dirty="0"/>
              <a:t>Type of I/O devices </a:t>
            </a:r>
          </a:p>
          <a:p>
            <a:pPr lvl="1">
              <a:buFont typeface="Wingdings" pitchFamily="2" charset="2"/>
              <a:buChar char="Ø"/>
            </a:pPr>
            <a:r>
              <a:rPr lang="en-US" dirty="0"/>
              <a:t>,…</a:t>
            </a:r>
          </a:p>
          <a:p>
            <a:pPr>
              <a:buFont typeface="Wingdings" pitchFamily="2" charset="2"/>
              <a:buChar char="Ø"/>
            </a:pPr>
            <a:r>
              <a:rPr lang="en-US" dirty="0"/>
              <a:t>Software</a:t>
            </a:r>
          </a:p>
          <a:p>
            <a:pPr lvl="1">
              <a:buFont typeface="Wingdings" pitchFamily="2" charset="2"/>
              <a:buChar char="Ø"/>
            </a:pPr>
            <a:r>
              <a:rPr lang="en-US" dirty="0"/>
              <a:t>Quality of compilers &amp; libraries  &amp; parallel processing frameworks  </a:t>
            </a:r>
          </a:p>
          <a:p>
            <a:pPr lvl="1">
              <a:buFont typeface="Wingdings" pitchFamily="2" charset="2"/>
              <a:buChar char="Ø"/>
            </a:pPr>
            <a:r>
              <a:rPr lang="en-US" dirty="0"/>
              <a:t>Operating system</a:t>
            </a:r>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7733F94-BD4E-45B7-8984-807B972C88CC}" type="slidenum">
              <a:rPr lang="en-US" smtClean="0"/>
              <a:pPr/>
              <a:t>13</a:t>
            </a:fld>
            <a:endParaRPr lang="en-US"/>
          </a:p>
        </p:txBody>
      </p:sp>
      <p:sp>
        <p:nvSpPr>
          <p:cNvPr id="4" name="Footer Placeholder 3">
            <a:extLst>
              <a:ext uri="{FF2B5EF4-FFF2-40B4-BE49-F238E27FC236}">
                <a16:creationId xmlns:a16="http://schemas.microsoft.com/office/drawing/2014/main" id="{1EDB45E3-AE4B-C844-BFA5-96EE2DD940CD}"/>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1621397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Measuring Performance</a:t>
            </a:r>
          </a:p>
        </p:txBody>
      </p:sp>
      <p:sp>
        <p:nvSpPr>
          <p:cNvPr id="3" name="Content Placeholder 2"/>
          <p:cNvSpPr>
            <a:spLocks noGrp="1"/>
          </p:cNvSpPr>
          <p:nvPr>
            <p:ph idx="1"/>
          </p:nvPr>
        </p:nvSpPr>
        <p:spPr/>
        <p:txBody>
          <a:bodyPr>
            <a:normAutofit/>
          </a:bodyPr>
          <a:lstStyle/>
          <a:p>
            <a:r>
              <a:rPr lang="en-US" sz="3200" dirty="0"/>
              <a:t>Well defined metrics </a:t>
            </a:r>
          </a:p>
          <a:p>
            <a:pPr lvl="1"/>
            <a:r>
              <a:rPr lang="en-US" sz="3200" dirty="0"/>
              <a:t>Execution time =  Time spent running a program on X computer</a:t>
            </a:r>
          </a:p>
          <a:p>
            <a:r>
              <a:rPr lang="en-US" sz="3200" dirty="0"/>
              <a:t>Reproducibility</a:t>
            </a:r>
          </a:p>
          <a:p>
            <a:pPr lvl="1"/>
            <a:r>
              <a:rPr lang="en-US" sz="3200" dirty="0"/>
              <a:t>Should get the same result when you are using the same program on same machine under same conditions (OS, compiler levels,…) </a:t>
            </a:r>
          </a:p>
          <a:p>
            <a:r>
              <a:rPr lang="en-US" sz="3200" dirty="0"/>
              <a:t>Standard Benchmarks </a:t>
            </a:r>
          </a:p>
          <a:p>
            <a:pPr lvl="1"/>
            <a:r>
              <a:rPr lang="en-US" dirty="0"/>
              <a:t>SPEC (</a:t>
            </a:r>
            <a:r>
              <a:rPr lang="en-US" dirty="0">
                <a:hlinkClick r:id="rId2"/>
              </a:rPr>
              <a:t>https://www.spec.org/benchmarks.html</a:t>
            </a:r>
            <a:r>
              <a:rPr lang="en-US" dirty="0"/>
              <a:t>) </a:t>
            </a:r>
          </a:p>
          <a:p>
            <a:pPr lvl="1"/>
            <a:endParaRPr lang="en-US" sz="3200"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7733F94-BD4E-45B7-8984-807B972C88CC}" type="slidenum">
              <a:rPr lang="en-US" smtClean="0"/>
              <a:pPr/>
              <a:t>14</a:t>
            </a:fld>
            <a:endParaRPr lang="en-US"/>
          </a:p>
        </p:txBody>
      </p:sp>
      <p:sp>
        <p:nvSpPr>
          <p:cNvPr id="4" name="Footer Placeholder 3">
            <a:extLst>
              <a:ext uri="{FF2B5EF4-FFF2-40B4-BE49-F238E27FC236}">
                <a16:creationId xmlns:a16="http://schemas.microsoft.com/office/drawing/2014/main" id="{6C4262BB-42A4-FB4C-91E1-190471476619}"/>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845064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Metrics</a:t>
            </a:r>
          </a:p>
        </p:txBody>
      </p:sp>
      <p:sp>
        <p:nvSpPr>
          <p:cNvPr id="3" name="Content Placeholder 2"/>
          <p:cNvSpPr>
            <a:spLocks noGrp="1"/>
          </p:cNvSpPr>
          <p:nvPr>
            <p:ph idx="1"/>
          </p:nvPr>
        </p:nvSpPr>
        <p:spPr/>
        <p:txBody>
          <a:bodyPr>
            <a:normAutofit fontScale="92500" lnSpcReduction="20000"/>
          </a:bodyPr>
          <a:lstStyle/>
          <a:p>
            <a:pPr>
              <a:buFont typeface="Wingdings" pitchFamily="2" charset="2"/>
              <a:buChar char="Ø"/>
            </a:pPr>
            <a:r>
              <a:rPr lang="en-US" dirty="0"/>
              <a:t>Raw speed  =  peak performance </a:t>
            </a:r>
          </a:p>
          <a:p>
            <a:pPr lvl="1">
              <a:buFont typeface="Wingdings" pitchFamily="2" charset="2"/>
              <a:buChar char="Ø"/>
            </a:pPr>
            <a:r>
              <a:rPr lang="en-US" dirty="0"/>
              <a:t>In practice, never attainable</a:t>
            </a:r>
          </a:p>
          <a:p>
            <a:pPr lvl="1">
              <a:buFont typeface="Wingdings" pitchFamily="2" charset="2"/>
              <a:buChar char="Ø"/>
            </a:pPr>
            <a:r>
              <a:rPr lang="en-US" dirty="0"/>
              <a:t>Clock rate * #of floating point operations/cycle (E.g., 10 </a:t>
            </a:r>
            <a:r>
              <a:rPr lang="en-US" dirty="0" err="1"/>
              <a:t>Gflops</a:t>
            </a:r>
            <a:r>
              <a:rPr lang="en-US" dirty="0"/>
              <a:t>) </a:t>
            </a:r>
          </a:p>
          <a:p>
            <a:pPr>
              <a:buFont typeface="Wingdings" pitchFamily="2" charset="2"/>
              <a:buChar char="Ø"/>
            </a:pPr>
            <a:r>
              <a:rPr lang="en-US" b="1" dirty="0"/>
              <a:t>Execution time</a:t>
            </a:r>
            <a:r>
              <a:rPr lang="en-US" dirty="0"/>
              <a:t> = time to execute a program from beginning to end </a:t>
            </a:r>
          </a:p>
          <a:p>
            <a:pPr lvl="1">
              <a:buFont typeface="Wingdings" pitchFamily="2" charset="2"/>
              <a:buChar char="Ø"/>
            </a:pPr>
            <a:r>
              <a:rPr lang="en-US" dirty="0"/>
              <a:t>The sooner the better</a:t>
            </a:r>
          </a:p>
          <a:p>
            <a:pPr lvl="1">
              <a:buFont typeface="Wingdings" pitchFamily="2" charset="2"/>
              <a:buChar char="Ø"/>
            </a:pPr>
            <a:r>
              <a:rPr lang="en-US" dirty="0"/>
              <a:t>Wall clock time/elapsed time: Time to complete  task as seen by the user. Might include operating system overhead or interference with other applications </a:t>
            </a:r>
          </a:p>
          <a:p>
            <a:pPr lvl="1">
              <a:buFont typeface="Wingdings" pitchFamily="2" charset="2"/>
              <a:buChar char="Ø"/>
            </a:pPr>
            <a:r>
              <a:rPr lang="en-US" dirty="0"/>
              <a:t>CPU Time: does not include time spent for IO, external sources </a:t>
            </a:r>
          </a:p>
          <a:p>
            <a:pPr lvl="2">
              <a:buFont typeface="Wingdings" pitchFamily="2" charset="2"/>
              <a:buChar char="Ø"/>
            </a:pPr>
            <a:r>
              <a:rPr lang="en-US" dirty="0"/>
              <a:t>User CPU time: CPU time spent in the program</a:t>
            </a:r>
          </a:p>
          <a:p>
            <a:pPr lvl="2">
              <a:buFont typeface="Wingdings" pitchFamily="2" charset="2"/>
              <a:buChar char="Ø"/>
            </a:pPr>
            <a:r>
              <a:rPr lang="en-US" dirty="0"/>
              <a:t>System CPU time: CPU time spent in the OS performing </a:t>
            </a:r>
            <a:r>
              <a:rPr lang="en-US" dirty="0" err="1"/>
              <a:t>taks</a:t>
            </a:r>
            <a:r>
              <a:rPr lang="en-US" dirty="0"/>
              <a:t> requested by program</a:t>
            </a:r>
          </a:p>
          <a:p>
            <a:pPr>
              <a:buFont typeface="Wingdings" pitchFamily="2" charset="2"/>
              <a:buChar char="Ø"/>
            </a:pPr>
            <a:r>
              <a:rPr lang="en-US" b="1" dirty="0"/>
              <a:t>Throughput </a:t>
            </a:r>
            <a:r>
              <a:rPr lang="en-US" dirty="0"/>
              <a:t>= total amount of work completed in a given time</a:t>
            </a:r>
          </a:p>
          <a:p>
            <a:pPr lvl="1">
              <a:buFont typeface="Wingdings" pitchFamily="2" charset="2"/>
              <a:buChar char="Ø"/>
            </a:pPr>
            <a:r>
              <a:rPr lang="en-US" dirty="0"/>
              <a:t>Frames per second (fps)., 30 fps </a:t>
            </a:r>
          </a:p>
          <a:p>
            <a:pPr lvl="1">
              <a:buFont typeface="Wingdings" pitchFamily="2" charset="2"/>
              <a:buChar char="Ø"/>
            </a:pPr>
            <a:r>
              <a:rPr lang="en-US" dirty="0"/>
              <a:t>Transactions or packets per second</a:t>
            </a:r>
          </a:p>
          <a:p>
            <a:pPr lvl="1">
              <a:buFont typeface="Wingdings" pitchFamily="2" charset="2"/>
              <a:buChar char="Ø"/>
            </a:pPr>
            <a:r>
              <a:rPr lang="en-US" dirty="0"/>
              <a:t>Indication of how well hardware resources are being used  </a:t>
            </a:r>
          </a:p>
          <a:p>
            <a:r>
              <a:rPr lang="en-US" dirty="0"/>
              <a:t>Memory: Bandwidth &amp; Latency </a:t>
            </a:r>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7733F94-BD4E-45B7-8984-807B972C88CC}" type="slidenum">
              <a:rPr lang="en-US" smtClean="0"/>
              <a:pPr/>
              <a:t>15</a:t>
            </a:fld>
            <a:endParaRPr lang="en-US"/>
          </a:p>
        </p:txBody>
      </p:sp>
      <p:sp>
        <p:nvSpPr>
          <p:cNvPr id="4" name="Footer Placeholder 3">
            <a:extLst>
              <a:ext uri="{FF2B5EF4-FFF2-40B4-BE49-F238E27FC236}">
                <a16:creationId xmlns:a16="http://schemas.microsoft.com/office/drawing/2014/main" id="{E9D8C14C-3A8A-DA49-A0FF-AE8F36BE8FEE}"/>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186385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2048B2B-C950-2F48-9D23-62DD1528FA5C}"/>
              </a:ext>
            </a:extLst>
          </p:cNvPr>
          <p:cNvSpPr>
            <a:spLocks noGrp="1" noChangeArrowheads="1"/>
          </p:cNvSpPr>
          <p:nvPr>
            <p:ph type="title"/>
            <p:custDataLst>
              <p:tags r:id="rId1"/>
            </p:custDataLst>
          </p:nvPr>
        </p:nvSpPr>
        <p:spPr/>
        <p:txBody>
          <a:bodyPr>
            <a:noAutofit/>
          </a:bodyPr>
          <a:lstStyle/>
          <a:p>
            <a:r>
              <a:rPr lang="en-US" altLang="en-US" sz="3600" dirty="0"/>
              <a:t>There are many ways to measure program execution time</a:t>
            </a:r>
          </a:p>
        </p:txBody>
      </p:sp>
      <p:sp>
        <p:nvSpPr>
          <p:cNvPr id="12291" name="Rectangle 3">
            <a:extLst>
              <a:ext uri="{FF2B5EF4-FFF2-40B4-BE49-F238E27FC236}">
                <a16:creationId xmlns:a16="http://schemas.microsoft.com/office/drawing/2014/main" id="{A98FF317-CE71-8C4F-99A2-608FD805AFCF}"/>
              </a:ext>
            </a:extLst>
          </p:cNvPr>
          <p:cNvSpPr>
            <a:spLocks noGrp="1" noChangeArrowheads="1"/>
          </p:cNvSpPr>
          <p:nvPr>
            <p:ph type="body" idx="1"/>
            <p:custDataLst>
              <p:tags r:id="rId2"/>
            </p:custDataLst>
          </p:nvPr>
        </p:nvSpPr>
        <p:spPr>
          <a:xfrm>
            <a:off x="609600" y="3570514"/>
            <a:ext cx="10972800" cy="2555649"/>
          </a:xfrm>
        </p:spPr>
        <p:txBody>
          <a:bodyPr/>
          <a:lstStyle/>
          <a:p>
            <a:r>
              <a:rPr lang="en-US" altLang="en-US" dirty="0"/>
              <a:t>Program-reported time?</a:t>
            </a:r>
          </a:p>
          <a:p>
            <a:r>
              <a:rPr lang="en-US" altLang="en-US" dirty="0"/>
              <a:t>Wall-clock time?</a:t>
            </a:r>
          </a:p>
          <a:p>
            <a:r>
              <a:rPr lang="en-US" altLang="en-US" dirty="0"/>
              <a:t>user CPU time?</a:t>
            </a:r>
          </a:p>
          <a:p>
            <a:r>
              <a:rPr lang="en-US" altLang="en-US" dirty="0"/>
              <a:t>user + kernel CPU time?</a:t>
            </a:r>
          </a:p>
        </p:txBody>
      </p:sp>
      <p:sp>
        <p:nvSpPr>
          <p:cNvPr id="12292" name="Rectangle 4">
            <a:extLst>
              <a:ext uri="{FF2B5EF4-FFF2-40B4-BE49-F238E27FC236}">
                <a16:creationId xmlns:a16="http://schemas.microsoft.com/office/drawing/2014/main" id="{4EAB85E7-2C22-5F40-8302-4163E79AEB62}"/>
              </a:ext>
            </a:extLst>
          </p:cNvPr>
          <p:cNvSpPr>
            <a:spLocks noChangeArrowheads="1"/>
          </p:cNvSpPr>
          <p:nvPr>
            <p:custDataLst>
              <p:tags r:id="rId3"/>
            </p:custDataLst>
          </p:nvPr>
        </p:nvSpPr>
        <p:spPr bwMode="auto">
          <a:xfrm>
            <a:off x="1698172" y="1419421"/>
            <a:ext cx="9027885" cy="181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dirty="0">
                <a:latin typeface="Courier New" panose="02070309020205020404" pitchFamily="49" charset="0"/>
              </a:rPr>
              <a:t>$ time make  </a:t>
            </a:r>
            <a:r>
              <a:rPr lang="en-US" altLang="en-US" sz="1600" dirty="0">
                <a:solidFill>
                  <a:schemeClr val="bg1">
                    <a:lumMod val="50000"/>
                  </a:schemeClr>
                </a:solidFill>
                <a:latin typeface="Courier New" panose="02070309020205020404" pitchFamily="49" charset="0"/>
              </a:rPr>
              <a:t># cargo build</a:t>
            </a:r>
          </a:p>
          <a:p>
            <a:pPr>
              <a:spcBef>
                <a:spcPct val="0"/>
              </a:spcBef>
              <a:buClrTx/>
              <a:buSzTx/>
              <a:buFontTx/>
              <a:buNone/>
            </a:pPr>
            <a:r>
              <a:rPr lang="en-US" altLang="en-US" sz="1600" dirty="0">
                <a:latin typeface="Courier New" panose="02070309020205020404" pitchFamily="49" charset="0"/>
              </a:rPr>
              <a:t> Compiling hail v0.1.0 (/tock/boards/hail)</a:t>
            </a:r>
          </a:p>
          <a:p>
            <a:pPr>
              <a:spcBef>
                <a:spcPct val="0"/>
              </a:spcBef>
              <a:buClrTx/>
              <a:buSzTx/>
              <a:buFontTx/>
              <a:buNone/>
            </a:pPr>
            <a:r>
              <a:rPr lang="en-US" altLang="en-US" sz="1600" dirty="0">
                <a:latin typeface="Courier New" panose="02070309020205020404" pitchFamily="49" charset="0"/>
              </a:rPr>
              <a:t>    Finished release [optimized + </a:t>
            </a:r>
            <a:r>
              <a:rPr lang="en-US" altLang="en-US" sz="1600" dirty="0" err="1">
                <a:latin typeface="Courier New" panose="02070309020205020404" pitchFamily="49" charset="0"/>
              </a:rPr>
              <a:t>debuginfo</a:t>
            </a:r>
            <a:r>
              <a:rPr lang="en-US" altLang="en-US" sz="1600" dirty="0">
                <a:latin typeface="Courier New" panose="02070309020205020404" pitchFamily="49" charset="0"/>
              </a:rPr>
              <a:t>] target(s) in </a:t>
            </a:r>
            <a:r>
              <a:rPr lang="en-US" altLang="en-US" sz="1600" b="1" dirty="0">
                <a:solidFill>
                  <a:srgbClr val="FF0000"/>
                </a:solidFill>
                <a:latin typeface="Courier New" panose="02070309020205020404" pitchFamily="49" charset="0"/>
              </a:rPr>
              <a:t>19.96s</a:t>
            </a:r>
          </a:p>
          <a:p>
            <a:pPr>
              <a:spcBef>
                <a:spcPct val="0"/>
              </a:spcBef>
              <a:buClrTx/>
              <a:buSzTx/>
              <a:buFontTx/>
              <a:buNone/>
            </a:pPr>
            <a:endParaRPr lang="en-US" altLang="en-US" sz="1600" dirty="0">
              <a:latin typeface="Courier New" panose="02070309020205020404" pitchFamily="49" charset="0"/>
            </a:endParaRPr>
          </a:p>
          <a:p>
            <a:pPr>
              <a:spcBef>
                <a:spcPct val="0"/>
              </a:spcBef>
              <a:buClrTx/>
              <a:buSzTx/>
              <a:buFontTx/>
              <a:buNone/>
            </a:pPr>
            <a:r>
              <a:rPr lang="en-US" altLang="en-US" sz="1600" dirty="0">
                <a:latin typeface="Courier New" panose="02070309020205020404" pitchFamily="49" charset="0"/>
              </a:rPr>
              <a:t>real	</a:t>
            </a:r>
            <a:r>
              <a:rPr lang="en-US" altLang="en-US" sz="1600" b="1" dirty="0">
                <a:solidFill>
                  <a:srgbClr val="FF0000"/>
                </a:solidFill>
                <a:latin typeface="Courier New" panose="02070309020205020404" pitchFamily="49" charset="0"/>
              </a:rPr>
              <a:t>0m21.146s</a:t>
            </a:r>
          </a:p>
          <a:p>
            <a:pPr>
              <a:spcBef>
                <a:spcPct val="0"/>
              </a:spcBef>
              <a:buClrTx/>
              <a:buSzTx/>
              <a:buFontTx/>
              <a:buNone/>
            </a:pPr>
            <a:r>
              <a:rPr lang="en-US" altLang="en-US" sz="1600" dirty="0">
                <a:latin typeface="Courier New" panose="02070309020205020404" pitchFamily="49" charset="0"/>
              </a:rPr>
              <a:t>user	</a:t>
            </a:r>
            <a:r>
              <a:rPr lang="en-US" altLang="en-US" sz="1600" b="1" dirty="0">
                <a:solidFill>
                  <a:srgbClr val="FF0000"/>
                </a:solidFill>
                <a:latin typeface="Courier New" panose="02070309020205020404" pitchFamily="49" charset="0"/>
              </a:rPr>
              <a:t>0m30.388s</a:t>
            </a:r>
          </a:p>
          <a:p>
            <a:pPr>
              <a:spcBef>
                <a:spcPct val="0"/>
              </a:spcBef>
              <a:buClrTx/>
              <a:buSzTx/>
              <a:buFontTx/>
              <a:buNone/>
            </a:pPr>
            <a:r>
              <a:rPr lang="en-US" altLang="en-US" sz="1600" dirty="0">
                <a:latin typeface="Courier New" panose="02070309020205020404" pitchFamily="49" charset="0"/>
              </a:rPr>
              <a:t>sys	</a:t>
            </a:r>
            <a:r>
              <a:rPr lang="en-US" altLang="en-US" sz="1600" b="1" dirty="0">
                <a:solidFill>
                  <a:srgbClr val="FF0000"/>
                </a:solidFill>
                <a:latin typeface="Courier New" panose="02070309020205020404" pitchFamily="49" charset="0"/>
              </a:rPr>
              <a:t>0m2.032s</a:t>
            </a:r>
          </a:p>
        </p:txBody>
      </p:sp>
    </p:spTree>
    <p:extLst>
      <p:ext uri="{BB962C8B-B14F-4D97-AF65-F5344CB8AC3E}">
        <p14:creationId xmlns:p14="http://schemas.microsoft.com/office/powerpoint/2010/main" val="27411940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P spid="12292"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Time</a:t>
            </a:r>
          </a:p>
        </p:txBody>
      </p:sp>
      <p:graphicFrame>
        <p:nvGraphicFramePr>
          <p:cNvPr id="6" name="Object 5"/>
          <p:cNvGraphicFramePr>
            <a:graphicFrameLocks noChangeAspect="1"/>
          </p:cNvGraphicFramePr>
          <p:nvPr/>
        </p:nvGraphicFramePr>
        <p:xfrm>
          <a:off x="1793008" y="1318630"/>
          <a:ext cx="6182131" cy="1244455"/>
        </p:xfrm>
        <a:graphic>
          <a:graphicData uri="http://schemas.openxmlformats.org/presentationml/2006/ole">
            <mc:AlternateContent xmlns:mc="http://schemas.openxmlformats.org/markup-compatibility/2006">
              <mc:Choice xmlns:v="urn:schemas-microsoft-com:vml" Requires="v">
                <p:oleObj spid="_x0000_s47120" name="Equation" r:id="rId3" imgW="46939200" imgH="9448800" progId="">
                  <p:embed/>
                </p:oleObj>
              </mc:Choice>
              <mc:Fallback>
                <p:oleObj name="Equation" r:id="rId3" imgW="46939200" imgH="9448800" progId="">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008" y="1318630"/>
                        <a:ext cx="6182131" cy="12444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3"/>
          <p:cNvGraphicFramePr>
            <a:graphicFrameLocks noChangeAspect="1"/>
          </p:cNvGraphicFramePr>
          <p:nvPr/>
        </p:nvGraphicFramePr>
        <p:xfrm>
          <a:off x="1782763" y="5200650"/>
          <a:ext cx="6784975" cy="1325563"/>
        </p:xfrm>
        <a:graphic>
          <a:graphicData uri="http://schemas.openxmlformats.org/presentationml/2006/ole">
            <mc:AlternateContent xmlns:mc="http://schemas.openxmlformats.org/markup-compatibility/2006">
              <mc:Choice xmlns:v="urn:schemas-microsoft-com:vml" Requires="v">
                <p:oleObj spid="_x0000_s47121" name="Equation" r:id="rId5" imgW="51511200" imgH="10058400" progId="">
                  <p:embed/>
                </p:oleObj>
              </mc:Choice>
              <mc:Fallback>
                <p:oleObj name="Equation" r:id="rId5" imgW="51511200" imgH="10058400" progId="">
                  <p:embed/>
                  <p:pic>
                    <p:nvPicPr>
                      <p:cNvPr id="102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2763" y="5200650"/>
                        <a:ext cx="6784975" cy="1325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2"/>
          <p:cNvSpPr>
            <a:spLocks noGrp="1"/>
          </p:cNvSpPr>
          <p:nvPr>
            <p:ph idx="1"/>
          </p:nvPr>
        </p:nvSpPr>
        <p:spPr>
          <a:xfrm>
            <a:off x="810491" y="2699450"/>
            <a:ext cx="10515600" cy="597933"/>
          </a:xfrm>
        </p:spPr>
        <p:txBody>
          <a:bodyPr>
            <a:normAutofit/>
          </a:bodyPr>
          <a:lstStyle/>
          <a:p>
            <a:r>
              <a:rPr lang="en-US" sz="3200" dirty="0"/>
              <a:t>Processor A is faster than the processor B</a:t>
            </a:r>
          </a:p>
        </p:txBody>
      </p:sp>
      <p:graphicFrame>
        <p:nvGraphicFramePr>
          <p:cNvPr id="1028" name="Object 4"/>
          <p:cNvGraphicFramePr>
            <a:graphicFrameLocks noChangeAspect="1"/>
          </p:cNvGraphicFramePr>
          <p:nvPr/>
        </p:nvGraphicFramePr>
        <p:xfrm>
          <a:off x="1809317" y="3255241"/>
          <a:ext cx="7589837" cy="1365250"/>
        </p:xfrm>
        <a:graphic>
          <a:graphicData uri="http://schemas.openxmlformats.org/presentationml/2006/ole">
            <mc:AlternateContent xmlns:mc="http://schemas.openxmlformats.org/markup-compatibility/2006">
              <mc:Choice xmlns:v="urn:schemas-microsoft-com:vml" Requires="v">
                <p:oleObj spid="_x0000_s47122" name="Equation" r:id="rId7" imgW="57607200" imgH="10363200" progId="">
                  <p:embed/>
                </p:oleObj>
              </mc:Choice>
              <mc:Fallback>
                <p:oleObj name="Equation" r:id="rId7" imgW="57607200" imgH="10363200" progId="">
                  <p:embed/>
                  <p:pic>
                    <p:nvPicPr>
                      <p:cNvPr id="102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9317" y="3255241"/>
                        <a:ext cx="7589837" cy="1365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2"/>
          <p:cNvSpPr txBox="1">
            <a:spLocks/>
          </p:cNvSpPr>
          <p:nvPr/>
        </p:nvSpPr>
        <p:spPr>
          <a:xfrm>
            <a:off x="755073" y="4639086"/>
            <a:ext cx="10515600" cy="597933"/>
          </a:xfrm>
          <a:prstGeom prst="rect">
            <a:avLst/>
          </a:prstGeom>
        </p:spPr>
        <p:txBody>
          <a:bodyPr vert="horz" lIns="91440" tIns="45720" rIns="91440" bIns="45720" rtlCol="0">
            <a:normAutofit fontScale="925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Relative performance: Performance of A is n times greater than B</a:t>
            </a:r>
          </a:p>
        </p:txBody>
      </p:sp>
      <p:sp>
        <p:nvSpPr>
          <p:cNvPr id="9" name="Slide Number Placeholder 8"/>
          <p:cNvSpPr>
            <a:spLocks noGrp="1"/>
          </p:cNvSpPr>
          <p:nvPr>
            <p:ph type="sldNum" sz="quarter" idx="4294967295"/>
          </p:nvPr>
        </p:nvSpPr>
        <p:spPr>
          <a:xfrm>
            <a:off x="8610600" y="6356350"/>
            <a:ext cx="2743200" cy="365125"/>
          </a:xfrm>
          <a:prstGeom prst="rect">
            <a:avLst/>
          </a:prstGeom>
        </p:spPr>
        <p:txBody>
          <a:bodyPr/>
          <a:lstStyle/>
          <a:p>
            <a:fld id="{57733F94-BD4E-45B7-8984-807B972C88CC}" type="slidenum">
              <a:rPr lang="en-US" smtClean="0"/>
              <a:pPr/>
              <a:t>17</a:t>
            </a:fld>
            <a:endParaRPr lang="en-US"/>
          </a:p>
        </p:txBody>
      </p:sp>
      <p:sp>
        <p:nvSpPr>
          <p:cNvPr id="3" name="Footer Placeholder 2">
            <a:extLst>
              <a:ext uri="{FF2B5EF4-FFF2-40B4-BE49-F238E27FC236}">
                <a16:creationId xmlns:a16="http://schemas.microsoft.com/office/drawing/2014/main" id="{C623FF5C-D15F-6146-9765-060865B5205D}"/>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374997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FEB6CEB-1CFF-D74F-B4A0-ADD15ADE506E}"/>
              </a:ext>
            </a:extLst>
          </p:cNvPr>
          <p:cNvSpPr>
            <a:spLocks noGrp="1" noChangeArrowheads="1"/>
          </p:cNvSpPr>
          <p:nvPr>
            <p:ph type="title"/>
            <p:custDataLst>
              <p:tags r:id="rId1"/>
            </p:custDataLst>
          </p:nvPr>
        </p:nvSpPr>
        <p:spPr/>
        <p:txBody>
          <a:bodyPr/>
          <a:lstStyle/>
          <a:p>
            <a:r>
              <a:rPr lang="en-US" altLang="en-US" dirty="0"/>
              <a:t>How architects define Performance</a:t>
            </a:r>
          </a:p>
        </p:txBody>
      </p:sp>
      <p:sp>
        <p:nvSpPr>
          <p:cNvPr id="26627" name="Rectangle 3">
            <a:extLst>
              <a:ext uri="{FF2B5EF4-FFF2-40B4-BE49-F238E27FC236}">
                <a16:creationId xmlns:a16="http://schemas.microsoft.com/office/drawing/2014/main" id="{0205E720-C8F9-1E45-ABFA-0A237C6503C1}"/>
              </a:ext>
            </a:extLst>
          </p:cNvPr>
          <p:cNvSpPr>
            <a:spLocks noGrp="1" noChangeArrowheads="1"/>
          </p:cNvSpPr>
          <p:nvPr>
            <p:ph type="body" idx="1"/>
            <p:custDataLst>
              <p:tags r:id="rId2"/>
            </p:custDataLst>
          </p:nvPr>
        </p:nvSpPr>
        <p:spPr>
          <a:xfrm>
            <a:off x="609600" y="3803705"/>
            <a:ext cx="10972800" cy="2322459"/>
          </a:xfrm>
        </p:spPr>
        <p:txBody>
          <a:bodyPr/>
          <a:lstStyle/>
          <a:p>
            <a:r>
              <a:rPr lang="en-US" altLang="en-US" dirty="0"/>
              <a:t>Only has meaning in the context of a </a:t>
            </a:r>
            <a:r>
              <a:rPr lang="en-US" altLang="en-US" b="1" dirty="0">
                <a:solidFill>
                  <a:srgbClr val="7030A0"/>
                </a:solidFill>
              </a:rPr>
              <a:t>program</a:t>
            </a:r>
            <a:r>
              <a:rPr lang="en-US" altLang="en-US" dirty="0"/>
              <a:t> or </a:t>
            </a:r>
            <a:r>
              <a:rPr lang="en-US" altLang="en-US" b="1" dirty="0">
                <a:solidFill>
                  <a:srgbClr val="7030A0"/>
                </a:solidFill>
              </a:rPr>
              <a:t>workload</a:t>
            </a:r>
          </a:p>
          <a:p>
            <a:r>
              <a:rPr lang="en-US" altLang="en-US" dirty="0"/>
              <a:t>Not very intuitive as an absolute measure, but most of the time we’re more interested in </a:t>
            </a:r>
            <a:r>
              <a:rPr lang="en-US" altLang="en-US" b="1" dirty="0">
                <a:solidFill>
                  <a:srgbClr val="7030A0"/>
                </a:solidFill>
              </a:rPr>
              <a:t>relative performance</a:t>
            </a:r>
            <a:endParaRPr lang="en-US" altLang="en-US" dirty="0"/>
          </a:p>
        </p:txBody>
      </p:sp>
      <p:sp>
        <p:nvSpPr>
          <p:cNvPr id="26630" name="Rectangle 5">
            <a:extLst>
              <a:ext uri="{FF2B5EF4-FFF2-40B4-BE49-F238E27FC236}">
                <a16:creationId xmlns:a16="http://schemas.microsoft.com/office/drawing/2014/main" id="{55B410DD-7E88-2547-A5DE-3C62B68F965E}"/>
              </a:ext>
            </a:extLst>
          </p:cNvPr>
          <p:cNvSpPr>
            <a:spLocks noChangeArrowheads="1"/>
          </p:cNvSpPr>
          <p:nvPr>
            <p:custDataLst>
              <p:tags r:id="rId3"/>
            </p:custDataLst>
          </p:nvPr>
        </p:nvSpPr>
        <p:spPr bwMode="auto">
          <a:xfrm>
            <a:off x="2013098" y="2412235"/>
            <a:ext cx="2337179" cy="39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dirty="0" err="1">
                <a:latin typeface="Andale Mono" panose="020B0509000000000004" pitchFamily="49" charset="0"/>
              </a:rPr>
              <a:t>Performance</a:t>
            </a:r>
            <a:r>
              <a:rPr lang="en-US" altLang="en-US" sz="2000" baseline="-25000" dirty="0" err="1">
                <a:latin typeface="Andale Mono" panose="020B0509000000000004" pitchFamily="49" charset="0"/>
              </a:rPr>
              <a:t>X</a:t>
            </a:r>
            <a:r>
              <a:rPr lang="en-US" altLang="en-US" sz="2000" baseline="-25000" dirty="0">
                <a:latin typeface="Andale Mono" panose="020B0509000000000004" pitchFamily="49" charset="0"/>
              </a:rPr>
              <a:t>  </a:t>
            </a:r>
            <a:r>
              <a:rPr lang="en-US" altLang="en-US" sz="2000" dirty="0">
                <a:latin typeface="Andale Mono" panose="020B0509000000000004" pitchFamily="49" charset="0"/>
              </a:rPr>
              <a:t>=</a:t>
            </a:r>
          </a:p>
        </p:txBody>
      </p:sp>
      <p:sp>
        <p:nvSpPr>
          <p:cNvPr id="26631" name="Rectangle 6">
            <a:extLst>
              <a:ext uri="{FF2B5EF4-FFF2-40B4-BE49-F238E27FC236}">
                <a16:creationId xmlns:a16="http://schemas.microsoft.com/office/drawing/2014/main" id="{02F35AD1-F8B2-1342-BC1B-036E18949CA9}"/>
              </a:ext>
            </a:extLst>
          </p:cNvPr>
          <p:cNvSpPr>
            <a:spLocks noChangeArrowheads="1"/>
          </p:cNvSpPr>
          <p:nvPr>
            <p:custDataLst>
              <p:tags r:id="rId4"/>
            </p:custDataLst>
          </p:nvPr>
        </p:nvSpPr>
        <p:spPr bwMode="auto">
          <a:xfrm>
            <a:off x="5141965" y="2107435"/>
            <a:ext cx="336632" cy="39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dirty="0">
                <a:latin typeface="Andale Mono" panose="020B0509000000000004" pitchFamily="49" charset="0"/>
              </a:rPr>
              <a:t>1</a:t>
            </a:r>
          </a:p>
        </p:txBody>
      </p:sp>
      <p:sp>
        <p:nvSpPr>
          <p:cNvPr id="26632" name="Rectangle 7">
            <a:extLst>
              <a:ext uri="{FF2B5EF4-FFF2-40B4-BE49-F238E27FC236}">
                <a16:creationId xmlns:a16="http://schemas.microsoft.com/office/drawing/2014/main" id="{76A33195-3BF3-054A-940E-60D145F511AF}"/>
              </a:ext>
            </a:extLst>
          </p:cNvPr>
          <p:cNvSpPr>
            <a:spLocks noChangeArrowheads="1"/>
          </p:cNvSpPr>
          <p:nvPr>
            <p:custDataLst>
              <p:tags r:id="rId5"/>
            </p:custDataLst>
          </p:nvPr>
        </p:nvSpPr>
        <p:spPr bwMode="auto">
          <a:xfrm>
            <a:off x="4261972" y="2717035"/>
            <a:ext cx="2439771" cy="39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dirty="0">
                <a:latin typeface="Andale Mono" panose="020B0509000000000004" pitchFamily="49" charset="0"/>
              </a:rPr>
              <a:t>Execution </a:t>
            </a:r>
            <a:r>
              <a:rPr lang="en-US" altLang="en-US" sz="2000" dirty="0" err="1">
                <a:latin typeface="Andale Mono" panose="020B0509000000000004" pitchFamily="49" charset="0"/>
              </a:rPr>
              <a:t>Time</a:t>
            </a:r>
            <a:r>
              <a:rPr lang="en-US" altLang="en-US" sz="2000" baseline="-25000" dirty="0" err="1">
                <a:latin typeface="Andale Mono" panose="020B0509000000000004" pitchFamily="49" charset="0"/>
              </a:rPr>
              <a:t>X</a:t>
            </a:r>
            <a:endParaRPr lang="en-US" altLang="en-US" sz="2000" baseline="-25000" dirty="0">
              <a:latin typeface="Andale Mono" panose="020B0509000000000004" pitchFamily="49" charset="0"/>
            </a:endParaRPr>
          </a:p>
        </p:txBody>
      </p:sp>
      <p:sp>
        <p:nvSpPr>
          <p:cNvPr id="26633" name="Line 8">
            <a:extLst>
              <a:ext uri="{FF2B5EF4-FFF2-40B4-BE49-F238E27FC236}">
                <a16:creationId xmlns:a16="http://schemas.microsoft.com/office/drawing/2014/main" id="{61680E1D-78F9-1140-9F88-931D48631F8E}"/>
              </a:ext>
            </a:extLst>
          </p:cNvPr>
          <p:cNvSpPr>
            <a:spLocks noChangeShapeType="1"/>
          </p:cNvSpPr>
          <p:nvPr>
            <p:custDataLst>
              <p:tags r:id="rId6"/>
            </p:custDataLst>
          </p:nvPr>
        </p:nvSpPr>
        <p:spPr bwMode="auto">
          <a:xfrm>
            <a:off x="4475859" y="2609084"/>
            <a:ext cx="20533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ndale Mono" panose="020B0509000000000004" pitchFamily="49" charset="0"/>
            </a:endParaRPr>
          </a:p>
        </p:txBody>
      </p:sp>
      <p:sp>
        <p:nvSpPr>
          <p:cNvPr id="26629" name="Rectangle 9">
            <a:extLst>
              <a:ext uri="{FF2B5EF4-FFF2-40B4-BE49-F238E27FC236}">
                <a16:creationId xmlns:a16="http://schemas.microsoft.com/office/drawing/2014/main" id="{CC187B41-F833-C646-818B-85693AA45A74}"/>
              </a:ext>
            </a:extLst>
          </p:cNvPr>
          <p:cNvSpPr>
            <a:spLocks noChangeArrowheads="1"/>
          </p:cNvSpPr>
          <p:nvPr>
            <p:custDataLst>
              <p:tags r:id="rId7"/>
            </p:custDataLst>
          </p:nvPr>
        </p:nvSpPr>
        <p:spPr bwMode="auto">
          <a:xfrm>
            <a:off x="6716123" y="2425036"/>
            <a:ext cx="2250617" cy="36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800">
                <a:latin typeface="Andale Mono" panose="020B0509000000000004" pitchFamily="49" charset="0"/>
              </a:rPr>
              <a:t>, for program X</a:t>
            </a:r>
          </a:p>
        </p:txBody>
      </p:sp>
    </p:spTree>
    <p:extLst>
      <p:ext uri="{BB962C8B-B14F-4D97-AF65-F5344CB8AC3E}">
        <p14:creationId xmlns:p14="http://schemas.microsoft.com/office/powerpoint/2010/main" val="25094390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P spid="26631" grpId="0"/>
      <p:bldP spid="266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1135731-50CF-1D45-8CF5-AAD69CDB19DD}"/>
              </a:ext>
            </a:extLst>
          </p:cNvPr>
          <p:cNvSpPr>
            <a:spLocks noGrp="1" noChangeArrowheads="1"/>
          </p:cNvSpPr>
          <p:nvPr>
            <p:ph type="title"/>
            <p:custDataLst>
              <p:tags r:id="rId1"/>
            </p:custDataLst>
          </p:nvPr>
        </p:nvSpPr>
        <p:spPr>
          <a:noFill/>
        </p:spPr>
        <p:txBody>
          <a:bodyPr/>
          <a:lstStyle/>
          <a:p>
            <a:r>
              <a:rPr lang="en-US" altLang="en-US"/>
              <a:t>Relative Performance</a:t>
            </a:r>
          </a:p>
        </p:txBody>
      </p:sp>
      <p:sp>
        <p:nvSpPr>
          <p:cNvPr id="28675" name="Rectangle 3">
            <a:extLst>
              <a:ext uri="{FF2B5EF4-FFF2-40B4-BE49-F238E27FC236}">
                <a16:creationId xmlns:a16="http://schemas.microsoft.com/office/drawing/2014/main" id="{8A66A374-62DA-2748-BE02-F53B758DD755}"/>
              </a:ext>
            </a:extLst>
          </p:cNvPr>
          <p:cNvSpPr>
            <a:spLocks noGrp="1" noChangeArrowheads="1"/>
          </p:cNvSpPr>
          <p:nvPr>
            <p:ph type="body" idx="1"/>
            <p:custDataLst>
              <p:tags r:id="rId2"/>
            </p:custDataLst>
          </p:nvPr>
        </p:nvSpPr>
        <p:spPr>
          <a:noFill/>
        </p:spPr>
        <p:txBody>
          <a:bodyPr/>
          <a:lstStyle/>
          <a:p>
            <a:r>
              <a:rPr lang="en-US" altLang="en-US" dirty="0"/>
              <a:t>Can be confusing…</a:t>
            </a:r>
          </a:p>
          <a:p>
            <a:pPr lvl="1">
              <a:buFontTx/>
              <a:buNone/>
            </a:pPr>
            <a:r>
              <a:rPr lang="en-US" altLang="en-US" dirty="0"/>
              <a:t>A runs in 12 seconds</a:t>
            </a:r>
          </a:p>
          <a:p>
            <a:pPr lvl="1">
              <a:buFontTx/>
              <a:buNone/>
            </a:pPr>
            <a:r>
              <a:rPr lang="en-US" altLang="en-US" dirty="0"/>
              <a:t>B runs in 20 seconds</a:t>
            </a:r>
          </a:p>
          <a:p>
            <a:pPr lvl="1"/>
            <a:r>
              <a:rPr lang="en-US" altLang="en-US" dirty="0"/>
              <a:t>A/B = .6 , so A is 40% faster, or 1.4X faster, or B is 40% slower</a:t>
            </a:r>
          </a:p>
          <a:p>
            <a:pPr lvl="1"/>
            <a:r>
              <a:rPr lang="en-US" altLang="en-US" dirty="0"/>
              <a:t>B/A = 1.67, so A is 67% faster, or 1.67X faster, or B is 67% slower</a:t>
            </a:r>
          </a:p>
          <a:p>
            <a:pPr lvl="1">
              <a:buFontTx/>
              <a:buNone/>
            </a:pPr>
            <a:endParaRPr lang="en-US" altLang="en-US" dirty="0"/>
          </a:p>
          <a:p>
            <a:r>
              <a:rPr lang="en-US" altLang="en-US" dirty="0"/>
              <a:t>Needs a precise definition</a:t>
            </a:r>
          </a:p>
        </p:txBody>
      </p:sp>
    </p:spTree>
    <p:extLst>
      <p:ext uri="{BB962C8B-B14F-4D97-AF65-F5344CB8AC3E}">
        <p14:creationId xmlns:p14="http://schemas.microsoft.com/office/powerpoint/2010/main" val="177626651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a:t>
            </a:r>
            <a:endParaRPr lang="en-US" dirty="0"/>
          </a:p>
        </p:txBody>
      </p:sp>
      <p:sp>
        <p:nvSpPr>
          <p:cNvPr id="3" name="Content Placeholder 2"/>
          <p:cNvSpPr>
            <a:spLocks noGrp="1"/>
          </p:cNvSpPr>
          <p:nvPr>
            <p:ph idx="1"/>
          </p:nvPr>
        </p:nvSpPr>
        <p:spPr/>
        <p:txBody>
          <a:bodyPr/>
          <a:lstStyle/>
          <a:p>
            <a:r>
              <a:rPr lang="en-US"/>
              <a:t>Morning</a:t>
            </a:r>
          </a:p>
          <a:p>
            <a:pPr lvl="1"/>
            <a:r>
              <a:rPr lang="en-US"/>
              <a:t>Performance &amp; Optimization</a:t>
            </a:r>
          </a:p>
          <a:p>
            <a:pPr lvl="1"/>
            <a:r>
              <a:rPr lang="en-US"/>
              <a:t>Optimization in different levels (in the context of a single core)</a:t>
            </a:r>
          </a:p>
          <a:p>
            <a:pPr lvl="2"/>
            <a:r>
              <a:rPr lang="en-US"/>
              <a:t>Algorithmic (Cache Optimization), Compiler and Hardware</a:t>
            </a:r>
          </a:p>
          <a:p>
            <a:pPr lvl="2"/>
            <a:r>
              <a:rPr lang="en-US"/>
              <a:t>Memory Hierarchy </a:t>
            </a:r>
          </a:p>
          <a:p>
            <a:pPr lvl="1"/>
            <a:r>
              <a:rPr lang="en-US"/>
              <a:t>Application Partition &amp;  Profiling  (Soc)</a:t>
            </a:r>
          </a:p>
          <a:p>
            <a:endParaRPr lang="en-US"/>
          </a:p>
          <a:p>
            <a:r>
              <a:rPr lang="en-US"/>
              <a:t>Afternoon</a:t>
            </a:r>
          </a:p>
          <a:p>
            <a:pPr lvl="1"/>
            <a:r>
              <a:rPr lang="en-US"/>
              <a:t>Lab session </a:t>
            </a:r>
          </a:p>
          <a:p>
            <a:pPr lvl="1"/>
            <a:endParaRPr lang="en-US" dirty="0"/>
          </a:p>
        </p:txBody>
      </p:sp>
      <p:sp>
        <p:nvSpPr>
          <p:cNvPr id="36" name="Footer Placeholder 35">
            <a:extLst>
              <a:ext uri="{FF2B5EF4-FFF2-40B4-BE49-F238E27FC236}">
                <a16:creationId xmlns:a16="http://schemas.microsoft.com/office/drawing/2014/main" id="{99635EA5-AF23-0046-B0F7-3346E7F65DEC}"/>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3654721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28F8877-1172-C84E-8834-F8A5B229F60F}"/>
              </a:ext>
            </a:extLst>
          </p:cNvPr>
          <p:cNvSpPr>
            <a:spLocks noGrp="1" noChangeArrowheads="1"/>
          </p:cNvSpPr>
          <p:nvPr>
            <p:ph type="title"/>
            <p:custDataLst>
              <p:tags r:id="rId1"/>
            </p:custDataLst>
          </p:nvPr>
        </p:nvSpPr>
        <p:spPr>
          <a:noFill/>
        </p:spPr>
        <p:txBody>
          <a:bodyPr>
            <a:normAutofit fontScale="90000"/>
          </a:bodyPr>
          <a:lstStyle/>
          <a:p>
            <a:r>
              <a:rPr lang="en-US" altLang="en-US"/>
              <a:t>Relative Performance (Speedup), the Definition</a:t>
            </a:r>
          </a:p>
        </p:txBody>
      </p:sp>
      <p:sp>
        <p:nvSpPr>
          <p:cNvPr id="30723" name="Rectangle 3">
            <a:extLst>
              <a:ext uri="{FF2B5EF4-FFF2-40B4-BE49-F238E27FC236}">
                <a16:creationId xmlns:a16="http://schemas.microsoft.com/office/drawing/2014/main" id="{FAF0AB7C-45B9-6B47-8DA0-9230C91F559F}"/>
              </a:ext>
            </a:extLst>
          </p:cNvPr>
          <p:cNvSpPr>
            <a:spLocks noChangeArrowheads="1"/>
          </p:cNvSpPr>
          <p:nvPr>
            <p:custDataLst>
              <p:tags r:id="rId2"/>
            </p:custDataLst>
          </p:nvPr>
        </p:nvSpPr>
        <p:spPr bwMode="auto">
          <a:xfrm>
            <a:off x="4210341" y="2764768"/>
            <a:ext cx="1978107" cy="39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a:latin typeface="Andale Mono" panose="020B0509000000000004" pitchFamily="49" charset="0"/>
              </a:rPr>
              <a:t>Performance</a:t>
            </a:r>
            <a:r>
              <a:rPr lang="en-US" altLang="en-US" sz="2000" baseline="-25000">
                <a:latin typeface="Andale Mono" panose="020B0509000000000004" pitchFamily="49" charset="0"/>
              </a:rPr>
              <a:t>X</a:t>
            </a:r>
          </a:p>
        </p:txBody>
      </p:sp>
      <p:sp>
        <p:nvSpPr>
          <p:cNvPr id="30724" name="Rectangle 4">
            <a:extLst>
              <a:ext uri="{FF2B5EF4-FFF2-40B4-BE49-F238E27FC236}">
                <a16:creationId xmlns:a16="http://schemas.microsoft.com/office/drawing/2014/main" id="{B63AE941-698D-E74C-9784-1B605425A8F2}"/>
              </a:ext>
            </a:extLst>
          </p:cNvPr>
          <p:cNvSpPr>
            <a:spLocks noChangeArrowheads="1"/>
          </p:cNvSpPr>
          <p:nvPr>
            <p:custDataLst>
              <p:tags r:id="rId3"/>
            </p:custDataLst>
          </p:nvPr>
        </p:nvSpPr>
        <p:spPr bwMode="auto">
          <a:xfrm>
            <a:off x="6743443" y="3069872"/>
            <a:ext cx="2439771" cy="39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a:latin typeface="Andale Mono" panose="020B0509000000000004" pitchFamily="49" charset="0"/>
              </a:rPr>
              <a:t>Execution Time</a:t>
            </a:r>
            <a:r>
              <a:rPr lang="en-US" altLang="en-US" sz="2000" baseline="-25000">
                <a:latin typeface="Andale Mono" panose="020B0509000000000004" pitchFamily="49" charset="0"/>
              </a:rPr>
              <a:t>X</a:t>
            </a:r>
          </a:p>
        </p:txBody>
      </p:sp>
      <p:sp>
        <p:nvSpPr>
          <p:cNvPr id="30725" name="Rectangle 5">
            <a:extLst>
              <a:ext uri="{FF2B5EF4-FFF2-40B4-BE49-F238E27FC236}">
                <a16:creationId xmlns:a16="http://schemas.microsoft.com/office/drawing/2014/main" id="{04489018-CF14-8C4B-983D-02CDD38A5F26}"/>
              </a:ext>
            </a:extLst>
          </p:cNvPr>
          <p:cNvSpPr>
            <a:spLocks noChangeArrowheads="1"/>
          </p:cNvSpPr>
          <p:nvPr>
            <p:custDataLst>
              <p:tags r:id="rId4"/>
            </p:custDataLst>
          </p:nvPr>
        </p:nvSpPr>
        <p:spPr bwMode="auto">
          <a:xfrm>
            <a:off x="4210341" y="3069568"/>
            <a:ext cx="1978107" cy="39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dirty="0" err="1">
                <a:latin typeface="Andale Mono" panose="020B0509000000000004" pitchFamily="49" charset="0"/>
              </a:rPr>
              <a:t>Performance</a:t>
            </a:r>
            <a:r>
              <a:rPr lang="en-US" altLang="en-US" sz="2000" baseline="-25000" dirty="0" err="1">
                <a:latin typeface="Andale Mono" panose="020B0509000000000004" pitchFamily="49" charset="0"/>
              </a:rPr>
              <a:t>Y</a:t>
            </a:r>
            <a:endParaRPr lang="en-US" altLang="en-US" sz="2000" baseline="-25000" dirty="0">
              <a:latin typeface="Andale Mono" panose="020B0509000000000004" pitchFamily="49" charset="0"/>
            </a:endParaRPr>
          </a:p>
        </p:txBody>
      </p:sp>
      <p:sp>
        <p:nvSpPr>
          <p:cNvPr id="30726" name="Rectangle 6">
            <a:extLst>
              <a:ext uri="{FF2B5EF4-FFF2-40B4-BE49-F238E27FC236}">
                <a16:creationId xmlns:a16="http://schemas.microsoft.com/office/drawing/2014/main" id="{B9C4DB6E-AD1F-3B4B-8643-AEF5688E9EA3}"/>
              </a:ext>
            </a:extLst>
          </p:cNvPr>
          <p:cNvSpPr>
            <a:spLocks noChangeArrowheads="1"/>
          </p:cNvSpPr>
          <p:nvPr>
            <p:custDataLst>
              <p:tags r:id="rId5"/>
            </p:custDataLst>
          </p:nvPr>
        </p:nvSpPr>
        <p:spPr bwMode="auto">
          <a:xfrm>
            <a:off x="1791870" y="2887552"/>
            <a:ext cx="1259961" cy="39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latin typeface="Andale Mono" panose="020B0509000000000004" pitchFamily="49" charset="0"/>
              </a:rPr>
              <a:t>Speedup</a:t>
            </a:r>
          </a:p>
        </p:txBody>
      </p:sp>
      <p:sp>
        <p:nvSpPr>
          <p:cNvPr id="30727" name="Rectangle 7">
            <a:extLst>
              <a:ext uri="{FF2B5EF4-FFF2-40B4-BE49-F238E27FC236}">
                <a16:creationId xmlns:a16="http://schemas.microsoft.com/office/drawing/2014/main" id="{1982C8E6-9E42-5F4A-B68D-4E384709315F}"/>
              </a:ext>
            </a:extLst>
          </p:cNvPr>
          <p:cNvSpPr>
            <a:spLocks noChangeArrowheads="1"/>
          </p:cNvSpPr>
          <p:nvPr>
            <p:custDataLst>
              <p:tags r:id="rId6"/>
            </p:custDataLst>
          </p:nvPr>
        </p:nvSpPr>
        <p:spPr bwMode="auto">
          <a:xfrm>
            <a:off x="6743443" y="2765072"/>
            <a:ext cx="2439771" cy="39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a:latin typeface="Andale Mono" panose="020B0509000000000004" pitchFamily="49" charset="0"/>
              </a:rPr>
              <a:t>Execution Time</a:t>
            </a:r>
            <a:r>
              <a:rPr lang="en-US" altLang="en-US" sz="2000" baseline="-25000">
                <a:latin typeface="Andale Mono" panose="020B0509000000000004" pitchFamily="49" charset="0"/>
              </a:rPr>
              <a:t>Y</a:t>
            </a:r>
          </a:p>
        </p:txBody>
      </p:sp>
      <p:sp>
        <p:nvSpPr>
          <p:cNvPr id="30728" name="Line 8">
            <a:extLst>
              <a:ext uri="{FF2B5EF4-FFF2-40B4-BE49-F238E27FC236}">
                <a16:creationId xmlns:a16="http://schemas.microsoft.com/office/drawing/2014/main" id="{F63CAC84-61A2-3545-9F75-147A308256BB}"/>
              </a:ext>
            </a:extLst>
          </p:cNvPr>
          <p:cNvSpPr>
            <a:spLocks noChangeShapeType="1"/>
          </p:cNvSpPr>
          <p:nvPr>
            <p:custDataLst>
              <p:tags r:id="rId7"/>
            </p:custDataLst>
          </p:nvPr>
        </p:nvSpPr>
        <p:spPr bwMode="auto">
          <a:xfrm>
            <a:off x="4224627" y="3114017"/>
            <a:ext cx="1600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ndale Mono" panose="020B0509000000000004" pitchFamily="49" charset="0"/>
            </a:endParaRPr>
          </a:p>
        </p:txBody>
      </p:sp>
      <p:sp>
        <p:nvSpPr>
          <p:cNvPr id="30729" name="Line 9">
            <a:extLst>
              <a:ext uri="{FF2B5EF4-FFF2-40B4-BE49-F238E27FC236}">
                <a16:creationId xmlns:a16="http://schemas.microsoft.com/office/drawing/2014/main" id="{91835716-88BA-9440-8DB1-739D2D364457}"/>
              </a:ext>
            </a:extLst>
          </p:cNvPr>
          <p:cNvSpPr>
            <a:spLocks noChangeShapeType="1"/>
          </p:cNvSpPr>
          <p:nvPr>
            <p:custDataLst>
              <p:tags r:id="rId8"/>
            </p:custDataLst>
          </p:nvPr>
        </p:nvSpPr>
        <p:spPr bwMode="auto">
          <a:xfrm>
            <a:off x="6910131" y="3114321"/>
            <a:ext cx="1600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ndale Mono" panose="020B0509000000000004" pitchFamily="49" charset="0"/>
            </a:endParaRPr>
          </a:p>
        </p:txBody>
      </p:sp>
      <p:sp>
        <p:nvSpPr>
          <p:cNvPr id="30730" name="Rectangle 10">
            <a:extLst>
              <a:ext uri="{FF2B5EF4-FFF2-40B4-BE49-F238E27FC236}">
                <a16:creationId xmlns:a16="http://schemas.microsoft.com/office/drawing/2014/main" id="{BBA244C2-6AF7-C94C-ADA6-851EA0BDD814}"/>
              </a:ext>
            </a:extLst>
          </p:cNvPr>
          <p:cNvSpPr>
            <a:spLocks noChangeArrowheads="1"/>
          </p:cNvSpPr>
          <p:nvPr>
            <p:custDataLst>
              <p:tags r:id="rId9"/>
            </p:custDataLst>
          </p:nvPr>
        </p:nvSpPr>
        <p:spPr bwMode="auto">
          <a:xfrm>
            <a:off x="3779806" y="2957056"/>
            <a:ext cx="306175" cy="33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dirty="0">
                <a:latin typeface="Andale Mono" panose="020B0509000000000004" pitchFamily="49" charset="0"/>
              </a:rPr>
              <a:t>=</a:t>
            </a:r>
          </a:p>
        </p:txBody>
      </p:sp>
      <p:sp>
        <p:nvSpPr>
          <p:cNvPr id="30731" name="Rectangle 11">
            <a:extLst>
              <a:ext uri="{FF2B5EF4-FFF2-40B4-BE49-F238E27FC236}">
                <a16:creationId xmlns:a16="http://schemas.microsoft.com/office/drawing/2014/main" id="{4464FD62-9CE9-1D4C-BE20-4BF99426CA8F}"/>
              </a:ext>
            </a:extLst>
          </p:cNvPr>
          <p:cNvSpPr>
            <a:spLocks noChangeArrowheads="1"/>
          </p:cNvSpPr>
          <p:nvPr>
            <p:custDataLst>
              <p:tags r:id="rId10"/>
            </p:custDataLst>
          </p:nvPr>
        </p:nvSpPr>
        <p:spPr bwMode="auto">
          <a:xfrm>
            <a:off x="6254153" y="2949108"/>
            <a:ext cx="306175" cy="33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dirty="0">
                <a:latin typeface="Andale Mono" panose="020B0509000000000004" pitchFamily="49" charset="0"/>
              </a:rPr>
              <a:t>=</a:t>
            </a:r>
          </a:p>
        </p:txBody>
      </p:sp>
      <p:sp>
        <p:nvSpPr>
          <p:cNvPr id="30732" name="Rectangle 12">
            <a:extLst>
              <a:ext uri="{FF2B5EF4-FFF2-40B4-BE49-F238E27FC236}">
                <a16:creationId xmlns:a16="http://schemas.microsoft.com/office/drawing/2014/main" id="{BB82DA57-8D56-9D4E-AF9E-C295F73DA3AC}"/>
              </a:ext>
            </a:extLst>
          </p:cNvPr>
          <p:cNvSpPr>
            <a:spLocks noChangeArrowheads="1"/>
          </p:cNvSpPr>
          <p:nvPr>
            <p:custDataLst>
              <p:tags r:id="rId11"/>
            </p:custDataLst>
          </p:nvPr>
        </p:nvSpPr>
        <p:spPr bwMode="auto">
          <a:xfrm>
            <a:off x="9261526" y="2933923"/>
            <a:ext cx="306175" cy="33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latin typeface="Andale Mono" panose="020B0509000000000004" pitchFamily="49" charset="0"/>
              </a:rPr>
              <a:t>=</a:t>
            </a:r>
          </a:p>
        </p:txBody>
      </p:sp>
      <p:sp>
        <p:nvSpPr>
          <p:cNvPr id="30733" name="Rectangle 13">
            <a:extLst>
              <a:ext uri="{FF2B5EF4-FFF2-40B4-BE49-F238E27FC236}">
                <a16:creationId xmlns:a16="http://schemas.microsoft.com/office/drawing/2014/main" id="{780DC8EB-320C-E64F-991A-49E966951E26}"/>
              </a:ext>
            </a:extLst>
          </p:cNvPr>
          <p:cNvSpPr>
            <a:spLocks noChangeArrowheads="1"/>
          </p:cNvSpPr>
          <p:nvPr>
            <p:custDataLst>
              <p:tags r:id="rId12"/>
            </p:custDataLst>
          </p:nvPr>
        </p:nvSpPr>
        <p:spPr bwMode="auto">
          <a:xfrm>
            <a:off x="9642525" y="2911699"/>
            <a:ext cx="320602" cy="36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800">
                <a:latin typeface="Andale Mono" panose="020B0509000000000004" pitchFamily="49" charset="0"/>
              </a:rPr>
              <a:t>n</a:t>
            </a:r>
          </a:p>
        </p:txBody>
      </p:sp>
      <p:sp>
        <p:nvSpPr>
          <p:cNvPr id="30734" name="Text Box 14">
            <a:extLst>
              <a:ext uri="{FF2B5EF4-FFF2-40B4-BE49-F238E27FC236}">
                <a16:creationId xmlns:a16="http://schemas.microsoft.com/office/drawing/2014/main" id="{56AC05B5-71C6-BD44-902E-C768DCB85CD7}"/>
              </a:ext>
            </a:extLst>
          </p:cNvPr>
          <p:cNvSpPr txBox="1">
            <a:spLocks noChangeArrowheads="1"/>
          </p:cNvSpPr>
          <p:nvPr>
            <p:custDataLst>
              <p:tags r:id="rId13"/>
            </p:custDataLst>
          </p:nvPr>
        </p:nvSpPr>
        <p:spPr bwMode="auto">
          <a:xfrm>
            <a:off x="2894927" y="2933589"/>
            <a:ext cx="8739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800">
                <a:latin typeface="Andale Mono" panose="020B0509000000000004" pitchFamily="49" charset="0"/>
              </a:rPr>
              <a:t>(X/Y)</a:t>
            </a:r>
          </a:p>
        </p:txBody>
      </p:sp>
    </p:spTree>
    <p:extLst>
      <p:ext uri="{BB962C8B-B14F-4D97-AF65-F5344CB8AC3E}">
        <p14:creationId xmlns:p14="http://schemas.microsoft.com/office/powerpoint/2010/main" val="114060543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FBC8AD8-6FEB-2446-948E-6BFED44CA3E2}"/>
              </a:ext>
            </a:extLst>
          </p:cNvPr>
          <p:cNvSpPr>
            <a:spLocks noGrp="1" noChangeArrowheads="1"/>
          </p:cNvSpPr>
          <p:nvPr>
            <p:ph type="title"/>
            <p:custDataLst>
              <p:tags r:id="rId1"/>
            </p:custDataLst>
          </p:nvPr>
        </p:nvSpPr>
        <p:spPr/>
        <p:txBody>
          <a:bodyPr/>
          <a:lstStyle/>
          <a:p>
            <a:r>
              <a:rPr lang="en-US" altLang="en-US"/>
              <a:t>Example</a:t>
            </a:r>
          </a:p>
        </p:txBody>
      </p:sp>
      <p:sp>
        <p:nvSpPr>
          <p:cNvPr id="32771" name="Rectangle 3">
            <a:extLst>
              <a:ext uri="{FF2B5EF4-FFF2-40B4-BE49-F238E27FC236}">
                <a16:creationId xmlns:a16="http://schemas.microsoft.com/office/drawing/2014/main" id="{5AFBA3AF-A1E7-324D-8043-9B5C7C982A1A}"/>
              </a:ext>
            </a:extLst>
          </p:cNvPr>
          <p:cNvSpPr>
            <a:spLocks noGrp="1" noChangeArrowheads="1"/>
          </p:cNvSpPr>
          <p:nvPr>
            <p:ph type="body" idx="1"/>
            <p:custDataLst>
              <p:tags r:id="rId2"/>
            </p:custDataLst>
          </p:nvPr>
        </p:nvSpPr>
        <p:spPr/>
        <p:txBody>
          <a:bodyPr/>
          <a:lstStyle/>
          <a:p>
            <a:r>
              <a:rPr lang="en-US" altLang="en-US" dirty="0"/>
              <a:t>Machine A runs program C in 9 seconds.</a:t>
            </a:r>
          </a:p>
          <a:p>
            <a:r>
              <a:rPr lang="en-US" altLang="en-US" dirty="0"/>
              <a:t>Machine B runs the same program in 6 seconds.</a:t>
            </a:r>
          </a:p>
          <a:p>
            <a:r>
              <a:rPr lang="en-US" altLang="en-US" dirty="0"/>
              <a:t>What is the </a:t>
            </a:r>
            <a:r>
              <a:rPr lang="en-US" altLang="en-US" b="1" dirty="0">
                <a:solidFill>
                  <a:srgbClr val="7030A0"/>
                </a:solidFill>
              </a:rPr>
              <a:t>speedup</a:t>
            </a:r>
            <a:r>
              <a:rPr lang="en-US" altLang="en-US" dirty="0"/>
              <a:t> we see if we move to Machine B from Machine A?</a:t>
            </a:r>
          </a:p>
          <a:p>
            <a:endParaRPr lang="en-US" altLang="en-US" dirty="0"/>
          </a:p>
        </p:txBody>
      </p:sp>
      <p:pic>
        <p:nvPicPr>
          <p:cNvPr id="4" name="Picture 3">
            <a:extLst>
              <a:ext uri="{FF2B5EF4-FFF2-40B4-BE49-F238E27FC236}">
                <a16:creationId xmlns:a16="http://schemas.microsoft.com/office/drawing/2014/main" id="{ECDE5553-C887-1044-AC25-21C7C8AC78FA}"/>
              </a:ext>
            </a:extLst>
          </p:cNvPr>
          <p:cNvPicPr>
            <a:picLocks noChangeAspect="1"/>
          </p:cNvPicPr>
          <p:nvPr/>
        </p:nvPicPr>
        <p:blipFill>
          <a:blip r:embed="rId5"/>
          <a:stretch>
            <a:fillRect/>
          </a:stretch>
        </p:blipFill>
        <p:spPr>
          <a:xfrm>
            <a:off x="3115485" y="5442990"/>
            <a:ext cx="8466915" cy="865737"/>
          </a:xfrm>
          <a:prstGeom prst="rect">
            <a:avLst/>
          </a:prstGeom>
        </p:spPr>
      </p:pic>
    </p:spTree>
    <p:extLst>
      <p:ext uri="{BB962C8B-B14F-4D97-AF65-F5344CB8AC3E}">
        <p14:creationId xmlns:p14="http://schemas.microsoft.com/office/powerpoint/2010/main" val="33893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B01EEB6-177D-F046-AC2B-F32FCD86DEC2}"/>
              </a:ext>
            </a:extLst>
          </p:cNvPr>
          <p:cNvSpPr>
            <a:spLocks noGrp="1" noChangeArrowheads="1"/>
          </p:cNvSpPr>
          <p:nvPr>
            <p:ph type="title"/>
            <p:custDataLst>
              <p:tags r:id="rId1"/>
            </p:custDataLst>
          </p:nvPr>
        </p:nvSpPr>
        <p:spPr>
          <a:noFill/>
        </p:spPr>
        <p:txBody>
          <a:bodyPr/>
          <a:lstStyle/>
          <a:p>
            <a:r>
              <a:rPr lang="en-US" altLang="en-US"/>
              <a:t>What is Time?</a:t>
            </a:r>
          </a:p>
        </p:txBody>
      </p:sp>
      <p:sp>
        <p:nvSpPr>
          <p:cNvPr id="40963" name="Rectangle 3">
            <a:extLst>
              <a:ext uri="{FF2B5EF4-FFF2-40B4-BE49-F238E27FC236}">
                <a16:creationId xmlns:a16="http://schemas.microsoft.com/office/drawing/2014/main" id="{2DFAD0C2-00D5-5F42-83DD-F64421DFF180}"/>
              </a:ext>
            </a:extLst>
          </p:cNvPr>
          <p:cNvSpPr>
            <a:spLocks noGrp="1" noChangeArrowheads="1"/>
          </p:cNvSpPr>
          <p:nvPr>
            <p:ph type="body" idx="1"/>
            <p:custDataLst>
              <p:tags r:id="rId2"/>
            </p:custDataLst>
          </p:nvPr>
        </p:nvSpPr>
        <p:spPr>
          <a:xfrm>
            <a:off x="609600" y="1417639"/>
            <a:ext cx="10972800" cy="4708525"/>
          </a:xfrm>
          <a:noFill/>
        </p:spPr>
        <p:txBody>
          <a:bodyPr>
            <a:normAutofit/>
          </a:bodyPr>
          <a:lstStyle/>
          <a:p>
            <a:pPr>
              <a:buFontTx/>
              <a:buNone/>
            </a:pPr>
            <a:r>
              <a:rPr lang="en-US" altLang="en-US" dirty="0"/>
              <a:t>CPU Execution Time = CPU clock cycles * Clock cycle time</a:t>
            </a:r>
          </a:p>
          <a:p>
            <a:pPr lvl="1"/>
            <a:r>
              <a:rPr lang="en-US" altLang="en-US" dirty="0"/>
              <a:t>Every conventional processor has a clock with an associated clock cycle time or clock rate</a:t>
            </a:r>
          </a:p>
          <a:p>
            <a:pPr lvl="1"/>
            <a:endParaRPr lang="en-US" altLang="en-US" dirty="0"/>
          </a:p>
          <a:p>
            <a:pPr lvl="1"/>
            <a:r>
              <a:rPr lang="en-US" altLang="en-US" dirty="0"/>
              <a:t>Every program runs in an integral number (whole number) of clock cycles</a:t>
            </a:r>
          </a:p>
          <a:p>
            <a:endParaRPr lang="en-US" altLang="en-US" dirty="0"/>
          </a:p>
          <a:p>
            <a:pPr marL="0" indent="0">
              <a:buNone/>
            </a:pPr>
            <a:r>
              <a:rPr lang="en-US" altLang="en-US" dirty="0"/>
              <a:t>Cycle Time</a:t>
            </a:r>
          </a:p>
          <a:p>
            <a:pPr marL="0" indent="0">
              <a:buNone/>
            </a:pPr>
            <a:r>
              <a:rPr lang="en-US" altLang="en-US" sz="2133" dirty="0">
                <a:latin typeface="Seravek ExtraLight" panose="020B0503040000020004" pitchFamily="34" charset="0"/>
              </a:rPr>
              <a:t>MHz = millions of cycles/second, GHz = billions of cycles/second</a:t>
            </a:r>
          </a:p>
          <a:p>
            <a:pPr marL="0" indent="0">
              <a:buNone/>
            </a:pPr>
            <a:r>
              <a:rPr lang="en-US" altLang="en-US" sz="2133" dirty="0">
                <a:latin typeface="Seravek ExtraLight" panose="020B0503040000020004" pitchFamily="34" charset="0"/>
              </a:rPr>
              <a:t>X MHz = 1000/X nanoseconds cycle time</a:t>
            </a:r>
          </a:p>
          <a:p>
            <a:pPr marL="0" indent="0">
              <a:buNone/>
            </a:pPr>
            <a:r>
              <a:rPr lang="en-US" altLang="en-US" sz="2133" dirty="0">
                <a:latin typeface="Seravek ExtraLight" panose="020B0503040000020004" pitchFamily="34" charset="0"/>
              </a:rPr>
              <a:t>Y GHz = 1/Y nanoseconds cycle time</a:t>
            </a:r>
          </a:p>
        </p:txBody>
      </p:sp>
      <p:grpSp>
        <p:nvGrpSpPr>
          <p:cNvPr id="2" name="Group 1">
            <a:extLst>
              <a:ext uri="{FF2B5EF4-FFF2-40B4-BE49-F238E27FC236}">
                <a16:creationId xmlns:a16="http://schemas.microsoft.com/office/drawing/2014/main" id="{217C433B-CA0D-004D-A948-A41B54922A5F}"/>
              </a:ext>
            </a:extLst>
          </p:cNvPr>
          <p:cNvGrpSpPr/>
          <p:nvPr/>
        </p:nvGrpSpPr>
        <p:grpSpPr>
          <a:xfrm>
            <a:off x="1744257" y="2787275"/>
            <a:ext cx="3505201" cy="260351"/>
            <a:chOff x="2488406" y="3336131"/>
            <a:chExt cx="2628901" cy="195263"/>
          </a:xfrm>
        </p:grpSpPr>
        <p:cxnSp>
          <p:nvCxnSpPr>
            <p:cNvPr id="40964" name="Straight Connector 4">
              <a:extLst>
                <a:ext uri="{FF2B5EF4-FFF2-40B4-BE49-F238E27FC236}">
                  <a16:creationId xmlns:a16="http://schemas.microsoft.com/office/drawing/2014/main" id="{EFCF1447-1B6B-1D42-8C51-14C8549C3EA8}"/>
                </a:ext>
              </a:extLst>
            </p:cNvPr>
            <p:cNvCxnSpPr>
              <a:cxnSpLocks noChangeShapeType="1"/>
            </p:cNvCxnSpPr>
            <p:nvPr>
              <p:custDataLst>
                <p:tags r:id="rId3"/>
              </p:custDataLst>
            </p:nvPr>
          </p:nvCxnSpPr>
          <p:spPr bwMode="auto">
            <a:xfrm rot="5400000" flipH="1" flipV="1">
              <a:off x="2397323" y="3431977"/>
              <a:ext cx="191691"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65" name="Straight Connector 5">
              <a:extLst>
                <a:ext uri="{FF2B5EF4-FFF2-40B4-BE49-F238E27FC236}">
                  <a16:creationId xmlns:a16="http://schemas.microsoft.com/office/drawing/2014/main" id="{0B80C4BA-8FBC-7740-BFB8-9BB85DA7C0A5}"/>
                </a:ext>
              </a:extLst>
            </p:cNvPr>
            <p:cNvCxnSpPr>
              <a:cxnSpLocks noChangeShapeType="1"/>
            </p:cNvCxnSpPr>
            <p:nvPr>
              <p:custDataLst>
                <p:tags r:id="rId4"/>
              </p:custDataLst>
            </p:nvPr>
          </p:nvCxnSpPr>
          <p:spPr bwMode="auto">
            <a:xfrm rot="5400000" flipH="1" flipV="1">
              <a:off x="2554486" y="3434358"/>
              <a:ext cx="191691"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66" name="Straight Connector 8">
              <a:extLst>
                <a:ext uri="{FF2B5EF4-FFF2-40B4-BE49-F238E27FC236}">
                  <a16:creationId xmlns:a16="http://schemas.microsoft.com/office/drawing/2014/main" id="{4E071AA3-055E-2342-861B-23609B895EE9}"/>
                </a:ext>
              </a:extLst>
            </p:cNvPr>
            <p:cNvCxnSpPr>
              <a:cxnSpLocks noChangeShapeType="1"/>
            </p:cNvCxnSpPr>
            <p:nvPr>
              <p:custDataLst>
                <p:tags r:id="rId5"/>
              </p:custDataLst>
            </p:nvPr>
          </p:nvCxnSpPr>
          <p:spPr bwMode="auto">
            <a:xfrm>
              <a:off x="2488406" y="3338513"/>
              <a:ext cx="163116"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67" name="Straight Connector 9">
              <a:extLst>
                <a:ext uri="{FF2B5EF4-FFF2-40B4-BE49-F238E27FC236}">
                  <a16:creationId xmlns:a16="http://schemas.microsoft.com/office/drawing/2014/main" id="{38E07078-0876-2B4F-9204-20E1584C0310}"/>
                </a:ext>
              </a:extLst>
            </p:cNvPr>
            <p:cNvCxnSpPr>
              <a:cxnSpLocks noChangeShapeType="1"/>
            </p:cNvCxnSpPr>
            <p:nvPr>
              <p:custDataLst>
                <p:tags r:id="rId6"/>
              </p:custDataLst>
            </p:nvPr>
          </p:nvCxnSpPr>
          <p:spPr bwMode="auto">
            <a:xfrm>
              <a:off x="2658666" y="3526631"/>
              <a:ext cx="161925"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68" name="Straight Connector 10">
              <a:extLst>
                <a:ext uri="{FF2B5EF4-FFF2-40B4-BE49-F238E27FC236}">
                  <a16:creationId xmlns:a16="http://schemas.microsoft.com/office/drawing/2014/main" id="{29035B43-7E8C-9B49-8E97-21B511C345D6}"/>
                </a:ext>
              </a:extLst>
            </p:cNvPr>
            <p:cNvCxnSpPr>
              <a:cxnSpLocks noChangeShapeType="1"/>
            </p:cNvCxnSpPr>
            <p:nvPr>
              <p:custDataLst>
                <p:tags r:id="rId7"/>
              </p:custDataLst>
            </p:nvPr>
          </p:nvCxnSpPr>
          <p:spPr bwMode="auto">
            <a:xfrm rot="5400000" flipH="1" flipV="1">
              <a:off x="2725936" y="3431977"/>
              <a:ext cx="191691"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69" name="Straight Connector 11">
              <a:extLst>
                <a:ext uri="{FF2B5EF4-FFF2-40B4-BE49-F238E27FC236}">
                  <a16:creationId xmlns:a16="http://schemas.microsoft.com/office/drawing/2014/main" id="{C317F286-3295-9748-9BF5-3BBFC0D933C2}"/>
                </a:ext>
              </a:extLst>
            </p:cNvPr>
            <p:cNvCxnSpPr>
              <a:cxnSpLocks noChangeShapeType="1"/>
            </p:cNvCxnSpPr>
            <p:nvPr>
              <p:custDataLst>
                <p:tags r:id="rId8"/>
              </p:custDataLst>
            </p:nvPr>
          </p:nvCxnSpPr>
          <p:spPr bwMode="auto">
            <a:xfrm rot="5400000" flipH="1" flipV="1">
              <a:off x="2883098" y="3434358"/>
              <a:ext cx="191691"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70" name="Straight Connector 12">
              <a:extLst>
                <a:ext uri="{FF2B5EF4-FFF2-40B4-BE49-F238E27FC236}">
                  <a16:creationId xmlns:a16="http://schemas.microsoft.com/office/drawing/2014/main" id="{ABB7EB9C-C5A4-0743-AD01-D5052304B670}"/>
                </a:ext>
              </a:extLst>
            </p:cNvPr>
            <p:cNvCxnSpPr>
              <a:cxnSpLocks noChangeShapeType="1"/>
            </p:cNvCxnSpPr>
            <p:nvPr>
              <p:custDataLst>
                <p:tags r:id="rId9"/>
              </p:custDataLst>
            </p:nvPr>
          </p:nvCxnSpPr>
          <p:spPr bwMode="auto">
            <a:xfrm>
              <a:off x="2817019" y="3338513"/>
              <a:ext cx="163116"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71" name="Straight Connector 13">
              <a:extLst>
                <a:ext uri="{FF2B5EF4-FFF2-40B4-BE49-F238E27FC236}">
                  <a16:creationId xmlns:a16="http://schemas.microsoft.com/office/drawing/2014/main" id="{1BE84D7E-C565-9045-B3A1-9276C3C33EA6}"/>
                </a:ext>
              </a:extLst>
            </p:cNvPr>
            <p:cNvCxnSpPr>
              <a:cxnSpLocks noChangeShapeType="1"/>
            </p:cNvCxnSpPr>
            <p:nvPr>
              <p:custDataLst>
                <p:tags r:id="rId10"/>
              </p:custDataLst>
            </p:nvPr>
          </p:nvCxnSpPr>
          <p:spPr bwMode="auto">
            <a:xfrm>
              <a:off x="2987279" y="3527822"/>
              <a:ext cx="161925"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72" name="Straight Connector 14">
              <a:extLst>
                <a:ext uri="{FF2B5EF4-FFF2-40B4-BE49-F238E27FC236}">
                  <a16:creationId xmlns:a16="http://schemas.microsoft.com/office/drawing/2014/main" id="{DEE05DA9-1B8C-1741-A3A1-194BDB76B689}"/>
                </a:ext>
              </a:extLst>
            </p:cNvPr>
            <p:cNvCxnSpPr>
              <a:cxnSpLocks noChangeShapeType="1"/>
            </p:cNvCxnSpPr>
            <p:nvPr>
              <p:custDataLst>
                <p:tags r:id="rId11"/>
              </p:custDataLst>
            </p:nvPr>
          </p:nvCxnSpPr>
          <p:spPr bwMode="auto">
            <a:xfrm rot="5400000" flipH="1" flipV="1">
              <a:off x="3056930" y="3431977"/>
              <a:ext cx="191691"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73" name="Straight Connector 15">
              <a:extLst>
                <a:ext uri="{FF2B5EF4-FFF2-40B4-BE49-F238E27FC236}">
                  <a16:creationId xmlns:a16="http://schemas.microsoft.com/office/drawing/2014/main" id="{E8D48473-EFDE-6B49-A75A-4DB1851822EE}"/>
                </a:ext>
              </a:extLst>
            </p:cNvPr>
            <p:cNvCxnSpPr>
              <a:cxnSpLocks noChangeShapeType="1"/>
            </p:cNvCxnSpPr>
            <p:nvPr>
              <p:custDataLst>
                <p:tags r:id="rId12"/>
              </p:custDataLst>
            </p:nvPr>
          </p:nvCxnSpPr>
          <p:spPr bwMode="auto">
            <a:xfrm rot="5400000" flipH="1" flipV="1">
              <a:off x="3215283" y="3434358"/>
              <a:ext cx="191691"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74" name="Straight Connector 16">
              <a:extLst>
                <a:ext uri="{FF2B5EF4-FFF2-40B4-BE49-F238E27FC236}">
                  <a16:creationId xmlns:a16="http://schemas.microsoft.com/office/drawing/2014/main" id="{4AE51044-E73F-2549-87E9-1928B06E2E5D}"/>
                </a:ext>
              </a:extLst>
            </p:cNvPr>
            <p:cNvCxnSpPr>
              <a:cxnSpLocks noChangeShapeType="1"/>
            </p:cNvCxnSpPr>
            <p:nvPr>
              <p:custDataLst>
                <p:tags r:id="rId13"/>
              </p:custDataLst>
            </p:nvPr>
          </p:nvCxnSpPr>
          <p:spPr bwMode="auto">
            <a:xfrm>
              <a:off x="3149204" y="3338513"/>
              <a:ext cx="161925"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75" name="Straight Connector 17">
              <a:extLst>
                <a:ext uri="{FF2B5EF4-FFF2-40B4-BE49-F238E27FC236}">
                  <a16:creationId xmlns:a16="http://schemas.microsoft.com/office/drawing/2014/main" id="{AA38B357-F7EB-A84B-A1ED-43900EF6BF44}"/>
                </a:ext>
              </a:extLst>
            </p:cNvPr>
            <p:cNvCxnSpPr>
              <a:cxnSpLocks noChangeShapeType="1"/>
            </p:cNvCxnSpPr>
            <p:nvPr>
              <p:custDataLst>
                <p:tags r:id="rId14"/>
              </p:custDataLst>
            </p:nvPr>
          </p:nvCxnSpPr>
          <p:spPr bwMode="auto">
            <a:xfrm>
              <a:off x="3318273" y="3527822"/>
              <a:ext cx="163115"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76" name="Straight Connector 18">
              <a:extLst>
                <a:ext uri="{FF2B5EF4-FFF2-40B4-BE49-F238E27FC236}">
                  <a16:creationId xmlns:a16="http://schemas.microsoft.com/office/drawing/2014/main" id="{18DC0900-4B40-3E4E-A838-2B97020F8545}"/>
                </a:ext>
              </a:extLst>
            </p:cNvPr>
            <p:cNvCxnSpPr>
              <a:cxnSpLocks noChangeShapeType="1"/>
            </p:cNvCxnSpPr>
            <p:nvPr>
              <p:custDataLst>
                <p:tags r:id="rId15"/>
              </p:custDataLst>
            </p:nvPr>
          </p:nvCxnSpPr>
          <p:spPr bwMode="auto">
            <a:xfrm rot="5400000" flipH="1" flipV="1">
              <a:off x="3385543" y="3433168"/>
              <a:ext cx="19169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77" name="Straight Connector 19">
              <a:extLst>
                <a:ext uri="{FF2B5EF4-FFF2-40B4-BE49-F238E27FC236}">
                  <a16:creationId xmlns:a16="http://schemas.microsoft.com/office/drawing/2014/main" id="{D0BA9556-4B55-8F43-B2B1-3FB184D553F0}"/>
                </a:ext>
              </a:extLst>
            </p:cNvPr>
            <p:cNvCxnSpPr>
              <a:cxnSpLocks noChangeShapeType="1"/>
            </p:cNvCxnSpPr>
            <p:nvPr>
              <p:custDataLst>
                <p:tags r:id="rId16"/>
              </p:custDataLst>
            </p:nvPr>
          </p:nvCxnSpPr>
          <p:spPr bwMode="auto">
            <a:xfrm rot="5400000" flipH="1" flipV="1">
              <a:off x="3543896" y="3435549"/>
              <a:ext cx="19169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78" name="Straight Connector 20">
              <a:extLst>
                <a:ext uri="{FF2B5EF4-FFF2-40B4-BE49-F238E27FC236}">
                  <a16:creationId xmlns:a16="http://schemas.microsoft.com/office/drawing/2014/main" id="{F6BB7F21-C43C-E241-83CB-FF253DE1183D}"/>
                </a:ext>
              </a:extLst>
            </p:cNvPr>
            <p:cNvCxnSpPr>
              <a:cxnSpLocks noChangeShapeType="1"/>
            </p:cNvCxnSpPr>
            <p:nvPr>
              <p:custDataLst>
                <p:tags r:id="rId17"/>
              </p:custDataLst>
            </p:nvPr>
          </p:nvCxnSpPr>
          <p:spPr bwMode="auto">
            <a:xfrm>
              <a:off x="3477816" y="3338513"/>
              <a:ext cx="161925"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79" name="Straight Connector 21">
              <a:extLst>
                <a:ext uri="{FF2B5EF4-FFF2-40B4-BE49-F238E27FC236}">
                  <a16:creationId xmlns:a16="http://schemas.microsoft.com/office/drawing/2014/main" id="{553FD9AF-1119-5941-A2CF-A4653DBC1FD7}"/>
                </a:ext>
              </a:extLst>
            </p:cNvPr>
            <p:cNvCxnSpPr>
              <a:cxnSpLocks noChangeShapeType="1"/>
            </p:cNvCxnSpPr>
            <p:nvPr>
              <p:custDataLst>
                <p:tags r:id="rId18"/>
              </p:custDataLst>
            </p:nvPr>
          </p:nvCxnSpPr>
          <p:spPr bwMode="auto">
            <a:xfrm>
              <a:off x="3640931" y="3527822"/>
              <a:ext cx="161925"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80" name="Straight Connector 22">
              <a:extLst>
                <a:ext uri="{FF2B5EF4-FFF2-40B4-BE49-F238E27FC236}">
                  <a16:creationId xmlns:a16="http://schemas.microsoft.com/office/drawing/2014/main" id="{5619F09D-946D-444A-B20B-F540556A8E7E}"/>
                </a:ext>
              </a:extLst>
            </p:cNvPr>
            <p:cNvCxnSpPr>
              <a:cxnSpLocks noChangeShapeType="1"/>
            </p:cNvCxnSpPr>
            <p:nvPr>
              <p:custDataLst>
                <p:tags r:id="rId19"/>
              </p:custDataLst>
            </p:nvPr>
          </p:nvCxnSpPr>
          <p:spPr bwMode="auto">
            <a:xfrm rot="5400000" flipH="1" flipV="1">
              <a:off x="3710583" y="3431977"/>
              <a:ext cx="191691"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81" name="Straight Connector 23">
              <a:extLst>
                <a:ext uri="{FF2B5EF4-FFF2-40B4-BE49-F238E27FC236}">
                  <a16:creationId xmlns:a16="http://schemas.microsoft.com/office/drawing/2014/main" id="{D955EF38-E5DD-9541-9862-DA1634694DA4}"/>
                </a:ext>
              </a:extLst>
            </p:cNvPr>
            <p:cNvCxnSpPr>
              <a:cxnSpLocks noChangeShapeType="1"/>
            </p:cNvCxnSpPr>
            <p:nvPr>
              <p:custDataLst>
                <p:tags r:id="rId20"/>
              </p:custDataLst>
            </p:nvPr>
          </p:nvCxnSpPr>
          <p:spPr bwMode="auto">
            <a:xfrm rot="5400000" flipH="1" flipV="1">
              <a:off x="3868936" y="3434358"/>
              <a:ext cx="191691"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82" name="Straight Connector 24">
              <a:extLst>
                <a:ext uri="{FF2B5EF4-FFF2-40B4-BE49-F238E27FC236}">
                  <a16:creationId xmlns:a16="http://schemas.microsoft.com/office/drawing/2014/main" id="{C08DAC32-1C15-874C-8472-B43C556D7882}"/>
                </a:ext>
              </a:extLst>
            </p:cNvPr>
            <p:cNvCxnSpPr>
              <a:cxnSpLocks noChangeShapeType="1"/>
            </p:cNvCxnSpPr>
            <p:nvPr>
              <p:custDataLst>
                <p:tags r:id="rId21"/>
              </p:custDataLst>
            </p:nvPr>
          </p:nvCxnSpPr>
          <p:spPr bwMode="auto">
            <a:xfrm>
              <a:off x="3802856" y="3338513"/>
              <a:ext cx="161925"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83" name="Straight Connector 25">
              <a:extLst>
                <a:ext uri="{FF2B5EF4-FFF2-40B4-BE49-F238E27FC236}">
                  <a16:creationId xmlns:a16="http://schemas.microsoft.com/office/drawing/2014/main" id="{40DF23E7-C3E9-0D43-91F0-4AA76B551551}"/>
                </a:ext>
              </a:extLst>
            </p:cNvPr>
            <p:cNvCxnSpPr>
              <a:cxnSpLocks noChangeShapeType="1"/>
            </p:cNvCxnSpPr>
            <p:nvPr>
              <p:custDataLst>
                <p:tags r:id="rId22"/>
              </p:custDataLst>
            </p:nvPr>
          </p:nvCxnSpPr>
          <p:spPr bwMode="auto">
            <a:xfrm>
              <a:off x="3971925" y="3527822"/>
              <a:ext cx="161925"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84" name="Straight Connector 26">
              <a:extLst>
                <a:ext uri="{FF2B5EF4-FFF2-40B4-BE49-F238E27FC236}">
                  <a16:creationId xmlns:a16="http://schemas.microsoft.com/office/drawing/2014/main" id="{99D38EA7-A331-1349-9876-EC285C68D621}"/>
                </a:ext>
              </a:extLst>
            </p:cNvPr>
            <p:cNvCxnSpPr>
              <a:cxnSpLocks noChangeShapeType="1"/>
            </p:cNvCxnSpPr>
            <p:nvPr>
              <p:custDataLst>
                <p:tags r:id="rId23"/>
              </p:custDataLst>
            </p:nvPr>
          </p:nvCxnSpPr>
          <p:spPr bwMode="auto">
            <a:xfrm rot="5400000" flipH="1" flipV="1">
              <a:off x="4039196" y="3433168"/>
              <a:ext cx="19169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85" name="Straight Connector 27">
              <a:extLst>
                <a:ext uri="{FF2B5EF4-FFF2-40B4-BE49-F238E27FC236}">
                  <a16:creationId xmlns:a16="http://schemas.microsoft.com/office/drawing/2014/main" id="{5F3608E1-ACBE-2B4C-B63D-E915AE43FC19}"/>
                </a:ext>
              </a:extLst>
            </p:cNvPr>
            <p:cNvCxnSpPr>
              <a:cxnSpLocks noChangeShapeType="1"/>
            </p:cNvCxnSpPr>
            <p:nvPr>
              <p:custDataLst>
                <p:tags r:id="rId24"/>
              </p:custDataLst>
            </p:nvPr>
          </p:nvCxnSpPr>
          <p:spPr bwMode="auto">
            <a:xfrm rot="5400000" flipH="1" flipV="1">
              <a:off x="4197549" y="3435549"/>
              <a:ext cx="19169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86" name="Straight Connector 28">
              <a:extLst>
                <a:ext uri="{FF2B5EF4-FFF2-40B4-BE49-F238E27FC236}">
                  <a16:creationId xmlns:a16="http://schemas.microsoft.com/office/drawing/2014/main" id="{D12BC52B-1168-A94A-A3AF-1A53CBC13B0B}"/>
                </a:ext>
              </a:extLst>
            </p:cNvPr>
            <p:cNvCxnSpPr>
              <a:cxnSpLocks noChangeShapeType="1"/>
            </p:cNvCxnSpPr>
            <p:nvPr>
              <p:custDataLst>
                <p:tags r:id="rId25"/>
              </p:custDataLst>
            </p:nvPr>
          </p:nvCxnSpPr>
          <p:spPr bwMode="auto">
            <a:xfrm>
              <a:off x="4131469" y="3338513"/>
              <a:ext cx="161925"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87" name="Straight Connector 29">
              <a:extLst>
                <a:ext uri="{FF2B5EF4-FFF2-40B4-BE49-F238E27FC236}">
                  <a16:creationId xmlns:a16="http://schemas.microsoft.com/office/drawing/2014/main" id="{6BC337B8-DDB6-7947-ADBF-B889BF745BF1}"/>
                </a:ext>
              </a:extLst>
            </p:cNvPr>
            <p:cNvCxnSpPr>
              <a:cxnSpLocks noChangeShapeType="1"/>
            </p:cNvCxnSpPr>
            <p:nvPr>
              <p:custDataLst>
                <p:tags r:id="rId26"/>
              </p:custDataLst>
            </p:nvPr>
          </p:nvCxnSpPr>
          <p:spPr bwMode="auto">
            <a:xfrm>
              <a:off x="4296967" y="3527822"/>
              <a:ext cx="163115"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88" name="Straight Connector 30">
              <a:extLst>
                <a:ext uri="{FF2B5EF4-FFF2-40B4-BE49-F238E27FC236}">
                  <a16:creationId xmlns:a16="http://schemas.microsoft.com/office/drawing/2014/main" id="{C0035248-E02E-7D48-8B07-F46F28F50F6C}"/>
                </a:ext>
              </a:extLst>
            </p:cNvPr>
            <p:cNvCxnSpPr>
              <a:cxnSpLocks noChangeShapeType="1"/>
            </p:cNvCxnSpPr>
            <p:nvPr>
              <p:custDataLst>
                <p:tags r:id="rId27"/>
              </p:custDataLst>
            </p:nvPr>
          </p:nvCxnSpPr>
          <p:spPr bwMode="auto">
            <a:xfrm rot="5400000" flipH="1" flipV="1">
              <a:off x="4371380" y="3433168"/>
              <a:ext cx="19169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89" name="Straight Connector 31">
              <a:extLst>
                <a:ext uri="{FF2B5EF4-FFF2-40B4-BE49-F238E27FC236}">
                  <a16:creationId xmlns:a16="http://schemas.microsoft.com/office/drawing/2014/main" id="{34684FD4-CF6F-DC4C-8D7F-9C0B8D55479E}"/>
                </a:ext>
              </a:extLst>
            </p:cNvPr>
            <p:cNvCxnSpPr>
              <a:cxnSpLocks noChangeShapeType="1"/>
            </p:cNvCxnSpPr>
            <p:nvPr>
              <p:custDataLst>
                <p:tags r:id="rId28"/>
              </p:custDataLst>
            </p:nvPr>
          </p:nvCxnSpPr>
          <p:spPr bwMode="auto">
            <a:xfrm rot="5400000" flipH="1" flipV="1">
              <a:off x="4528543" y="3435549"/>
              <a:ext cx="19169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90" name="Straight Connector 32">
              <a:extLst>
                <a:ext uri="{FF2B5EF4-FFF2-40B4-BE49-F238E27FC236}">
                  <a16:creationId xmlns:a16="http://schemas.microsoft.com/office/drawing/2014/main" id="{F33C47F5-1B30-954A-AC47-5303AD334921}"/>
                </a:ext>
              </a:extLst>
            </p:cNvPr>
            <p:cNvCxnSpPr>
              <a:cxnSpLocks noChangeShapeType="1"/>
            </p:cNvCxnSpPr>
            <p:nvPr>
              <p:custDataLst>
                <p:tags r:id="rId29"/>
              </p:custDataLst>
            </p:nvPr>
          </p:nvCxnSpPr>
          <p:spPr bwMode="auto">
            <a:xfrm>
              <a:off x="4462463" y="3338513"/>
              <a:ext cx="163116"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91" name="Straight Connector 33">
              <a:extLst>
                <a:ext uri="{FF2B5EF4-FFF2-40B4-BE49-F238E27FC236}">
                  <a16:creationId xmlns:a16="http://schemas.microsoft.com/office/drawing/2014/main" id="{9D71F6BD-2571-D84F-AC95-3764156D3801}"/>
                </a:ext>
              </a:extLst>
            </p:cNvPr>
            <p:cNvCxnSpPr>
              <a:cxnSpLocks noChangeShapeType="1"/>
            </p:cNvCxnSpPr>
            <p:nvPr>
              <p:custDataLst>
                <p:tags r:id="rId30"/>
              </p:custDataLst>
            </p:nvPr>
          </p:nvCxnSpPr>
          <p:spPr bwMode="auto">
            <a:xfrm>
              <a:off x="4629150" y="3527822"/>
              <a:ext cx="161925"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92" name="Straight Connector 34">
              <a:extLst>
                <a:ext uri="{FF2B5EF4-FFF2-40B4-BE49-F238E27FC236}">
                  <a16:creationId xmlns:a16="http://schemas.microsoft.com/office/drawing/2014/main" id="{57BE45D8-6A6B-C749-A9F1-CC11B497C796}"/>
                </a:ext>
              </a:extLst>
            </p:cNvPr>
            <p:cNvCxnSpPr>
              <a:cxnSpLocks noChangeShapeType="1"/>
            </p:cNvCxnSpPr>
            <p:nvPr>
              <p:custDataLst>
                <p:tags r:id="rId31"/>
              </p:custDataLst>
            </p:nvPr>
          </p:nvCxnSpPr>
          <p:spPr bwMode="auto">
            <a:xfrm rot="5400000" flipH="1" flipV="1">
              <a:off x="4699993" y="3433168"/>
              <a:ext cx="19169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93" name="Straight Connector 35">
              <a:extLst>
                <a:ext uri="{FF2B5EF4-FFF2-40B4-BE49-F238E27FC236}">
                  <a16:creationId xmlns:a16="http://schemas.microsoft.com/office/drawing/2014/main" id="{03913CB0-D8B5-2545-A3F5-3BB5B13A3D0E}"/>
                </a:ext>
              </a:extLst>
            </p:cNvPr>
            <p:cNvCxnSpPr>
              <a:cxnSpLocks noChangeShapeType="1"/>
            </p:cNvCxnSpPr>
            <p:nvPr>
              <p:custDataLst>
                <p:tags r:id="rId32"/>
              </p:custDataLst>
            </p:nvPr>
          </p:nvCxnSpPr>
          <p:spPr bwMode="auto">
            <a:xfrm rot="5400000" flipH="1" flipV="1">
              <a:off x="4857155" y="3435549"/>
              <a:ext cx="19169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94" name="Straight Connector 36">
              <a:extLst>
                <a:ext uri="{FF2B5EF4-FFF2-40B4-BE49-F238E27FC236}">
                  <a16:creationId xmlns:a16="http://schemas.microsoft.com/office/drawing/2014/main" id="{B3E448D2-AF93-B444-8AB7-7335EEB3F37E}"/>
                </a:ext>
              </a:extLst>
            </p:cNvPr>
            <p:cNvCxnSpPr>
              <a:cxnSpLocks noChangeShapeType="1"/>
            </p:cNvCxnSpPr>
            <p:nvPr>
              <p:custDataLst>
                <p:tags r:id="rId33"/>
              </p:custDataLst>
            </p:nvPr>
          </p:nvCxnSpPr>
          <p:spPr bwMode="auto">
            <a:xfrm>
              <a:off x="4791075" y="3339704"/>
              <a:ext cx="163116"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0995" name="Straight Connector 37">
              <a:extLst>
                <a:ext uri="{FF2B5EF4-FFF2-40B4-BE49-F238E27FC236}">
                  <a16:creationId xmlns:a16="http://schemas.microsoft.com/office/drawing/2014/main" id="{A0B7A849-E793-4543-9341-59C625890018}"/>
                </a:ext>
              </a:extLst>
            </p:cNvPr>
            <p:cNvCxnSpPr>
              <a:cxnSpLocks noChangeShapeType="1"/>
            </p:cNvCxnSpPr>
            <p:nvPr>
              <p:custDataLst>
                <p:tags r:id="rId34"/>
              </p:custDataLst>
            </p:nvPr>
          </p:nvCxnSpPr>
          <p:spPr bwMode="auto">
            <a:xfrm>
              <a:off x="4954192" y="3529013"/>
              <a:ext cx="163115"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5635580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6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96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time</a:t>
            </a:r>
          </a:p>
        </p:txBody>
      </p:sp>
      <p:sp>
        <p:nvSpPr>
          <p:cNvPr id="3" name="Content Placeholder 2"/>
          <p:cNvSpPr>
            <a:spLocks noGrp="1"/>
          </p:cNvSpPr>
          <p:nvPr>
            <p:ph idx="1"/>
          </p:nvPr>
        </p:nvSpPr>
        <p:spPr/>
        <p:txBody>
          <a:bodyPr/>
          <a:lstStyle/>
          <a:p>
            <a:r>
              <a:rPr lang="en-US" dirty="0"/>
              <a:t>CPU time is the time CPU is computing </a:t>
            </a:r>
          </a:p>
          <a:p>
            <a:pPr lvl="1"/>
            <a:r>
              <a:rPr lang="en-US" dirty="0"/>
              <a:t>Not including followings</a:t>
            </a:r>
          </a:p>
          <a:p>
            <a:pPr lvl="2"/>
            <a:r>
              <a:rPr lang="en-US" dirty="0"/>
              <a:t>Memory access time</a:t>
            </a:r>
          </a:p>
          <a:p>
            <a:pPr lvl="2"/>
            <a:r>
              <a:rPr lang="en-US" dirty="0"/>
              <a:t>IO  access time </a:t>
            </a:r>
          </a:p>
          <a:p>
            <a:r>
              <a:rPr lang="en-US" dirty="0"/>
              <a:t>CPU time = Clock cycles * Clock Period </a:t>
            </a:r>
          </a:p>
          <a:p>
            <a:r>
              <a:rPr lang="en-US" dirty="0"/>
              <a:t>Clock period  = 1/Clock frequency </a:t>
            </a:r>
          </a:p>
          <a:p>
            <a:endParaRPr lang="en-US" dirty="0"/>
          </a:p>
          <a:p>
            <a:r>
              <a:rPr lang="en-US" dirty="0"/>
              <a:t>100 MHz of clock frequency = 10 ns of clock period</a:t>
            </a:r>
          </a:p>
          <a:p>
            <a:r>
              <a:rPr lang="en-US" dirty="0"/>
              <a:t>1GHz of clock frequency   = 1 ns of clock period  </a:t>
            </a:r>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7733F94-BD4E-45B7-8984-807B972C88CC}" type="slidenum">
              <a:rPr lang="en-US" smtClean="0"/>
              <a:pPr/>
              <a:t>23</a:t>
            </a:fld>
            <a:endParaRPr lang="en-US"/>
          </a:p>
        </p:txBody>
      </p:sp>
      <p:sp>
        <p:nvSpPr>
          <p:cNvPr id="4" name="Footer Placeholder 3">
            <a:extLst>
              <a:ext uri="{FF2B5EF4-FFF2-40B4-BE49-F238E27FC236}">
                <a16:creationId xmlns:a16="http://schemas.microsoft.com/office/drawing/2014/main" id="{1257616F-CE2E-6B42-81F2-1CEF12B851F3}"/>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3899443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FB8AE16-CEF5-FF41-A1F5-5D0F1AF76FCB}"/>
              </a:ext>
            </a:extLst>
          </p:cNvPr>
          <p:cNvSpPr>
            <a:spLocks noGrp="1" noChangeArrowheads="1"/>
          </p:cNvSpPr>
          <p:nvPr>
            <p:ph type="title"/>
            <p:custDataLst>
              <p:tags r:id="rId1"/>
            </p:custDataLst>
          </p:nvPr>
        </p:nvSpPr>
        <p:spPr>
          <a:noFill/>
        </p:spPr>
        <p:txBody>
          <a:bodyPr/>
          <a:lstStyle/>
          <a:p>
            <a:r>
              <a:rPr lang="en-US" altLang="en-US" dirty="0"/>
              <a:t>How many clock cycles?</a:t>
            </a:r>
          </a:p>
        </p:txBody>
      </p:sp>
      <p:sp>
        <p:nvSpPr>
          <p:cNvPr id="49155" name="Rectangle 3">
            <a:extLst>
              <a:ext uri="{FF2B5EF4-FFF2-40B4-BE49-F238E27FC236}">
                <a16:creationId xmlns:a16="http://schemas.microsoft.com/office/drawing/2014/main" id="{A1CEE093-19B3-9543-8CAB-E48AED326B49}"/>
              </a:ext>
            </a:extLst>
          </p:cNvPr>
          <p:cNvSpPr>
            <a:spLocks noGrp="1" noChangeArrowheads="1"/>
          </p:cNvSpPr>
          <p:nvPr>
            <p:ph type="body" idx="1"/>
            <p:custDataLst>
              <p:tags r:id="rId2"/>
            </p:custDataLst>
          </p:nvPr>
        </p:nvSpPr>
        <p:spPr>
          <a:noFill/>
        </p:spPr>
        <p:txBody>
          <a:bodyPr/>
          <a:lstStyle/>
          <a:p>
            <a:pPr>
              <a:buFontTx/>
              <a:buNone/>
            </a:pPr>
            <a:r>
              <a:rPr lang="en-US" altLang="en-US" dirty="0"/>
              <a:t>Number of CPU clock cycles =</a:t>
            </a:r>
          </a:p>
          <a:p>
            <a:pPr>
              <a:buFontTx/>
              <a:buNone/>
            </a:pPr>
            <a:r>
              <a:rPr lang="en-US" altLang="en-US" dirty="0"/>
              <a:t>	[Instruction count] * [Average Clock Cycles per Instruction (</a:t>
            </a:r>
            <a:r>
              <a:rPr lang="en-US" altLang="en-US" b="1" dirty="0">
                <a:solidFill>
                  <a:srgbClr val="7030A0"/>
                </a:solidFill>
                <a:latin typeface="Consolas" panose="020B0609020204030204" pitchFamily="49" charset="0"/>
                <a:cs typeface="Consolas" panose="020B0609020204030204" pitchFamily="49" charset="0"/>
              </a:rPr>
              <a:t>CPI</a:t>
            </a:r>
            <a:r>
              <a:rPr lang="en-US" altLang="en-US" dirty="0"/>
              <a:t>)]</a:t>
            </a:r>
          </a:p>
          <a:p>
            <a:pPr>
              <a:buFontTx/>
              <a:buNone/>
            </a:pPr>
            <a:endParaRPr lang="en-US" altLang="en-US" dirty="0"/>
          </a:p>
          <a:p>
            <a:pPr>
              <a:buFontTx/>
              <a:buNone/>
            </a:pPr>
            <a:r>
              <a:rPr lang="en-US" altLang="en-US" b="1" dirty="0"/>
              <a:t>Exercise:</a:t>
            </a:r>
          </a:p>
          <a:p>
            <a:pPr>
              <a:buFontTx/>
              <a:buNone/>
            </a:pPr>
            <a:r>
              <a:rPr lang="en-US" altLang="en-US" dirty="0"/>
              <a:t>	Computer A runs program C in 3.6 billion cycles.</a:t>
            </a:r>
          </a:p>
          <a:p>
            <a:pPr>
              <a:buFontTx/>
              <a:buNone/>
            </a:pPr>
            <a:r>
              <a:rPr lang="en-US" altLang="en-US" dirty="0"/>
              <a:t>	Program C requires 2 billion dynamic instructions.</a:t>
            </a:r>
          </a:p>
          <a:p>
            <a:pPr>
              <a:buFontTx/>
              <a:buNone/>
            </a:pPr>
            <a:r>
              <a:rPr lang="en-US" altLang="en-US" dirty="0"/>
              <a:t>	What is the CPI?</a:t>
            </a:r>
          </a:p>
          <a:p>
            <a:pPr>
              <a:buFontTx/>
              <a:buNone/>
            </a:pPr>
            <a:endParaRPr lang="en-US" altLang="en-US" sz="2000" dirty="0"/>
          </a:p>
          <a:p>
            <a:pPr>
              <a:buFontTx/>
              <a:buNone/>
            </a:pPr>
            <a:endParaRPr lang="en-US" altLang="en-US" dirty="0"/>
          </a:p>
        </p:txBody>
      </p:sp>
    </p:spTree>
    <p:extLst>
      <p:ext uri="{BB962C8B-B14F-4D97-AF65-F5344CB8AC3E}">
        <p14:creationId xmlns:p14="http://schemas.microsoft.com/office/powerpoint/2010/main" val="25721045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15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 Cycles Per Instruction (CPI)</a:t>
            </a:r>
          </a:p>
        </p:txBody>
      </p:sp>
      <p:sp>
        <p:nvSpPr>
          <p:cNvPr id="3" name="Content Placeholder 2"/>
          <p:cNvSpPr>
            <a:spLocks noGrp="1"/>
          </p:cNvSpPr>
          <p:nvPr>
            <p:ph idx="1"/>
          </p:nvPr>
        </p:nvSpPr>
        <p:spPr>
          <a:xfrm>
            <a:off x="838200" y="1355558"/>
            <a:ext cx="10515600" cy="3285715"/>
          </a:xfrm>
        </p:spPr>
        <p:txBody>
          <a:bodyPr>
            <a:normAutofit/>
          </a:bodyPr>
          <a:lstStyle/>
          <a:p>
            <a:r>
              <a:rPr lang="en-US" dirty="0"/>
              <a:t>CPI is the average number of clock cycles per instruction</a:t>
            </a:r>
          </a:p>
          <a:p>
            <a:pPr lvl="1"/>
            <a:r>
              <a:rPr lang="en-US" dirty="0"/>
              <a:t>Throughput metric </a:t>
            </a:r>
          </a:p>
          <a:p>
            <a:pPr lvl="1"/>
            <a:r>
              <a:rPr lang="en-US" dirty="0"/>
              <a:t>Component metric (not a measure of performance )</a:t>
            </a:r>
          </a:p>
          <a:p>
            <a:r>
              <a:rPr lang="en-US" dirty="0"/>
              <a:t>Different classes of instructions can have different CPIs </a:t>
            </a:r>
          </a:p>
          <a:p>
            <a:pPr lvl="1"/>
            <a:r>
              <a:rPr lang="en-US" dirty="0"/>
              <a:t>CPI for floating point operations</a:t>
            </a:r>
          </a:p>
          <a:p>
            <a:pPr lvl="1"/>
            <a:r>
              <a:rPr lang="en-US" dirty="0"/>
              <a:t>CPI for adders, branch instructions  </a:t>
            </a:r>
          </a:p>
          <a:p>
            <a:r>
              <a:rPr lang="en-US" dirty="0"/>
              <a:t>CPU Clock Cycles =  Number of Instructions (NI)* CPI </a:t>
            </a:r>
          </a:p>
        </p:txBody>
      </p:sp>
      <p:graphicFrame>
        <p:nvGraphicFramePr>
          <p:cNvPr id="4" name="Object 3"/>
          <p:cNvGraphicFramePr>
            <a:graphicFrameLocks noChangeAspect="1"/>
          </p:cNvGraphicFramePr>
          <p:nvPr/>
        </p:nvGraphicFramePr>
        <p:xfrm>
          <a:off x="2886075" y="4610100"/>
          <a:ext cx="5253038" cy="1139825"/>
        </p:xfrm>
        <a:graphic>
          <a:graphicData uri="http://schemas.openxmlformats.org/presentationml/2006/ole">
            <mc:AlternateContent xmlns:mc="http://schemas.openxmlformats.org/markup-compatibility/2006">
              <mc:Choice xmlns:v="urn:schemas-microsoft-com:vml" Requires="v">
                <p:oleObj spid="_x0000_s48134" name="Equation" r:id="rId3" imgW="47853600" imgH="10363200" progId="">
                  <p:embed/>
                </p:oleObj>
              </mc:Choice>
              <mc:Fallback>
                <p:oleObj name="Equation" r:id="rId3" imgW="47853600" imgH="10363200" progId="">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6075" y="4610100"/>
                        <a:ext cx="5253038" cy="1139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1967345" y="6068291"/>
            <a:ext cx="1930337" cy="369332"/>
          </a:xfrm>
          <a:prstGeom prst="rect">
            <a:avLst/>
          </a:prstGeom>
          <a:noFill/>
        </p:spPr>
        <p:txBody>
          <a:bodyPr wrap="none" rtlCol="0">
            <a:spAutoFit/>
          </a:bodyPr>
          <a:lstStyle/>
          <a:p>
            <a:r>
              <a:rPr lang="en-US" dirty="0"/>
              <a:t>The CPI of </a:t>
            </a:r>
            <a:r>
              <a:rPr lang="en-US" dirty="0" err="1"/>
              <a:t>i</a:t>
            </a:r>
            <a:r>
              <a:rPr lang="en-US" baseline="30000" dirty="0" err="1"/>
              <a:t>th</a:t>
            </a:r>
            <a:r>
              <a:rPr lang="en-US" dirty="0"/>
              <a:t> class</a:t>
            </a:r>
          </a:p>
        </p:txBody>
      </p:sp>
      <p:sp>
        <p:nvSpPr>
          <p:cNvPr id="6" name="TextBox 5"/>
          <p:cNvSpPr txBox="1"/>
          <p:nvPr/>
        </p:nvSpPr>
        <p:spPr>
          <a:xfrm>
            <a:off x="7730836" y="6026727"/>
            <a:ext cx="3708708" cy="369332"/>
          </a:xfrm>
          <a:prstGeom prst="rect">
            <a:avLst/>
          </a:prstGeom>
          <a:noFill/>
        </p:spPr>
        <p:txBody>
          <a:bodyPr wrap="none" rtlCol="0">
            <a:spAutoFit/>
          </a:bodyPr>
          <a:lstStyle/>
          <a:p>
            <a:r>
              <a:rPr lang="en-US" dirty="0"/>
              <a:t>The number of instructions of </a:t>
            </a:r>
            <a:r>
              <a:rPr lang="en-US" dirty="0" err="1"/>
              <a:t>i</a:t>
            </a:r>
            <a:r>
              <a:rPr lang="en-US" baseline="30000" dirty="0" err="1"/>
              <a:t>th</a:t>
            </a:r>
            <a:r>
              <a:rPr lang="en-US" dirty="0"/>
              <a:t> class</a:t>
            </a:r>
          </a:p>
        </p:txBody>
      </p:sp>
      <p:cxnSp>
        <p:nvCxnSpPr>
          <p:cNvPr id="8" name="Straight Arrow Connector 7"/>
          <p:cNvCxnSpPr>
            <a:endCxn id="5" idx="0"/>
          </p:cNvCxnSpPr>
          <p:nvPr/>
        </p:nvCxnSpPr>
        <p:spPr>
          <a:xfrm flipH="1">
            <a:off x="2932514" y="5375564"/>
            <a:ext cx="3246613" cy="692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315201" y="5347855"/>
            <a:ext cx="2479963" cy="665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4294967295"/>
          </p:nvPr>
        </p:nvSpPr>
        <p:spPr>
          <a:xfrm>
            <a:off x="8610600" y="6356350"/>
            <a:ext cx="2743200" cy="365125"/>
          </a:xfrm>
          <a:prstGeom prst="rect">
            <a:avLst/>
          </a:prstGeom>
        </p:spPr>
        <p:txBody>
          <a:bodyPr/>
          <a:lstStyle/>
          <a:p>
            <a:fld id="{57733F94-BD4E-45B7-8984-807B972C88CC}" type="slidenum">
              <a:rPr lang="en-US" smtClean="0"/>
              <a:pPr/>
              <a:t>25</a:t>
            </a:fld>
            <a:endParaRPr lang="en-US"/>
          </a:p>
        </p:txBody>
      </p:sp>
      <p:sp>
        <p:nvSpPr>
          <p:cNvPr id="7" name="Footer Placeholder 6">
            <a:extLst>
              <a:ext uri="{FF2B5EF4-FFF2-40B4-BE49-F238E27FC236}">
                <a16:creationId xmlns:a16="http://schemas.microsoft.com/office/drawing/2014/main" id="{07687033-9D18-684F-B030-3E18EE5A0B5F}"/>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4078095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77D6FA80-A464-AF4B-9DF6-96A4C4C6E48B}"/>
              </a:ext>
            </a:extLst>
          </p:cNvPr>
          <p:cNvSpPr>
            <a:spLocks noGrp="1" noChangeArrowheads="1"/>
          </p:cNvSpPr>
          <p:nvPr>
            <p:ph type="title"/>
            <p:custDataLst>
              <p:tags r:id="rId1"/>
            </p:custDataLst>
          </p:nvPr>
        </p:nvSpPr>
        <p:spPr/>
        <p:txBody>
          <a:bodyPr/>
          <a:lstStyle/>
          <a:p>
            <a:r>
              <a:rPr lang="en-US" altLang="en-US" dirty="0"/>
              <a:t>Putting it all together</a:t>
            </a:r>
          </a:p>
        </p:txBody>
      </p:sp>
      <p:sp>
        <p:nvSpPr>
          <p:cNvPr id="3" name="Content Placeholder 2">
            <a:extLst>
              <a:ext uri="{FF2B5EF4-FFF2-40B4-BE49-F238E27FC236}">
                <a16:creationId xmlns:a16="http://schemas.microsoft.com/office/drawing/2014/main" id="{EA53E6C2-3612-4B4E-950C-0A1DDCB7C5E3}"/>
              </a:ext>
            </a:extLst>
          </p:cNvPr>
          <p:cNvSpPr>
            <a:spLocks noGrp="1"/>
          </p:cNvSpPr>
          <p:nvPr>
            <p:ph idx="1"/>
          </p:nvPr>
        </p:nvSpPr>
        <p:spPr>
          <a:xfrm>
            <a:off x="609600" y="1600201"/>
            <a:ext cx="10972800" cy="4525963"/>
          </a:xfrm>
        </p:spPr>
        <p:txBody>
          <a:bodyPr>
            <a:normAutofit/>
          </a:bodyPr>
          <a:lstStyle/>
          <a:p>
            <a:pPr>
              <a:spcBef>
                <a:spcPct val="0"/>
              </a:spcBef>
              <a:buClrTx/>
              <a:buSzTx/>
              <a:buFontTx/>
              <a:buNone/>
            </a:pPr>
            <a:r>
              <a:rPr lang="en-US" altLang="en-US" sz="2400" dirty="0"/>
              <a:t>CPU Execution Time = [CPU clock cycles] * [Clock cycle time]</a:t>
            </a:r>
          </a:p>
          <a:p>
            <a:pPr>
              <a:spcBef>
                <a:spcPct val="0"/>
              </a:spcBef>
              <a:buClrTx/>
              <a:buSzTx/>
              <a:buFontTx/>
              <a:buNone/>
            </a:pPr>
            <a:endParaRPr lang="en-US" altLang="en-US" sz="2400" dirty="0"/>
          </a:p>
          <a:p>
            <a:pPr>
              <a:spcBef>
                <a:spcPct val="0"/>
              </a:spcBef>
              <a:buClrTx/>
              <a:buSzTx/>
              <a:buFontTx/>
              <a:buNone/>
            </a:pPr>
            <a:r>
              <a:rPr lang="en-US" altLang="en-US" sz="2400" dirty="0"/>
              <a:t>CPU clock cycles = [Instruction count] * [Average Clock Cycles per Instruction (CPI)]</a:t>
            </a:r>
          </a:p>
        </p:txBody>
      </p:sp>
      <p:sp>
        <p:nvSpPr>
          <p:cNvPr id="53251" name="TextBox 2">
            <a:extLst>
              <a:ext uri="{FF2B5EF4-FFF2-40B4-BE49-F238E27FC236}">
                <a16:creationId xmlns:a16="http://schemas.microsoft.com/office/drawing/2014/main" id="{C964C948-691F-A94A-9D3C-6228133AE96E}"/>
              </a:ext>
            </a:extLst>
          </p:cNvPr>
          <p:cNvSpPr txBox="1">
            <a:spLocks noChangeArrowheads="1"/>
          </p:cNvSpPr>
          <p:nvPr/>
        </p:nvSpPr>
        <p:spPr bwMode="auto">
          <a:xfrm>
            <a:off x="2209800" y="1903414"/>
            <a:ext cx="7772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sz="1800" dirty="0"/>
          </a:p>
          <a:p>
            <a:pPr>
              <a:spcBef>
                <a:spcPct val="0"/>
              </a:spcBef>
              <a:buClrTx/>
              <a:buSzTx/>
              <a:buFontTx/>
              <a:buNone/>
            </a:pPr>
            <a:endParaRPr lang="en-US" altLang="en-US" sz="1800" dirty="0"/>
          </a:p>
        </p:txBody>
      </p:sp>
      <p:grpSp>
        <p:nvGrpSpPr>
          <p:cNvPr id="6" name="Group 4">
            <a:extLst>
              <a:ext uri="{FF2B5EF4-FFF2-40B4-BE49-F238E27FC236}">
                <a16:creationId xmlns:a16="http://schemas.microsoft.com/office/drawing/2014/main" id="{F43BA2CB-1D20-C749-9A87-9104995B8554}"/>
              </a:ext>
            </a:extLst>
          </p:cNvPr>
          <p:cNvGrpSpPr>
            <a:grpSpLocks/>
          </p:cNvGrpSpPr>
          <p:nvPr>
            <p:custDataLst>
              <p:tags r:id="rId2"/>
            </p:custDataLst>
          </p:nvPr>
        </p:nvGrpSpPr>
        <p:grpSpPr bwMode="auto">
          <a:xfrm>
            <a:off x="1790848" y="3989475"/>
            <a:ext cx="7941733" cy="859367"/>
            <a:chOff x="471" y="1858"/>
            <a:chExt cx="3752" cy="406"/>
          </a:xfrm>
        </p:grpSpPr>
        <p:sp>
          <p:nvSpPr>
            <p:cNvPr id="7" name="Rectangle 5">
              <a:extLst>
                <a:ext uri="{FF2B5EF4-FFF2-40B4-BE49-F238E27FC236}">
                  <a16:creationId xmlns:a16="http://schemas.microsoft.com/office/drawing/2014/main" id="{EAD914EA-CDE4-2147-A5C7-C9626BEAC817}"/>
                </a:ext>
              </a:extLst>
            </p:cNvPr>
            <p:cNvSpPr>
              <a:spLocks noChangeArrowheads="1"/>
            </p:cNvSpPr>
            <p:nvPr>
              <p:custDataLst>
                <p:tags r:id="rId12"/>
              </p:custDataLst>
            </p:nvPr>
          </p:nvSpPr>
          <p:spPr bwMode="auto">
            <a:xfrm>
              <a:off x="471" y="1858"/>
              <a:ext cx="1016"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0651" tIns="59267" rIns="120651" bIns="59267">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a:solidFill>
                    <a:srgbClr val="009900"/>
                  </a:solidFill>
                </a:rPr>
                <a:t>CPU Execution Time</a:t>
              </a:r>
            </a:p>
          </p:txBody>
        </p:sp>
        <p:sp>
          <p:nvSpPr>
            <p:cNvPr id="8" name="Rectangle 6">
              <a:extLst>
                <a:ext uri="{FF2B5EF4-FFF2-40B4-BE49-F238E27FC236}">
                  <a16:creationId xmlns:a16="http://schemas.microsoft.com/office/drawing/2014/main" id="{A7D72FF3-B51F-D340-A103-5B69DCC58F31}"/>
                </a:ext>
              </a:extLst>
            </p:cNvPr>
            <p:cNvSpPr>
              <a:spLocks noChangeArrowheads="1"/>
            </p:cNvSpPr>
            <p:nvPr>
              <p:custDataLst>
                <p:tags r:id="rId13"/>
              </p:custDataLst>
            </p:nvPr>
          </p:nvSpPr>
          <p:spPr bwMode="auto">
            <a:xfrm>
              <a:off x="1671" y="1858"/>
              <a:ext cx="1016"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0651" tIns="59267" rIns="120651" bIns="59267">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a:solidFill>
                    <a:srgbClr val="009900"/>
                  </a:solidFill>
                </a:rPr>
                <a:t>Instruction Count</a:t>
              </a:r>
            </a:p>
          </p:txBody>
        </p:sp>
        <p:sp>
          <p:nvSpPr>
            <p:cNvPr id="9" name="Rectangle 7">
              <a:extLst>
                <a:ext uri="{FF2B5EF4-FFF2-40B4-BE49-F238E27FC236}">
                  <a16:creationId xmlns:a16="http://schemas.microsoft.com/office/drawing/2014/main" id="{2175B311-2A07-7942-8B84-F9F3EAB092E3}"/>
                </a:ext>
              </a:extLst>
            </p:cNvPr>
            <p:cNvSpPr>
              <a:spLocks noChangeArrowheads="1"/>
            </p:cNvSpPr>
            <p:nvPr>
              <p:custDataLst>
                <p:tags r:id="rId14"/>
              </p:custDataLst>
            </p:nvPr>
          </p:nvSpPr>
          <p:spPr bwMode="auto">
            <a:xfrm>
              <a:off x="2631" y="1944"/>
              <a:ext cx="10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0651" tIns="59267" rIns="120651" bIns="59267">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dirty="0">
                  <a:solidFill>
                    <a:srgbClr val="009900"/>
                  </a:solidFill>
                </a:rPr>
                <a:t>CPI</a:t>
              </a:r>
            </a:p>
          </p:txBody>
        </p:sp>
        <p:sp>
          <p:nvSpPr>
            <p:cNvPr id="10" name="Rectangle 8">
              <a:extLst>
                <a:ext uri="{FF2B5EF4-FFF2-40B4-BE49-F238E27FC236}">
                  <a16:creationId xmlns:a16="http://schemas.microsoft.com/office/drawing/2014/main" id="{9BE2A9B2-58AF-5441-B7A6-478EB9B266B0}"/>
                </a:ext>
              </a:extLst>
            </p:cNvPr>
            <p:cNvSpPr>
              <a:spLocks noChangeArrowheads="1"/>
            </p:cNvSpPr>
            <p:nvPr>
              <p:custDataLst>
                <p:tags r:id="rId15"/>
              </p:custDataLst>
            </p:nvPr>
          </p:nvSpPr>
          <p:spPr bwMode="auto">
            <a:xfrm>
              <a:off x="3207" y="1858"/>
              <a:ext cx="1016"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20651" tIns="59267" rIns="120651" bIns="59267">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a:solidFill>
                    <a:srgbClr val="009900"/>
                  </a:solidFill>
                </a:rPr>
                <a:t>Clock Cycle Time</a:t>
              </a:r>
            </a:p>
          </p:txBody>
        </p:sp>
        <p:sp>
          <p:nvSpPr>
            <p:cNvPr id="11" name="Rectangle 9">
              <a:extLst>
                <a:ext uri="{FF2B5EF4-FFF2-40B4-BE49-F238E27FC236}">
                  <a16:creationId xmlns:a16="http://schemas.microsoft.com/office/drawing/2014/main" id="{64A30AD7-29A5-CC41-ACF7-9800944D2D52}"/>
                </a:ext>
              </a:extLst>
            </p:cNvPr>
            <p:cNvSpPr>
              <a:spLocks noChangeArrowheads="1"/>
            </p:cNvSpPr>
            <p:nvPr>
              <p:custDataLst>
                <p:tags r:id="rId16"/>
              </p:custDataLst>
            </p:nvPr>
          </p:nvSpPr>
          <p:spPr bwMode="auto">
            <a:xfrm>
              <a:off x="1431" y="1954"/>
              <a:ext cx="1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20651" tIns="59267" rIns="120651" bIns="59267">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a:t>=</a:t>
              </a:r>
            </a:p>
          </p:txBody>
        </p:sp>
        <p:sp>
          <p:nvSpPr>
            <p:cNvPr id="12" name="Rectangle 10">
              <a:extLst>
                <a:ext uri="{FF2B5EF4-FFF2-40B4-BE49-F238E27FC236}">
                  <a16:creationId xmlns:a16="http://schemas.microsoft.com/office/drawing/2014/main" id="{1DEE0B39-21F4-E843-AC9C-0310E0DDD941}"/>
                </a:ext>
              </a:extLst>
            </p:cNvPr>
            <p:cNvSpPr>
              <a:spLocks noChangeArrowheads="1"/>
            </p:cNvSpPr>
            <p:nvPr>
              <p:custDataLst>
                <p:tags r:id="rId17"/>
              </p:custDataLst>
            </p:nvPr>
          </p:nvSpPr>
          <p:spPr bwMode="auto">
            <a:xfrm>
              <a:off x="2391" y="195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20651" tIns="59267" rIns="120651" bIns="59267">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a:solidFill>
                    <a:srgbClr val="009900"/>
                  </a:solidFill>
                  <a:latin typeface="Arial" panose="020B0604020202020204" pitchFamily="34" charset="0"/>
                </a:rPr>
                <a:t>X</a:t>
              </a:r>
            </a:p>
          </p:txBody>
        </p:sp>
        <p:sp>
          <p:nvSpPr>
            <p:cNvPr id="13" name="Rectangle 11">
              <a:extLst>
                <a:ext uri="{FF2B5EF4-FFF2-40B4-BE49-F238E27FC236}">
                  <a16:creationId xmlns:a16="http://schemas.microsoft.com/office/drawing/2014/main" id="{725BE615-BBF9-6345-B787-88077881D82F}"/>
                </a:ext>
              </a:extLst>
            </p:cNvPr>
            <p:cNvSpPr>
              <a:spLocks noChangeArrowheads="1"/>
            </p:cNvSpPr>
            <p:nvPr>
              <p:custDataLst>
                <p:tags r:id="rId18"/>
              </p:custDataLst>
            </p:nvPr>
          </p:nvSpPr>
          <p:spPr bwMode="auto">
            <a:xfrm>
              <a:off x="2967" y="195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20651" tIns="59267" rIns="120651" bIns="59267">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a:solidFill>
                    <a:srgbClr val="009900"/>
                  </a:solidFill>
                  <a:latin typeface="Arial" panose="020B0604020202020204" pitchFamily="34" charset="0"/>
                </a:rPr>
                <a:t>X</a:t>
              </a:r>
            </a:p>
          </p:txBody>
        </p:sp>
      </p:grpSp>
      <p:sp>
        <p:nvSpPr>
          <p:cNvPr id="14" name="Rectangle 12">
            <a:extLst>
              <a:ext uri="{FF2B5EF4-FFF2-40B4-BE49-F238E27FC236}">
                <a16:creationId xmlns:a16="http://schemas.microsoft.com/office/drawing/2014/main" id="{4745C197-128A-9E49-8867-25A0FC1D12F9}"/>
              </a:ext>
            </a:extLst>
          </p:cNvPr>
          <p:cNvSpPr>
            <a:spLocks noChangeArrowheads="1"/>
          </p:cNvSpPr>
          <p:nvPr>
            <p:custDataLst>
              <p:tags r:id="rId3"/>
            </p:custDataLst>
          </p:nvPr>
        </p:nvSpPr>
        <p:spPr bwMode="auto">
          <a:xfrm>
            <a:off x="1555897" y="3663507"/>
            <a:ext cx="8940800" cy="1524000"/>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endParaRPr lang="en-US" altLang="en-US"/>
          </a:p>
        </p:txBody>
      </p:sp>
      <p:sp>
        <p:nvSpPr>
          <p:cNvPr id="16" name="Line 14">
            <a:extLst>
              <a:ext uri="{FF2B5EF4-FFF2-40B4-BE49-F238E27FC236}">
                <a16:creationId xmlns:a16="http://schemas.microsoft.com/office/drawing/2014/main" id="{D4F56FDA-16E7-FE49-A19E-5DF185CE2B9C}"/>
              </a:ext>
            </a:extLst>
          </p:cNvPr>
          <p:cNvSpPr>
            <a:spLocks noChangeShapeType="1"/>
          </p:cNvSpPr>
          <p:nvPr>
            <p:custDataLst>
              <p:tags r:id="rId4"/>
            </p:custDataLst>
          </p:nvPr>
        </p:nvSpPr>
        <p:spPr bwMode="auto">
          <a:xfrm flipH="1">
            <a:off x="4045097" y="4933507"/>
            <a:ext cx="609600" cy="66304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17" name="Line 15">
            <a:extLst>
              <a:ext uri="{FF2B5EF4-FFF2-40B4-BE49-F238E27FC236}">
                <a16:creationId xmlns:a16="http://schemas.microsoft.com/office/drawing/2014/main" id="{08D19F46-C40B-364A-97C6-0B1B071A54BE}"/>
              </a:ext>
            </a:extLst>
          </p:cNvPr>
          <p:cNvSpPr>
            <a:spLocks noChangeShapeType="1"/>
          </p:cNvSpPr>
          <p:nvPr>
            <p:custDataLst>
              <p:tags r:id="rId5"/>
            </p:custDataLst>
          </p:nvPr>
        </p:nvSpPr>
        <p:spPr bwMode="auto">
          <a:xfrm flipH="1">
            <a:off x="6679215" y="4831907"/>
            <a:ext cx="7483" cy="70485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18" name="Line 16">
            <a:extLst>
              <a:ext uri="{FF2B5EF4-FFF2-40B4-BE49-F238E27FC236}">
                <a16:creationId xmlns:a16="http://schemas.microsoft.com/office/drawing/2014/main" id="{60A10EAE-E410-D34A-8EFC-34705F65DFA2}"/>
              </a:ext>
            </a:extLst>
          </p:cNvPr>
          <p:cNvSpPr>
            <a:spLocks noChangeShapeType="1"/>
          </p:cNvSpPr>
          <p:nvPr>
            <p:custDataLst>
              <p:tags r:id="rId6"/>
            </p:custDataLst>
          </p:nvPr>
        </p:nvSpPr>
        <p:spPr bwMode="auto">
          <a:xfrm>
            <a:off x="8718698" y="4730308"/>
            <a:ext cx="705833" cy="78052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19" name="Rectangle 17">
            <a:extLst>
              <a:ext uri="{FF2B5EF4-FFF2-40B4-BE49-F238E27FC236}">
                <a16:creationId xmlns:a16="http://schemas.microsoft.com/office/drawing/2014/main" id="{513A0CBD-C6AC-0741-9FC5-70E4A59FB72A}"/>
              </a:ext>
            </a:extLst>
          </p:cNvPr>
          <p:cNvSpPr>
            <a:spLocks noChangeArrowheads="1"/>
          </p:cNvSpPr>
          <p:nvPr>
            <p:custDataLst>
              <p:tags r:id="rId7"/>
            </p:custDataLst>
          </p:nvPr>
        </p:nvSpPr>
        <p:spPr bwMode="auto">
          <a:xfrm>
            <a:off x="2761266" y="5536758"/>
            <a:ext cx="1695979" cy="48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20651" tIns="59267" rIns="120651" bIns="59267">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i="1" dirty="0"/>
              <a:t>instructions</a:t>
            </a:r>
          </a:p>
        </p:txBody>
      </p:sp>
      <p:sp>
        <p:nvSpPr>
          <p:cNvPr id="20" name="Rectangle 18">
            <a:extLst>
              <a:ext uri="{FF2B5EF4-FFF2-40B4-BE49-F238E27FC236}">
                <a16:creationId xmlns:a16="http://schemas.microsoft.com/office/drawing/2014/main" id="{63277194-8E48-374C-878E-D8DD1D373FEA}"/>
              </a:ext>
            </a:extLst>
          </p:cNvPr>
          <p:cNvSpPr>
            <a:spLocks noChangeArrowheads="1"/>
          </p:cNvSpPr>
          <p:nvPr>
            <p:custDataLst>
              <p:tags r:id="rId8"/>
            </p:custDataLst>
          </p:nvPr>
        </p:nvSpPr>
        <p:spPr bwMode="auto">
          <a:xfrm>
            <a:off x="5490781" y="5536758"/>
            <a:ext cx="2410918" cy="48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20651" tIns="59267" rIns="120651" bIns="59267">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i="1" dirty="0"/>
              <a:t>cycles/instruction</a:t>
            </a:r>
          </a:p>
        </p:txBody>
      </p:sp>
      <p:sp>
        <p:nvSpPr>
          <p:cNvPr id="21" name="Rectangle 19">
            <a:extLst>
              <a:ext uri="{FF2B5EF4-FFF2-40B4-BE49-F238E27FC236}">
                <a16:creationId xmlns:a16="http://schemas.microsoft.com/office/drawing/2014/main" id="{A0B13F5E-6D34-CB4C-AE49-C20394AC8C97}"/>
              </a:ext>
            </a:extLst>
          </p:cNvPr>
          <p:cNvSpPr>
            <a:spLocks noChangeArrowheads="1"/>
          </p:cNvSpPr>
          <p:nvPr>
            <p:custDataLst>
              <p:tags r:id="rId9"/>
            </p:custDataLst>
          </p:nvPr>
        </p:nvSpPr>
        <p:spPr bwMode="auto">
          <a:xfrm>
            <a:off x="9170605" y="5536758"/>
            <a:ext cx="1933224" cy="48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20651" tIns="59267" rIns="120651" bIns="59267">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i="1" dirty="0"/>
              <a:t>seconds/cycle</a:t>
            </a:r>
          </a:p>
        </p:txBody>
      </p:sp>
      <p:sp>
        <p:nvSpPr>
          <p:cNvPr id="22" name="Line 20">
            <a:extLst>
              <a:ext uri="{FF2B5EF4-FFF2-40B4-BE49-F238E27FC236}">
                <a16:creationId xmlns:a16="http://schemas.microsoft.com/office/drawing/2014/main" id="{F7C4BB51-1E8E-E541-89C4-80C05C2D1BE2}"/>
              </a:ext>
            </a:extLst>
          </p:cNvPr>
          <p:cNvSpPr>
            <a:spLocks noChangeShapeType="1"/>
          </p:cNvSpPr>
          <p:nvPr>
            <p:custDataLst>
              <p:tags r:id="rId10"/>
            </p:custDataLst>
          </p:nvPr>
        </p:nvSpPr>
        <p:spPr bwMode="auto">
          <a:xfrm flipV="1">
            <a:off x="2849525" y="3340186"/>
            <a:ext cx="945216" cy="64928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23" name="Rectangle 21">
            <a:extLst>
              <a:ext uri="{FF2B5EF4-FFF2-40B4-BE49-F238E27FC236}">
                <a16:creationId xmlns:a16="http://schemas.microsoft.com/office/drawing/2014/main" id="{7EAB435C-8DA0-C84B-A855-2D73A79BB5DC}"/>
              </a:ext>
            </a:extLst>
          </p:cNvPr>
          <p:cNvSpPr>
            <a:spLocks noChangeArrowheads="1"/>
          </p:cNvSpPr>
          <p:nvPr>
            <p:custDataLst>
              <p:tags r:id="rId11"/>
            </p:custDataLst>
          </p:nvPr>
        </p:nvSpPr>
        <p:spPr bwMode="auto">
          <a:xfrm>
            <a:off x="3838650" y="2996227"/>
            <a:ext cx="1218284" cy="48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20651" tIns="59267" rIns="120651" bIns="59267">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i="1" dirty="0"/>
              <a:t>seconds</a:t>
            </a:r>
          </a:p>
        </p:txBody>
      </p:sp>
    </p:spTree>
    <p:extLst>
      <p:ext uri="{BB962C8B-B14F-4D97-AF65-F5344CB8AC3E}">
        <p14:creationId xmlns:p14="http://schemas.microsoft.com/office/powerpoint/2010/main" val="35515901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P spid="19" grpId="0"/>
      <p:bldP spid="20" grpId="0"/>
      <p:bldP spid="21" grpId="0"/>
      <p:bldP spid="22" grpId="0" animBg="1"/>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Execution Time</a:t>
            </a:r>
          </a:p>
        </p:txBody>
      </p:sp>
      <p:sp>
        <p:nvSpPr>
          <p:cNvPr id="3" name="Content Placeholder 2"/>
          <p:cNvSpPr>
            <a:spLocks noGrp="1"/>
          </p:cNvSpPr>
          <p:nvPr>
            <p:ph idx="1"/>
          </p:nvPr>
        </p:nvSpPr>
        <p:spPr/>
        <p:txBody>
          <a:bodyPr/>
          <a:lstStyle/>
          <a:p>
            <a:pPr>
              <a:buFont typeface="Wingdings" pitchFamily="2" charset="2"/>
              <a:buChar char="Ø"/>
            </a:pPr>
            <a:r>
              <a:rPr lang="en-US" dirty="0"/>
              <a:t>CPU Execution Time = CPU Clock Cycles * Clock Period</a:t>
            </a:r>
          </a:p>
          <a:p>
            <a:pPr>
              <a:buNone/>
            </a:pPr>
            <a:r>
              <a:rPr lang="en-US" dirty="0"/>
              <a:t>                                        = NI*CPI*Clock Period </a:t>
            </a:r>
          </a:p>
          <a:p>
            <a:pPr>
              <a:buFont typeface="Wingdings" pitchFamily="2" charset="2"/>
              <a:buChar char="Ø"/>
            </a:pPr>
            <a:endParaRPr lang="en-US" dirty="0"/>
          </a:p>
          <a:p>
            <a:pPr>
              <a:buFont typeface="Wingdings" pitchFamily="2" charset="2"/>
              <a:buChar char="Ø"/>
            </a:pPr>
            <a:r>
              <a:rPr lang="en-US" dirty="0"/>
              <a:t>Execution time depends on</a:t>
            </a:r>
          </a:p>
          <a:p>
            <a:pPr lvl="1">
              <a:buFont typeface="Wingdings" pitchFamily="2" charset="2"/>
              <a:buChar char="Ø"/>
            </a:pPr>
            <a:r>
              <a:rPr lang="en-US" dirty="0"/>
              <a:t>Number of instructions : Determined by the ISA</a:t>
            </a:r>
          </a:p>
          <a:p>
            <a:pPr lvl="2">
              <a:buFont typeface="Wingdings" pitchFamily="2" charset="2"/>
              <a:buChar char="Ø"/>
            </a:pPr>
            <a:r>
              <a:rPr lang="en-US" dirty="0"/>
              <a:t>Programmable hardware counters can be used to find NI</a:t>
            </a:r>
          </a:p>
          <a:p>
            <a:pPr lvl="2">
              <a:buFont typeface="Wingdings" pitchFamily="2" charset="2"/>
              <a:buChar char="Ø"/>
            </a:pPr>
            <a:r>
              <a:rPr lang="en-US" dirty="0"/>
              <a:t>Profiling tools such as </a:t>
            </a:r>
            <a:r>
              <a:rPr lang="en-US" dirty="0" err="1"/>
              <a:t>gprof</a:t>
            </a:r>
            <a:r>
              <a:rPr lang="en-US" dirty="0"/>
              <a:t>, </a:t>
            </a:r>
            <a:r>
              <a:rPr lang="en-US" dirty="0" err="1"/>
              <a:t>valgrind</a:t>
            </a:r>
            <a:r>
              <a:rPr lang="en-US" dirty="0"/>
              <a:t> </a:t>
            </a:r>
          </a:p>
          <a:p>
            <a:pPr lvl="1">
              <a:buFont typeface="Wingdings" pitchFamily="2" charset="2"/>
              <a:buChar char="Ø"/>
            </a:pPr>
            <a:r>
              <a:rPr lang="en-US" dirty="0"/>
              <a:t>CPI: determined by the ISA &amp; Compiler &amp; Organization (Parallel execution) </a:t>
            </a:r>
          </a:p>
          <a:p>
            <a:pPr lvl="2">
              <a:buFont typeface="Wingdings" pitchFamily="2" charset="2"/>
              <a:buChar char="Ø"/>
            </a:pPr>
            <a:r>
              <a:rPr lang="en-US" dirty="0"/>
              <a:t>Can be determined in software using simulator </a:t>
            </a:r>
          </a:p>
          <a:p>
            <a:pPr lvl="1">
              <a:buFont typeface="Wingdings" pitchFamily="2" charset="2"/>
              <a:buChar char="Ø"/>
            </a:pPr>
            <a:r>
              <a:rPr lang="en-US" dirty="0"/>
              <a:t>Clock period: Determined by the process technology and implementation </a:t>
            </a:r>
          </a:p>
          <a:p>
            <a:pPr>
              <a:buNone/>
            </a:pPr>
            <a:endParaRPr lang="en-US" dirty="0"/>
          </a:p>
          <a:p>
            <a:pPr>
              <a:buNone/>
            </a:pP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7733F94-BD4E-45B7-8984-807B972C88CC}" type="slidenum">
              <a:rPr lang="en-US" smtClean="0"/>
              <a:pPr/>
              <a:t>27</a:t>
            </a:fld>
            <a:endParaRPr lang="en-US"/>
          </a:p>
        </p:txBody>
      </p:sp>
      <p:sp>
        <p:nvSpPr>
          <p:cNvPr id="4" name="Footer Placeholder 3">
            <a:extLst>
              <a:ext uri="{FF2B5EF4-FFF2-40B4-BE49-F238E27FC236}">
                <a16:creationId xmlns:a16="http://schemas.microsoft.com/office/drawing/2014/main" id="{E1CBD7CC-C788-8E4B-8533-3DBBD343CB9C}"/>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681796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1181697F-062B-3741-957D-C576D4520371}"/>
              </a:ext>
            </a:extLst>
          </p:cNvPr>
          <p:cNvSpPr>
            <a:spLocks noGrp="1"/>
          </p:cNvSpPr>
          <p:nvPr>
            <p:ph type="title"/>
          </p:nvPr>
        </p:nvSpPr>
        <p:spPr/>
        <p:txBody>
          <a:bodyPr/>
          <a:lstStyle/>
          <a:p>
            <a:r>
              <a:rPr lang="en-US" altLang="en-US" dirty="0"/>
              <a:t>Cycle Time/Clock Rate is no longer fixed</a:t>
            </a:r>
          </a:p>
        </p:txBody>
      </p:sp>
      <p:sp>
        <p:nvSpPr>
          <p:cNvPr id="3" name="Content Placeholder 2">
            <a:extLst>
              <a:ext uri="{FF2B5EF4-FFF2-40B4-BE49-F238E27FC236}">
                <a16:creationId xmlns:a16="http://schemas.microsoft.com/office/drawing/2014/main" id="{0698ADF5-56BA-3943-939E-78BCFE54C962}"/>
              </a:ext>
            </a:extLst>
          </p:cNvPr>
          <p:cNvSpPr>
            <a:spLocks noGrp="1"/>
          </p:cNvSpPr>
          <p:nvPr>
            <p:ph idx="1"/>
          </p:nvPr>
        </p:nvSpPr>
        <p:spPr/>
        <p:txBody>
          <a:bodyPr/>
          <a:lstStyle/>
          <a:p>
            <a:r>
              <a:rPr lang="en-US" altLang="en-US" dirty="0"/>
              <a:t>Increasingly, modern processors can execute at multiple clock rates (cycle times).</a:t>
            </a:r>
          </a:p>
          <a:p>
            <a:r>
              <a:rPr lang="en-US" altLang="en-US" b="1" dirty="0">
                <a:solidFill>
                  <a:srgbClr val="7030A0"/>
                </a:solidFill>
              </a:rPr>
              <a:t>Why?</a:t>
            </a:r>
          </a:p>
          <a:p>
            <a:r>
              <a:rPr lang="en-US" altLang="en-US" dirty="0"/>
              <a:t>However, the granularity at which we can change the cycle time tends to be fairly coarse, so all of these principles and formulas still apply.</a:t>
            </a:r>
          </a:p>
        </p:txBody>
      </p:sp>
    </p:spTree>
    <p:extLst>
      <p:ext uri="{BB962C8B-B14F-4D97-AF65-F5344CB8AC3E}">
        <p14:creationId xmlns:p14="http://schemas.microsoft.com/office/powerpoint/2010/main" val="4126752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4321F427-0897-C949-842D-112CFE2F9701}"/>
              </a:ext>
            </a:extLst>
          </p:cNvPr>
          <p:cNvSpPr>
            <a:spLocks noGrp="1" noChangeArrowheads="1"/>
          </p:cNvSpPr>
          <p:nvPr>
            <p:ph type="title"/>
            <p:custDataLst>
              <p:tags r:id="rId1"/>
            </p:custDataLst>
          </p:nvPr>
        </p:nvSpPr>
        <p:spPr/>
        <p:txBody>
          <a:bodyPr/>
          <a:lstStyle/>
          <a:p>
            <a:r>
              <a:rPr lang="en-US" altLang="en-US" dirty="0"/>
              <a:t>Who Affects Performance? How?</a:t>
            </a:r>
          </a:p>
        </p:txBody>
      </p:sp>
      <p:sp>
        <p:nvSpPr>
          <p:cNvPr id="76810" name="Rectangle 10">
            <a:extLst>
              <a:ext uri="{FF2B5EF4-FFF2-40B4-BE49-F238E27FC236}">
                <a16:creationId xmlns:a16="http://schemas.microsoft.com/office/drawing/2014/main" id="{4B6FA738-014A-B64B-BBB9-1D1F9C7EF792}"/>
              </a:ext>
            </a:extLst>
          </p:cNvPr>
          <p:cNvSpPr>
            <a:spLocks noGrp="1" noChangeArrowheads="1"/>
          </p:cNvSpPr>
          <p:nvPr>
            <p:ph type="body" idx="1"/>
            <p:custDataLst>
              <p:tags r:id="rId2"/>
            </p:custDataLst>
          </p:nvPr>
        </p:nvSpPr>
        <p:spPr>
          <a:xfrm>
            <a:off x="609600" y="2714681"/>
            <a:ext cx="10972800" cy="3411483"/>
          </a:xfrm>
        </p:spPr>
        <p:txBody>
          <a:bodyPr/>
          <a:lstStyle/>
          <a:p>
            <a:r>
              <a:rPr lang="en-US" altLang="en-US" dirty="0"/>
              <a:t>programmer</a:t>
            </a:r>
          </a:p>
          <a:p>
            <a:r>
              <a:rPr lang="en-US" altLang="en-US" dirty="0"/>
              <a:t>compiler</a:t>
            </a:r>
          </a:p>
          <a:p>
            <a:r>
              <a:rPr lang="en-US" altLang="en-US" dirty="0"/>
              <a:t>instruction-set architect</a:t>
            </a:r>
          </a:p>
          <a:p>
            <a:r>
              <a:rPr lang="en-US" altLang="en-US" dirty="0"/>
              <a:t>machine architect</a:t>
            </a:r>
          </a:p>
          <a:p>
            <a:r>
              <a:rPr lang="en-US" altLang="en-US" dirty="0"/>
              <a:t>hardware designer</a:t>
            </a:r>
          </a:p>
          <a:p>
            <a:r>
              <a:rPr lang="en-US" altLang="en-US" dirty="0"/>
              <a:t>materials scientist/physicist/silicon engineer</a:t>
            </a:r>
          </a:p>
        </p:txBody>
      </p:sp>
      <p:sp>
        <p:nvSpPr>
          <p:cNvPr id="76803" name="Rectangle 3">
            <a:extLst>
              <a:ext uri="{FF2B5EF4-FFF2-40B4-BE49-F238E27FC236}">
                <a16:creationId xmlns:a16="http://schemas.microsoft.com/office/drawing/2014/main" id="{8C951365-7380-184A-B606-854E67D4D821}"/>
              </a:ext>
            </a:extLst>
          </p:cNvPr>
          <p:cNvSpPr>
            <a:spLocks noChangeArrowheads="1"/>
          </p:cNvSpPr>
          <p:nvPr>
            <p:custDataLst>
              <p:tags r:id="rId3"/>
            </p:custDataLst>
          </p:nvPr>
        </p:nvSpPr>
        <p:spPr bwMode="auto">
          <a:xfrm>
            <a:off x="364119" y="1739245"/>
            <a:ext cx="3339595" cy="50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r>
              <a:rPr lang="en-US" altLang="en-US" sz="2667" dirty="0">
                <a:solidFill>
                  <a:srgbClr val="7030A0"/>
                </a:solidFill>
              </a:rPr>
              <a:t>CPU Execution Time</a:t>
            </a:r>
          </a:p>
        </p:txBody>
      </p:sp>
      <p:sp>
        <p:nvSpPr>
          <p:cNvPr id="76804" name="Rectangle 4">
            <a:extLst>
              <a:ext uri="{FF2B5EF4-FFF2-40B4-BE49-F238E27FC236}">
                <a16:creationId xmlns:a16="http://schemas.microsoft.com/office/drawing/2014/main" id="{C5D7190C-3DB6-3C4B-9374-13A010987C11}"/>
              </a:ext>
            </a:extLst>
          </p:cNvPr>
          <p:cNvSpPr>
            <a:spLocks noChangeArrowheads="1"/>
          </p:cNvSpPr>
          <p:nvPr>
            <p:custDataLst>
              <p:tags r:id="rId4"/>
            </p:custDataLst>
          </p:nvPr>
        </p:nvSpPr>
        <p:spPr bwMode="auto">
          <a:xfrm>
            <a:off x="3876340" y="1739245"/>
            <a:ext cx="2766579" cy="50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r>
              <a:rPr lang="en-US" altLang="en-US" sz="2667" dirty="0">
                <a:solidFill>
                  <a:srgbClr val="7030A0"/>
                </a:solidFill>
              </a:rPr>
              <a:t>Instruction Count</a:t>
            </a:r>
          </a:p>
        </p:txBody>
      </p:sp>
      <p:sp>
        <p:nvSpPr>
          <p:cNvPr id="76805" name="Rectangle 5">
            <a:extLst>
              <a:ext uri="{FF2B5EF4-FFF2-40B4-BE49-F238E27FC236}">
                <a16:creationId xmlns:a16="http://schemas.microsoft.com/office/drawing/2014/main" id="{69A682BF-96BF-D84E-A28C-6980E3A0DF44}"/>
              </a:ext>
            </a:extLst>
          </p:cNvPr>
          <p:cNvSpPr>
            <a:spLocks noChangeArrowheads="1"/>
          </p:cNvSpPr>
          <p:nvPr>
            <p:custDataLst>
              <p:tags r:id="rId5"/>
            </p:custDataLst>
          </p:nvPr>
        </p:nvSpPr>
        <p:spPr bwMode="auto">
          <a:xfrm>
            <a:off x="7182365" y="1767600"/>
            <a:ext cx="834855" cy="50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667" dirty="0">
                <a:solidFill>
                  <a:srgbClr val="7030A0"/>
                </a:solidFill>
              </a:rPr>
              <a:t>CPI</a:t>
            </a:r>
          </a:p>
        </p:txBody>
      </p:sp>
      <p:sp>
        <p:nvSpPr>
          <p:cNvPr id="76806" name="Rectangle 6">
            <a:extLst>
              <a:ext uri="{FF2B5EF4-FFF2-40B4-BE49-F238E27FC236}">
                <a16:creationId xmlns:a16="http://schemas.microsoft.com/office/drawing/2014/main" id="{D46805EF-F16A-614E-8807-0530ED856055}"/>
              </a:ext>
            </a:extLst>
          </p:cNvPr>
          <p:cNvSpPr>
            <a:spLocks noChangeArrowheads="1"/>
          </p:cNvSpPr>
          <p:nvPr>
            <p:custDataLst>
              <p:tags r:id="rId6"/>
            </p:custDataLst>
          </p:nvPr>
        </p:nvSpPr>
        <p:spPr bwMode="auto">
          <a:xfrm>
            <a:off x="8479667" y="1767600"/>
            <a:ext cx="2847551" cy="50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r>
              <a:rPr lang="en-US" altLang="en-US" sz="2667" dirty="0">
                <a:solidFill>
                  <a:srgbClr val="7030A0"/>
                </a:solidFill>
              </a:rPr>
              <a:t>Clock Cycle Time</a:t>
            </a:r>
          </a:p>
        </p:txBody>
      </p:sp>
      <p:sp>
        <p:nvSpPr>
          <p:cNvPr id="76807" name="Rectangle 7">
            <a:extLst>
              <a:ext uri="{FF2B5EF4-FFF2-40B4-BE49-F238E27FC236}">
                <a16:creationId xmlns:a16="http://schemas.microsoft.com/office/drawing/2014/main" id="{DED2CB49-0C05-A54B-8952-B293E37966C2}"/>
              </a:ext>
            </a:extLst>
          </p:cNvPr>
          <p:cNvSpPr>
            <a:spLocks noChangeArrowheads="1"/>
          </p:cNvSpPr>
          <p:nvPr>
            <p:custDataLst>
              <p:tags r:id="rId7"/>
            </p:custDataLst>
          </p:nvPr>
        </p:nvSpPr>
        <p:spPr bwMode="auto">
          <a:xfrm>
            <a:off x="3598886" y="1739245"/>
            <a:ext cx="487577" cy="50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667" b="1" dirty="0"/>
              <a:t>=</a:t>
            </a:r>
          </a:p>
        </p:txBody>
      </p:sp>
      <p:sp>
        <p:nvSpPr>
          <p:cNvPr id="76808" name="Rectangle 8">
            <a:extLst>
              <a:ext uri="{FF2B5EF4-FFF2-40B4-BE49-F238E27FC236}">
                <a16:creationId xmlns:a16="http://schemas.microsoft.com/office/drawing/2014/main" id="{DE10C08B-9F94-7749-9909-FA43AE89FE78}"/>
              </a:ext>
            </a:extLst>
          </p:cNvPr>
          <p:cNvSpPr>
            <a:spLocks noChangeArrowheads="1"/>
          </p:cNvSpPr>
          <p:nvPr>
            <p:custDataLst>
              <p:tags r:id="rId8"/>
            </p:custDataLst>
          </p:nvPr>
        </p:nvSpPr>
        <p:spPr bwMode="auto">
          <a:xfrm>
            <a:off x="6623019" y="1767599"/>
            <a:ext cx="616188" cy="50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667" dirty="0">
                <a:latin typeface="Arial" panose="020B0604020202020204" pitchFamily="34" charset="0"/>
              </a:rPr>
              <a:t>X</a:t>
            </a:r>
          </a:p>
        </p:txBody>
      </p:sp>
      <p:sp>
        <p:nvSpPr>
          <p:cNvPr id="76809" name="Rectangle 9">
            <a:extLst>
              <a:ext uri="{FF2B5EF4-FFF2-40B4-BE49-F238E27FC236}">
                <a16:creationId xmlns:a16="http://schemas.microsoft.com/office/drawing/2014/main" id="{CDB15FBC-4124-C140-9953-5FBCB265FF03}"/>
              </a:ext>
            </a:extLst>
          </p:cNvPr>
          <p:cNvSpPr>
            <a:spLocks noChangeArrowheads="1"/>
          </p:cNvSpPr>
          <p:nvPr>
            <p:custDataLst>
              <p:tags r:id="rId9"/>
            </p:custDataLst>
          </p:nvPr>
        </p:nvSpPr>
        <p:spPr bwMode="auto">
          <a:xfrm>
            <a:off x="8017219" y="1767599"/>
            <a:ext cx="442915" cy="50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667" dirty="0">
                <a:latin typeface="Arial" panose="020B0604020202020204" pitchFamily="34" charset="0"/>
              </a:rPr>
              <a:t>X</a:t>
            </a:r>
          </a:p>
        </p:txBody>
      </p:sp>
    </p:spTree>
    <p:extLst>
      <p:ext uri="{BB962C8B-B14F-4D97-AF65-F5344CB8AC3E}">
        <p14:creationId xmlns:p14="http://schemas.microsoft.com/office/powerpoint/2010/main" val="5116752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8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8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8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8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8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9AD7D-57A7-4CFD-99BC-F049FA571616}"/>
              </a:ext>
            </a:extLst>
          </p:cNvPr>
          <p:cNvSpPr>
            <a:spLocks noGrp="1"/>
          </p:cNvSpPr>
          <p:nvPr>
            <p:ph type="title"/>
          </p:nvPr>
        </p:nvSpPr>
        <p:spPr/>
        <p:txBody>
          <a:bodyPr/>
          <a:lstStyle/>
          <a:p>
            <a:r>
              <a:rPr lang="en-US"/>
              <a:t>Logistics</a:t>
            </a:r>
            <a:endParaRPr lang="en-US" dirty="0"/>
          </a:p>
        </p:txBody>
      </p:sp>
      <p:sp>
        <p:nvSpPr>
          <p:cNvPr id="3" name="Content Placeholder 2">
            <a:extLst>
              <a:ext uri="{FF2B5EF4-FFF2-40B4-BE49-F238E27FC236}">
                <a16:creationId xmlns:a16="http://schemas.microsoft.com/office/drawing/2014/main" id="{454CF1D0-8090-47BC-8190-DF7C81FCD869}"/>
              </a:ext>
            </a:extLst>
          </p:cNvPr>
          <p:cNvSpPr>
            <a:spLocks noGrp="1"/>
          </p:cNvSpPr>
          <p:nvPr>
            <p:ph idx="1"/>
          </p:nvPr>
        </p:nvSpPr>
        <p:spPr/>
        <p:txBody>
          <a:bodyPr/>
          <a:lstStyle/>
          <a:p>
            <a:r>
              <a:rPr lang="en-US" dirty="0"/>
              <a:t>Assignment 1 due tomorrow</a:t>
            </a:r>
          </a:p>
          <a:p>
            <a:r>
              <a:rPr lang="en-US" dirty="0"/>
              <a:t>Assignment 2 released</a:t>
            </a:r>
          </a:p>
          <a:p>
            <a:pPr lvl="1"/>
            <a:r>
              <a:rPr lang="en-US" dirty="0"/>
              <a:t>Generally: First bit of assignment is lab portion, the rest is take-home</a:t>
            </a:r>
          </a:p>
          <a:p>
            <a:pPr lvl="1"/>
            <a:r>
              <a:rPr lang="en-US" dirty="0"/>
              <a:t>Finish the lab first if needed</a:t>
            </a:r>
          </a:p>
          <a:p>
            <a:endParaRPr lang="en-US" dirty="0"/>
          </a:p>
        </p:txBody>
      </p:sp>
      <p:sp>
        <p:nvSpPr>
          <p:cNvPr id="29" name="Footer Placeholder 28">
            <a:extLst>
              <a:ext uri="{FF2B5EF4-FFF2-40B4-BE49-F238E27FC236}">
                <a16:creationId xmlns:a16="http://schemas.microsoft.com/office/drawing/2014/main" id="{7E766BF4-A9DF-9E47-A209-87F5E5149A0F}"/>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955593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C86DE027-D1A9-1B45-9947-7FE39BD14839}"/>
              </a:ext>
            </a:extLst>
          </p:cNvPr>
          <p:cNvSpPr>
            <a:spLocks noGrp="1" noChangeArrowheads="1"/>
          </p:cNvSpPr>
          <p:nvPr>
            <p:ph type="title"/>
            <p:custDataLst>
              <p:tags r:id="rId1"/>
            </p:custDataLst>
          </p:nvPr>
        </p:nvSpPr>
        <p:spPr/>
        <p:txBody>
          <a:bodyPr>
            <a:noAutofit/>
          </a:bodyPr>
          <a:lstStyle/>
          <a:p>
            <a:r>
              <a:rPr lang="en-US" altLang="en-US" sz="3600" dirty="0"/>
              <a:t>Which programs are best, are “most fair”, to run when measuring performance?</a:t>
            </a:r>
          </a:p>
        </p:txBody>
      </p:sp>
      <p:sp>
        <p:nvSpPr>
          <p:cNvPr id="91139" name="Rectangle 3">
            <a:extLst>
              <a:ext uri="{FF2B5EF4-FFF2-40B4-BE49-F238E27FC236}">
                <a16:creationId xmlns:a16="http://schemas.microsoft.com/office/drawing/2014/main" id="{FAAEA98D-0F03-E44A-8012-9FDA8C68B0D6}"/>
              </a:ext>
            </a:extLst>
          </p:cNvPr>
          <p:cNvSpPr>
            <a:spLocks noGrp="1" noChangeArrowheads="1"/>
          </p:cNvSpPr>
          <p:nvPr>
            <p:ph type="body" idx="1"/>
            <p:custDataLst>
              <p:tags r:id="rId2"/>
            </p:custDataLst>
          </p:nvPr>
        </p:nvSpPr>
        <p:spPr/>
        <p:txBody>
          <a:bodyPr/>
          <a:lstStyle/>
          <a:p>
            <a:r>
              <a:rPr lang="en-US" altLang="en-US" dirty="0"/>
              <a:t>peak throughput measures (simple programs)?</a:t>
            </a:r>
          </a:p>
          <a:p>
            <a:r>
              <a:rPr lang="en-US" altLang="en-US" dirty="0"/>
              <a:t>synthetic benchmarks (whetstone, </a:t>
            </a:r>
            <a:r>
              <a:rPr lang="en-US" altLang="en-US" dirty="0" err="1"/>
              <a:t>dhrystone</a:t>
            </a:r>
            <a:r>
              <a:rPr lang="en-US" altLang="en-US" dirty="0"/>
              <a:t>,...)?</a:t>
            </a:r>
          </a:p>
          <a:p>
            <a:r>
              <a:rPr lang="en-US" altLang="en-US" dirty="0"/>
              <a:t>Real applications</a:t>
            </a:r>
          </a:p>
          <a:p>
            <a:r>
              <a:rPr lang="en-US" altLang="en-US" dirty="0"/>
              <a:t>SPEC (best of both worlds, but with problems of their own)</a:t>
            </a:r>
          </a:p>
          <a:p>
            <a:pPr lvl="1"/>
            <a:r>
              <a:rPr lang="en-US" altLang="en-US" dirty="0"/>
              <a:t>System Performance Evaluation Cooperative</a:t>
            </a:r>
          </a:p>
          <a:p>
            <a:pPr lvl="1"/>
            <a:r>
              <a:rPr lang="en-US" altLang="en-US" dirty="0"/>
              <a:t>Provides a common set of real applications</a:t>
            </a:r>
          </a:p>
          <a:p>
            <a:pPr lvl="2"/>
            <a:r>
              <a:rPr lang="en-US" altLang="en-US" dirty="0"/>
              <a:t>Along with strict guidelines for how to run them</a:t>
            </a:r>
          </a:p>
          <a:p>
            <a:pPr lvl="1"/>
            <a:r>
              <a:rPr lang="en-US" altLang="en-US" dirty="0"/>
              <a:t>Provides a relatively unbiased means to compare machines.</a:t>
            </a:r>
          </a:p>
        </p:txBody>
      </p:sp>
    </p:spTree>
    <p:extLst>
      <p:ext uri="{BB962C8B-B14F-4D97-AF65-F5344CB8AC3E}">
        <p14:creationId xmlns:p14="http://schemas.microsoft.com/office/powerpoint/2010/main" val="18055858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1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1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13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13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113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113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11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20F5788B-C1BE-0D41-B5FD-7A6D783547EB}"/>
              </a:ext>
            </a:extLst>
          </p:cNvPr>
          <p:cNvSpPr>
            <a:spLocks noGrp="1" noChangeArrowheads="1"/>
          </p:cNvSpPr>
          <p:nvPr>
            <p:ph type="title"/>
            <p:custDataLst>
              <p:tags r:id="rId1"/>
            </p:custDataLst>
          </p:nvPr>
        </p:nvSpPr>
        <p:spPr>
          <a:noFill/>
        </p:spPr>
        <p:txBody>
          <a:bodyPr/>
          <a:lstStyle/>
          <a:p>
            <a:r>
              <a:rPr lang="en-US" altLang="en-US"/>
              <a:t>Amdahl’s Law</a:t>
            </a:r>
          </a:p>
        </p:txBody>
      </p:sp>
      <p:sp>
        <p:nvSpPr>
          <p:cNvPr id="97283" name="Rectangle 3">
            <a:extLst>
              <a:ext uri="{FF2B5EF4-FFF2-40B4-BE49-F238E27FC236}">
                <a16:creationId xmlns:a16="http://schemas.microsoft.com/office/drawing/2014/main" id="{FF4230F2-03FA-5147-A967-AA6C6A9AEB9E}"/>
              </a:ext>
            </a:extLst>
          </p:cNvPr>
          <p:cNvSpPr>
            <a:spLocks noGrp="1" noChangeArrowheads="1"/>
          </p:cNvSpPr>
          <p:nvPr>
            <p:ph type="body" idx="1"/>
            <p:custDataLst>
              <p:tags r:id="rId2"/>
            </p:custDataLst>
          </p:nvPr>
        </p:nvSpPr>
        <p:spPr>
          <a:noFill/>
        </p:spPr>
        <p:txBody>
          <a:bodyPr/>
          <a:lstStyle/>
          <a:p>
            <a:r>
              <a:rPr lang="en-US" altLang="en-US" dirty="0"/>
              <a:t>The impact of a performance improvement is limited by the percent of execution time affected by the improvement</a:t>
            </a:r>
          </a:p>
          <a:p>
            <a:endParaRPr lang="en-US" altLang="en-US" dirty="0"/>
          </a:p>
          <a:p>
            <a:endParaRPr lang="en-US" altLang="en-US" dirty="0"/>
          </a:p>
          <a:p>
            <a:endParaRPr lang="en-US" altLang="en-US" dirty="0"/>
          </a:p>
          <a:p>
            <a:endParaRPr lang="en-US" altLang="en-US" dirty="0"/>
          </a:p>
          <a:p>
            <a:endParaRPr lang="en-US" altLang="en-US" dirty="0"/>
          </a:p>
          <a:p>
            <a:r>
              <a:rPr lang="en-US" altLang="en-US" dirty="0"/>
              <a:t>Make the </a:t>
            </a:r>
            <a:r>
              <a:rPr lang="en-US" altLang="en-US" b="1" dirty="0">
                <a:solidFill>
                  <a:srgbClr val="7030A0"/>
                </a:solidFill>
              </a:rPr>
              <a:t>common case</a:t>
            </a:r>
            <a:r>
              <a:rPr lang="en-US" altLang="en-US" dirty="0"/>
              <a:t> fast!!</a:t>
            </a:r>
          </a:p>
          <a:p>
            <a:pPr>
              <a:buFontTx/>
              <a:buNone/>
            </a:pPr>
            <a:endParaRPr lang="en-US" altLang="en-US" dirty="0"/>
          </a:p>
          <a:p>
            <a:pPr>
              <a:buFontTx/>
              <a:buNone/>
            </a:pPr>
            <a:endParaRPr lang="en-US" altLang="en-US" dirty="0"/>
          </a:p>
          <a:p>
            <a:pPr>
              <a:buFontTx/>
              <a:buNone/>
            </a:pPr>
            <a:endParaRPr lang="en-US" altLang="en-US" dirty="0"/>
          </a:p>
          <a:p>
            <a:pPr>
              <a:buFontTx/>
              <a:buNone/>
            </a:pPr>
            <a:endParaRPr lang="en-US" altLang="en-US" dirty="0"/>
          </a:p>
          <a:p>
            <a:pPr>
              <a:buFontTx/>
              <a:buNone/>
            </a:pPr>
            <a:endParaRPr lang="en-US" altLang="en-US" dirty="0"/>
          </a:p>
        </p:txBody>
      </p:sp>
      <p:sp>
        <p:nvSpPr>
          <p:cNvPr id="97286" name="Rectangle 5">
            <a:extLst>
              <a:ext uri="{FF2B5EF4-FFF2-40B4-BE49-F238E27FC236}">
                <a16:creationId xmlns:a16="http://schemas.microsoft.com/office/drawing/2014/main" id="{FD387595-B121-FF41-B875-44E91C047B3A}"/>
              </a:ext>
            </a:extLst>
          </p:cNvPr>
          <p:cNvSpPr>
            <a:spLocks noChangeArrowheads="1"/>
          </p:cNvSpPr>
          <p:nvPr>
            <p:custDataLst>
              <p:tags r:id="rId3"/>
            </p:custDataLst>
          </p:nvPr>
        </p:nvSpPr>
        <p:spPr bwMode="auto">
          <a:xfrm>
            <a:off x="269484" y="3125004"/>
            <a:ext cx="2987165" cy="910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spcBef>
                <a:spcPct val="0"/>
              </a:spcBef>
              <a:buClrTx/>
              <a:buSzTx/>
              <a:buFontTx/>
              <a:buNone/>
            </a:pPr>
            <a:r>
              <a:rPr lang="en-US" altLang="en-US" sz="2667" dirty="0"/>
              <a:t>Execution time</a:t>
            </a:r>
          </a:p>
          <a:p>
            <a:pPr>
              <a:spcBef>
                <a:spcPct val="0"/>
              </a:spcBef>
              <a:buClrTx/>
              <a:buSzTx/>
              <a:buFontTx/>
              <a:buNone/>
            </a:pPr>
            <a:r>
              <a:rPr lang="en-US" altLang="en-US" sz="2667" dirty="0"/>
              <a:t>after improvement</a:t>
            </a:r>
          </a:p>
        </p:txBody>
      </p:sp>
      <p:sp>
        <p:nvSpPr>
          <p:cNvPr id="97287" name="Rectangle 6">
            <a:extLst>
              <a:ext uri="{FF2B5EF4-FFF2-40B4-BE49-F238E27FC236}">
                <a16:creationId xmlns:a16="http://schemas.microsoft.com/office/drawing/2014/main" id="{58EE8884-D206-5445-A0AA-5CE0BB1C68E2}"/>
              </a:ext>
            </a:extLst>
          </p:cNvPr>
          <p:cNvSpPr>
            <a:spLocks noChangeArrowheads="1"/>
          </p:cNvSpPr>
          <p:nvPr>
            <p:custDataLst>
              <p:tags r:id="rId4"/>
            </p:custDataLst>
          </p:nvPr>
        </p:nvSpPr>
        <p:spPr bwMode="auto">
          <a:xfrm>
            <a:off x="3136513" y="3330586"/>
            <a:ext cx="375104" cy="50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667" dirty="0"/>
              <a:t>=</a:t>
            </a:r>
          </a:p>
        </p:txBody>
      </p:sp>
      <p:sp>
        <p:nvSpPr>
          <p:cNvPr id="97288" name="Rectangle 7">
            <a:extLst>
              <a:ext uri="{FF2B5EF4-FFF2-40B4-BE49-F238E27FC236}">
                <a16:creationId xmlns:a16="http://schemas.microsoft.com/office/drawing/2014/main" id="{F6655424-9AAD-5542-B831-7109097B564B}"/>
              </a:ext>
            </a:extLst>
          </p:cNvPr>
          <p:cNvSpPr>
            <a:spLocks noChangeArrowheads="1"/>
          </p:cNvSpPr>
          <p:nvPr>
            <p:custDataLst>
              <p:tags r:id="rId5"/>
            </p:custDataLst>
          </p:nvPr>
        </p:nvSpPr>
        <p:spPr bwMode="auto">
          <a:xfrm>
            <a:off x="3573076" y="3080553"/>
            <a:ext cx="3616440" cy="50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667" dirty="0"/>
              <a:t>Execution Time Affected</a:t>
            </a:r>
          </a:p>
        </p:txBody>
      </p:sp>
      <p:sp>
        <p:nvSpPr>
          <p:cNvPr id="97289" name="Rectangle 8">
            <a:extLst>
              <a:ext uri="{FF2B5EF4-FFF2-40B4-BE49-F238E27FC236}">
                <a16:creationId xmlns:a16="http://schemas.microsoft.com/office/drawing/2014/main" id="{1E78388C-7953-5B4A-A6FA-027F668CB324}"/>
              </a:ext>
            </a:extLst>
          </p:cNvPr>
          <p:cNvSpPr>
            <a:spLocks noChangeArrowheads="1"/>
          </p:cNvSpPr>
          <p:nvPr>
            <p:custDataLst>
              <p:tags r:id="rId6"/>
            </p:custDataLst>
          </p:nvPr>
        </p:nvSpPr>
        <p:spPr bwMode="auto">
          <a:xfrm>
            <a:off x="3580221" y="3684259"/>
            <a:ext cx="3605155" cy="50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667" dirty="0"/>
              <a:t>Amount of Improvement</a:t>
            </a:r>
          </a:p>
        </p:txBody>
      </p:sp>
      <p:sp>
        <p:nvSpPr>
          <p:cNvPr id="97290" name="Rectangle 9">
            <a:extLst>
              <a:ext uri="{FF2B5EF4-FFF2-40B4-BE49-F238E27FC236}">
                <a16:creationId xmlns:a16="http://schemas.microsoft.com/office/drawing/2014/main" id="{E1FDE5B5-EBA1-CF46-9DA8-FE9DB090296A}"/>
              </a:ext>
            </a:extLst>
          </p:cNvPr>
          <p:cNvSpPr>
            <a:spLocks noChangeArrowheads="1"/>
          </p:cNvSpPr>
          <p:nvPr>
            <p:custDataLst>
              <p:tags r:id="rId7"/>
            </p:custDataLst>
          </p:nvPr>
        </p:nvSpPr>
        <p:spPr bwMode="auto">
          <a:xfrm>
            <a:off x="7621133" y="3330585"/>
            <a:ext cx="3959098" cy="50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667" dirty="0"/>
              <a:t>Execution Time Unaffected</a:t>
            </a:r>
          </a:p>
        </p:txBody>
      </p:sp>
      <p:sp>
        <p:nvSpPr>
          <p:cNvPr id="97291" name="Rectangle 10">
            <a:extLst>
              <a:ext uri="{FF2B5EF4-FFF2-40B4-BE49-F238E27FC236}">
                <a16:creationId xmlns:a16="http://schemas.microsoft.com/office/drawing/2014/main" id="{C0187997-5BF5-8A4F-897F-28C7E2774BFF}"/>
              </a:ext>
            </a:extLst>
          </p:cNvPr>
          <p:cNvSpPr>
            <a:spLocks noChangeArrowheads="1"/>
          </p:cNvSpPr>
          <p:nvPr>
            <p:custDataLst>
              <p:tags r:id="rId8"/>
            </p:custDataLst>
          </p:nvPr>
        </p:nvSpPr>
        <p:spPr bwMode="auto">
          <a:xfrm>
            <a:off x="7271655" y="3330585"/>
            <a:ext cx="375104" cy="500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1" rIns="90488" bIns="44451">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667" dirty="0"/>
              <a:t>+</a:t>
            </a:r>
          </a:p>
        </p:txBody>
      </p:sp>
      <p:sp>
        <p:nvSpPr>
          <p:cNvPr id="97292" name="Line 11">
            <a:extLst>
              <a:ext uri="{FF2B5EF4-FFF2-40B4-BE49-F238E27FC236}">
                <a16:creationId xmlns:a16="http://schemas.microsoft.com/office/drawing/2014/main" id="{D7F86F20-D60F-9041-9686-58EBAA265D37}"/>
              </a:ext>
            </a:extLst>
          </p:cNvPr>
          <p:cNvSpPr>
            <a:spLocks noChangeShapeType="1"/>
          </p:cNvSpPr>
          <p:nvPr>
            <p:custDataLst>
              <p:tags r:id="rId9"/>
            </p:custDataLst>
          </p:nvPr>
        </p:nvSpPr>
        <p:spPr bwMode="auto">
          <a:xfrm>
            <a:off x="3573076" y="3628476"/>
            <a:ext cx="36028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667"/>
          </a:p>
        </p:txBody>
      </p:sp>
    </p:spTree>
    <p:extLst>
      <p:ext uri="{BB962C8B-B14F-4D97-AF65-F5344CB8AC3E}">
        <p14:creationId xmlns:p14="http://schemas.microsoft.com/office/powerpoint/2010/main" val="24887400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2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2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72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2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2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2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6" grpId="0"/>
      <p:bldP spid="97287" grpId="0"/>
      <p:bldP spid="97288" grpId="0"/>
      <p:bldP spid="97289" grpId="0"/>
      <p:bldP spid="97290" grpId="0"/>
      <p:bldP spid="97291" grpId="0"/>
      <p:bldP spid="97292"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BDE934A5-228E-CE47-8271-B75794F5E495}"/>
              </a:ext>
            </a:extLst>
          </p:cNvPr>
          <p:cNvSpPr>
            <a:spLocks noGrp="1" noChangeArrowheads="1"/>
          </p:cNvSpPr>
          <p:nvPr>
            <p:ph type="title"/>
            <p:custDataLst>
              <p:tags r:id="rId1"/>
            </p:custDataLst>
          </p:nvPr>
        </p:nvSpPr>
        <p:spPr>
          <a:xfrm>
            <a:off x="2209800" y="128588"/>
            <a:ext cx="7772400" cy="1143000"/>
          </a:xfrm>
        </p:spPr>
        <p:txBody>
          <a:bodyPr>
            <a:normAutofit fontScale="90000"/>
          </a:bodyPr>
          <a:lstStyle/>
          <a:p>
            <a:r>
              <a:rPr lang="en-US" altLang="en-US" dirty="0"/>
              <a:t>Amdahl’s Law and Massive Parallelism</a:t>
            </a:r>
          </a:p>
        </p:txBody>
      </p:sp>
      <p:sp>
        <p:nvSpPr>
          <p:cNvPr id="99331" name="Line 3">
            <a:extLst>
              <a:ext uri="{FF2B5EF4-FFF2-40B4-BE49-F238E27FC236}">
                <a16:creationId xmlns:a16="http://schemas.microsoft.com/office/drawing/2014/main" id="{9413136B-E4FA-8641-BC09-84E6386B2D61}"/>
              </a:ext>
            </a:extLst>
          </p:cNvPr>
          <p:cNvSpPr>
            <a:spLocks noChangeShapeType="1"/>
          </p:cNvSpPr>
          <p:nvPr>
            <p:custDataLst>
              <p:tags r:id="rId2"/>
            </p:custDataLst>
          </p:nvPr>
        </p:nvSpPr>
        <p:spPr bwMode="auto">
          <a:xfrm>
            <a:off x="2438400" y="1828800"/>
            <a:ext cx="5486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32" name="Line 4">
            <a:extLst>
              <a:ext uri="{FF2B5EF4-FFF2-40B4-BE49-F238E27FC236}">
                <a16:creationId xmlns:a16="http://schemas.microsoft.com/office/drawing/2014/main" id="{82739D4F-C3F1-8440-9C83-8E0442E376FB}"/>
              </a:ext>
            </a:extLst>
          </p:cNvPr>
          <p:cNvSpPr>
            <a:spLocks noChangeShapeType="1"/>
          </p:cNvSpPr>
          <p:nvPr>
            <p:custDataLst>
              <p:tags r:id="rId3"/>
            </p:custDataLst>
          </p:nvPr>
        </p:nvSpPr>
        <p:spPr bwMode="auto">
          <a:xfrm>
            <a:off x="8001000" y="1828800"/>
            <a:ext cx="6096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333" name="Text Box 31">
            <a:extLst>
              <a:ext uri="{FF2B5EF4-FFF2-40B4-BE49-F238E27FC236}">
                <a16:creationId xmlns:a16="http://schemas.microsoft.com/office/drawing/2014/main" id="{28802762-9A33-634C-BDB2-57D5B638D70B}"/>
              </a:ext>
            </a:extLst>
          </p:cNvPr>
          <p:cNvSpPr txBox="1">
            <a:spLocks noChangeArrowheads="1"/>
          </p:cNvSpPr>
          <p:nvPr>
            <p:custDataLst>
              <p:tags r:id="rId4"/>
            </p:custDataLst>
          </p:nvPr>
        </p:nvSpPr>
        <p:spPr bwMode="auto">
          <a:xfrm>
            <a:off x="4784726" y="1890714"/>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chemeClr val="tx2"/>
                </a:solidFill>
              </a:rPr>
              <a:t>.9</a:t>
            </a:r>
          </a:p>
        </p:txBody>
      </p:sp>
      <p:sp>
        <p:nvSpPr>
          <p:cNvPr id="99334" name="Text Box 32">
            <a:extLst>
              <a:ext uri="{FF2B5EF4-FFF2-40B4-BE49-F238E27FC236}">
                <a16:creationId xmlns:a16="http://schemas.microsoft.com/office/drawing/2014/main" id="{5860E3BB-E353-2640-B103-9A8048A5232E}"/>
              </a:ext>
            </a:extLst>
          </p:cNvPr>
          <p:cNvSpPr txBox="1">
            <a:spLocks noChangeArrowheads="1"/>
          </p:cNvSpPr>
          <p:nvPr>
            <p:custDataLst>
              <p:tags r:id="rId5"/>
            </p:custDataLst>
          </p:nvPr>
        </p:nvSpPr>
        <p:spPr bwMode="auto">
          <a:xfrm>
            <a:off x="8121650" y="1873251"/>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chemeClr val="tx2"/>
                </a:solidFill>
              </a:rPr>
              <a:t>.1</a:t>
            </a:r>
          </a:p>
        </p:txBody>
      </p:sp>
    </p:spTree>
    <p:extLst>
      <p:ext uri="{BB962C8B-B14F-4D97-AF65-F5344CB8AC3E}">
        <p14:creationId xmlns:p14="http://schemas.microsoft.com/office/powerpoint/2010/main" val="2005850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D2886819-CFB7-3B4A-B8E0-E4E6C240F736}"/>
              </a:ext>
            </a:extLst>
          </p:cNvPr>
          <p:cNvSpPr>
            <a:spLocks noGrp="1" noChangeArrowheads="1"/>
          </p:cNvSpPr>
          <p:nvPr>
            <p:ph type="title"/>
            <p:custDataLst>
              <p:tags r:id="rId1"/>
            </p:custDataLst>
          </p:nvPr>
        </p:nvSpPr>
        <p:spPr>
          <a:xfrm>
            <a:off x="2209800" y="128588"/>
            <a:ext cx="7772400" cy="1143000"/>
          </a:xfrm>
        </p:spPr>
        <p:txBody>
          <a:bodyPr>
            <a:normAutofit fontScale="90000"/>
          </a:bodyPr>
          <a:lstStyle/>
          <a:p>
            <a:r>
              <a:rPr lang="en-US" altLang="en-US"/>
              <a:t>Amdahl’s Law and Massive Parallelism</a:t>
            </a:r>
          </a:p>
        </p:txBody>
      </p:sp>
      <p:sp>
        <p:nvSpPr>
          <p:cNvPr id="101379" name="Line 3">
            <a:extLst>
              <a:ext uri="{FF2B5EF4-FFF2-40B4-BE49-F238E27FC236}">
                <a16:creationId xmlns:a16="http://schemas.microsoft.com/office/drawing/2014/main" id="{D244197C-7FFD-F94D-B8FC-4DBBFA8FB0AA}"/>
              </a:ext>
            </a:extLst>
          </p:cNvPr>
          <p:cNvSpPr>
            <a:spLocks noChangeShapeType="1"/>
          </p:cNvSpPr>
          <p:nvPr>
            <p:custDataLst>
              <p:tags r:id="rId2"/>
            </p:custDataLst>
          </p:nvPr>
        </p:nvSpPr>
        <p:spPr bwMode="auto">
          <a:xfrm>
            <a:off x="2438400" y="1828800"/>
            <a:ext cx="5486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80" name="Line 4">
            <a:extLst>
              <a:ext uri="{FF2B5EF4-FFF2-40B4-BE49-F238E27FC236}">
                <a16:creationId xmlns:a16="http://schemas.microsoft.com/office/drawing/2014/main" id="{8EC25451-2E28-F842-B585-617DA87C514E}"/>
              </a:ext>
            </a:extLst>
          </p:cNvPr>
          <p:cNvSpPr>
            <a:spLocks noChangeShapeType="1"/>
          </p:cNvSpPr>
          <p:nvPr>
            <p:custDataLst>
              <p:tags r:id="rId3"/>
            </p:custDataLst>
          </p:nvPr>
        </p:nvSpPr>
        <p:spPr bwMode="auto">
          <a:xfrm>
            <a:off x="8001000" y="1828800"/>
            <a:ext cx="6096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81" name="Line 5">
            <a:extLst>
              <a:ext uri="{FF2B5EF4-FFF2-40B4-BE49-F238E27FC236}">
                <a16:creationId xmlns:a16="http://schemas.microsoft.com/office/drawing/2014/main" id="{D6D2F9F5-D78D-7A4B-B278-C3529F943B16}"/>
              </a:ext>
            </a:extLst>
          </p:cNvPr>
          <p:cNvSpPr>
            <a:spLocks noChangeShapeType="1"/>
          </p:cNvSpPr>
          <p:nvPr>
            <p:custDataLst>
              <p:tags r:id="rId4"/>
            </p:custDataLst>
          </p:nvPr>
        </p:nvSpPr>
        <p:spPr bwMode="auto">
          <a:xfrm>
            <a:off x="5181600" y="2438400"/>
            <a:ext cx="27432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82" name="Line 6">
            <a:extLst>
              <a:ext uri="{FF2B5EF4-FFF2-40B4-BE49-F238E27FC236}">
                <a16:creationId xmlns:a16="http://schemas.microsoft.com/office/drawing/2014/main" id="{B512436D-5123-5144-A707-51B5D587D97F}"/>
              </a:ext>
            </a:extLst>
          </p:cNvPr>
          <p:cNvSpPr>
            <a:spLocks noChangeShapeType="1"/>
          </p:cNvSpPr>
          <p:nvPr>
            <p:custDataLst>
              <p:tags r:id="rId5"/>
            </p:custDataLst>
          </p:nvPr>
        </p:nvSpPr>
        <p:spPr bwMode="auto">
          <a:xfrm>
            <a:off x="8001000" y="2438400"/>
            <a:ext cx="6096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83" name="Line 7">
            <a:extLst>
              <a:ext uri="{FF2B5EF4-FFF2-40B4-BE49-F238E27FC236}">
                <a16:creationId xmlns:a16="http://schemas.microsoft.com/office/drawing/2014/main" id="{683C32B4-0B8F-9A40-931D-3BE91FFFDDFC}"/>
              </a:ext>
            </a:extLst>
          </p:cNvPr>
          <p:cNvSpPr>
            <a:spLocks noChangeShapeType="1"/>
          </p:cNvSpPr>
          <p:nvPr>
            <p:custDataLst>
              <p:tags r:id="rId6"/>
            </p:custDataLst>
          </p:nvPr>
        </p:nvSpPr>
        <p:spPr bwMode="auto">
          <a:xfrm>
            <a:off x="5181600" y="2590800"/>
            <a:ext cx="27432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84" name="Text Box 31">
            <a:extLst>
              <a:ext uri="{FF2B5EF4-FFF2-40B4-BE49-F238E27FC236}">
                <a16:creationId xmlns:a16="http://schemas.microsoft.com/office/drawing/2014/main" id="{2ABFAD2E-58FD-5C43-B8DC-5AE9BB2DE138}"/>
              </a:ext>
            </a:extLst>
          </p:cNvPr>
          <p:cNvSpPr txBox="1">
            <a:spLocks noChangeArrowheads="1"/>
          </p:cNvSpPr>
          <p:nvPr>
            <p:custDataLst>
              <p:tags r:id="rId7"/>
            </p:custDataLst>
          </p:nvPr>
        </p:nvSpPr>
        <p:spPr bwMode="auto">
          <a:xfrm>
            <a:off x="4784726" y="1890714"/>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.9</a:t>
            </a:r>
          </a:p>
        </p:txBody>
      </p:sp>
      <p:sp>
        <p:nvSpPr>
          <p:cNvPr id="101385" name="Text Box 32">
            <a:extLst>
              <a:ext uri="{FF2B5EF4-FFF2-40B4-BE49-F238E27FC236}">
                <a16:creationId xmlns:a16="http://schemas.microsoft.com/office/drawing/2014/main" id="{0DF66F52-D5B9-2546-A191-D4F841D02B85}"/>
              </a:ext>
            </a:extLst>
          </p:cNvPr>
          <p:cNvSpPr txBox="1">
            <a:spLocks noChangeArrowheads="1"/>
          </p:cNvSpPr>
          <p:nvPr>
            <p:custDataLst>
              <p:tags r:id="rId8"/>
            </p:custDataLst>
          </p:nvPr>
        </p:nvSpPr>
        <p:spPr bwMode="auto">
          <a:xfrm>
            <a:off x="8121650" y="1873251"/>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.1</a:t>
            </a:r>
          </a:p>
        </p:txBody>
      </p:sp>
      <p:sp>
        <p:nvSpPr>
          <p:cNvPr id="101386" name="Text Box 33">
            <a:extLst>
              <a:ext uri="{FF2B5EF4-FFF2-40B4-BE49-F238E27FC236}">
                <a16:creationId xmlns:a16="http://schemas.microsoft.com/office/drawing/2014/main" id="{9D3A8EE8-F17E-B448-8C88-A648F92EEE94}"/>
              </a:ext>
            </a:extLst>
          </p:cNvPr>
          <p:cNvSpPr txBox="1">
            <a:spLocks noChangeArrowheads="1"/>
          </p:cNvSpPr>
          <p:nvPr>
            <p:custDataLst>
              <p:tags r:id="rId9"/>
            </p:custDataLst>
          </p:nvPr>
        </p:nvSpPr>
        <p:spPr bwMode="auto">
          <a:xfrm>
            <a:off x="8121650" y="2559051"/>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.1</a:t>
            </a:r>
          </a:p>
        </p:txBody>
      </p:sp>
      <p:sp>
        <p:nvSpPr>
          <p:cNvPr id="101387" name="Text Box 36">
            <a:extLst>
              <a:ext uri="{FF2B5EF4-FFF2-40B4-BE49-F238E27FC236}">
                <a16:creationId xmlns:a16="http://schemas.microsoft.com/office/drawing/2014/main" id="{6BF75BB7-10B7-4D47-8C93-33B7E62B8763}"/>
              </a:ext>
            </a:extLst>
          </p:cNvPr>
          <p:cNvSpPr txBox="1">
            <a:spLocks noChangeArrowheads="1"/>
          </p:cNvSpPr>
          <p:nvPr>
            <p:custDataLst>
              <p:tags r:id="rId10"/>
            </p:custDataLst>
          </p:nvPr>
        </p:nvSpPr>
        <p:spPr bwMode="auto">
          <a:xfrm>
            <a:off x="6902449" y="2635251"/>
            <a:ext cx="4411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.45</a:t>
            </a:r>
          </a:p>
        </p:txBody>
      </p:sp>
      <p:sp>
        <p:nvSpPr>
          <p:cNvPr id="101388" name="Text Box 38">
            <a:extLst>
              <a:ext uri="{FF2B5EF4-FFF2-40B4-BE49-F238E27FC236}">
                <a16:creationId xmlns:a16="http://schemas.microsoft.com/office/drawing/2014/main" id="{42EE27E1-0442-3946-BEFB-07B725CE3BD1}"/>
              </a:ext>
            </a:extLst>
          </p:cNvPr>
          <p:cNvSpPr txBox="1">
            <a:spLocks noChangeArrowheads="1"/>
          </p:cNvSpPr>
          <p:nvPr>
            <p:custDataLst>
              <p:tags r:id="rId11"/>
            </p:custDataLst>
          </p:nvPr>
        </p:nvSpPr>
        <p:spPr bwMode="auto">
          <a:xfrm>
            <a:off x="9051926" y="952500"/>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800" b="1" i="1" u="sng">
                <a:solidFill>
                  <a:srgbClr val="3333CC"/>
                </a:solidFill>
              </a:rPr>
              <a:t>Speedup</a:t>
            </a:r>
          </a:p>
        </p:txBody>
      </p:sp>
      <p:sp>
        <p:nvSpPr>
          <p:cNvPr id="101389" name="Text Box 39">
            <a:extLst>
              <a:ext uri="{FF2B5EF4-FFF2-40B4-BE49-F238E27FC236}">
                <a16:creationId xmlns:a16="http://schemas.microsoft.com/office/drawing/2014/main" id="{3EE10C47-1C5A-4F44-9220-9A8EBC04CDE3}"/>
              </a:ext>
            </a:extLst>
          </p:cNvPr>
          <p:cNvSpPr txBox="1">
            <a:spLocks noChangeArrowheads="1"/>
          </p:cNvSpPr>
          <p:nvPr>
            <p:custDataLst>
              <p:tags r:id="rId12"/>
            </p:custDataLst>
          </p:nvPr>
        </p:nvSpPr>
        <p:spPr bwMode="auto">
          <a:xfrm>
            <a:off x="9280526" y="1614488"/>
            <a:ext cx="505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b="1">
                <a:solidFill>
                  <a:srgbClr val="3333CC"/>
                </a:solidFill>
              </a:rPr>
              <a:t>1.0</a:t>
            </a:r>
          </a:p>
        </p:txBody>
      </p:sp>
      <p:sp>
        <p:nvSpPr>
          <p:cNvPr id="101390" name="Text Box 40">
            <a:extLst>
              <a:ext uri="{FF2B5EF4-FFF2-40B4-BE49-F238E27FC236}">
                <a16:creationId xmlns:a16="http://schemas.microsoft.com/office/drawing/2014/main" id="{771A5859-FA51-3B4F-AFD9-1E48E35DE47A}"/>
              </a:ext>
            </a:extLst>
          </p:cNvPr>
          <p:cNvSpPr txBox="1">
            <a:spLocks noChangeArrowheads="1"/>
          </p:cNvSpPr>
          <p:nvPr>
            <p:custDataLst>
              <p:tags r:id="rId13"/>
            </p:custDataLst>
          </p:nvPr>
        </p:nvSpPr>
        <p:spPr bwMode="auto">
          <a:xfrm>
            <a:off x="8991601" y="2346325"/>
            <a:ext cx="14269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3333CC"/>
                </a:solidFill>
              </a:rPr>
              <a:t>1/.55</a:t>
            </a:r>
            <a:r>
              <a:rPr lang="en-US" altLang="en-US" sz="2000" b="1">
                <a:solidFill>
                  <a:srgbClr val="3333CC"/>
                </a:solidFill>
              </a:rPr>
              <a:t> = 1.82</a:t>
            </a:r>
          </a:p>
        </p:txBody>
      </p:sp>
    </p:spTree>
    <p:extLst>
      <p:ext uri="{BB962C8B-B14F-4D97-AF65-F5344CB8AC3E}">
        <p14:creationId xmlns:p14="http://schemas.microsoft.com/office/powerpoint/2010/main" val="3243550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81D0C4D7-FD9E-8B4B-A94E-214827F4812F}"/>
              </a:ext>
            </a:extLst>
          </p:cNvPr>
          <p:cNvSpPr>
            <a:spLocks noGrp="1" noChangeArrowheads="1"/>
          </p:cNvSpPr>
          <p:nvPr>
            <p:ph type="title"/>
            <p:custDataLst>
              <p:tags r:id="rId1"/>
            </p:custDataLst>
          </p:nvPr>
        </p:nvSpPr>
        <p:spPr>
          <a:xfrm>
            <a:off x="2209800" y="128588"/>
            <a:ext cx="7772400" cy="1143000"/>
          </a:xfrm>
        </p:spPr>
        <p:txBody>
          <a:bodyPr>
            <a:normAutofit fontScale="90000"/>
          </a:bodyPr>
          <a:lstStyle/>
          <a:p>
            <a:r>
              <a:rPr lang="en-US" altLang="en-US"/>
              <a:t>Amdahl’s Law and Massive Parallelism</a:t>
            </a:r>
          </a:p>
        </p:txBody>
      </p:sp>
      <p:sp>
        <p:nvSpPr>
          <p:cNvPr id="103427" name="Line 3">
            <a:extLst>
              <a:ext uri="{FF2B5EF4-FFF2-40B4-BE49-F238E27FC236}">
                <a16:creationId xmlns:a16="http://schemas.microsoft.com/office/drawing/2014/main" id="{83C6574A-ED2A-624D-9578-E5A95EA698D9}"/>
              </a:ext>
            </a:extLst>
          </p:cNvPr>
          <p:cNvSpPr>
            <a:spLocks noChangeShapeType="1"/>
          </p:cNvSpPr>
          <p:nvPr>
            <p:custDataLst>
              <p:tags r:id="rId2"/>
            </p:custDataLst>
          </p:nvPr>
        </p:nvSpPr>
        <p:spPr bwMode="auto">
          <a:xfrm>
            <a:off x="2438400" y="1828800"/>
            <a:ext cx="5486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28" name="Line 4">
            <a:extLst>
              <a:ext uri="{FF2B5EF4-FFF2-40B4-BE49-F238E27FC236}">
                <a16:creationId xmlns:a16="http://schemas.microsoft.com/office/drawing/2014/main" id="{CF48E8EF-2075-A645-B2D4-8BAE8C174900}"/>
              </a:ext>
            </a:extLst>
          </p:cNvPr>
          <p:cNvSpPr>
            <a:spLocks noChangeShapeType="1"/>
          </p:cNvSpPr>
          <p:nvPr>
            <p:custDataLst>
              <p:tags r:id="rId3"/>
            </p:custDataLst>
          </p:nvPr>
        </p:nvSpPr>
        <p:spPr bwMode="auto">
          <a:xfrm>
            <a:off x="8001000" y="1828800"/>
            <a:ext cx="6096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29" name="Line 5">
            <a:extLst>
              <a:ext uri="{FF2B5EF4-FFF2-40B4-BE49-F238E27FC236}">
                <a16:creationId xmlns:a16="http://schemas.microsoft.com/office/drawing/2014/main" id="{26D8095B-4AEA-AC49-8DC4-3BC9C56C3185}"/>
              </a:ext>
            </a:extLst>
          </p:cNvPr>
          <p:cNvSpPr>
            <a:spLocks noChangeShapeType="1"/>
          </p:cNvSpPr>
          <p:nvPr>
            <p:custDataLst>
              <p:tags r:id="rId4"/>
            </p:custDataLst>
          </p:nvPr>
        </p:nvSpPr>
        <p:spPr bwMode="auto">
          <a:xfrm>
            <a:off x="5181600" y="2438400"/>
            <a:ext cx="27432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0" name="Line 6">
            <a:extLst>
              <a:ext uri="{FF2B5EF4-FFF2-40B4-BE49-F238E27FC236}">
                <a16:creationId xmlns:a16="http://schemas.microsoft.com/office/drawing/2014/main" id="{C9E7C90D-872C-BA40-9D77-0967E8169AA3}"/>
              </a:ext>
            </a:extLst>
          </p:cNvPr>
          <p:cNvSpPr>
            <a:spLocks noChangeShapeType="1"/>
          </p:cNvSpPr>
          <p:nvPr>
            <p:custDataLst>
              <p:tags r:id="rId5"/>
            </p:custDataLst>
          </p:nvPr>
        </p:nvSpPr>
        <p:spPr bwMode="auto">
          <a:xfrm>
            <a:off x="8001000" y="2438400"/>
            <a:ext cx="6096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1" name="Line 7">
            <a:extLst>
              <a:ext uri="{FF2B5EF4-FFF2-40B4-BE49-F238E27FC236}">
                <a16:creationId xmlns:a16="http://schemas.microsoft.com/office/drawing/2014/main" id="{1947FB8C-C6EB-044A-BD35-7463622D85F5}"/>
              </a:ext>
            </a:extLst>
          </p:cNvPr>
          <p:cNvSpPr>
            <a:spLocks noChangeShapeType="1"/>
          </p:cNvSpPr>
          <p:nvPr>
            <p:custDataLst>
              <p:tags r:id="rId6"/>
            </p:custDataLst>
          </p:nvPr>
        </p:nvSpPr>
        <p:spPr bwMode="auto">
          <a:xfrm>
            <a:off x="5181600" y="2590800"/>
            <a:ext cx="27432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2" name="Line 8">
            <a:extLst>
              <a:ext uri="{FF2B5EF4-FFF2-40B4-BE49-F238E27FC236}">
                <a16:creationId xmlns:a16="http://schemas.microsoft.com/office/drawing/2014/main" id="{B2A908A9-C1C0-4942-8BE7-8A26A23F9ABD}"/>
              </a:ext>
            </a:extLst>
          </p:cNvPr>
          <p:cNvSpPr>
            <a:spLocks noChangeShapeType="1"/>
          </p:cNvSpPr>
          <p:nvPr>
            <p:custDataLst>
              <p:tags r:id="rId7"/>
            </p:custDataLst>
          </p:nvPr>
        </p:nvSpPr>
        <p:spPr bwMode="auto">
          <a:xfrm>
            <a:off x="8001000" y="3200400"/>
            <a:ext cx="6096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3" name="Line 9">
            <a:extLst>
              <a:ext uri="{FF2B5EF4-FFF2-40B4-BE49-F238E27FC236}">
                <a16:creationId xmlns:a16="http://schemas.microsoft.com/office/drawing/2014/main" id="{AE5B2345-DEF8-8345-B163-C3537B44ADF1}"/>
              </a:ext>
            </a:extLst>
          </p:cNvPr>
          <p:cNvSpPr>
            <a:spLocks noChangeShapeType="1"/>
          </p:cNvSpPr>
          <p:nvPr>
            <p:custDataLst>
              <p:tags r:id="rId8"/>
            </p:custDataLst>
          </p:nvPr>
        </p:nvSpPr>
        <p:spPr bwMode="auto">
          <a:xfrm>
            <a:off x="6553200" y="3352800"/>
            <a:ext cx="13716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4" name="Line 10">
            <a:extLst>
              <a:ext uri="{FF2B5EF4-FFF2-40B4-BE49-F238E27FC236}">
                <a16:creationId xmlns:a16="http://schemas.microsoft.com/office/drawing/2014/main" id="{96AB68B0-97B8-1845-A3ED-16AD41CA41D7}"/>
              </a:ext>
            </a:extLst>
          </p:cNvPr>
          <p:cNvSpPr>
            <a:spLocks noChangeShapeType="1"/>
          </p:cNvSpPr>
          <p:nvPr>
            <p:custDataLst>
              <p:tags r:id="rId9"/>
            </p:custDataLst>
          </p:nvPr>
        </p:nvSpPr>
        <p:spPr bwMode="auto">
          <a:xfrm>
            <a:off x="6553200" y="3505200"/>
            <a:ext cx="13716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5" name="Line 11">
            <a:extLst>
              <a:ext uri="{FF2B5EF4-FFF2-40B4-BE49-F238E27FC236}">
                <a16:creationId xmlns:a16="http://schemas.microsoft.com/office/drawing/2014/main" id="{844233BE-28A3-E840-A4D0-020BB48D4011}"/>
              </a:ext>
            </a:extLst>
          </p:cNvPr>
          <p:cNvSpPr>
            <a:spLocks noChangeShapeType="1"/>
          </p:cNvSpPr>
          <p:nvPr>
            <p:custDataLst>
              <p:tags r:id="rId10"/>
            </p:custDataLst>
          </p:nvPr>
        </p:nvSpPr>
        <p:spPr bwMode="auto">
          <a:xfrm>
            <a:off x="6553200" y="3657600"/>
            <a:ext cx="13716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6" name="Line 12">
            <a:extLst>
              <a:ext uri="{FF2B5EF4-FFF2-40B4-BE49-F238E27FC236}">
                <a16:creationId xmlns:a16="http://schemas.microsoft.com/office/drawing/2014/main" id="{CB5C09F1-6ECB-C74A-98E8-2EEC437D86E1}"/>
              </a:ext>
            </a:extLst>
          </p:cNvPr>
          <p:cNvSpPr>
            <a:spLocks noChangeShapeType="1"/>
          </p:cNvSpPr>
          <p:nvPr>
            <p:custDataLst>
              <p:tags r:id="rId11"/>
            </p:custDataLst>
          </p:nvPr>
        </p:nvSpPr>
        <p:spPr bwMode="auto">
          <a:xfrm>
            <a:off x="6553200" y="3200400"/>
            <a:ext cx="13716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37" name="Text Box 31">
            <a:extLst>
              <a:ext uri="{FF2B5EF4-FFF2-40B4-BE49-F238E27FC236}">
                <a16:creationId xmlns:a16="http://schemas.microsoft.com/office/drawing/2014/main" id="{640BE6C0-36C5-EE4A-ADFB-279ECF58B217}"/>
              </a:ext>
            </a:extLst>
          </p:cNvPr>
          <p:cNvSpPr txBox="1">
            <a:spLocks noChangeArrowheads="1"/>
          </p:cNvSpPr>
          <p:nvPr>
            <p:custDataLst>
              <p:tags r:id="rId12"/>
            </p:custDataLst>
          </p:nvPr>
        </p:nvSpPr>
        <p:spPr bwMode="auto">
          <a:xfrm>
            <a:off x="4784726" y="1890714"/>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.9</a:t>
            </a:r>
          </a:p>
        </p:txBody>
      </p:sp>
      <p:sp>
        <p:nvSpPr>
          <p:cNvPr id="103438" name="Text Box 32">
            <a:extLst>
              <a:ext uri="{FF2B5EF4-FFF2-40B4-BE49-F238E27FC236}">
                <a16:creationId xmlns:a16="http://schemas.microsoft.com/office/drawing/2014/main" id="{11A03029-42BD-FE44-A0D2-ED0EBA778755}"/>
              </a:ext>
            </a:extLst>
          </p:cNvPr>
          <p:cNvSpPr txBox="1">
            <a:spLocks noChangeArrowheads="1"/>
          </p:cNvSpPr>
          <p:nvPr>
            <p:custDataLst>
              <p:tags r:id="rId13"/>
            </p:custDataLst>
          </p:nvPr>
        </p:nvSpPr>
        <p:spPr bwMode="auto">
          <a:xfrm>
            <a:off x="8121650" y="1873251"/>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.1</a:t>
            </a:r>
          </a:p>
        </p:txBody>
      </p:sp>
      <p:sp>
        <p:nvSpPr>
          <p:cNvPr id="103439" name="Text Box 33">
            <a:extLst>
              <a:ext uri="{FF2B5EF4-FFF2-40B4-BE49-F238E27FC236}">
                <a16:creationId xmlns:a16="http://schemas.microsoft.com/office/drawing/2014/main" id="{00136181-884E-8D46-8A15-0C6BBB187C47}"/>
              </a:ext>
            </a:extLst>
          </p:cNvPr>
          <p:cNvSpPr txBox="1">
            <a:spLocks noChangeArrowheads="1"/>
          </p:cNvSpPr>
          <p:nvPr>
            <p:custDataLst>
              <p:tags r:id="rId14"/>
            </p:custDataLst>
          </p:nvPr>
        </p:nvSpPr>
        <p:spPr bwMode="auto">
          <a:xfrm>
            <a:off x="8121650" y="2559051"/>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.1</a:t>
            </a:r>
          </a:p>
        </p:txBody>
      </p:sp>
      <p:sp>
        <p:nvSpPr>
          <p:cNvPr id="103440" name="Text Box 34">
            <a:extLst>
              <a:ext uri="{FF2B5EF4-FFF2-40B4-BE49-F238E27FC236}">
                <a16:creationId xmlns:a16="http://schemas.microsoft.com/office/drawing/2014/main" id="{E52E5418-C755-A24A-BFA2-B28E1300024B}"/>
              </a:ext>
            </a:extLst>
          </p:cNvPr>
          <p:cNvSpPr txBox="1">
            <a:spLocks noChangeArrowheads="1"/>
          </p:cNvSpPr>
          <p:nvPr>
            <p:custDataLst>
              <p:tags r:id="rId15"/>
            </p:custDataLst>
          </p:nvPr>
        </p:nvSpPr>
        <p:spPr bwMode="auto">
          <a:xfrm>
            <a:off x="8121650" y="3352802"/>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.1</a:t>
            </a:r>
          </a:p>
        </p:txBody>
      </p:sp>
      <p:sp>
        <p:nvSpPr>
          <p:cNvPr id="103441" name="Text Box 36">
            <a:extLst>
              <a:ext uri="{FF2B5EF4-FFF2-40B4-BE49-F238E27FC236}">
                <a16:creationId xmlns:a16="http://schemas.microsoft.com/office/drawing/2014/main" id="{FBD969DD-DCBF-7646-B547-4E003BF5A87E}"/>
              </a:ext>
            </a:extLst>
          </p:cNvPr>
          <p:cNvSpPr txBox="1">
            <a:spLocks noChangeArrowheads="1"/>
          </p:cNvSpPr>
          <p:nvPr>
            <p:custDataLst>
              <p:tags r:id="rId16"/>
            </p:custDataLst>
          </p:nvPr>
        </p:nvSpPr>
        <p:spPr bwMode="auto">
          <a:xfrm>
            <a:off x="6902449" y="2635251"/>
            <a:ext cx="4411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.45</a:t>
            </a:r>
          </a:p>
        </p:txBody>
      </p:sp>
      <p:sp>
        <p:nvSpPr>
          <p:cNvPr id="103442" name="Text Box 37">
            <a:extLst>
              <a:ext uri="{FF2B5EF4-FFF2-40B4-BE49-F238E27FC236}">
                <a16:creationId xmlns:a16="http://schemas.microsoft.com/office/drawing/2014/main" id="{87D348C1-7B21-AE40-B7EE-E78573D1D83A}"/>
              </a:ext>
            </a:extLst>
          </p:cNvPr>
          <p:cNvSpPr txBox="1">
            <a:spLocks noChangeArrowheads="1"/>
          </p:cNvSpPr>
          <p:nvPr>
            <p:custDataLst>
              <p:tags r:id="rId17"/>
            </p:custDataLst>
          </p:nvPr>
        </p:nvSpPr>
        <p:spPr bwMode="auto">
          <a:xfrm>
            <a:off x="6934201" y="3702051"/>
            <a:ext cx="5437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.225</a:t>
            </a:r>
          </a:p>
        </p:txBody>
      </p:sp>
      <p:sp>
        <p:nvSpPr>
          <p:cNvPr id="103443" name="Text Box 38">
            <a:extLst>
              <a:ext uri="{FF2B5EF4-FFF2-40B4-BE49-F238E27FC236}">
                <a16:creationId xmlns:a16="http://schemas.microsoft.com/office/drawing/2014/main" id="{259C800E-062D-E74B-9042-6D648F2E7799}"/>
              </a:ext>
            </a:extLst>
          </p:cNvPr>
          <p:cNvSpPr txBox="1">
            <a:spLocks noChangeArrowheads="1"/>
          </p:cNvSpPr>
          <p:nvPr>
            <p:custDataLst>
              <p:tags r:id="rId18"/>
            </p:custDataLst>
          </p:nvPr>
        </p:nvSpPr>
        <p:spPr bwMode="auto">
          <a:xfrm>
            <a:off x="9051926" y="952500"/>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800" b="1" i="1" u="sng">
                <a:solidFill>
                  <a:srgbClr val="3333CC"/>
                </a:solidFill>
              </a:rPr>
              <a:t>Speedup</a:t>
            </a:r>
          </a:p>
        </p:txBody>
      </p:sp>
      <p:sp>
        <p:nvSpPr>
          <p:cNvPr id="103444" name="Text Box 39">
            <a:extLst>
              <a:ext uri="{FF2B5EF4-FFF2-40B4-BE49-F238E27FC236}">
                <a16:creationId xmlns:a16="http://schemas.microsoft.com/office/drawing/2014/main" id="{EE7C1DA2-80AD-844B-A598-F5929152A2E6}"/>
              </a:ext>
            </a:extLst>
          </p:cNvPr>
          <p:cNvSpPr txBox="1">
            <a:spLocks noChangeArrowheads="1"/>
          </p:cNvSpPr>
          <p:nvPr>
            <p:custDataLst>
              <p:tags r:id="rId19"/>
            </p:custDataLst>
          </p:nvPr>
        </p:nvSpPr>
        <p:spPr bwMode="auto">
          <a:xfrm>
            <a:off x="9280526" y="1614488"/>
            <a:ext cx="505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b="1">
                <a:solidFill>
                  <a:srgbClr val="3333CC"/>
                </a:solidFill>
              </a:rPr>
              <a:t>1.0</a:t>
            </a:r>
          </a:p>
        </p:txBody>
      </p:sp>
      <p:sp>
        <p:nvSpPr>
          <p:cNvPr id="103445" name="Text Box 40">
            <a:extLst>
              <a:ext uri="{FF2B5EF4-FFF2-40B4-BE49-F238E27FC236}">
                <a16:creationId xmlns:a16="http://schemas.microsoft.com/office/drawing/2014/main" id="{0B89A82E-E8E5-1E40-9E13-070CA1FE77CC}"/>
              </a:ext>
            </a:extLst>
          </p:cNvPr>
          <p:cNvSpPr txBox="1">
            <a:spLocks noChangeArrowheads="1"/>
          </p:cNvSpPr>
          <p:nvPr>
            <p:custDataLst>
              <p:tags r:id="rId20"/>
            </p:custDataLst>
          </p:nvPr>
        </p:nvSpPr>
        <p:spPr bwMode="auto">
          <a:xfrm>
            <a:off x="8991601" y="2346325"/>
            <a:ext cx="14269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3333CC"/>
                </a:solidFill>
              </a:rPr>
              <a:t>1/.55</a:t>
            </a:r>
            <a:r>
              <a:rPr lang="en-US" altLang="en-US" sz="2000" b="1">
                <a:solidFill>
                  <a:srgbClr val="3333CC"/>
                </a:solidFill>
              </a:rPr>
              <a:t> = 1.82</a:t>
            </a:r>
          </a:p>
        </p:txBody>
      </p:sp>
      <p:sp>
        <p:nvSpPr>
          <p:cNvPr id="103446" name="Text Box 41">
            <a:extLst>
              <a:ext uri="{FF2B5EF4-FFF2-40B4-BE49-F238E27FC236}">
                <a16:creationId xmlns:a16="http://schemas.microsoft.com/office/drawing/2014/main" id="{C1FF2DED-0BAC-4843-BD77-E52320180364}"/>
              </a:ext>
            </a:extLst>
          </p:cNvPr>
          <p:cNvSpPr txBox="1">
            <a:spLocks noChangeArrowheads="1"/>
          </p:cNvSpPr>
          <p:nvPr>
            <p:custDataLst>
              <p:tags r:id="rId21"/>
            </p:custDataLst>
          </p:nvPr>
        </p:nvSpPr>
        <p:spPr bwMode="auto">
          <a:xfrm>
            <a:off x="8991602" y="3260725"/>
            <a:ext cx="15552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3333CC"/>
                </a:solidFill>
              </a:rPr>
              <a:t>1/.325</a:t>
            </a:r>
            <a:r>
              <a:rPr lang="en-US" altLang="en-US" sz="2000" b="1">
                <a:solidFill>
                  <a:srgbClr val="3333CC"/>
                </a:solidFill>
              </a:rPr>
              <a:t> = 3.07</a:t>
            </a:r>
          </a:p>
        </p:txBody>
      </p:sp>
    </p:spTree>
    <p:extLst>
      <p:ext uri="{BB962C8B-B14F-4D97-AF65-F5344CB8AC3E}">
        <p14:creationId xmlns:p14="http://schemas.microsoft.com/office/powerpoint/2010/main" val="27599024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2547E319-97EC-B745-B7B5-ECA04ACD0086}"/>
              </a:ext>
            </a:extLst>
          </p:cNvPr>
          <p:cNvSpPr>
            <a:spLocks noGrp="1" noChangeArrowheads="1"/>
          </p:cNvSpPr>
          <p:nvPr>
            <p:ph type="title"/>
            <p:custDataLst>
              <p:tags r:id="rId1"/>
            </p:custDataLst>
          </p:nvPr>
        </p:nvSpPr>
        <p:spPr>
          <a:xfrm>
            <a:off x="2209800" y="128588"/>
            <a:ext cx="7772400" cy="1143000"/>
          </a:xfrm>
        </p:spPr>
        <p:txBody>
          <a:bodyPr>
            <a:normAutofit fontScale="90000"/>
          </a:bodyPr>
          <a:lstStyle/>
          <a:p>
            <a:r>
              <a:rPr lang="en-US" altLang="en-US"/>
              <a:t>Amdahl’s Law and Massive Parallelism</a:t>
            </a:r>
          </a:p>
        </p:txBody>
      </p:sp>
      <p:sp>
        <p:nvSpPr>
          <p:cNvPr id="105475" name="Line 3">
            <a:extLst>
              <a:ext uri="{FF2B5EF4-FFF2-40B4-BE49-F238E27FC236}">
                <a16:creationId xmlns:a16="http://schemas.microsoft.com/office/drawing/2014/main" id="{D194B042-80FC-784F-8E50-ED32D52ECBFB}"/>
              </a:ext>
            </a:extLst>
          </p:cNvPr>
          <p:cNvSpPr>
            <a:spLocks noChangeShapeType="1"/>
          </p:cNvSpPr>
          <p:nvPr>
            <p:custDataLst>
              <p:tags r:id="rId2"/>
            </p:custDataLst>
          </p:nvPr>
        </p:nvSpPr>
        <p:spPr bwMode="auto">
          <a:xfrm>
            <a:off x="2438400" y="1828800"/>
            <a:ext cx="5486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76" name="Line 4">
            <a:extLst>
              <a:ext uri="{FF2B5EF4-FFF2-40B4-BE49-F238E27FC236}">
                <a16:creationId xmlns:a16="http://schemas.microsoft.com/office/drawing/2014/main" id="{213DD4C1-C475-7341-805F-2E3E942F3E33}"/>
              </a:ext>
            </a:extLst>
          </p:cNvPr>
          <p:cNvSpPr>
            <a:spLocks noChangeShapeType="1"/>
          </p:cNvSpPr>
          <p:nvPr>
            <p:custDataLst>
              <p:tags r:id="rId3"/>
            </p:custDataLst>
          </p:nvPr>
        </p:nvSpPr>
        <p:spPr bwMode="auto">
          <a:xfrm>
            <a:off x="8001000" y="1828800"/>
            <a:ext cx="6096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77" name="Line 5">
            <a:extLst>
              <a:ext uri="{FF2B5EF4-FFF2-40B4-BE49-F238E27FC236}">
                <a16:creationId xmlns:a16="http://schemas.microsoft.com/office/drawing/2014/main" id="{388B2EBD-8DDD-2448-9B37-B212821B77D3}"/>
              </a:ext>
            </a:extLst>
          </p:cNvPr>
          <p:cNvSpPr>
            <a:spLocks noChangeShapeType="1"/>
          </p:cNvSpPr>
          <p:nvPr>
            <p:custDataLst>
              <p:tags r:id="rId4"/>
            </p:custDataLst>
          </p:nvPr>
        </p:nvSpPr>
        <p:spPr bwMode="auto">
          <a:xfrm>
            <a:off x="5181600" y="2438400"/>
            <a:ext cx="27432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78" name="Line 6">
            <a:extLst>
              <a:ext uri="{FF2B5EF4-FFF2-40B4-BE49-F238E27FC236}">
                <a16:creationId xmlns:a16="http://schemas.microsoft.com/office/drawing/2014/main" id="{05F91488-924B-414E-90CA-96E5DDE51ABB}"/>
              </a:ext>
            </a:extLst>
          </p:cNvPr>
          <p:cNvSpPr>
            <a:spLocks noChangeShapeType="1"/>
          </p:cNvSpPr>
          <p:nvPr>
            <p:custDataLst>
              <p:tags r:id="rId5"/>
            </p:custDataLst>
          </p:nvPr>
        </p:nvSpPr>
        <p:spPr bwMode="auto">
          <a:xfrm>
            <a:off x="8001000" y="2438400"/>
            <a:ext cx="6096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79" name="Line 7">
            <a:extLst>
              <a:ext uri="{FF2B5EF4-FFF2-40B4-BE49-F238E27FC236}">
                <a16:creationId xmlns:a16="http://schemas.microsoft.com/office/drawing/2014/main" id="{100505A6-D34D-FB4D-82C8-DD655A0C013A}"/>
              </a:ext>
            </a:extLst>
          </p:cNvPr>
          <p:cNvSpPr>
            <a:spLocks noChangeShapeType="1"/>
          </p:cNvSpPr>
          <p:nvPr>
            <p:custDataLst>
              <p:tags r:id="rId6"/>
            </p:custDataLst>
          </p:nvPr>
        </p:nvSpPr>
        <p:spPr bwMode="auto">
          <a:xfrm>
            <a:off x="5181600" y="2590800"/>
            <a:ext cx="27432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0" name="Line 8">
            <a:extLst>
              <a:ext uri="{FF2B5EF4-FFF2-40B4-BE49-F238E27FC236}">
                <a16:creationId xmlns:a16="http://schemas.microsoft.com/office/drawing/2014/main" id="{A3DD50FD-E7F5-F048-A07E-D122E1CE1D47}"/>
              </a:ext>
            </a:extLst>
          </p:cNvPr>
          <p:cNvSpPr>
            <a:spLocks noChangeShapeType="1"/>
          </p:cNvSpPr>
          <p:nvPr>
            <p:custDataLst>
              <p:tags r:id="rId7"/>
            </p:custDataLst>
          </p:nvPr>
        </p:nvSpPr>
        <p:spPr bwMode="auto">
          <a:xfrm>
            <a:off x="8001000" y="3200400"/>
            <a:ext cx="6096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1" name="Line 9">
            <a:extLst>
              <a:ext uri="{FF2B5EF4-FFF2-40B4-BE49-F238E27FC236}">
                <a16:creationId xmlns:a16="http://schemas.microsoft.com/office/drawing/2014/main" id="{753227A4-4CF0-0B4F-A9A5-51797C09665F}"/>
              </a:ext>
            </a:extLst>
          </p:cNvPr>
          <p:cNvSpPr>
            <a:spLocks noChangeShapeType="1"/>
          </p:cNvSpPr>
          <p:nvPr>
            <p:custDataLst>
              <p:tags r:id="rId8"/>
            </p:custDataLst>
          </p:nvPr>
        </p:nvSpPr>
        <p:spPr bwMode="auto">
          <a:xfrm>
            <a:off x="6553200" y="3352800"/>
            <a:ext cx="13716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2" name="Line 10">
            <a:extLst>
              <a:ext uri="{FF2B5EF4-FFF2-40B4-BE49-F238E27FC236}">
                <a16:creationId xmlns:a16="http://schemas.microsoft.com/office/drawing/2014/main" id="{DE7F23FF-FC31-6548-BC8C-014519C16939}"/>
              </a:ext>
            </a:extLst>
          </p:cNvPr>
          <p:cNvSpPr>
            <a:spLocks noChangeShapeType="1"/>
          </p:cNvSpPr>
          <p:nvPr>
            <p:custDataLst>
              <p:tags r:id="rId9"/>
            </p:custDataLst>
          </p:nvPr>
        </p:nvSpPr>
        <p:spPr bwMode="auto">
          <a:xfrm>
            <a:off x="6553200" y="3505200"/>
            <a:ext cx="13716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3" name="Line 11">
            <a:extLst>
              <a:ext uri="{FF2B5EF4-FFF2-40B4-BE49-F238E27FC236}">
                <a16:creationId xmlns:a16="http://schemas.microsoft.com/office/drawing/2014/main" id="{5B1AAF2B-6C0C-1545-BC86-11A59E223AA1}"/>
              </a:ext>
            </a:extLst>
          </p:cNvPr>
          <p:cNvSpPr>
            <a:spLocks noChangeShapeType="1"/>
          </p:cNvSpPr>
          <p:nvPr>
            <p:custDataLst>
              <p:tags r:id="rId10"/>
            </p:custDataLst>
          </p:nvPr>
        </p:nvSpPr>
        <p:spPr bwMode="auto">
          <a:xfrm>
            <a:off x="6553200" y="3657600"/>
            <a:ext cx="13716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4" name="Line 12">
            <a:extLst>
              <a:ext uri="{FF2B5EF4-FFF2-40B4-BE49-F238E27FC236}">
                <a16:creationId xmlns:a16="http://schemas.microsoft.com/office/drawing/2014/main" id="{0158FA40-F31E-A14F-A483-064325994516}"/>
              </a:ext>
            </a:extLst>
          </p:cNvPr>
          <p:cNvSpPr>
            <a:spLocks noChangeShapeType="1"/>
          </p:cNvSpPr>
          <p:nvPr>
            <p:custDataLst>
              <p:tags r:id="rId11"/>
            </p:custDataLst>
          </p:nvPr>
        </p:nvSpPr>
        <p:spPr bwMode="auto">
          <a:xfrm>
            <a:off x="6553200" y="3200400"/>
            <a:ext cx="13716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5" name="Line 13">
            <a:extLst>
              <a:ext uri="{FF2B5EF4-FFF2-40B4-BE49-F238E27FC236}">
                <a16:creationId xmlns:a16="http://schemas.microsoft.com/office/drawing/2014/main" id="{7D305337-5AC6-DD45-AF32-90959027882A}"/>
              </a:ext>
            </a:extLst>
          </p:cNvPr>
          <p:cNvSpPr>
            <a:spLocks noChangeShapeType="1"/>
          </p:cNvSpPr>
          <p:nvPr>
            <p:custDataLst>
              <p:tags r:id="rId12"/>
            </p:custDataLst>
          </p:nvPr>
        </p:nvSpPr>
        <p:spPr bwMode="auto">
          <a:xfrm>
            <a:off x="8001000" y="4267200"/>
            <a:ext cx="6096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6" name="Line 14">
            <a:extLst>
              <a:ext uri="{FF2B5EF4-FFF2-40B4-BE49-F238E27FC236}">
                <a16:creationId xmlns:a16="http://schemas.microsoft.com/office/drawing/2014/main" id="{F424D1AE-CDDD-464D-9C2D-D313BA95DDD4}"/>
              </a:ext>
            </a:extLst>
          </p:cNvPr>
          <p:cNvSpPr>
            <a:spLocks noChangeShapeType="1"/>
          </p:cNvSpPr>
          <p:nvPr>
            <p:custDataLst>
              <p:tags r:id="rId13"/>
            </p:custDataLst>
          </p:nvPr>
        </p:nvSpPr>
        <p:spPr bwMode="auto">
          <a:xfrm>
            <a:off x="7772400" y="42672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7" name="Line 15">
            <a:extLst>
              <a:ext uri="{FF2B5EF4-FFF2-40B4-BE49-F238E27FC236}">
                <a16:creationId xmlns:a16="http://schemas.microsoft.com/office/drawing/2014/main" id="{AC7AD668-4D45-F541-B5F7-1C7EFB2AC450}"/>
              </a:ext>
            </a:extLst>
          </p:cNvPr>
          <p:cNvSpPr>
            <a:spLocks noChangeShapeType="1"/>
          </p:cNvSpPr>
          <p:nvPr>
            <p:custDataLst>
              <p:tags r:id="rId14"/>
            </p:custDataLst>
          </p:nvPr>
        </p:nvSpPr>
        <p:spPr bwMode="auto">
          <a:xfrm>
            <a:off x="7772400" y="44196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8" name="Line 16">
            <a:extLst>
              <a:ext uri="{FF2B5EF4-FFF2-40B4-BE49-F238E27FC236}">
                <a16:creationId xmlns:a16="http://schemas.microsoft.com/office/drawing/2014/main" id="{24CB4FD8-87C5-E04D-AAA1-DCA541FCD354}"/>
              </a:ext>
            </a:extLst>
          </p:cNvPr>
          <p:cNvSpPr>
            <a:spLocks noChangeShapeType="1"/>
          </p:cNvSpPr>
          <p:nvPr>
            <p:custDataLst>
              <p:tags r:id="rId15"/>
            </p:custDataLst>
          </p:nvPr>
        </p:nvSpPr>
        <p:spPr bwMode="auto">
          <a:xfrm>
            <a:off x="7772400" y="45720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89" name="Line 17">
            <a:extLst>
              <a:ext uri="{FF2B5EF4-FFF2-40B4-BE49-F238E27FC236}">
                <a16:creationId xmlns:a16="http://schemas.microsoft.com/office/drawing/2014/main" id="{D3E9B1F3-5FAA-6349-BBFE-929315FB83E7}"/>
              </a:ext>
            </a:extLst>
          </p:cNvPr>
          <p:cNvSpPr>
            <a:spLocks noChangeShapeType="1"/>
          </p:cNvSpPr>
          <p:nvPr>
            <p:custDataLst>
              <p:tags r:id="rId16"/>
            </p:custDataLst>
          </p:nvPr>
        </p:nvSpPr>
        <p:spPr bwMode="auto">
          <a:xfrm>
            <a:off x="7772400" y="47244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0" name="Line 18">
            <a:extLst>
              <a:ext uri="{FF2B5EF4-FFF2-40B4-BE49-F238E27FC236}">
                <a16:creationId xmlns:a16="http://schemas.microsoft.com/office/drawing/2014/main" id="{F6BF33AE-A43D-804C-88D8-7880D302CFF2}"/>
              </a:ext>
            </a:extLst>
          </p:cNvPr>
          <p:cNvSpPr>
            <a:spLocks noChangeShapeType="1"/>
          </p:cNvSpPr>
          <p:nvPr>
            <p:custDataLst>
              <p:tags r:id="rId17"/>
            </p:custDataLst>
          </p:nvPr>
        </p:nvSpPr>
        <p:spPr bwMode="auto">
          <a:xfrm>
            <a:off x="7772400" y="48768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1" name="Line 19">
            <a:extLst>
              <a:ext uri="{FF2B5EF4-FFF2-40B4-BE49-F238E27FC236}">
                <a16:creationId xmlns:a16="http://schemas.microsoft.com/office/drawing/2014/main" id="{953DD87B-5AC7-244E-BED2-8E8C7D0F64EE}"/>
              </a:ext>
            </a:extLst>
          </p:cNvPr>
          <p:cNvSpPr>
            <a:spLocks noChangeShapeType="1"/>
          </p:cNvSpPr>
          <p:nvPr>
            <p:custDataLst>
              <p:tags r:id="rId18"/>
            </p:custDataLst>
          </p:nvPr>
        </p:nvSpPr>
        <p:spPr bwMode="auto">
          <a:xfrm>
            <a:off x="7772400" y="50292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2" name="Line 20">
            <a:extLst>
              <a:ext uri="{FF2B5EF4-FFF2-40B4-BE49-F238E27FC236}">
                <a16:creationId xmlns:a16="http://schemas.microsoft.com/office/drawing/2014/main" id="{41397FE5-23F2-A34A-B5CB-C3D246CB8E4E}"/>
              </a:ext>
            </a:extLst>
          </p:cNvPr>
          <p:cNvSpPr>
            <a:spLocks noChangeShapeType="1"/>
          </p:cNvSpPr>
          <p:nvPr>
            <p:custDataLst>
              <p:tags r:id="rId19"/>
            </p:custDataLst>
          </p:nvPr>
        </p:nvSpPr>
        <p:spPr bwMode="auto">
          <a:xfrm>
            <a:off x="7772400" y="51816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3" name="Line 21">
            <a:extLst>
              <a:ext uri="{FF2B5EF4-FFF2-40B4-BE49-F238E27FC236}">
                <a16:creationId xmlns:a16="http://schemas.microsoft.com/office/drawing/2014/main" id="{03CABD05-DB80-F643-8450-62EC177B9116}"/>
              </a:ext>
            </a:extLst>
          </p:cNvPr>
          <p:cNvSpPr>
            <a:spLocks noChangeShapeType="1"/>
          </p:cNvSpPr>
          <p:nvPr>
            <p:custDataLst>
              <p:tags r:id="rId20"/>
            </p:custDataLst>
          </p:nvPr>
        </p:nvSpPr>
        <p:spPr bwMode="auto">
          <a:xfrm>
            <a:off x="7772400" y="53340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4" name="Line 22">
            <a:extLst>
              <a:ext uri="{FF2B5EF4-FFF2-40B4-BE49-F238E27FC236}">
                <a16:creationId xmlns:a16="http://schemas.microsoft.com/office/drawing/2014/main" id="{CFC03C0A-48D6-E745-8A75-BF1961438A39}"/>
              </a:ext>
            </a:extLst>
          </p:cNvPr>
          <p:cNvSpPr>
            <a:spLocks noChangeShapeType="1"/>
          </p:cNvSpPr>
          <p:nvPr>
            <p:custDataLst>
              <p:tags r:id="rId21"/>
            </p:custDataLst>
          </p:nvPr>
        </p:nvSpPr>
        <p:spPr bwMode="auto">
          <a:xfrm>
            <a:off x="7772400" y="54864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5" name="Line 23">
            <a:extLst>
              <a:ext uri="{FF2B5EF4-FFF2-40B4-BE49-F238E27FC236}">
                <a16:creationId xmlns:a16="http://schemas.microsoft.com/office/drawing/2014/main" id="{96957CCB-5061-5D43-9A27-6FA901AEB86A}"/>
              </a:ext>
            </a:extLst>
          </p:cNvPr>
          <p:cNvSpPr>
            <a:spLocks noChangeShapeType="1"/>
          </p:cNvSpPr>
          <p:nvPr>
            <p:custDataLst>
              <p:tags r:id="rId22"/>
            </p:custDataLst>
          </p:nvPr>
        </p:nvSpPr>
        <p:spPr bwMode="auto">
          <a:xfrm>
            <a:off x="7772400" y="56388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6" name="Line 24">
            <a:extLst>
              <a:ext uri="{FF2B5EF4-FFF2-40B4-BE49-F238E27FC236}">
                <a16:creationId xmlns:a16="http://schemas.microsoft.com/office/drawing/2014/main" id="{59ECD919-4B7A-A04F-9266-420625B9039E}"/>
              </a:ext>
            </a:extLst>
          </p:cNvPr>
          <p:cNvSpPr>
            <a:spLocks noChangeShapeType="1"/>
          </p:cNvSpPr>
          <p:nvPr>
            <p:custDataLst>
              <p:tags r:id="rId23"/>
            </p:custDataLst>
          </p:nvPr>
        </p:nvSpPr>
        <p:spPr bwMode="auto">
          <a:xfrm>
            <a:off x="7772400" y="57912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7" name="Line 25">
            <a:extLst>
              <a:ext uri="{FF2B5EF4-FFF2-40B4-BE49-F238E27FC236}">
                <a16:creationId xmlns:a16="http://schemas.microsoft.com/office/drawing/2014/main" id="{1A4886CF-8FEE-674D-9802-F88823DCF0FC}"/>
              </a:ext>
            </a:extLst>
          </p:cNvPr>
          <p:cNvSpPr>
            <a:spLocks noChangeShapeType="1"/>
          </p:cNvSpPr>
          <p:nvPr>
            <p:custDataLst>
              <p:tags r:id="rId24"/>
            </p:custDataLst>
          </p:nvPr>
        </p:nvSpPr>
        <p:spPr bwMode="auto">
          <a:xfrm>
            <a:off x="7772400" y="59436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8" name="Line 26">
            <a:extLst>
              <a:ext uri="{FF2B5EF4-FFF2-40B4-BE49-F238E27FC236}">
                <a16:creationId xmlns:a16="http://schemas.microsoft.com/office/drawing/2014/main" id="{1F97695D-6C64-7045-9F9B-970C6E6723E7}"/>
              </a:ext>
            </a:extLst>
          </p:cNvPr>
          <p:cNvSpPr>
            <a:spLocks noChangeShapeType="1"/>
          </p:cNvSpPr>
          <p:nvPr>
            <p:custDataLst>
              <p:tags r:id="rId25"/>
            </p:custDataLst>
          </p:nvPr>
        </p:nvSpPr>
        <p:spPr bwMode="auto">
          <a:xfrm>
            <a:off x="7772400" y="60960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499" name="Line 27">
            <a:extLst>
              <a:ext uri="{FF2B5EF4-FFF2-40B4-BE49-F238E27FC236}">
                <a16:creationId xmlns:a16="http://schemas.microsoft.com/office/drawing/2014/main" id="{53E87C33-5700-9A4D-94D8-9B46FE1A51D6}"/>
              </a:ext>
            </a:extLst>
          </p:cNvPr>
          <p:cNvSpPr>
            <a:spLocks noChangeShapeType="1"/>
          </p:cNvSpPr>
          <p:nvPr>
            <p:custDataLst>
              <p:tags r:id="rId26"/>
            </p:custDataLst>
          </p:nvPr>
        </p:nvSpPr>
        <p:spPr bwMode="auto">
          <a:xfrm>
            <a:off x="7772400" y="62484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0" name="Line 28">
            <a:extLst>
              <a:ext uri="{FF2B5EF4-FFF2-40B4-BE49-F238E27FC236}">
                <a16:creationId xmlns:a16="http://schemas.microsoft.com/office/drawing/2014/main" id="{20691074-9337-2A40-B8C2-4D782F0DA3D6}"/>
              </a:ext>
            </a:extLst>
          </p:cNvPr>
          <p:cNvSpPr>
            <a:spLocks noChangeShapeType="1"/>
          </p:cNvSpPr>
          <p:nvPr>
            <p:custDataLst>
              <p:tags r:id="rId27"/>
            </p:custDataLst>
          </p:nvPr>
        </p:nvSpPr>
        <p:spPr bwMode="auto">
          <a:xfrm>
            <a:off x="7772400" y="64008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1" name="Line 29">
            <a:extLst>
              <a:ext uri="{FF2B5EF4-FFF2-40B4-BE49-F238E27FC236}">
                <a16:creationId xmlns:a16="http://schemas.microsoft.com/office/drawing/2014/main" id="{A1905106-EE5A-5C42-94B9-351BBE8F3175}"/>
              </a:ext>
            </a:extLst>
          </p:cNvPr>
          <p:cNvSpPr>
            <a:spLocks noChangeShapeType="1"/>
          </p:cNvSpPr>
          <p:nvPr>
            <p:custDataLst>
              <p:tags r:id="rId28"/>
            </p:custDataLst>
          </p:nvPr>
        </p:nvSpPr>
        <p:spPr bwMode="auto">
          <a:xfrm>
            <a:off x="7772400" y="65532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2" name="Line 30">
            <a:extLst>
              <a:ext uri="{FF2B5EF4-FFF2-40B4-BE49-F238E27FC236}">
                <a16:creationId xmlns:a16="http://schemas.microsoft.com/office/drawing/2014/main" id="{4FBF1BA5-E805-734E-8E95-AE37966808BB}"/>
              </a:ext>
            </a:extLst>
          </p:cNvPr>
          <p:cNvSpPr>
            <a:spLocks noChangeShapeType="1"/>
          </p:cNvSpPr>
          <p:nvPr>
            <p:custDataLst>
              <p:tags r:id="rId29"/>
            </p:custDataLst>
          </p:nvPr>
        </p:nvSpPr>
        <p:spPr bwMode="auto">
          <a:xfrm>
            <a:off x="7772400" y="6705600"/>
            <a:ext cx="152400" cy="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3" name="Text Box 31">
            <a:extLst>
              <a:ext uri="{FF2B5EF4-FFF2-40B4-BE49-F238E27FC236}">
                <a16:creationId xmlns:a16="http://schemas.microsoft.com/office/drawing/2014/main" id="{2B01830F-3C6F-8345-BAA0-60ADB4D0E336}"/>
              </a:ext>
            </a:extLst>
          </p:cNvPr>
          <p:cNvSpPr txBox="1">
            <a:spLocks noChangeArrowheads="1"/>
          </p:cNvSpPr>
          <p:nvPr>
            <p:custDataLst>
              <p:tags r:id="rId30"/>
            </p:custDataLst>
          </p:nvPr>
        </p:nvSpPr>
        <p:spPr bwMode="auto">
          <a:xfrm>
            <a:off x="4784726" y="1890714"/>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.9</a:t>
            </a:r>
          </a:p>
        </p:txBody>
      </p:sp>
      <p:sp>
        <p:nvSpPr>
          <p:cNvPr id="105504" name="Text Box 32">
            <a:extLst>
              <a:ext uri="{FF2B5EF4-FFF2-40B4-BE49-F238E27FC236}">
                <a16:creationId xmlns:a16="http://schemas.microsoft.com/office/drawing/2014/main" id="{46108BD4-7C51-9649-8D24-B63A98122209}"/>
              </a:ext>
            </a:extLst>
          </p:cNvPr>
          <p:cNvSpPr txBox="1">
            <a:spLocks noChangeArrowheads="1"/>
          </p:cNvSpPr>
          <p:nvPr>
            <p:custDataLst>
              <p:tags r:id="rId31"/>
            </p:custDataLst>
          </p:nvPr>
        </p:nvSpPr>
        <p:spPr bwMode="auto">
          <a:xfrm>
            <a:off x="8121650" y="1873251"/>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.1</a:t>
            </a:r>
          </a:p>
        </p:txBody>
      </p:sp>
      <p:sp>
        <p:nvSpPr>
          <p:cNvPr id="105505" name="Text Box 33">
            <a:extLst>
              <a:ext uri="{FF2B5EF4-FFF2-40B4-BE49-F238E27FC236}">
                <a16:creationId xmlns:a16="http://schemas.microsoft.com/office/drawing/2014/main" id="{86B9B00C-6C21-4F4C-8EA5-078D48EF7FF2}"/>
              </a:ext>
            </a:extLst>
          </p:cNvPr>
          <p:cNvSpPr txBox="1">
            <a:spLocks noChangeArrowheads="1"/>
          </p:cNvSpPr>
          <p:nvPr>
            <p:custDataLst>
              <p:tags r:id="rId32"/>
            </p:custDataLst>
          </p:nvPr>
        </p:nvSpPr>
        <p:spPr bwMode="auto">
          <a:xfrm>
            <a:off x="8121650" y="2559051"/>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.1</a:t>
            </a:r>
          </a:p>
        </p:txBody>
      </p:sp>
      <p:sp>
        <p:nvSpPr>
          <p:cNvPr id="105506" name="Text Box 34">
            <a:extLst>
              <a:ext uri="{FF2B5EF4-FFF2-40B4-BE49-F238E27FC236}">
                <a16:creationId xmlns:a16="http://schemas.microsoft.com/office/drawing/2014/main" id="{69290398-2967-D845-80F1-A75A7643B03D}"/>
              </a:ext>
            </a:extLst>
          </p:cNvPr>
          <p:cNvSpPr txBox="1">
            <a:spLocks noChangeArrowheads="1"/>
          </p:cNvSpPr>
          <p:nvPr>
            <p:custDataLst>
              <p:tags r:id="rId33"/>
            </p:custDataLst>
          </p:nvPr>
        </p:nvSpPr>
        <p:spPr bwMode="auto">
          <a:xfrm>
            <a:off x="8121650" y="3352802"/>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.1</a:t>
            </a:r>
          </a:p>
        </p:txBody>
      </p:sp>
      <p:sp>
        <p:nvSpPr>
          <p:cNvPr id="105507" name="Text Box 35">
            <a:extLst>
              <a:ext uri="{FF2B5EF4-FFF2-40B4-BE49-F238E27FC236}">
                <a16:creationId xmlns:a16="http://schemas.microsoft.com/office/drawing/2014/main" id="{5FF784AC-7FC8-4544-BAB8-207CE625300C}"/>
              </a:ext>
            </a:extLst>
          </p:cNvPr>
          <p:cNvSpPr txBox="1">
            <a:spLocks noChangeArrowheads="1"/>
          </p:cNvSpPr>
          <p:nvPr>
            <p:custDataLst>
              <p:tags r:id="rId34"/>
            </p:custDataLst>
          </p:nvPr>
        </p:nvSpPr>
        <p:spPr bwMode="auto">
          <a:xfrm>
            <a:off x="8121650" y="4464051"/>
            <a:ext cx="3385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.1</a:t>
            </a:r>
          </a:p>
        </p:txBody>
      </p:sp>
      <p:sp>
        <p:nvSpPr>
          <p:cNvPr id="105508" name="Text Box 36">
            <a:extLst>
              <a:ext uri="{FF2B5EF4-FFF2-40B4-BE49-F238E27FC236}">
                <a16:creationId xmlns:a16="http://schemas.microsoft.com/office/drawing/2014/main" id="{51B83DBB-A92F-F448-B95E-3EAF5C4D87CD}"/>
              </a:ext>
            </a:extLst>
          </p:cNvPr>
          <p:cNvSpPr txBox="1">
            <a:spLocks noChangeArrowheads="1"/>
          </p:cNvSpPr>
          <p:nvPr>
            <p:custDataLst>
              <p:tags r:id="rId35"/>
            </p:custDataLst>
          </p:nvPr>
        </p:nvSpPr>
        <p:spPr bwMode="auto">
          <a:xfrm>
            <a:off x="6902449" y="2635251"/>
            <a:ext cx="4411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.45</a:t>
            </a:r>
          </a:p>
        </p:txBody>
      </p:sp>
      <p:sp>
        <p:nvSpPr>
          <p:cNvPr id="105509" name="Text Box 37">
            <a:extLst>
              <a:ext uri="{FF2B5EF4-FFF2-40B4-BE49-F238E27FC236}">
                <a16:creationId xmlns:a16="http://schemas.microsoft.com/office/drawing/2014/main" id="{3C22B1A4-8905-814D-96C8-AEDCE34990ED}"/>
              </a:ext>
            </a:extLst>
          </p:cNvPr>
          <p:cNvSpPr txBox="1">
            <a:spLocks noChangeArrowheads="1"/>
          </p:cNvSpPr>
          <p:nvPr>
            <p:custDataLst>
              <p:tags r:id="rId36"/>
            </p:custDataLst>
          </p:nvPr>
        </p:nvSpPr>
        <p:spPr bwMode="auto">
          <a:xfrm>
            <a:off x="6934201" y="3702051"/>
            <a:ext cx="5437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000000"/>
                </a:solidFill>
              </a:rPr>
              <a:t>.225</a:t>
            </a:r>
          </a:p>
        </p:txBody>
      </p:sp>
      <p:sp>
        <p:nvSpPr>
          <p:cNvPr id="105510" name="Text Box 38">
            <a:extLst>
              <a:ext uri="{FF2B5EF4-FFF2-40B4-BE49-F238E27FC236}">
                <a16:creationId xmlns:a16="http://schemas.microsoft.com/office/drawing/2014/main" id="{2D999393-387B-A649-843F-531CFF8884C4}"/>
              </a:ext>
            </a:extLst>
          </p:cNvPr>
          <p:cNvSpPr txBox="1">
            <a:spLocks noChangeArrowheads="1"/>
          </p:cNvSpPr>
          <p:nvPr>
            <p:custDataLst>
              <p:tags r:id="rId37"/>
            </p:custDataLst>
          </p:nvPr>
        </p:nvSpPr>
        <p:spPr bwMode="auto">
          <a:xfrm>
            <a:off x="9051926" y="952500"/>
            <a:ext cx="9925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800" b="1" i="1" u="sng">
                <a:solidFill>
                  <a:srgbClr val="3333CC"/>
                </a:solidFill>
              </a:rPr>
              <a:t>Speedup</a:t>
            </a:r>
          </a:p>
        </p:txBody>
      </p:sp>
      <p:sp>
        <p:nvSpPr>
          <p:cNvPr id="105511" name="Text Box 39">
            <a:extLst>
              <a:ext uri="{FF2B5EF4-FFF2-40B4-BE49-F238E27FC236}">
                <a16:creationId xmlns:a16="http://schemas.microsoft.com/office/drawing/2014/main" id="{F4DE00C8-48C9-1646-9F2C-AAC81EF15CF5}"/>
              </a:ext>
            </a:extLst>
          </p:cNvPr>
          <p:cNvSpPr txBox="1">
            <a:spLocks noChangeArrowheads="1"/>
          </p:cNvSpPr>
          <p:nvPr>
            <p:custDataLst>
              <p:tags r:id="rId38"/>
            </p:custDataLst>
          </p:nvPr>
        </p:nvSpPr>
        <p:spPr bwMode="auto">
          <a:xfrm>
            <a:off x="9280526" y="1614488"/>
            <a:ext cx="505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b="1">
                <a:solidFill>
                  <a:srgbClr val="3333CC"/>
                </a:solidFill>
              </a:rPr>
              <a:t>1.0</a:t>
            </a:r>
          </a:p>
        </p:txBody>
      </p:sp>
      <p:sp>
        <p:nvSpPr>
          <p:cNvPr id="105512" name="Text Box 40">
            <a:extLst>
              <a:ext uri="{FF2B5EF4-FFF2-40B4-BE49-F238E27FC236}">
                <a16:creationId xmlns:a16="http://schemas.microsoft.com/office/drawing/2014/main" id="{4474AE07-0CEE-F746-8FB0-8080F331F929}"/>
              </a:ext>
            </a:extLst>
          </p:cNvPr>
          <p:cNvSpPr txBox="1">
            <a:spLocks noChangeArrowheads="1"/>
          </p:cNvSpPr>
          <p:nvPr>
            <p:custDataLst>
              <p:tags r:id="rId39"/>
            </p:custDataLst>
          </p:nvPr>
        </p:nvSpPr>
        <p:spPr bwMode="auto">
          <a:xfrm>
            <a:off x="8991601" y="2346325"/>
            <a:ext cx="14269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3333CC"/>
                </a:solidFill>
              </a:rPr>
              <a:t>1/.55</a:t>
            </a:r>
            <a:r>
              <a:rPr lang="en-US" altLang="en-US" sz="2000" b="1">
                <a:solidFill>
                  <a:srgbClr val="3333CC"/>
                </a:solidFill>
              </a:rPr>
              <a:t> = 1.82</a:t>
            </a:r>
          </a:p>
        </p:txBody>
      </p:sp>
      <p:sp>
        <p:nvSpPr>
          <p:cNvPr id="105513" name="Text Box 41">
            <a:extLst>
              <a:ext uri="{FF2B5EF4-FFF2-40B4-BE49-F238E27FC236}">
                <a16:creationId xmlns:a16="http://schemas.microsoft.com/office/drawing/2014/main" id="{426F2A25-00E8-414D-BAB1-91A610867D09}"/>
              </a:ext>
            </a:extLst>
          </p:cNvPr>
          <p:cNvSpPr txBox="1">
            <a:spLocks noChangeArrowheads="1"/>
          </p:cNvSpPr>
          <p:nvPr>
            <p:custDataLst>
              <p:tags r:id="rId40"/>
            </p:custDataLst>
          </p:nvPr>
        </p:nvSpPr>
        <p:spPr bwMode="auto">
          <a:xfrm>
            <a:off x="8991602" y="3260725"/>
            <a:ext cx="15552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3333CC"/>
                </a:solidFill>
              </a:rPr>
              <a:t>1/.325</a:t>
            </a:r>
            <a:r>
              <a:rPr lang="en-US" altLang="en-US" sz="2000" b="1">
                <a:solidFill>
                  <a:srgbClr val="3333CC"/>
                </a:solidFill>
              </a:rPr>
              <a:t> = 3.07</a:t>
            </a:r>
          </a:p>
        </p:txBody>
      </p:sp>
      <p:sp>
        <p:nvSpPr>
          <p:cNvPr id="105514" name="Text Box 42">
            <a:extLst>
              <a:ext uri="{FF2B5EF4-FFF2-40B4-BE49-F238E27FC236}">
                <a16:creationId xmlns:a16="http://schemas.microsoft.com/office/drawing/2014/main" id="{E96621AC-5AAE-DB48-9AEB-FABCBEEA8301}"/>
              </a:ext>
            </a:extLst>
          </p:cNvPr>
          <p:cNvSpPr txBox="1">
            <a:spLocks noChangeArrowheads="1"/>
          </p:cNvSpPr>
          <p:nvPr>
            <p:custDataLst>
              <p:tags r:id="rId41"/>
            </p:custDataLst>
          </p:nvPr>
        </p:nvSpPr>
        <p:spPr bwMode="auto">
          <a:xfrm>
            <a:off x="9261476" y="4860925"/>
            <a:ext cx="6511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2000" b="1" dirty="0">
                <a:solidFill>
                  <a:srgbClr val="3333CC"/>
                </a:solidFill>
              </a:rPr>
              <a:t>&lt; 10</a:t>
            </a:r>
          </a:p>
        </p:txBody>
      </p:sp>
    </p:spTree>
    <p:extLst>
      <p:ext uri="{BB962C8B-B14F-4D97-AF65-F5344CB8AC3E}">
        <p14:creationId xmlns:p14="http://schemas.microsoft.com/office/powerpoint/2010/main" val="2065965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Optimizations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to optimize on a CPU?</a:t>
            </a:r>
            <a:endParaRPr lang="en-US" dirty="0"/>
          </a:p>
        </p:txBody>
      </p:sp>
      <p:sp>
        <p:nvSpPr>
          <p:cNvPr id="5" name="Content Placeholder 2"/>
          <p:cNvSpPr>
            <a:spLocks noGrp="1"/>
          </p:cNvSpPr>
          <p:nvPr>
            <p:ph idx="1"/>
          </p:nvPr>
        </p:nvSpPr>
        <p:spPr/>
        <p:txBody>
          <a:bodyPr/>
          <a:lstStyle/>
          <a:p>
            <a:r>
              <a:rPr lang="en-US"/>
              <a:t>Program type</a:t>
            </a:r>
          </a:p>
          <a:p>
            <a:pPr lvl="1"/>
            <a:r>
              <a:rPr lang="en-US"/>
              <a:t>Compute-bound</a:t>
            </a:r>
          </a:p>
          <a:p>
            <a:pPr lvl="1"/>
            <a:r>
              <a:rPr lang="en-US"/>
              <a:t>I/O bound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24944091"/>
              </p:ext>
            </p:extLst>
          </p:nvPr>
        </p:nvGraphicFramePr>
        <p:xfrm>
          <a:off x="4292600" y="1583986"/>
          <a:ext cx="6527800" cy="2494280"/>
        </p:xfrm>
        <a:graphic>
          <a:graphicData uri="http://schemas.openxmlformats.org/drawingml/2006/table">
            <a:tbl>
              <a:tblPr firstRow="1" bandRow="1">
                <a:tableStyleId>{5C22544A-7EE6-4342-B048-85BDC9FD1C3A}</a:tableStyleId>
              </a:tblPr>
              <a:tblGrid>
                <a:gridCol w="1631950">
                  <a:extLst>
                    <a:ext uri="{9D8B030D-6E8A-4147-A177-3AD203B41FA5}">
                      <a16:colId xmlns:a16="http://schemas.microsoft.com/office/drawing/2014/main" val="20000"/>
                    </a:ext>
                  </a:extLst>
                </a:gridCol>
                <a:gridCol w="2406650">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13208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a:t>Number</a:t>
                      </a:r>
                      <a:r>
                        <a:rPr lang="en-US" baseline="0" dirty="0"/>
                        <a:t> of Instructions (NI) </a:t>
                      </a:r>
                      <a:endParaRPr lang="en-US" dirty="0"/>
                    </a:p>
                  </a:txBody>
                  <a:tcPr/>
                </a:tc>
                <a:tc>
                  <a:txBody>
                    <a:bodyPr/>
                    <a:lstStyle/>
                    <a:p>
                      <a:r>
                        <a:rPr lang="en-US" dirty="0"/>
                        <a:t>CPI</a:t>
                      </a:r>
                    </a:p>
                  </a:txBody>
                  <a:tcPr/>
                </a:tc>
                <a:tc>
                  <a:txBody>
                    <a:bodyPr/>
                    <a:lstStyle/>
                    <a:p>
                      <a:r>
                        <a:rPr lang="en-US" dirty="0"/>
                        <a:t>Clock Frequency</a:t>
                      </a:r>
                    </a:p>
                  </a:txBody>
                  <a:tcPr/>
                </a:tc>
                <a:extLst>
                  <a:ext uri="{0D108BD9-81ED-4DB2-BD59-A6C34878D82A}">
                    <a16:rowId xmlns:a16="http://schemas.microsoft.com/office/drawing/2014/main" val="10000"/>
                  </a:ext>
                </a:extLst>
              </a:tr>
              <a:tr h="370840">
                <a:tc>
                  <a:txBody>
                    <a:bodyPr/>
                    <a:lstStyle/>
                    <a:p>
                      <a:r>
                        <a:rPr lang="en-US" dirty="0"/>
                        <a:t>Program</a:t>
                      </a:r>
                    </a:p>
                  </a:txBody>
                  <a:tcPr/>
                </a:tc>
                <a:tc>
                  <a:txBody>
                    <a:bodyPr/>
                    <a:lstStyle/>
                    <a:p>
                      <a:r>
                        <a:rPr lang="en-US" dirty="0">
                          <a:sym typeface="Wingdings"/>
                        </a:rPr>
                        <a:t></a:t>
                      </a: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Compiler</a:t>
                      </a:r>
                    </a:p>
                  </a:txBody>
                  <a:tcPr/>
                </a:tc>
                <a:tc>
                  <a:txBody>
                    <a:bodyPr/>
                    <a:lstStyle/>
                    <a:p>
                      <a:r>
                        <a:rPr lang="en-US" dirty="0">
                          <a:sym typeface="Wingdings"/>
                        </a:rPr>
                        <a:t></a:t>
                      </a:r>
                      <a:endParaRPr lang="en-US" dirty="0"/>
                    </a:p>
                  </a:txBody>
                  <a:tcPr/>
                </a:tc>
                <a:tc>
                  <a:txBody>
                    <a:bodyPr/>
                    <a:lstStyle/>
                    <a:p>
                      <a:r>
                        <a:rPr lang="en-US" dirty="0">
                          <a:sym typeface="Wingdings"/>
                        </a:rPr>
                        <a:t></a:t>
                      </a:r>
                      <a:endParaRPr lang="en-US" dirty="0"/>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dirty="0"/>
                        <a:t>ISA</a:t>
                      </a:r>
                    </a:p>
                  </a:txBody>
                  <a:tcPr/>
                </a:tc>
                <a:tc>
                  <a:txBody>
                    <a:bodyPr/>
                    <a:lstStyle/>
                    <a:p>
                      <a:r>
                        <a:rPr lang="en-US" dirty="0">
                          <a:sym typeface="Wingdings"/>
                        </a:rPr>
                        <a:t></a:t>
                      </a:r>
                      <a:endParaRPr lang="en-US" dirty="0"/>
                    </a:p>
                  </a:txBody>
                  <a:tcPr/>
                </a:tc>
                <a:tc>
                  <a:txBody>
                    <a:bodyPr/>
                    <a:lstStyle/>
                    <a:p>
                      <a:r>
                        <a:rPr lang="en-US" dirty="0">
                          <a:sym typeface="Wingdings"/>
                        </a:rPr>
                        <a:t></a:t>
                      </a:r>
                      <a:endParaRPr lang="en-US" dirty="0"/>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r>
                        <a:rPr lang="en-US" dirty="0"/>
                        <a:t>Organization</a:t>
                      </a:r>
                    </a:p>
                  </a:txBody>
                  <a:tcPr/>
                </a:tc>
                <a:tc>
                  <a:txBody>
                    <a:bodyPr/>
                    <a:lstStyle/>
                    <a:p>
                      <a:endParaRPr lang="en-US"/>
                    </a:p>
                  </a:txBody>
                  <a:tcPr/>
                </a:tc>
                <a:tc>
                  <a:txBody>
                    <a:bodyPr/>
                    <a:lstStyle/>
                    <a:p>
                      <a:r>
                        <a:rPr lang="en-US" dirty="0">
                          <a:sym typeface="Wingdings"/>
                        </a:rPr>
                        <a:t></a:t>
                      </a:r>
                      <a:endParaRPr lang="en-US" dirty="0"/>
                    </a:p>
                  </a:txBody>
                  <a:tcPr/>
                </a:tc>
                <a:tc>
                  <a:txBody>
                    <a:bodyPr/>
                    <a:lstStyle/>
                    <a:p>
                      <a:r>
                        <a:rPr lang="en-US" dirty="0">
                          <a:sym typeface="Wingdings"/>
                        </a:rPr>
                        <a:t></a:t>
                      </a:r>
                      <a:endParaRPr lang="en-US" dirty="0"/>
                    </a:p>
                  </a:txBody>
                  <a:tcPr/>
                </a:tc>
                <a:extLst>
                  <a:ext uri="{0D108BD9-81ED-4DB2-BD59-A6C34878D82A}">
                    <a16:rowId xmlns:a16="http://schemas.microsoft.com/office/drawing/2014/main" val="10004"/>
                  </a:ext>
                </a:extLst>
              </a:tr>
              <a:tr h="370840">
                <a:tc>
                  <a:txBody>
                    <a:bodyPr/>
                    <a:lstStyle/>
                    <a:p>
                      <a:r>
                        <a:rPr lang="en-US" dirty="0"/>
                        <a:t>Technology</a:t>
                      </a:r>
                    </a:p>
                  </a:txBody>
                  <a:tcPr/>
                </a:tc>
                <a:tc>
                  <a:txBody>
                    <a:bodyPr/>
                    <a:lstStyle/>
                    <a:p>
                      <a:endParaRPr lang="en-US"/>
                    </a:p>
                  </a:txBody>
                  <a:tcPr/>
                </a:tc>
                <a:tc>
                  <a:txBody>
                    <a:bodyPr/>
                    <a:lstStyle/>
                    <a:p>
                      <a:endParaRPr lang="en-US"/>
                    </a:p>
                  </a:txBody>
                  <a:tcPr/>
                </a:tc>
                <a:tc>
                  <a:txBody>
                    <a:bodyPr/>
                    <a:lstStyle/>
                    <a:p>
                      <a:r>
                        <a:rPr lang="en-US" dirty="0">
                          <a:sym typeface="Wingdings"/>
                        </a:rPr>
                        <a:t></a:t>
                      </a:r>
                      <a:endParaRPr lang="en-US" dirty="0"/>
                    </a:p>
                  </a:txBody>
                  <a:tcPr/>
                </a:tc>
                <a:extLst>
                  <a:ext uri="{0D108BD9-81ED-4DB2-BD59-A6C34878D82A}">
                    <a16:rowId xmlns:a16="http://schemas.microsoft.com/office/drawing/2014/main" val="10005"/>
                  </a:ext>
                </a:extLst>
              </a:tr>
            </a:tbl>
          </a:graphicData>
        </a:graphic>
      </p:graphicFrame>
      <p:sp>
        <p:nvSpPr>
          <p:cNvPr id="6" name="Content Placeholder 2"/>
          <p:cNvSpPr txBox="1">
            <a:spLocks/>
          </p:cNvSpPr>
          <p:nvPr/>
        </p:nvSpPr>
        <p:spPr>
          <a:xfrm>
            <a:off x="629947" y="4600553"/>
            <a:ext cx="10515600" cy="1980355"/>
          </a:xfrm>
          <a:prstGeom prst="rect">
            <a:avLst/>
          </a:prstGeom>
        </p:spPr>
        <p:txBody>
          <a:bodyPr vert="horz" lIns="91440" tIns="45720" rIns="91440" bIns="45720" rtlCol="0">
            <a:normAutofit fontScale="850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Ø"/>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CPU Execution Time = CPU Clock Cycles * Clock Period</a:t>
            </a:r>
          </a:p>
          <a:p>
            <a:pPr marL="228600" lvl="0" indent="-228600">
              <a:lnSpc>
                <a:spcPct val="90000"/>
              </a:lnSpc>
              <a:spcBef>
                <a:spcPts val="1000"/>
              </a:spcBef>
            </a:pPr>
            <a:r>
              <a:rPr lang="en-US" sz="2800" dirty="0"/>
              <a:t>			                 = NI*CPI*Clock Period </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Ø"/>
              <a:tabLst/>
              <a:defRPr/>
            </a:pPr>
            <a:r>
              <a:rPr lang="en-US" sz="2800" dirty="0"/>
              <a:t>Reduce Clock Period </a:t>
            </a:r>
            <a:r>
              <a:rPr lang="en-US" sz="2800" dirty="0">
                <a:sym typeface="Wingdings" pitchFamily="2" charset="2"/>
              </a:rPr>
              <a:t> Increase clock frequency </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Ø"/>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sym typeface="Wingdings" pitchFamily="2" charset="2"/>
              </a:rPr>
              <a:t>Decrease</a:t>
            </a:r>
            <a:r>
              <a:rPr kumimoji="0" lang="en-US" sz="2800" b="0" i="0" u="none" strike="noStrike" kern="1200" cap="none" spc="0" normalizeH="0" noProof="0" dirty="0">
                <a:ln>
                  <a:noFill/>
                </a:ln>
                <a:solidFill>
                  <a:schemeClr val="tx1"/>
                </a:solidFill>
                <a:effectLst/>
                <a:uLnTx/>
                <a:uFillTx/>
                <a:latin typeface="+mn-lt"/>
                <a:ea typeface="+mn-ea"/>
                <a:cs typeface="+mn-cs"/>
                <a:sym typeface="Wingdings" pitchFamily="2" charset="2"/>
              </a:rPr>
              <a:t> NI </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Ø"/>
              <a:tabLst/>
              <a:defRPr/>
            </a:pPr>
            <a:r>
              <a:rPr lang="en-US" sz="2800" baseline="0" dirty="0">
                <a:sym typeface="Wingdings" pitchFamily="2" charset="2"/>
              </a:rPr>
              <a:t>Decrease</a:t>
            </a:r>
            <a:r>
              <a:rPr lang="en-US" sz="2800" dirty="0">
                <a:sym typeface="Wingdings" pitchFamily="2" charset="2"/>
              </a:rPr>
              <a:t> CPI</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31" name="Footer Placeholder 30">
            <a:extLst>
              <a:ext uri="{FF2B5EF4-FFF2-40B4-BE49-F238E27FC236}">
                <a16:creationId xmlns:a16="http://schemas.microsoft.com/office/drawing/2014/main" id="{9640996B-0248-E64C-A077-CF17433ACC4A}"/>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186966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2363-EC01-47BB-8B38-B0311C8CFA07}"/>
              </a:ext>
            </a:extLst>
          </p:cNvPr>
          <p:cNvSpPr>
            <a:spLocks noGrp="1"/>
          </p:cNvSpPr>
          <p:nvPr>
            <p:ph type="title"/>
          </p:nvPr>
        </p:nvSpPr>
        <p:spPr/>
        <p:txBody>
          <a:bodyPr/>
          <a:lstStyle/>
          <a:p>
            <a:r>
              <a:rPr lang="en-US"/>
              <a:t>Optimization is </a:t>
            </a:r>
            <a:endParaRPr lang="en-US" dirty="0"/>
          </a:p>
        </p:txBody>
      </p:sp>
      <p:sp>
        <p:nvSpPr>
          <p:cNvPr id="3" name="Content Placeholder 2">
            <a:extLst>
              <a:ext uri="{FF2B5EF4-FFF2-40B4-BE49-F238E27FC236}">
                <a16:creationId xmlns:a16="http://schemas.microsoft.com/office/drawing/2014/main" id="{616BE534-42B5-4F02-A385-F06BAC21D387}"/>
              </a:ext>
            </a:extLst>
          </p:cNvPr>
          <p:cNvSpPr>
            <a:spLocks noGrp="1"/>
          </p:cNvSpPr>
          <p:nvPr>
            <p:ph idx="1"/>
          </p:nvPr>
        </p:nvSpPr>
        <p:spPr/>
        <p:txBody>
          <a:bodyPr/>
          <a:lstStyle/>
          <a:p>
            <a:r>
              <a:rPr lang="en-US"/>
              <a:t>An application X </a:t>
            </a:r>
            <a:r>
              <a:rPr lang="en-US">
                <a:sym typeface="Wingdings" panose="05000000000000000000" pitchFamily="2" charset="2"/>
              </a:rPr>
              <a:t> optimize it on Y?  </a:t>
            </a:r>
          </a:p>
          <a:p>
            <a:endParaRPr lang="en-US">
              <a:sym typeface="Wingdings" panose="05000000000000000000" pitchFamily="2" charset="2"/>
            </a:endParaRPr>
          </a:p>
          <a:p>
            <a:pPr lvl="1"/>
            <a:r>
              <a:rPr lang="en-US">
                <a:sym typeface="Wingdings" panose="05000000000000000000" pitchFamily="2" charset="2"/>
              </a:rPr>
              <a:t>Where should I start? </a:t>
            </a:r>
          </a:p>
          <a:p>
            <a:endParaRPr lang="en-US">
              <a:sym typeface="Wingdings" panose="05000000000000000000" pitchFamily="2" charset="2"/>
            </a:endParaRPr>
          </a:p>
          <a:p>
            <a:pPr lvl="1"/>
            <a:r>
              <a:rPr lang="en-US">
                <a:sym typeface="Wingdings" panose="05000000000000000000" pitchFamily="2" charset="2"/>
              </a:rPr>
              <a:t>When I know if I hit the target performance (or do I have a target performance)? </a:t>
            </a:r>
          </a:p>
          <a:p>
            <a:endParaRPr lang="en-US" dirty="0"/>
          </a:p>
        </p:txBody>
      </p:sp>
      <p:sp>
        <p:nvSpPr>
          <p:cNvPr id="5" name="Title 1">
            <a:extLst>
              <a:ext uri="{FF2B5EF4-FFF2-40B4-BE49-F238E27FC236}">
                <a16:creationId xmlns:a16="http://schemas.microsoft.com/office/drawing/2014/main" id="{341D3D31-BB09-44A8-B5F6-8EB3B96079EE}"/>
              </a:ext>
            </a:extLst>
          </p:cNvPr>
          <p:cNvSpPr txBox="1">
            <a:spLocks/>
          </p:cNvSpPr>
          <p:nvPr/>
        </p:nvSpPr>
        <p:spPr>
          <a:xfrm>
            <a:off x="4377268" y="365126"/>
            <a:ext cx="3835400" cy="8941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70C0"/>
                </a:solidFill>
                <a:latin typeface="+mj-lt"/>
                <a:ea typeface="+mj-ea"/>
                <a:cs typeface="+mj-cs"/>
              </a:defRPr>
            </a:lvl1pPr>
          </a:lstStyle>
          <a:p>
            <a:r>
              <a:rPr lang="en-US" dirty="0"/>
              <a:t>hard</a:t>
            </a:r>
          </a:p>
        </p:txBody>
      </p:sp>
      <p:sp>
        <p:nvSpPr>
          <p:cNvPr id="6" name="Content Placeholder 2">
            <a:extLst>
              <a:ext uri="{FF2B5EF4-FFF2-40B4-BE49-F238E27FC236}">
                <a16:creationId xmlns:a16="http://schemas.microsoft.com/office/drawing/2014/main" id="{CEF52A2C-CF18-424D-9105-525E86438CB1}"/>
              </a:ext>
            </a:extLst>
          </p:cNvPr>
          <p:cNvSpPr txBox="1">
            <a:spLocks/>
          </p:cNvSpPr>
          <p:nvPr/>
        </p:nvSpPr>
        <p:spPr>
          <a:xfrm>
            <a:off x="253403" y="4997075"/>
            <a:ext cx="11506553" cy="13592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20B0604020202020204" pitchFamily="34" charset="0"/>
              <a:buChar char="q"/>
            </a:pPr>
            <a:r>
              <a:rPr lang="en-US" i="1" dirty="0">
                <a:solidFill>
                  <a:srgbClr val="0070C0"/>
                </a:solidFill>
                <a:ea typeface="+mn-lt"/>
                <a:cs typeface="+mn-lt"/>
              </a:rPr>
              <a:t>Both system level and low-level knowledge/experience is needed</a:t>
            </a:r>
          </a:p>
          <a:p>
            <a:pPr algn="ctr">
              <a:buFont typeface="Wingdings" panose="020B0604020202020204" pitchFamily="34" charset="0"/>
              <a:buChar char="q"/>
            </a:pPr>
            <a:r>
              <a:rPr lang="en-US" i="1" dirty="0">
                <a:solidFill>
                  <a:srgbClr val="0070C0"/>
                </a:solidFill>
                <a:ea typeface="+mn-lt"/>
                <a:cs typeface="+mn-lt"/>
              </a:rPr>
              <a:t>system level </a:t>
            </a:r>
            <a:r>
              <a:rPr lang="en-US" i="1" dirty="0">
                <a:solidFill>
                  <a:srgbClr val="0070C0"/>
                </a:solidFill>
                <a:ea typeface="+mn-lt"/>
                <a:cs typeface="+mn-lt"/>
                <a:sym typeface="Wingdings" panose="05000000000000000000" pitchFamily="2" charset="2"/>
              </a:rPr>
              <a:t> Algorithmic, Compiler, Multi-core,…</a:t>
            </a:r>
          </a:p>
          <a:p>
            <a:pPr algn="ctr">
              <a:buFont typeface="Wingdings" panose="020B0604020202020204" pitchFamily="34" charset="0"/>
              <a:buChar char="q"/>
            </a:pPr>
            <a:r>
              <a:rPr lang="en-US" i="1" dirty="0">
                <a:solidFill>
                  <a:srgbClr val="0070C0"/>
                </a:solidFill>
                <a:ea typeface="+mn-lt"/>
                <a:cs typeface="+mn-lt"/>
                <a:sym typeface="Wingdings" panose="05000000000000000000" pitchFamily="2" charset="2"/>
              </a:rPr>
              <a:t>Low-level Cache organization, compiler optimization,… </a:t>
            </a:r>
            <a:endParaRPr lang="en-US" i="1" dirty="0">
              <a:solidFill>
                <a:srgbClr val="0070C0"/>
              </a:solidFill>
              <a:cs typeface="Calibri"/>
            </a:endParaRPr>
          </a:p>
        </p:txBody>
      </p:sp>
      <p:sp>
        <p:nvSpPr>
          <p:cNvPr id="31" name="Footer Placeholder 30">
            <a:extLst>
              <a:ext uri="{FF2B5EF4-FFF2-40B4-BE49-F238E27FC236}">
                <a16:creationId xmlns:a16="http://schemas.microsoft.com/office/drawing/2014/main" id="{308A19DA-718D-164B-9FED-F54296B0F431}"/>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42005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9076-2148-4D42-89E7-0734D1B644EE}"/>
              </a:ext>
            </a:extLst>
          </p:cNvPr>
          <p:cNvSpPr>
            <a:spLocks noGrp="1"/>
          </p:cNvSpPr>
          <p:nvPr>
            <p:ph type="title"/>
          </p:nvPr>
        </p:nvSpPr>
        <p:spPr/>
        <p:txBody>
          <a:bodyPr/>
          <a:lstStyle/>
          <a:p>
            <a:r>
              <a:rPr lang="en-US"/>
              <a:t>Optimization is hard (and getting harder…)</a:t>
            </a:r>
            <a:endParaRPr lang="en-US" dirty="0"/>
          </a:p>
        </p:txBody>
      </p:sp>
      <p:sp>
        <p:nvSpPr>
          <p:cNvPr id="3" name="Content Placeholder 2">
            <a:extLst>
              <a:ext uri="{FF2B5EF4-FFF2-40B4-BE49-F238E27FC236}">
                <a16:creationId xmlns:a16="http://schemas.microsoft.com/office/drawing/2014/main" id="{61CBB533-1621-438B-ABCA-DE17F58E1388}"/>
              </a:ext>
            </a:extLst>
          </p:cNvPr>
          <p:cNvSpPr>
            <a:spLocks noGrp="1"/>
          </p:cNvSpPr>
          <p:nvPr>
            <p:ph idx="1"/>
          </p:nvPr>
        </p:nvSpPr>
        <p:spPr/>
        <p:txBody>
          <a:bodyPr/>
          <a:lstStyle/>
          <a:p>
            <a:r>
              <a:rPr lang="en-US"/>
              <a:t>Must understand system as a whole to optimize  </a:t>
            </a:r>
            <a:endParaRPr lang="en-US" dirty="0"/>
          </a:p>
        </p:txBody>
      </p:sp>
      <p:sp>
        <p:nvSpPr>
          <p:cNvPr id="5" name="Rectangle 4">
            <a:extLst>
              <a:ext uri="{FF2B5EF4-FFF2-40B4-BE49-F238E27FC236}">
                <a16:creationId xmlns:a16="http://schemas.microsoft.com/office/drawing/2014/main" id="{774E8749-0A59-4537-81C4-667E028EF5E0}"/>
              </a:ext>
            </a:extLst>
          </p:cNvPr>
          <p:cNvSpPr/>
          <p:nvPr/>
        </p:nvSpPr>
        <p:spPr>
          <a:xfrm>
            <a:off x="432044" y="1918856"/>
            <a:ext cx="2410691" cy="1510145"/>
          </a:xfrm>
          <a:prstGeom prst="rect">
            <a:avLst/>
          </a:prstGeom>
          <a:solidFill>
            <a:srgbClr val="0070C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Software Application</a:t>
            </a:r>
          </a:p>
          <a:p>
            <a:pPr algn="ctr"/>
            <a:endParaRPr lang="en-US" sz="2800" dirty="0">
              <a:solidFill>
                <a:schemeClr val="tx1"/>
              </a:solidFill>
            </a:endParaRPr>
          </a:p>
        </p:txBody>
      </p:sp>
      <p:sp>
        <p:nvSpPr>
          <p:cNvPr id="6" name="Rectangle 5">
            <a:extLst>
              <a:ext uri="{FF2B5EF4-FFF2-40B4-BE49-F238E27FC236}">
                <a16:creationId xmlns:a16="http://schemas.microsoft.com/office/drawing/2014/main" id="{48743FA0-A3C2-4CB2-BD76-6394C308E261}"/>
              </a:ext>
            </a:extLst>
          </p:cNvPr>
          <p:cNvSpPr/>
          <p:nvPr/>
        </p:nvSpPr>
        <p:spPr>
          <a:xfrm>
            <a:off x="4890654" y="1918855"/>
            <a:ext cx="2410691" cy="1510145"/>
          </a:xfrm>
          <a:prstGeom prst="rect">
            <a:avLst/>
          </a:prstGeom>
          <a:solidFill>
            <a:srgbClr val="C000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Compiler</a:t>
            </a:r>
          </a:p>
          <a:p>
            <a:pPr algn="ctr"/>
            <a:endParaRPr lang="en-US" sz="2800" dirty="0">
              <a:solidFill>
                <a:schemeClr val="tx1"/>
              </a:solidFill>
            </a:endParaRPr>
          </a:p>
        </p:txBody>
      </p:sp>
      <p:sp>
        <p:nvSpPr>
          <p:cNvPr id="7" name="Rectangle 6">
            <a:extLst>
              <a:ext uri="{FF2B5EF4-FFF2-40B4-BE49-F238E27FC236}">
                <a16:creationId xmlns:a16="http://schemas.microsoft.com/office/drawing/2014/main" id="{EA19ADFD-7AAB-4EB2-BC12-0DCE5784ACF8}"/>
              </a:ext>
            </a:extLst>
          </p:cNvPr>
          <p:cNvSpPr/>
          <p:nvPr/>
        </p:nvSpPr>
        <p:spPr>
          <a:xfrm>
            <a:off x="8832358" y="1918854"/>
            <a:ext cx="2927598" cy="151014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Hardware (A GPU)</a:t>
            </a:r>
          </a:p>
        </p:txBody>
      </p:sp>
      <p:sp>
        <p:nvSpPr>
          <p:cNvPr id="8" name="TextBox 7">
            <a:extLst>
              <a:ext uri="{FF2B5EF4-FFF2-40B4-BE49-F238E27FC236}">
                <a16:creationId xmlns:a16="http://schemas.microsoft.com/office/drawing/2014/main" id="{8F4D3BE5-1BED-4C89-9AA4-249F0C6C92FF}"/>
              </a:ext>
            </a:extLst>
          </p:cNvPr>
          <p:cNvSpPr txBox="1"/>
          <p:nvPr/>
        </p:nvSpPr>
        <p:spPr>
          <a:xfrm>
            <a:off x="228477" y="3599334"/>
            <a:ext cx="3842534"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Algorithmic Optimization</a:t>
            </a:r>
          </a:p>
          <a:p>
            <a:pPr marL="285750" indent="-285750">
              <a:buFont typeface="Arial" panose="020B0604020202020204" pitchFamily="34" charset="0"/>
              <a:buChar char="•"/>
            </a:pPr>
            <a:r>
              <a:rPr lang="en-US" sz="2400" dirty="0"/>
              <a:t>Big </a:t>
            </a:r>
            <a:r>
              <a:rPr lang="en-US" sz="2000" dirty="0">
                <a:latin typeface="Consolas" panose="020B0609020204030204" pitchFamily="49" charset="0"/>
                <a:cs typeface="Consolas" panose="020B0609020204030204" pitchFamily="49" charset="0"/>
              </a:rPr>
              <a:t>O(n2)</a:t>
            </a:r>
            <a:r>
              <a:rPr lang="en-US" sz="2400" dirty="0"/>
              <a:t> </a:t>
            </a:r>
            <a:r>
              <a:rPr lang="en-US" sz="2400" dirty="0">
                <a:sym typeface="Wingdings" panose="05000000000000000000" pitchFamily="2" charset="2"/>
              </a:rPr>
              <a:t> Big </a:t>
            </a:r>
            <a:r>
              <a:rPr lang="en-US" sz="2000" dirty="0">
                <a:latin typeface="Consolas" panose="020B0609020204030204" pitchFamily="49" charset="0"/>
                <a:cs typeface="Consolas" panose="020B0609020204030204" pitchFamily="49" charset="0"/>
                <a:sym typeface="Wingdings" panose="05000000000000000000" pitchFamily="2" charset="2"/>
              </a:rPr>
              <a:t>O(</a:t>
            </a:r>
            <a:r>
              <a:rPr lang="en-US" sz="2000" dirty="0" err="1">
                <a:latin typeface="Consolas" panose="020B0609020204030204" pitchFamily="49" charset="0"/>
                <a:cs typeface="Consolas" panose="020B0609020204030204" pitchFamily="49" charset="0"/>
                <a:sym typeface="Wingdings" panose="05000000000000000000" pitchFamily="2" charset="2"/>
              </a:rPr>
              <a:t>nlogn</a:t>
            </a:r>
            <a:r>
              <a:rPr lang="en-US" sz="2000" dirty="0">
                <a:latin typeface="Consolas" panose="020B0609020204030204" pitchFamily="49" charset="0"/>
                <a:cs typeface="Consolas" panose="020B0609020204030204" pitchFamily="49" charset="0"/>
                <a:sym typeface="Wingdings" panose="05000000000000000000" pitchFamily="2" charset="2"/>
              </a:rPr>
              <a:t>)</a:t>
            </a:r>
            <a:endParaRPr lang="en-US" sz="2400" dirty="0">
              <a:latin typeface="Consolas" panose="020B0609020204030204" pitchFamily="49" charset="0"/>
              <a:cs typeface="Consolas" panose="020B0609020204030204" pitchFamily="49" charset="0"/>
              <a:sym typeface="Wingdings" panose="05000000000000000000" pitchFamily="2" charset="2"/>
            </a:endParaRPr>
          </a:p>
          <a:p>
            <a:pPr marL="285750" indent="-285750">
              <a:buFont typeface="Arial" panose="020B0604020202020204" pitchFamily="34" charset="0"/>
              <a:buChar char="•"/>
            </a:pPr>
            <a:r>
              <a:rPr lang="en-US" sz="2400" dirty="0">
                <a:sym typeface="Wingdings" panose="05000000000000000000" pitchFamily="2" charset="2"/>
              </a:rPr>
              <a:t>Arithmetic optimizations</a:t>
            </a:r>
          </a:p>
          <a:p>
            <a:pPr marL="285750" indent="-285750">
              <a:buFont typeface="Arial" panose="020B0604020202020204" pitchFamily="34" charset="0"/>
              <a:buChar char="•"/>
            </a:pPr>
            <a:r>
              <a:rPr lang="en-US" sz="2400" dirty="0">
                <a:sym typeface="Wingdings" panose="05000000000000000000" pitchFamily="2" charset="2"/>
              </a:rPr>
              <a:t>Algorithmic changes that uses HW efficiently</a:t>
            </a:r>
          </a:p>
          <a:p>
            <a:pPr marL="285750" indent="-285750">
              <a:buFont typeface="Arial" panose="020B0604020202020204" pitchFamily="34" charset="0"/>
              <a:buChar char="•"/>
            </a:pPr>
            <a:r>
              <a:rPr lang="en-US" sz="2400" dirty="0">
                <a:sym typeface="Wingdings" panose="05000000000000000000" pitchFamily="2" charset="2"/>
              </a:rPr>
              <a:t>..</a:t>
            </a:r>
            <a:endParaRPr lang="en-US" sz="2400" dirty="0"/>
          </a:p>
        </p:txBody>
      </p:sp>
      <p:sp>
        <p:nvSpPr>
          <p:cNvPr id="9" name="TextBox 8">
            <a:extLst>
              <a:ext uri="{FF2B5EF4-FFF2-40B4-BE49-F238E27FC236}">
                <a16:creationId xmlns:a16="http://schemas.microsoft.com/office/drawing/2014/main" id="{3E1FB15A-B250-427A-8400-365AC70F9419}"/>
              </a:ext>
            </a:extLst>
          </p:cNvPr>
          <p:cNvSpPr txBox="1"/>
          <p:nvPr/>
        </p:nvSpPr>
        <p:spPr>
          <a:xfrm>
            <a:off x="4724400" y="3599334"/>
            <a:ext cx="3645128" cy="1846659"/>
          </a:xfrm>
          <a:prstGeom prst="rect">
            <a:avLst/>
          </a:prstGeom>
          <a:noFill/>
        </p:spPr>
        <p:txBody>
          <a:bodyPr wrap="square" rtlCol="0">
            <a:spAutoFit/>
          </a:bodyPr>
          <a:lstStyle/>
          <a:p>
            <a:pPr marL="285750" indent="-285750">
              <a:buFont typeface="Arial" panose="020B0604020202020204" pitchFamily="34" charset="0"/>
              <a:buChar char="•"/>
            </a:pPr>
            <a:r>
              <a:rPr lang="en-US" sz="2400" dirty="0"/>
              <a:t>Loop vectorization</a:t>
            </a:r>
          </a:p>
          <a:p>
            <a:pPr marL="285750" indent="-285750">
              <a:buFont typeface="Arial" panose="020B0604020202020204" pitchFamily="34" charset="0"/>
              <a:buChar char="•"/>
            </a:pPr>
            <a:r>
              <a:rPr lang="en-US" sz="2400" dirty="0"/>
              <a:t>Constant subexpression elimination</a:t>
            </a:r>
          </a:p>
          <a:p>
            <a:pPr marL="285750" indent="-285750">
              <a:buFont typeface="Arial" panose="020B0604020202020204" pitchFamily="34" charset="0"/>
              <a:buChar char="•"/>
            </a:pPr>
            <a:r>
              <a:rPr lang="en-US" sz="2400" dirty="0"/>
              <a:t>,…</a:t>
            </a:r>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2D63F4DC-23AC-4F94-8A1E-72B46A4CBC69}"/>
              </a:ext>
            </a:extLst>
          </p:cNvPr>
          <p:cNvSpPr txBox="1"/>
          <p:nvPr/>
        </p:nvSpPr>
        <p:spPr>
          <a:xfrm>
            <a:off x="8374890" y="3530628"/>
            <a:ext cx="3842534"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Micro architectural design</a:t>
            </a:r>
          </a:p>
          <a:p>
            <a:pPr marL="285750" indent="-285750">
              <a:buFont typeface="Arial" panose="020B0604020202020204" pitchFamily="34" charset="0"/>
              <a:buChar char="•"/>
            </a:pPr>
            <a:r>
              <a:rPr lang="en-US" sz="2400" dirty="0"/>
              <a:t>Frequency/Clock cycles</a:t>
            </a:r>
          </a:p>
          <a:p>
            <a:pPr marL="285750" indent="-285750">
              <a:buFont typeface="Arial" panose="020B0604020202020204" pitchFamily="34" charset="0"/>
              <a:buChar char="•"/>
            </a:pPr>
            <a:r>
              <a:rPr lang="en-US" sz="2400" dirty="0"/>
              <a:t>Instruction level parallelism…</a:t>
            </a:r>
          </a:p>
          <a:p>
            <a:pPr marL="285750" indent="-285750">
              <a:buFont typeface="Arial" panose="020B0604020202020204" pitchFamily="34" charset="0"/>
              <a:buChar char="•"/>
            </a:pPr>
            <a:r>
              <a:rPr lang="en-US" sz="2400" dirty="0"/>
              <a:t>Cache optimization..</a:t>
            </a:r>
          </a:p>
        </p:txBody>
      </p:sp>
      <p:sp>
        <p:nvSpPr>
          <p:cNvPr id="11" name="Content Placeholder 2">
            <a:extLst>
              <a:ext uri="{FF2B5EF4-FFF2-40B4-BE49-F238E27FC236}">
                <a16:creationId xmlns:a16="http://schemas.microsoft.com/office/drawing/2014/main" id="{637E338F-FE73-4B9A-B4ED-2FF953F808A5}"/>
              </a:ext>
            </a:extLst>
          </p:cNvPr>
          <p:cNvSpPr txBox="1">
            <a:spLocks/>
          </p:cNvSpPr>
          <p:nvPr/>
        </p:nvSpPr>
        <p:spPr>
          <a:xfrm>
            <a:off x="253403" y="5571249"/>
            <a:ext cx="11506553" cy="10450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20B0604020202020204" pitchFamily="34" charset="0"/>
              <a:buChar char="q"/>
            </a:pPr>
            <a:r>
              <a:rPr lang="en-US" i="1" dirty="0">
                <a:ea typeface="+mn-lt"/>
                <a:cs typeface="+mn-lt"/>
              </a:rPr>
              <a:t>Possible #of total optimization space  = #algorithms * compiler optimization* # hardware optimizations </a:t>
            </a:r>
            <a:r>
              <a:rPr lang="en-US" i="1" dirty="0">
                <a:ea typeface="+mn-lt"/>
                <a:cs typeface="+mn-lt"/>
                <a:sym typeface="Wingdings" panose="05000000000000000000" pitchFamily="2" charset="2"/>
              </a:rPr>
              <a:t>  Optimization search space</a:t>
            </a:r>
            <a:endParaRPr lang="en-US" i="1" dirty="0">
              <a:cs typeface="Calibri"/>
            </a:endParaRPr>
          </a:p>
        </p:txBody>
      </p:sp>
      <p:sp>
        <p:nvSpPr>
          <p:cNvPr id="35" name="Footer Placeholder 34">
            <a:extLst>
              <a:ext uri="{FF2B5EF4-FFF2-40B4-BE49-F238E27FC236}">
                <a16:creationId xmlns:a16="http://schemas.microsoft.com/office/drawing/2014/main" id="{439D1CEC-D58C-CD4B-81D5-3BDEFAF1648C}"/>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38048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Recap</a:t>
            </a:r>
            <a:endParaRPr lang="en-US" dirty="0"/>
          </a:p>
        </p:txBody>
      </p:sp>
      <p:sp>
        <p:nvSpPr>
          <p:cNvPr id="3" name="Content Placeholder 2"/>
          <p:cNvSpPr>
            <a:spLocks noGrp="1"/>
          </p:cNvSpPr>
          <p:nvPr>
            <p:ph idx="1"/>
          </p:nvPr>
        </p:nvSpPr>
        <p:spPr/>
        <p:txBody>
          <a:bodyPr/>
          <a:lstStyle/>
          <a:p>
            <a:r>
              <a:rPr lang="en-US" dirty="0"/>
              <a:t>Embedded Systems (SoC) Design</a:t>
            </a:r>
          </a:p>
          <a:p>
            <a:r>
              <a:rPr lang="en-US" dirty="0"/>
              <a:t>ARM processor technology</a:t>
            </a:r>
          </a:p>
          <a:p>
            <a:pPr lvl="1"/>
            <a:r>
              <a:rPr lang="en-US" dirty="0"/>
              <a:t>ISA: ARMv4, ARMv5, ARMv6, ARMv7, ARMv8 </a:t>
            </a:r>
          </a:p>
          <a:p>
            <a:pPr lvl="1"/>
            <a:r>
              <a:rPr lang="en-US" dirty="0"/>
              <a:t>Cortex-A5,6,7,…15 </a:t>
            </a:r>
          </a:p>
          <a:p>
            <a:r>
              <a:rPr lang="en-US" dirty="0"/>
              <a:t>Processor Types</a:t>
            </a:r>
          </a:p>
          <a:p>
            <a:pPr lvl="1"/>
            <a:r>
              <a:rPr lang="en-US" dirty="0"/>
              <a:t>Microcontrollers, DSP, FPGA, GPU,…</a:t>
            </a:r>
          </a:p>
          <a:p>
            <a:r>
              <a:rPr lang="en-US" dirty="0"/>
              <a:t>Huffman Encoding</a:t>
            </a:r>
          </a:p>
          <a:p>
            <a:endParaRPr lang="en-US" dirty="0"/>
          </a:p>
        </p:txBody>
      </p:sp>
      <p:pic>
        <p:nvPicPr>
          <p:cNvPr id="23554" name="Picture 2"/>
          <p:cNvPicPr>
            <a:picLocks noChangeAspect="1" noChangeArrowheads="1"/>
          </p:cNvPicPr>
          <p:nvPr/>
        </p:nvPicPr>
        <p:blipFill>
          <a:blip r:embed="rId3" cstate="print"/>
          <a:srcRect/>
          <a:stretch>
            <a:fillRect/>
          </a:stretch>
        </p:blipFill>
        <p:spPr bwMode="auto">
          <a:xfrm>
            <a:off x="7426035" y="1355581"/>
            <a:ext cx="4599561" cy="2359478"/>
          </a:xfrm>
          <a:prstGeom prst="rect">
            <a:avLst/>
          </a:prstGeom>
          <a:noFill/>
          <a:ln w="9525">
            <a:noFill/>
            <a:miter lim="800000"/>
            <a:headEnd/>
            <a:tailEnd/>
          </a:ln>
        </p:spPr>
      </p:pic>
      <p:pic>
        <p:nvPicPr>
          <p:cNvPr id="6" name="Picture 5" descr="Apple-A8.jpg"/>
          <p:cNvPicPr>
            <a:picLocks noChangeAspect="1"/>
          </p:cNvPicPr>
          <p:nvPr/>
        </p:nvPicPr>
        <p:blipFill>
          <a:blip r:embed="rId4" cstate="print"/>
          <a:stretch>
            <a:fillRect/>
          </a:stretch>
        </p:blipFill>
        <p:spPr>
          <a:xfrm>
            <a:off x="7247682" y="3782292"/>
            <a:ext cx="2844465" cy="2840181"/>
          </a:xfrm>
          <a:prstGeom prst="rect">
            <a:avLst/>
          </a:prstGeom>
        </p:spPr>
      </p:pic>
      <p:sp>
        <p:nvSpPr>
          <p:cNvPr id="30" name="Footer Placeholder 29">
            <a:extLst>
              <a:ext uri="{FF2B5EF4-FFF2-40B4-BE49-F238E27FC236}">
                <a16:creationId xmlns:a16="http://schemas.microsoft.com/office/drawing/2014/main" id="{2DBB60F4-1A26-0A4A-85B9-DC76B0F99AFD}"/>
              </a:ext>
            </a:extLst>
          </p:cNvPr>
          <p:cNvSpPr>
            <a:spLocks noGrp="1"/>
          </p:cNvSpPr>
          <p:nvPr>
            <p:ph type="ftr" sz="quarter" idx="11"/>
          </p:nvPr>
        </p:nvSpPr>
        <p:spPr/>
        <p:txBody>
          <a:bodyPr/>
          <a:lstStyle/>
          <a:p>
            <a:r>
              <a:rPr lang="en-US"/>
              <a:t>CC BY-NC-ND Pat Pannuto – Many slides adapted from Janarbek Matai</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670A9C2D-2A2A-B149-8981-7829DBEE60E8}"/>
              </a:ext>
            </a:extLst>
          </p:cNvPr>
          <p:cNvSpPr>
            <a:spLocks noGrp="1"/>
          </p:cNvSpPr>
          <p:nvPr>
            <p:ph type="title"/>
          </p:nvPr>
        </p:nvSpPr>
        <p:spPr/>
        <p:txBody>
          <a:bodyPr/>
          <a:lstStyle/>
          <a:p>
            <a:endParaRPr lang="en-US"/>
          </a:p>
        </p:txBody>
      </p:sp>
      <p:sp>
        <p:nvSpPr>
          <p:cNvPr id="28" name="Content Placeholder 27">
            <a:extLst>
              <a:ext uri="{FF2B5EF4-FFF2-40B4-BE49-F238E27FC236}">
                <a16:creationId xmlns:a16="http://schemas.microsoft.com/office/drawing/2014/main" id="{2396E9D0-7F87-F646-8446-6A30AEC4FBEC}"/>
              </a:ext>
            </a:extLst>
          </p:cNvPr>
          <p:cNvSpPr>
            <a:spLocks noGrp="1"/>
          </p:cNvSpPr>
          <p:nvPr>
            <p:ph idx="1"/>
          </p:nvPr>
        </p:nvSpPr>
        <p:spPr/>
        <p:txBody>
          <a:bodyPr/>
          <a:lstStyle/>
          <a:p>
            <a:endParaRPr lang="en-US"/>
          </a:p>
        </p:txBody>
      </p:sp>
      <p:sp>
        <p:nvSpPr>
          <p:cNvPr id="29" name="Footer Placeholder 28">
            <a:extLst>
              <a:ext uri="{FF2B5EF4-FFF2-40B4-BE49-F238E27FC236}">
                <a16:creationId xmlns:a16="http://schemas.microsoft.com/office/drawing/2014/main" id="{6DC8DE34-4244-CA4A-BFDA-8E0EAA9C53EA}"/>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36073608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9076-2148-4D42-89E7-0734D1B644EE}"/>
              </a:ext>
            </a:extLst>
          </p:cNvPr>
          <p:cNvSpPr>
            <a:spLocks noGrp="1"/>
          </p:cNvSpPr>
          <p:nvPr>
            <p:ph type="title"/>
          </p:nvPr>
        </p:nvSpPr>
        <p:spPr/>
        <p:txBody>
          <a:bodyPr/>
          <a:lstStyle/>
          <a:p>
            <a:r>
              <a:rPr lang="en-US"/>
              <a:t>Optimization is hard (and getting harder…)</a:t>
            </a:r>
            <a:endParaRPr lang="en-US" dirty="0"/>
          </a:p>
        </p:txBody>
      </p:sp>
      <p:sp>
        <p:nvSpPr>
          <p:cNvPr id="3" name="Content Placeholder 2">
            <a:extLst>
              <a:ext uri="{FF2B5EF4-FFF2-40B4-BE49-F238E27FC236}">
                <a16:creationId xmlns:a16="http://schemas.microsoft.com/office/drawing/2014/main" id="{61CBB533-1621-438B-ABCA-DE17F58E1388}"/>
              </a:ext>
            </a:extLst>
          </p:cNvPr>
          <p:cNvSpPr>
            <a:spLocks noGrp="1"/>
          </p:cNvSpPr>
          <p:nvPr>
            <p:ph idx="1"/>
          </p:nvPr>
        </p:nvSpPr>
        <p:spPr/>
        <p:txBody>
          <a:bodyPr/>
          <a:lstStyle/>
          <a:p>
            <a:r>
              <a:rPr lang="en-US" dirty="0"/>
              <a:t>Must understand system as a whole to optimize  </a:t>
            </a:r>
          </a:p>
        </p:txBody>
      </p:sp>
      <p:sp>
        <p:nvSpPr>
          <p:cNvPr id="5" name="Rectangle 4">
            <a:extLst>
              <a:ext uri="{FF2B5EF4-FFF2-40B4-BE49-F238E27FC236}">
                <a16:creationId xmlns:a16="http://schemas.microsoft.com/office/drawing/2014/main" id="{774E8749-0A59-4537-81C4-667E028EF5E0}"/>
              </a:ext>
            </a:extLst>
          </p:cNvPr>
          <p:cNvSpPr/>
          <p:nvPr/>
        </p:nvSpPr>
        <p:spPr>
          <a:xfrm>
            <a:off x="432044" y="1918856"/>
            <a:ext cx="2410691" cy="1510145"/>
          </a:xfrm>
          <a:prstGeom prst="rect">
            <a:avLst/>
          </a:prstGeom>
          <a:solidFill>
            <a:srgbClr val="0070C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Software Application</a:t>
            </a:r>
          </a:p>
          <a:p>
            <a:pPr algn="ctr"/>
            <a:endParaRPr lang="en-US" sz="2800" dirty="0">
              <a:solidFill>
                <a:schemeClr val="tx1"/>
              </a:solidFill>
            </a:endParaRPr>
          </a:p>
        </p:txBody>
      </p:sp>
      <p:sp>
        <p:nvSpPr>
          <p:cNvPr id="6" name="Rectangle 5">
            <a:extLst>
              <a:ext uri="{FF2B5EF4-FFF2-40B4-BE49-F238E27FC236}">
                <a16:creationId xmlns:a16="http://schemas.microsoft.com/office/drawing/2014/main" id="{48743FA0-A3C2-4CB2-BD76-6394C308E261}"/>
              </a:ext>
            </a:extLst>
          </p:cNvPr>
          <p:cNvSpPr/>
          <p:nvPr/>
        </p:nvSpPr>
        <p:spPr>
          <a:xfrm>
            <a:off x="4890654" y="1918854"/>
            <a:ext cx="2410691" cy="1510145"/>
          </a:xfrm>
          <a:prstGeom prst="rect">
            <a:avLst/>
          </a:prstGeom>
          <a:solidFill>
            <a:srgbClr val="C000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Compiler</a:t>
            </a:r>
          </a:p>
          <a:p>
            <a:pPr algn="ctr"/>
            <a:endParaRPr lang="en-US" sz="2800" dirty="0">
              <a:solidFill>
                <a:schemeClr val="tx1"/>
              </a:solidFill>
            </a:endParaRPr>
          </a:p>
        </p:txBody>
      </p:sp>
      <p:sp>
        <p:nvSpPr>
          <p:cNvPr id="8" name="TextBox 7">
            <a:extLst>
              <a:ext uri="{FF2B5EF4-FFF2-40B4-BE49-F238E27FC236}">
                <a16:creationId xmlns:a16="http://schemas.microsoft.com/office/drawing/2014/main" id="{8F4D3BE5-1BED-4C89-9AA4-249F0C6C92FF}"/>
              </a:ext>
            </a:extLst>
          </p:cNvPr>
          <p:cNvSpPr txBox="1"/>
          <p:nvPr/>
        </p:nvSpPr>
        <p:spPr>
          <a:xfrm>
            <a:off x="228477" y="3472334"/>
            <a:ext cx="3660617"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Algorithmic Optimization</a:t>
            </a:r>
          </a:p>
          <a:p>
            <a:pPr marL="285750" indent="-285750">
              <a:buFont typeface="Arial" panose="020B0604020202020204" pitchFamily="34" charset="0"/>
              <a:buChar char="•"/>
            </a:pPr>
            <a:r>
              <a:rPr lang="en-US" sz="2400" dirty="0"/>
              <a:t>Big </a:t>
            </a:r>
            <a:r>
              <a:rPr lang="en-US" sz="2000" dirty="0">
                <a:latin typeface="Consolas" panose="020B0609020204030204" pitchFamily="49" charset="0"/>
                <a:cs typeface="Consolas" panose="020B0609020204030204" pitchFamily="49" charset="0"/>
              </a:rPr>
              <a:t>O(n2)</a:t>
            </a:r>
            <a:r>
              <a:rPr lang="en-US" sz="2400" dirty="0"/>
              <a:t> </a:t>
            </a:r>
            <a:r>
              <a:rPr lang="en-US" sz="2400" dirty="0">
                <a:sym typeface="Wingdings" panose="05000000000000000000" pitchFamily="2" charset="2"/>
              </a:rPr>
              <a:t> Big </a:t>
            </a:r>
            <a:r>
              <a:rPr lang="en-US" sz="2000" dirty="0">
                <a:latin typeface="Consolas" panose="020B0609020204030204" pitchFamily="49" charset="0"/>
                <a:cs typeface="Consolas" panose="020B0609020204030204" pitchFamily="49" charset="0"/>
                <a:sym typeface="Wingdings" panose="05000000000000000000" pitchFamily="2" charset="2"/>
              </a:rPr>
              <a:t>O(</a:t>
            </a:r>
            <a:r>
              <a:rPr lang="en-US" sz="2000" dirty="0" err="1">
                <a:latin typeface="Consolas" panose="020B0609020204030204" pitchFamily="49" charset="0"/>
                <a:cs typeface="Consolas" panose="020B0609020204030204" pitchFamily="49" charset="0"/>
                <a:sym typeface="Wingdings" panose="05000000000000000000" pitchFamily="2" charset="2"/>
              </a:rPr>
              <a:t>nlogn</a:t>
            </a:r>
            <a:r>
              <a:rPr lang="en-US" sz="2000" dirty="0">
                <a:latin typeface="Consolas" panose="020B0609020204030204" pitchFamily="49" charset="0"/>
                <a:cs typeface="Consolas" panose="020B0609020204030204" pitchFamily="49" charset="0"/>
                <a:sym typeface="Wingdings" panose="05000000000000000000" pitchFamily="2" charset="2"/>
              </a:rPr>
              <a:t>)</a:t>
            </a:r>
            <a:endParaRPr lang="en-US" sz="2400" dirty="0">
              <a:latin typeface="Consolas" panose="020B0609020204030204" pitchFamily="49" charset="0"/>
              <a:cs typeface="Consolas" panose="020B0609020204030204" pitchFamily="49" charset="0"/>
              <a:sym typeface="Wingdings" panose="05000000000000000000" pitchFamily="2" charset="2"/>
            </a:endParaRPr>
          </a:p>
          <a:p>
            <a:pPr marL="285750" indent="-285750">
              <a:buFont typeface="Arial" panose="020B0604020202020204" pitchFamily="34" charset="0"/>
              <a:buChar char="•"/>
            </a:pPr>
            <a:r>
              <a:rPr lang="en-US" sz="2400" dirty="0">
                <a:sym typeface="Wingdings" panose="05000000000000000000" pitchFamily="2" charset="2"/>
              </a:rPr>
              <a:t>Arithmetic optimizations</a:t>
            </a:r>
          </a:p>
          <a:p>
            <a:pPr marL="285750" indent="-285750">
              <a:buFont typeface="Arial" panose="020B0604020202020204" pitchFamily="34" charset="0"/>
              <a:buChar char="•"/>
            </a:pPr>
            <a:r>
              <a:rPr lang="en-US" sz="2400" dirty="0">
                <a:sym typeface="Wingdings" panose="05000000000000000000" pitchFamily="2" charset="2"/>
              </a:rPr>
              <a:t>Algorithmic changes that uses HW efficiently</a:t>
            </a:r>
          </a:p>
          <a:p>
            <a:pPr marL="285750" indent="-285750">
              <a:buFont typeface="Arial" panose="020B0604020202020204" pitchFamily="34" charset="0"/>
              <a:buChar char="•"/>
            </a:pPr>
            <a:r>
              <a:rPr lang="en-US" sz="2400" dirty="0">
                <a:sym typeface="Wingdings" panose="05000000000000000000" pitchFamily="2" charset="2"/>
              </a:rPr>
              <a:t>..</a:t>
            </a:r>
            <a:endParaRPr lang="en-US" sz="2400" dirty="0"/>
          </a:p>
        </p:txBody>
      </p:sp>
      <p:sp>
        <p:nvSpPr>
          <p:cNvPr id="9" name="TextBox 8">
            <a:extLst>
              <a:ext uri="{FF2B5EF4-FFF2-40B4-BE49-F238E27FC236}">
                <a16:creationId xmlns:a16="http://schemas.microsoft.com/office/drawing/2014/main" id="{3E1FB15A-B250-427A-8400-365AC70F9419}"/>
              </a:ext>
            </a:extLst>
          </p:cNvPr>
          <p:cNvSpPr txBox="1"/>
          <p:nvPr/>
        </p:nvSpPr>
        <p:spPr>
          <a:xfrm>
            <a:off x="4724400" y="3472334"/>
            <a:ext cx="2743200" cy="2585323"/>
          </a:xfrm>
          <a:prstGeom prst="rect">
            <a:avLst/>
          </a:prstGeom>
          <a:noFill/>
        </p:spPr>
        <p:txBody>
          <a:bodyPr wrap="square" rtlCol="0">
            <a:spAutoFit/>
          </a:bodyPr>
          <a:lstStyle/>
          <a:p>
            <a:pPr marL="285750" indent="-285750">
              <a:buFont typeface="Arial" panose="020B0604020202020204" pitchFamily="34" charset="0"/>
              <a:buChar char="•"/>
            </a:pPr>
            <a:r>
              <a:rPr lang="en-US" sz="2400" dirty="0"/>
              <a:t>Loop vectorization</a:t>
            </a:r>
          </a:p>
          <a:p>
            <a:pPr marL="285750" indent="-285750">
              <a:buFont typeface="Arial" panose="020B0604020202020204" pitchFamily="34" charset="0"/>
              <a:buChar char="•"/>
            </a:pPr>
            <a:r>
              <a:rPr lang="en-US" sz="2400" dirty="0"/>
              <a:t>Constant subexpression elimination</a:t>
            </a:r>
          </a:p>
          <a:p>
            <a:pPr marL="285750" indent="-285750">
              <a:buFont typeface="Arial" panose="020B0604020202020204" pitchFamily="34" charset="0"/>
              <a:buChar char="•"/>
            </a:pPr>
            <a:r>
              <a:rPr lang="en-US" sz="2400" dirty="0"/>
              <a:t>,…</a:t>
            </a:r>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2D63F4DC-23AC-4F94-8A1E-72B46A4CBC69}"/>
              </a:ext>
            </a:extLst>
          </p:cNvPr>
          <p:cNvSpPr txBox="1"/>
          <p:nvPr/>
        </p:nvSpPr>
        <p:spPr>
          <a:xfrm>
            <a:off x="8797020" y="3406692"/>
            <a:ext cx="3355556"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Micro architectural design,</a:t>
            </a:r>
          </a:p>
          <a:p>
            <a:pPr marL="285750" indent="-285750">
              <a:buFont typeface="Arial" panose="020B0604020202020204" pitchFamily="34" charset="0"/>
              <a:buChar char="•"/>
            </a:pPr>
            <a:r>
              <a:rPr lang="en-US" sz="2400" dirty="0"/>
              <a:t>Frequency/Clock cycles</a:t>
            </a:r>
          </a:p>
          <a:p>
            <a:pPr marL="285750" indent="-285750">
              <a:buFont typeface="Arial" panose="020B0604020202020204" pitchFamily="34" charset="0"/>
              <a:buChar char="•"/>
            </a:pPr>
            <a:r>
              <a:rPr lang="en-US" sz="2400" dirty="0"/>
              <a:t>Instruction level parallelism…</a:t>
            </a:r>
          </a:p>
          <a:p>
            <a:pPr marL="285750" indent="-285750">
              <a:buFont typeface="Arial" panose="020B0604020202020204" pitchFamily="34" charset="0"/>
              <a:buChar char="•"/>
            </a:pPr>
            <a:r>
              <a:rPr lang="en-US" sz="2400" dirty="0"/>
              <a:t>Cache optimization..</a:t>
            </a:r>
          </a:p>
        </p:txBody>
      </p:sp>
      <p:sp>
        <p:nvSpPr>
          <p:cNvPr id="7" name="Rectangle 6">
            <a:extLst>
              <a:ext uri="{FF2B5EF4-FFF2-40B4-BE49-F238E27FC236}">
                <a16:creationId xmlns:a16="http://schemas.microsoft.com/office/drawing/2014/main" id="{EA19ADFD-7AAB-4EB2-BC12-0DCE5784ACF8}"/>
              </a:ext>
            </a:extLst>
          </p:cNvPr>
          <p:cNvSpPr/>
          <p:nvPr/>
        </p:nvSpPr>
        <p:spPr>
          <a:xfrm>
            <a:off x="8832358" y="1918854"/>
            <a:ext cx="2927598" cy="151014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Hardware (A GPU)</a:t>
            </a:r>
          </a:p>
        </p:txBody>
      </p:sp>
      <p:sp>
        <p:nvSpPr>
          <p:cNvPr id="13" name="Rectangle 12">
            <a:extLst>
              <a:ext uri="{FF2B5EF4-FFF2-40B4-BE49-F238E27FC236}">
                <a16:creationId xmlns:a16="http://schemas.microsoft.com/office/drawing/2014/main" id="{E6779612-7150-41E2-BCEA-F13557926408}"/>
              </a:ext>
            </a:extLst>
          </p:cNvPr>
          <p:cNvSpPr/>
          <p:nvPr/>
        </p:nvSpPr>
        <p:spPr>
          <a:xfrm>
            <a:off x="9010999" y="1721700"/>
            <a:ext cx="2927598" cy="151014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Hardware (A GPU)</a:t>
            </a:r>
          </a:p>
        </p:txBody>
      </p:sp>
      <p:sp>
        <p:nvSpPr>
          <p:cNvPr id="14" name="Rectangle 13">
            <a:extLst>
              <a:ext uri="{FF2B5EF4-FFF2-40B4-BE49-F238E27FC236}">
                <a16:creationId xmlns:a16="http://schemas.microsoft.com/office/drawing/2014/main" id="{D4F040C2-82F3-448E-B6C5-FE7B833AB341}"/>
              </a:ext>
            </a:extLst>
          </p:cNvPr>
          <p:cNvSpPr/>
          <p:nvPr/>
        </p:nvSpPr>
        <p:spPr>
          <a:xfrm>
            <a:off x="9264402" y="1428294"/>
            <a:ext cx="2927598" cy="1510145"/>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Hardware (A GPU)</a:t>
            </a:r>
          </a:p>
          <a:p>
            <a:pPr algn="ctr"/>
            <a:r>
              <a:rPr lang="en-US" sz="2800" dirty="0">
                <a:solidFill>
                  <a:schemeClr val="tx1"/>
                </a:solidFill>
              </a:rPr>
              <a:t>[ or TPU or …]</a:t>
            </a:r>
          </a:p>
        </p:txBody>
      </p:sp>
      <p:sp>
        <p:nvSpPr>
          <p:cNvPr id="15" name="Content Placeholder 2">
            <a:extLst>
              <a:ext uri="{FF2B5EF4-FFF2-40B4-BE49-F238E27FC236}">
                <a16:creationId xmlns:a16="http://schemas.microsoft.com/office/drawing/2014/main" id="{C94AFBB0-A57B-493E-9B96-27AE1DA64312}"/>
              </a:ext>
            </a:extLst>
          </p:cNvPr>
          <p:cNvSpPr txBox="1">
            <a:spLocks/>
          </p:cNvSpPr>
          <p:nvPr/>
        </p:nvSpPr>
        <p:spPr>
          <a:xfrm>
            <a:off x="432044" y="5821284"/>
            <a:ext cx="11506553" cy="71135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anose="020B0604020202020204" pitchFamily="34" charset="0"/>
              <a:buChar char="q"/>
            </a:pPr>
            <a:r>
              <a:rPr lang="en-US" i="1" dirty="0">
                <a:solidFill>
                  <a:srgbClr val="C00000"/>
                </a:solidFill>
                <a:ea typeface="+mn-lt"/>
                <a:cs typeface="+mn-lt"/>
              </a:rPr>
              <a:t>Heterogenous (or system with multiple hardware units) </a:t>
            </a:r>
            <a:r>
              <a:rPr lang="en-US" i="1" dirty="0">
                <a:solidFill>
                  <a:srgbClr val="C00000"/>
                </a:solidFill>
                <a:ea typeface="+mn-lt"/>
                <a:cs typeface="+mn-lt"/>
                <a:sym typeface="Wingdings" panose="05000000000000000000" pitchFamily="2" charset="2"/>
              </a:rPr>
              <a:t> optimization parameter search space is large </a:t>
            </a:r>
            <a:endParaRPr lang="en-US" i="1" dirty="0">
              <a:solidFill>
                <a:srgbClr val="C00000"/>
              </a:solidFill>
              <a:cs typeface="Calibri"/>
            </a:endParaRPr>
          </a:p>
        </p:txBody>
      </p:sp>
      <p:sp>
        <p:nvSpPr>
          <p:cNvPr id="37" name="Footer Placeholder 36">
            <a:extLst>
              <a:ext uri="{FF2B5EF4-FFF2-40B4-BE49-F238E27FC236}">
                <a16:creationId xmlns:a16="http://schemas.microsoft.com/office/drawing/2014/main" id="{4ECDDEDD-83D0-6A41-BCC0-350DCF179CBC}"/>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19625612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Optimizations in Different Levels</a:t>
            </a:r>
            <a:endParaRPr lang="en-US" dirty="0"/>
          </a:p>
        </p:txBody>
      </p:sp>
      <p:sp>
        <p:nvSpPr>
          <p:cNvPr id="4" name="Rounded Rectangle 3"/>
          <p:cNvSpPr/>
          <p:nvPr/>
        </p:nvSpPr>
        <p:spPr>
          <a:xfrm>
            <a:off x="246361" y="2495555"/>
            <a:ext cx="5292436" cy="1233055"/>
          </a:xfrm>
          <a:prstGeom prst="roundRect">
            <a:avLst/>
          </a:prstGeom>
          <a:solidFill>
            <a:srgbClr val="0070C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Software</a:t>
            </a:r>
          </a:p>
        </p:txBody>
      </p:sp>
      <p:sp>
        <p:nvSpPr>
          <p:cNvPr id="5" name="Rounded Rectangle 4"/>
          <p:cNvSpPr/>
          <p:nvPr/>
        </p:nvSpPr>
        <p:spPr>
          <a:xfrm>
            <a:off x="243754" y="4986785"/>
            <a:ext cx="5292436" cy="1233055"/>
          </a:xfrm>
          <a:prstGeom prst="roundRect">
            <a:avLst/>
          </a:prstGeom>
          <a:solidFill>
            <a:srgbClr val="0070C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Hardware</a:t>
            </a:r>
          </a:p>
        </p:txBody>
      </p:sp>
      <p:sp>
        <p:nvSpPr>
          <p:cNvPr id="6" name="Rectangle 5"/>
          <p:cNvSpPr/>
          <p:nvPr/>
        </p:nvSpPr>
        <p:spPr>
          <a:xfrm>
            <a:off x="221810" y="4006120"/>
            <a:ext cx="5264728" cy="457202"/>
          </a:xfrm>
          <a:prstGeom prst="rect">
            <a:avLst/>
          </a:prstGeom>
          <a:solidFill>
            <a:srgbClr val="0070C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ISA</a:t>
            </a:r>
          </a:p>
        </p:txBody>
      </p:sp>
      <p:sp>
        <p:nvSpPr>
          <p:cNvPr id="7" name="TextBox 6"/>
          <p:cNvSpPr txBox="1"/>
          <p:nvPr/>
        </p:nvSpPr>
        <p:spPr>
          <a:xfrm>
            <a:off x="5993389" y="4820527"/>
            <a:ext cx="5277599" cy="1384995"/>
          </a:xfrm>
          <a:prstGeom prst="rect">
            <a:avLst/>
          </a:prstGeom>
          <a:noFill/>
        </p:spPr>
        <p:txBody>
          <a:bodyPr wrap="none" rtlCol="0">
            <a:spAutoFit/>
          </a:bodyPr>
          <a:lstStyle/>
          <a:p>
            <a:r>
              <a:rPr lang="en-US" sz="2800" dirty="0"/>
              <a:t>Pipelining, out-of-order execution, </a:t>
            </a:r>
          </a:p>
          <a:p>
            <a:r>
              <a:rPr lang="en-US" sz="2800" dirty="0"/>
              <a:t>Branch prediction, superscalar, </a:t>
            </a:r>
          </a:p>
          <a:p>
            <a:r>
              <a:rPr lang="en-US" sz="2800" dirty="0"/>
              <a:t>Cache organization, multi-core,…</a:t>
            </a:r>
          </a:p>
        </p:txBody>
      </p:sp>
      <p:sp>
        <p:nvSpPr>
          <p:cNvPr id="8" name="TextBox 7"/>
          <p:cNvSpPr txBox="1"/>
          <p:nvPr/>
        </p:nvSpPr>
        <p:spPr>
          <a:xfrm>
            <a:off x="5872539" y="2633967"/>
            <a:ext cx="4973797" cy="954107"/>
          </a:xfrm>
          <a:prstGeom prst="rect">
            <a:avLst/>
          </a:prstGeom>
          <a:noFill/>
        </p:spPr>
        <p:txBody>
          <a:bodyPr wrap="none" rtlCol="0">
            <a:spAutoFit/>
          </a:bodyPr>
          <a:lstStyle/>
          <a:p>
            <a:r>
              <a:rPr lang="en-US" sz="2800" dirty="0"/>
              <a:t>Multithreading, Inline Assembly, </a:t>
            </a:r>
          </a:p>
          <a:p>
            <a:r>
              <a:rPr lang="en-US" sz="2800" dirty="0"/>
              <a:t>Blocking, Loop interchange,..etc.</a:t>
            </a:r>
          </a:p>
        </p:txBody>
      </p:sp>
      <p:sp>
        <p:nvSpPr>
          <p:cNvPr id="9" name="TextBox 8"/>
          <p:cNvSpPr txBox="1"/>
          <p:nvPr/>
        </p:nvSpPr>
        <p:spPr>
          <a:xfrm>
            <a:off x="5943047" y="3761809"/>
            <a:ext cx="5153847" cy="954107"/>
          </a:xfrm>
          <a:prstGeom prst="rect">
            <a:avLst/>
          </a:prstGeom>
          <a:noFill/>
        </p:spPr>
        <p:txBody>
          <a:bodyPr wrap="none" rtlCol="0">
            <a:spAutoFit/>
          </a:bodyPr>
          <a:lstStyle/>
          <a:p>
            <a:r>
              <a:rPr lang="en-US" sz="2800" dirty="0"/>
              <a:t>Compiler level optimizations such </a:t>
            </a:r>
          </a:p>
          <a:p>
            <a:r>
              <a:rPr lang="en-US" sz="2800" dirty="0"/>
              <a:t>as dead code elimination, ..</a:t>
            </a:r>
          </a:p>
        </p:txBody>
      </p:sp>
      <p:sp>
        <p:nvSpPr>
          <p:cNvPr id="12" name="TextBox 11">
            <a:extLst>
              <a:ext uri="{FF2B5EF4-FFF2-40B4-BE49-F238E27FC236}">
                <a16:creationId xmlns:a16="http://schemas.microsoft.com/office/drawing/2014/main" id="{EB42C930-9146-407B-97FE-A4B7C8D16BF6}"/>
              </a:ext>
            </a:extLst>
          </p:cNvPr>
          <p:cNvSpPr txBox="1"/>
          <p:nvPr/>
        </p:nvSpPr>
        <p:spPr>
          <a:xfrm>
            <a:off x="355632" y="1306245"/>
            <a:ext cx="1126854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Optimization: Must optimize at multiple levels: </a:t>
            </a:r>
            <a:endParaRPr lang="en-US" sz="2400">
              <a:cs typeface="Calibri"/>
            </a:endParaRPr>
          </a:p>
          <a:p>
            <a:pPr marL="285750" indent="-285750">
              <a:buFont typeface="Wingdings"/>
              <a:buChar char="q"/>
            </a:pPr>
            <a:r>
              <a:rPr lang="en-US" sz="2400" dirty="0">
                <a:ea typeface="+mn-lt"/>
                <a:cs typeface="+mn-lt"/>
              </a:rPr>
              <a:t>Algorithm level, data representations, procedures, compiler, and hardware,...</a:t>
            </a:r>
            <a:endParaRPr lang="en-US" sz="2400">
              <a:cs typeface="Calibri"/>
            </a:endParaRPr>
          </a:p>
        </p:txBody>
      </p:sp>
      <p:sp>
        <p:nvSpPr>
          <p:cNvPr id="35" name="Footer Placeholder 34">
            <a:extLst>
              <a:ext uri="{FF2B5EF4-FFF2-40B4-BE49-F238E27FC236}">
                <a16:creationId xmlns:a16="http://schemas.microsoft.com/office/drawing/2014/main" id="{A0076CF7-84A2-4241-9D03-ED91D1C23344}"/>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42038067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DC192-9CA6-457A-B24E-C00AB795BDDD}"/>
              </a:ext>
            </a:extLst>
          </p:cNvPr>
          <p:cNvSpPr>
            <a:spLocks noGrp="1"/>
          </p:cNvSpPr>
          <p:nvPr>
            <p:ph type="title"/>
          </p:nvPr>
        </p:nvSpPr>
        <p:spPr/>
        <p:txBody>
          <a:bodyPr/>
          <a:lstStyle/>
          <a:p>
            <a:r>
              <a:rPr lang="en-US"/>
              <a:t>Optimizations</a:t>
            </a:r>
            <a:endParaRPr lang="en-US" dirty="0"/>
          </a:p>
        </p:txBody>
      </p:sp>
      <p:sp>
        <p:nvSpPr>
          <p:cNvPr id="3" name="Content Placeholder 2">
            <a:extLst>
              <a:ext uri="{FF2B5EF4-FFF2-40B4-BE49-F238E27FC236}">
                <a16:creationId xmlns:a16="http://schemas.microsoft.com/office/drawing/2014/main" id="{8EC1F2B3-8A63-45D2-A8AD-4F912B578CF2}"/>
              </a:ext>
            </a:extLst>
          </p:cNvPr>
          <p:cNvSpPr>
            <a:spLocks noGrp="1"/>
          </p:cNvSpPr>
          <p:nvPr>
            <p:ph idx="1"/>
          </p:nvPr>
        </p:nvSpPr>
        <p:spPr/>
        <p:txBody>
          <a:bodyPr/>
          <a:lstStyle/>
          <a:p>
            <a:r>
              <a:rPr lang="en-US"/>
              <a:t>Must understand system as a whole to optimize for performance </a:t>
            </a:r>
          </a:p>
          <a:p>
            <a:r>
              <a:rPr lang="en-US"/>
              <a:t>How programs are compiled and executed </a:t>
            </a:r>
          </a:p>
          <a:p>
            <a:r>
              <a:rPr lang="en-US"/>
              <a:t>How modern processors + memory systems operate </a:t>
            </a:r>
          </a:p>
          <a:p>
            <a:r>
              <a:rPr lang="en-US"/>
              <a:t>How to measure program performance and identify bottlenecks </a:t>
            </a:r>
          </a:p>
          <a:p>
            <a:r>
              <a:rPr lang="en-US"/>
              <a:t>How to improve performance without destroying code modularity and generality</a:t>
            </a:r>
          </a:p>
          <a:p>
            <a:endParaRPr lang="en-US" dirty="0"/>
          </a:p>
        </p:txBody>
      </p:sp>
      <p:sp>
        <p:nvSpPr>
          <p:cNvPr id="29" name="Footer Placeholder 28">
            <a:extLst>
              <a:ext uri="{FF2B5EF4-FFF2-40B4-BE49-F238E27FC236}">
                <a16:creationId xmlns:a16="http://schemas.microsoft.com/office/drawing/2014/main" id="{9DF0E758-BE20-9F4A-AF39-3FDD82706C4A}"/>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481234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5B1CE-D50A-42AA-A896-1236A779344F}"/>
              </a:ext>
            </a:extLst>
          </p:cNvPr>
          <p:cNvSpPr>
            <a:spLocks noGrp="1"/>
          </p:cNvSpPr>
          <p:nvPr>
            <p:ph type="title"/>
          </p:nvPr>
        </p:nvSpPr>
        <p:spPr/>
        <p:txBody>
          <a:bodyPr/>
          <a:lstStyle/>
          <a:p>
            <a:r>
              <a:rPr lang="en-US"/>
              <a:t>Micro Architecture</a:t>
            </a:r>
            <a:endParaRPr lang="en-US" dirty="0"/>
          </a:p>
        </p:txBody>
      </p:sp>
      <p:sp>
        <p:nvSpPr>
          <p:cNvPr id="3" name="Text Placeholder 2">
            <a:extLst>
              <a:ext uri="{FF2B5EF4-FFF2-40B4-BE49-F238E27FC236}">
                <a16:creationId xmlns:a16="http://schemas.microsoft.com/office/drawing/2014/main" id="{B00B1150-7FBB-4684-ACB7-BF7F1BF7AB76}"/>
              </a:ext>
            </a:extLst>
          </p:cNvPr>
          <p:cNvSpPr>
            <a:spLocks noGrp="1"/>
          </p:cNvSpPr>
          <p:nvPr>
            <p:ph type="body" idx="1"/>
          </p:nvPr>
        </p:nvSpPr>
        <p:spPr/>
        <p:txBody>
          <a:bodyPr/>
          <a:lstStyle/>
          <a:p>
            <a:endParaRPr lang="en-US" dirty="0"/>
          </a:p>
        </p:txBody>
      </p:sp>
      <p:sp>
        <p:nvSpPr>
          <p:cNvPr id="30" name="Footer Placeholder 29">
            <a:extLst>
              <a:ext uri="{FF2B5EF4-FFF2-40B4-BE49-F238E27FC236}">
                <a16:creationId xmlns:a16="http://schemas.microsoft.com/office/drawing/2014/main" id="{3D6A151F-534D-1A4C-BDA5-9FCC65FD134C}"/>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13342148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00EA-17AA-4689-97A1-F9615F841987}"/>
              </a:ext>
            </a:extLst>
          </p:cNvPr>
          <p:cNvSpPr>
            <a:spLocks noGrp="1"/>
          </p:cNvSpPr>
          <p:nvPr>
            <p:ph type="title"/>
          </p:nvPr>
        </p:nvSpPr>
        <p:spPr/>
        <p:txBody>
          <a:bodyPr/>
          <a:lstStyle/>
          <a:p>
            <a:r>
              <a:rPr lang="en-US"/>
              <a:t>Instruction Level Parallelism </a:t>
            </a:r>
          </a:p>
        </p:txBody>
      </p:sp>
      <p:sp>
        <p:nvSpPr>
          <p:cNvPr id="3" name="Content Placeholder 2">
            <a:extLst>
              <a:ext uri="{FF2B5EF4-FFF2-40B4-BE49-F238E27FC236}">
                <a16:creationId xmlns:a16="http://schemas.microsoft.com/office/drawing/2014/main" id="{CC1EA41A-54D6-41A0-95F7-C48A483C5D15}"/>
              </a:ext>
            </a:extLst>
          </p:cNvPr>
          <p:cNvSpPr>
            <a:spLocks noGrp="1"/>
          </p:cNvSpPr>
          <p:nvPr>
            <p:ph idx="1"/>
          </p:nvPr>
        </p:nvSpPr>
        <p:spPr/>
        <p:txBody>
          <a:bodyPr/>
          <a:lstStyle/>
          <a:p>
            <a:r>
              <a:rPr lang="en-US"/>
              <a:t>Need general understanding of modern processor design </a:t>
            </a:r>
          </a:p>
          <a:p>
            <a:r>
              <a:rPr lang="en-US"/>
              <a:t>Hardware can execute multiple instructions in parallel </a:t>
            </a:r>
          </a:p>
          <a:p>
            <a:r>
              <a:rPr lang="en-US"/>
              <a:t>Performance limited by data dependencies </a:t>
            </a:r>
          </a:p>
          <a:p>
            <a:r>
              <a:rPr lang="en-US"/>
              <a:t>Simple transformations can yield dramatic performance improvement </a:t>
            </a:r>
          </a:p>
          <a:p>
            <a:r>
              <a:rPr lang="en-US"/>
              <a:t>Compilers often (sometimes) cannot make these transformations </a:t>
            </a:r>
            <a:endParaRPr lang="en-US" dirty="0"/>
          </a:p>
        </p:txBody>
      </p:sp>
      <p:sp>
        <p:nvSpPr>
          <p:cNvPr id="6" name="Rectangle 5">
            <a:extLst>
              <a:ext uri="{FF2B5EF4-FFF2-40B4-BE49-F238E27FC236}">
                <a16:creationId xmlns:a16="http://schemas.microsoft.com/office/drawing/2014/main" id="{19AC53AA-B004-4F4D-AD45-84F55349B4C5}"/>
              </a:ext>
            </a:extLst>
          </p:cNvPr>
          <p:cNvSpPr/>
          <p:nvPr/>
        </p:nvSpPr>
        <p:spPr>
          <a:xfrm>
            <a:off x="251147" y="6492874"/>
            <a:ext cx="10515599" cy="261610"/>
          </a:xfrm>
          <a:prstGeom prst="rect">
            <a:avLst/>
          </a:prstGeom>
        </p:spPr>
        <p:txBody>
          <a:bodyPr wrap="square">
            <a:spAutoFit/>
          </a:bodyPr>
          <a:lstStyle/>
          <a:p>
            <a:r>
              <a:rPr lang="en-US" sz="1100" i="1" dirty="0"/>
              <a:t>Bryant and </a:t>
            </a:r>
            <a:r>
              <a:rPr lang="en-US" sz="1100" i="1" dirty="0" err="1"/>
              <a:t>O’Hallaron</a:t>
            </a:r>
            <a:r>
              <a:rPr lang="en-US" sz="1100" i="1" dirty="0"/>
              <a:t>, Computer Systems: A Programmer’s Perspective; Third Edition</a:t>
            </a:r>
          </a:p>
        </p:txBody>
      </p:sp>
      <p:sp>
        <p:nvSpPr>
          <p:cNvPr id="30" name="Footer Placeholder 29">
            <a:extLst>
              <a:ext uri="{FF2B5EF4-FFF2-40B4-BE49-F238E27FC236}">
                <a16:creationId xmlns:a16="http://schemas.microsoft.com/office/drawing/2014/main" id="{162D8C7A-A44C-A444-9E32-48C559F18C52}"/>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156917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38F4-3712-4D86-BA3C-6ACF14FCC174}"/>
              </a:ext>
            </a:extLst>
          </p:cNvPr>
          <p:cNvSpPr>
            <a:spLocks noGrp="1"/>
          </p:cNvSpPr>
          <p:nvPr>
            <p:ph type="title"/>
          </p:nvPr>
        </p:nvSpPr>
        <p:spPr/>
        <p:txBody>
          <a:bodyPr/>
          <a:lstStyle/>
          <a:p>
            <a:r>
              <a:rPr lang="en-US"/>
              <a:t>Superscalar processor </a:t>
            </a:r>
            <a:endParaRPr lang="en-US" dirty="0"/>
          </a:p>
        </p:txBody>
      </p:sp>
      <p:sp>
        <p:nvSpPr>
          <p:cNvPr id="3" name="Content Placeholder 2">
            <a:extLst>
              <a:ext uri="{FF2B5EF4-FFF2-40B4-BE49-F238E27FC236}">
                <a16:creationId xmlns:a16="http://schemas.microsoft.com/office/drawing/2014/main" id="{F507290D-18EB-4DE0-A913-191206963E53}"/>
              </a:ext>
            </a:extLst>
          </p:cNvPr>
          <p:cNvSpPr>
            <a:spLocks noGrp="1"/>
          </p:cNvSpPr>
          <p:nvPr>
            <p:ph idx="1"/>
          </p:nvPr>
        </p:nvSpPr>
        <p:spPr/>
        <p:txBody>
          <a:bodyPr/>
          <a:lstStyle/>
          <a:p>
            <a:r>
              <a:rPr lang="en-US"/>
              <a:t>A superscalar processor can issue and execute multiple instructions in one cycle. The instructions are retrieved from a sequential instruction stream and are usually scheduled dynamically. </a:t>
            </a:r>
          </a:p>
          <a:p>
            <a:r>
              <a:rPr lang="en-US"/>
              <a:t>Benefit: without programming effort, superscalar processor can take advantage of the instruction level parallelism that most programs have</a:t>
            </a:r>
          </a:p>
          <a:p>
            <a:r>
              <a:rPr lang="en-US"/>
              <a:t>Most modern CPUs are superscalar</a:t>
            </a:r>
          </a:p>
          <a:p>
            <a:r>
              <a:rPr lang="en-US"/>
              <a:t>Intel: since Pentium (1993)</a:t>
            </a:r>
          </a:p>
          <a:p>
            <a:endParaRPr lang="en-US" dirty="0"/>
          </a:p>
        </p:txBody>
      </p:sp>
      <p:sp>
        <p:nvSpPr>
          <p:cNvPr id="8" name="Rectangle 7">
            <a:extLst>
              <a:ext uri="{FF2B5EF4-FFF2-40B4-BE49-F238E27FC236}">
                <a16:creationId xmlns:a16="http://schemas.microsoft.com/office/drawing/2014/main" id="{06188D71-627F-4143-98C7-674FE9ACF7EA}"/>
              </a:ext>
            </a:extLst>
          </p:cNvPr>
          <p:cNvSpPr/>
          <p:nvPr/>
        </p:nvSpPr>
        <p:spPr>
          <a:xfrm>
            <a:off x="251147" y="6492874"/>
            <a:ext cx="10515599" cy="261610"/>
          </a:xfrm>
          <a:prstGeom prst="rect">
            <a:avLst/>
          </a:prstGeom>
        </p:spPr>
        <p:txBody>
          <a:bodyPr wrap="square">
            <a:spAutoFit/>
          </a:bodyPr>
          <a:lstStyle/>
          <a:p>
            <a:r>
              <a:rPr lang="en-US" sz="1100" i="1" dirty="0"/>
              <a:t>Bryant and </a:t>
            </a:r>
            <a:r>
              <a:rPr lang="en-US" sz="1100" i="1" dirty="0" err="1"/>
              <a:t>O’Hallaron</a:t>
            </a:r>
            <a:r>
              <a:rPr lang="en-US" sz="1100" i="1" dirty="0"/>
              <a:t>, Computer Systems: A Programmer’s Perspective; Third Edition</a:t>
            </a:r>
          </a:p>
        </p:txBody>
      </p:sp>
      <p:sp>
        <p:nvSpPr>
          <p:cNvPr id="30" name="Footer Placeholder 29">
            <a:extLst>
              <a:ext uri="{FF2B5EF4-FFF2-40B4-BE49-F238E27FC236}">
                <a16:creationId xmlns:a16="http://schemas.microsoft.com/office/drawing/2014/main" id="{264EEC7C-7405-0844-B771-15107465ADEB}"/>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32563653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079A54D-07C5-46A2-8466-BCE301FC0326}"/>
              </a:ext>
            </a:extLst>
          </p:cNvPr>
          <p:cNvGrpSpPr/>
          <p:nvPr/>
        </p:nvGrpSpPr>
        <p:grpSpPr>
          <a:xfrm>
            <a:off x="9385035" y="3767325"/>
            <a:ext cx="1865530" cy="2057400"/>
            <a:chOff x="6427570" y="357186"/>
            <a:chExt cx="1865530" cy="2057400"/>
          </a:xfrm>
        </p:grpSpPr>
        <p:sp>
          <p:nvSpPr>
            <p:cNvPr id="8" name="AutoShape 5">
              <a:extLst>
                <a:ext uri="{FF2B5EF4-FFF2-40B4-BE49-F238E27FC236}">
                  <a16:creationId xmlns:a16="http://schemas.microsoft.com/office/drawing/2014/main" id="{8455F1BE-EBFC-48AD-B257-402A55FAD3B7}"/>
                </a:ext>
              </a:extLst>
            </p:cNvPr>
            <p:cNvSpPr>
              <a:spLocks noChangeArrowheads="1"/>
            </p:cNvSpPr>
            <p:nvPr/>
          </p:nvSpPr>
          <p:spPr bwMode="auto">
            <a:xfrm>
              <a:off x="6445934" y="585786"/>
              <a:ext cx="1847165" cy="381000"/>
            </a:xfrm>
            <a:prstGeom prst="roundRect">
              <a:avLst>
                <a:gd name="adj" fmla="val 19644"/>
              </a:avLst>
            </a:prstGeom>
            <a:solidFill>
              <a:srgbClr val="F1C7C7"/>
            </a:solidFill>
            <a:ln w="19050">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eaLnBrk="1" hangingPunct="1">
                <a:lnSpc>
                  <a:spcPct val="100000"/>
                </a:lnSpc>
              </a:pPr>
              <a:r>
                <a:rPr lang="en-US" sz="1800" b="0" dirty="0">
                  <a:latin typeface="Calibri"/>
                  <a:cs typeface="Calibri"/>
                </a:rPr>
                <a:t>Stage 1</a:t>
              </a:r>
            </a:p>
          </p:txBody>
        </p:sp>
        <p:sp>
          <p:nvSpPr>
            <p:cNvPr id="9" name="Line 6">
              <a:extLst>
                <a:ext uri="{FF2B5EF4-FFF2-40B4-BE49-F238E27FC236}">
                  <a16:creationId xmlns:a16="http://schemas.microsoft.com/office/drawing/2014/main" id="{5C29EAB1-F392-43BB-837C-D914B32541B8}"/>
                </a:ext>
              </a:extLst>
            </p:cNvPr>
            <p:cNvSpPr>
              <a:spLocks noChangeShapeType="1"/>
            </p:cNvSpPr>
            <p:nvPr/>
          </p:nvSpPr>
          <p:spPr bwMode="auto">
            <a:xfrm>
              <a:off x="6903135" y="357186"/>
              <a:ext cx="0" cy="228600"/>
            </a:xfrm>
            <a:prstGeom prst="line">
              <a:avLst/>
            </a:prstGeom>
            <a:noFill/>
            <a:ln w="19050">
              <a:solidFill>
                <a:schemeClr val="tx1"/>
              </a:solidFill>
              <a:round/>
              <a:headEnd/>
              <a:tailEnd type="triangle" w="med" len="med"/>
            </a:ln>
          </p:spPr>
          <p:txBody>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sz="1800" dirty="0">
                <a:latin typeface="Calibri" pitchFamily="34" charset="0"/>
              </a:endParaRPr>
            </a:p>
          </p:txBody>
        </p:sp>
        <p:sp>
          <p:nvSpPr>
            <p:cNvPr id="10" name="Line 7">
              <a:extLst>
                <a:ext uri="{FF2B5EF4-FFF2-40B4-BE49-F238E27FC236}">
                  <a16:creationId xmlns:a16="http://schemas.microsoft.com/office/drawing/2014/main" id="{60628504-2991-4322-8B31-3E7EECEE6ED2}"/>
                </a:ext>
              </a:extLst>
            </p:cNvPr>
            <p:cNvSpPr>
              <a:spLocks noChangeShapeType="1"/>
            </p:cNvSpPr>
            <p:nvPr/>
          </p:nvSpPr>
          <p:spPr bwMode="auto">
            <a:xfrm>
              <a:off x="7817535" y="357186"/>
              <a:ext cx="0" cy="228600"/>
            </a:xfrm>
            <a:prstGeom prst="line">
              <a:avLst/>
            </a:prstGeom>
            <a:noFill/>
            <a:ln w="19050">
              <a:solidFill>
                <a:schemeClr val="tx1"/>
              </a:solidFill>
              <a:round/>
              <a:headEnd/>
              <a:tailEnd type="triangle" w="med" len="med"/>
            </a:ln>
          </p:spPr>
          <p:txBody>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sz="1800" dirty="0">
                <a:latin typeface="Calibri" pitchFamily="34" charset="0"/>
              </a:endParaRPr>
            </a:p>
          </p:txBody>
        </p:sp>
        <p:sp>
          <p:nvSpPr>
            <p:cNvPr id="11" name="Line 7">
              <a:extLst>
                <a:ext uri="{FF2B5EF4-FFF2-40B4-BE49-F238E27FC236}">
                  <a16:creationId xmlns:a16="http://schemas.microsoft.com/office/drawing/2014/main" id="{A5348C80-856F-4F9E-BAD3-428429455EC6}"/>
                </a:ext>
              </a:extLst>
            </p:cNvPr>
            <p:cNvSpPr>
              <a:spLocks noChangeShapeType="1"/>
            </p:cNvSpPr>
            <p:nvPr/>
          </p:nvSpPr>
          <p:spPr bwMode="auto">
            <a:xfrm>
              <a:off x="7360335" y="966786"/>
              <a:ext cx="0" cy="228600"/>
            </a:xfrm>
            <a:prstGeom prst="line">
              <a:avLst/>
            </a:prstGeom>
            <a:noFill/>
            <a:ln w="19050">
              <a:solidFill>
                <a:schemeClr val="tx1"/>
              </a:solidFill>
              <a:round/>
              <a:headEnd/>
              <a:tailEnd type="triangle" w="med" len="med"/>
            </a:ln>
          </p:spPr>
          <p:txBody>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sz="1800" dirty="0">
                <a:latin typeface="Calibri" pitchFamily="34" charset="0"/>
              </a:endParaRPr>
            </a:p>
          </p:txBody>
        </p:sp>
        <p:sp>
          <p:nvSpPr>
            <p:cNvPr id="12" name="AutoShape 5">
              <a:extLst>
                <a:ext uri="{FF2B5EF4-FFF2-40B4-BE49-F238E27FC236}">
                  <a16:creationId xmlns:a16="http://schemas.microsoft.com/office/drawing/2014/main" id="{96445168-8D6F-4087-A5A8-0FB6493043D3}"/>
                </a:ext>
              </a:extLst>
            </p:cNvPr>
            <p:cNvSpPr>
              <a:spLocks noChangeArrowheads="1"/>
            </p:cNvSpPr>
            <p:nvPr/>
          </p:nvSpPr>
          <p:spPr bwMode="auto">
            <a:xfrm>
              <a:off x="6445935" y="1195386"/>
              <a:ext cx="1847165" cy="381000"/>
            </a:xfrm>
            <a:prstGeom prst="roundRect">
              <a:avLst>
                <a:gd name="adj" fmla="val 19644"/>
              </a:avLst>
            </a:prstGeom>
            <a:solidFill>
              <a:srgbClr val="F1C7C7"/>
            </a:solidFill>
            <a:ln w="19050">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eaLnBrk="1" hangingPunct="1">
                <a:lnSpc>
                  <a:spcPct val="100000"/>
                </a:lnSpc>
              </a:pPr>
              <a:r>
                <a:rPr lang="en-US" sz="1800" b="0" dirty="0">
                  <a:latin typeface="Calibri"/>
                  <a:cs typeface="Calibri"/>
                </a:rPr>
                <a:t>Stage 2</a:t>
              </a:r>
            </a:p>
          </p:txBody>
        </p:sp>
        <p:sp>
          <p:nvSpPr>
            <p:cNvPr id="13" name="Line 7">
              <a:extLst>
                <a:ext uri="{FF2B5EF4-FFF2-40B4-BE49-F238E27FC236}">
                  <a16:creationId xmlns:a16="http://schemas.microsoft.com/office/drawing/2014/main" id="{F9A6D0A9-8C69-4A4C-8D05-BDACA2FE4FBD}"/>
                </a:ext>
              </a:extLst>
            </p:cNvPr>
            <p:cNvSpPr>
              <a:spLocks noChangeShapeType="1"/>
            </p:cNvSpPr>
            <p:nvPr/>
          </p:nvSpPr>
          <p:spPr bwMode="auto">
            <a:xfrm>
              <a:off x="7360336" y="1576386"/>
              <a:ext cx="0" cy="228600"/>
            </a:xfrm>
            <a:prstGeom prst="line">
              <a:avLst/>
            </a:prstGeom>
            <a:noFill/>
            <a:ln w="19050">
              <a:solidFill>
                <a:schemeClr val="tx1"/>
              </a:solidFill>
              <a:round/>
              <a:headEnd/>
              <a:tailEnd type="triangle" w="med" len="med"/>
            </a:ln>
          </p:spPr>
          <p:txBody>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sz="1800" dirty="0">
                <a:latin typeface="Calibri" pitchFamily="34" charset="0"/>
              </a:endParaRPr>
            </a:p>
          </p:txBody>
        </p:sp>
        <p:sp>
          <p:nvSpPr>
            <p:cNvPr id="14" name="AutoShape 5">
              <a:extLst>
                <a:ext uri="{FF2B5EF4-FFF2-40B4-BE49-F238E27FC236}">
                  <a16:creationId xmlns:a16="http://schemas.microsoft.com/office/drawing/2014/main" id="{715DD3A4-1BED-421E-8F84-C000BBF4362E}"/>
                </a:ext>
              </a:extLst>
            </p:cNvPr>
            <p:cNvSpPr>
              <a:spLocks noChangeArrowheads="1"/>
            </p:cNvSpPr>
            <p:nvPr/>
          </p:nvSpPr>
          <p:spPr bwMode="auto">
            <a:xfrm>
              <a:off x="6427570" y="1804986"/>
              <a:ext cx="1847165" cy="381000"/>
            </a:xfrm>
            <a:prstGeom prst="roundRect">
              <a:avLst>
                <a:gd name="adj" fmla="val 19644"/>
              </a:avLst>
            </a:prstGeom>
            <a:solidFill>
              <a:srgbClr val="F1C7C7"/>
            </a:solidFill>
            <a:ln w="19050">
              <a:solidFill>
                <a:schemeClr val="tx1"/>
              </a:solidFill>
              <a:round/>
              <a:headEnd/>
              <a:tailEnd/>
            </a:ln>
          </p:spPr>
          <p:txBody>
            <a:bodyPr wrap="none"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eaLnBrk="1" hangingPunct="1">
                <a:lnSpc>
                  <a:spcPct val="100000"/>
                </a:lnSpc>
              </a:pPr>
              <a:r>
                <a:rPr lang="en-US" sz="1800" b="0" dirty="0">
                  <a:latin typeface="Calibri"/>
                  <a:cs typeface="Calibri"/>
                </a:rPr>
                <a:t>Stage 3</a:t>
              </a:r>
            </a:p>
          </p:txBody>
        </p:sp>
        <p:sp>
          <p:nvSpPr>
            <p:cNvPr id="15" name="Line 7">
              <a:extLst>
                <a:ext uri="{FF2B5EF4-FFF2-40B4-BE49-F238E27FC236}">
                  <a16:creationId xmlns:a16="http://schemas.microsoft.com/office/drawing/2014/main" id="{7B87D038-C251-44A1-8C3E-8C9EC97168BE}"/>
                </a:ext>
              </a:extLst>
            </p:cNvPr>
            <p:cNvSpPr>
              <a:spLocks noChangeShapeType="1"/>
            </p:cNvSpPr>
            <p:nvPr/>
          </p:nvSpPr>
          <p:spPr bwMode="auto">
            <a:xfrm>
              <a:off x="7341971" y="2185986"/>
              <a:ext cx="0" cy="228600"/>
            </a:xfrm>
            <a:prstGeom prst="line">
              <a:avLst/>
            </a:prstGeom>
            <a:noFill/>
            <a:ln w="19050">
              <a:solidFill>
                <a:schemeClr val="tx1"/>
              </a:solidFill>
              <a:round/>
              <a:headEnd/>
              <a:tailEnd type="triangle" w="med" len="med"/>
            </a:ln>
          </p:spPr>
          <p:txBody>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sz="1800" dirty="0">
                <a:latin typeface="Calibri" pitchFamily="34" charset="0"/>
              </a:endParaRPr>
            </a:p>
          </p:txBody>
        </p:sp>
      </p:grpSp>
      <p:sp>
        <p:nvSpPr>
          <p:cNvPr id="6" name="Rectangle 5">
            <a:extLst>
              <a:ext uri="{FF2B5EF4-FFF2-40B4-BE49-F238E27FC236}">
                <a16:creationId xmlns:a16="http://schemas.microsoft.com/office/drawing/2014/main" id="{EBC36600-1CAA-40FA-BBD4-8EF794BE4322}"/>
              </a:ext>
            </a:extLst>
          </p:cNvPr>
          <p:cNvSpPr>
            <a:spLocks noChangeArrowheads="1"/>
          </p:cNvSpPr>
          <p:nvPr/>
        </p:nvSpPr>
        <p:spPr bwMode="auto">
          <a:xfrm>
            <a:off x="182267" y="1694084"/>
            <a:ext cx="4861706" cy="1567096"/>
          </a:xfrm>
          <a:prstGeom prst="rect">
            <a:avLst/>
          </a:prstGeom>
          <a:solidFill>
            <a:srgbClr val="F6F5BD"/>
          </a:solidFill>
          <a:ln w="12700" cmpd="dbl">
            <a:solidFill>
              <a:schemeClr val="tx1"/>
            </a:solidFill>
            <a:miter lim="800000"/>
            <a:headEnd/>
            <a:tailEnd/>
          </a:ln>
        </p:spPr>
        <p:txBody>
          <a:bodyPr wrap="none" lIns="90487" tIns="44450" rIns="90487" bIns="4445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nSpc>
                <a:spcPct val="100000"/>
              </a:lnSpc>
              <a:tabLst>
                <a:tab pos="914400" algn="l"/>
                <a:tab pos="2286000" algn="l"/>
              </a:tabLst>
            </a:pPr>
            <a:r>
              <a:rPr lang="en-US" sz="1600" dirty="0">
                <a:latin typeface="Courier New" pitchFamily="49" charset="0"/>
              </a:rPr>
              <a:t>long </a:t>
            </a:r>
            <a:r>
              <a:rPr lang="en-US" sz="1600" dirty="0" err="1">
                <a:latin typeface="Courier New" pitchFamily="49" charset="0"/>
              </a:rPr>
              <a:t>mult_eg</a:t>
            </a:r>
            <a:r>
              <a:rPr lang="en-US" sz="1600" dirty="0">
                <a:latin typeface="Courier New" pitchFamily="49" charset="0"/>
              </a:rPr>
              <a:t>(long a, long b, long c) {</a:t>
            </a:r>
          </a:p>
          <a:p>
            <a:pPr>
              <a:lnSpc>
                <a:spcPct val="100000"/>
              </a:lnSpc>
              <a:tabLst>
                <a:tab pos="914400" algn="l"/>
                <a:tab pos="2286000" algn="l"/>
              </a:tabLst>
            </a:pPr>
            <a:r>
              <a:rPr lang="en-US" sz="1600" dirty="0">
                <a:latin typeface="Courier New" pitchFamily="49" charset="0"/>
              </a:rPr>
              <a:t>    long p1 = a*b;
    long p2 = a*c;
    long p3 = p1 * p2;</a:t>
            </a:r>
          </a:p>
          <a:p>
            <a:pPr>
              <a:lnSpc>
                <a:spcPct val="100000"/>
              </a:lnSpc>
              <a:tabLst>
                <a:tab pos="914400" algn="l"/>
                <a:tab pos="2286000" algn="l"/>
              </a:tabLst>
            </a:pPr>
            <a:r>
              <a:rPr lang="en-US" sz="1600" dirty="0">
                <a:latin typeface="Courier New" pitchFamily="49" charset="0"/>
              </a:rPr>
              <a:t>    return p3;
}</a:t>
            </a:r>
          </a:p>
        </p:txBody>
      </p:sp>
      <p:sp>
        <p:nvSpPr>
          <p:cNvPr id="7" name="Content Placeholder 18">
            <a:extLst>
              <a:ext uri="{FF2B5EF4-FFF2-40B4-BE49-F238E27FC236}">
                <a16:creationId xmlns:a16="http://schemas.microsoft.com/office/drawing/2014/main" id="{E5E866B1-6E82-409A-A2CE-B292AC95C5E9}"/>
              </a:ext>
            </a:extLst>
          </p:cNvPr>
          <p:cNvSpPr>
            <a:spLocks noGrp="1"/>
          </p:cNvSpPr>
          <p:nvPr/>
        </p:nvSpPr>
        <p:spPr bwMode="auto">
          <a:xfrm>
            <a:off x="208261" y="3804720"/>
            <a:ext cx="7896225" cy="15335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lvl="1"/>
            <a:r>
              <a:rPr lang="en-US" dirty="0"/>
              <a:t>Divide computation into stages</a:t>
            </a:r>
          </a:p>
          <a:p>
            <a:pPr lvl="1"/>
            <a:r>
              <a:rPr lang="en-US" dirty="0"/>
              <a:t>Pass partial computations from stage to stage</a:t>
            </a:r>
          </a:p>
          <a:p>
            <a:pPr lvl="1"/>
            <a:r>
              <a:rPr lang="en-US" dirty="0"/>
              <a:t>Stage </a:t>
            </a:r>
            <a:r>
              <a:rPr lang="en-US" dirty="0" err="1"/>
              <a:t>i</a:t>
            </a:r>
            <a:r>
              <a:rPr lang="en-US" dirty="0"/>
              <a:t> can start on new computation once values passed to i+1</a:t>
            </a:r>
          </a:p>
          <a:p>
            <a:pPr lvl="1"/>
            <a:r>
              <a:rPr lang="en-US" dirty="0"/>
              <a:t>E.g., complete 3 multiplications in 7 cycles, even though each requires 3 cycles</a:t>
            </a:r>
          </a:p>
        </p:txBody>
      </p:sp>
      <p:graphicFrame>
        <p:nvGraphicFramePr>
          <p:cNvPr id="17" name="Table 16">
            <a:extLst>
              <a:ext uri="{FF2B5EF4-FFF2-40B4-BE49-F238E27FC236}">
                <a16:creationId xmlns:a16="http://schemas.microsoft.com/office/drawing/2014/main" id="{51FD8345-E770-43C9-B245-3DCF753D744A}"/>
              </a:ext>
            </a:extLst>
          </p:cNvPr>
          <p:cNvGraphicFramePr>
            <a:graphicFrameLocks noGrp="1"/>
          </p:cNvGraphicFramePr>
          <p:nvPr>
            <p:extLst>
              <p:ext uri="{D42A27DB-BD31-4B8C-83A1-F6EECF244321}">
                <p14:modId xmlns:p14="http://schemas.microsoft.com/office/powerpoint/2010/main" val="184816956"/>
              </p:ext>
            </p:extLst>
          </p:nvPr>
        </p:nvGraphicFramePr>
        <p:xfrm>
          <a:off x="5157661" y="1450818"/>
          <a:ext cx="6905625" cy="18288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1962554239"/>
                    </a:ext>
                  </a:extLst>
                </a:gridCol>
                <a:gridCol w="828675">
                  <a:extLst>
                    <a:ext uri="{9D8B030D-6E8A-4147-A177-3AD203B41FA5}">
                      <a16:colId xmlns:a16="http://schemas.microsoft.com/office/drawing/2014/main" val="4147998436"/>
                    </a:ext>
                  </a:extLst>
                </a:gridCol>
                <a:gridCol w="828675">
                  <a:extLst>
                    <a:ext uri="{9D8B030D-6E8A-4147-A177-3AD203B41FA5}">
                      <a16:colId xmlns:a16="http://schemas.microsoft.com/office/drawing/2014/main" val="2451462080"/>
                    </a:ext>
                  </a:extLst>
                </a:gridCol>
                <a:gridCol w="685800">
                  <a:extLst>
                    <a:ext uri="{9D8B030D-6E8A-4147-A177-3AD203B41FA5}">
                      <a16:colId xmlns:a16="http://schemas.microsoft.com/office/drawing/2014/main" val="1706345837"/>
                    </a:ext>
                  </a:extLst>
                </a:gridCol>
                <a:gridCol w="762000">
                  <a:extLst>
                    <a:ext uri="{9D8B030D-6E8A-4147-A177-3AD203B41FA5}">
                      <a16:colId xmlns:a16="http://schemas.microsoft.com/office/drawing/2014/main" val="1724626518"/>
                    </a:ext>
                  </a:extLst>
                </a:gridCol>
                <a:gridCol w="828675">
                  <a:extLst>
                    <a:ext uri="{9D8B030D-6E8A-4147-A177-3AD203B41FA5}">
                      <a16:colId xmlns:a16="http://schemas.microsoft.com/office/drawing/2014/main" val="3234234955"/>
                    </a:ext>
                  </a:extLst>
                </a:gridCol>
                <a:gridCol w="914400">
                  <a:extLst>
                    <a:ext uri="{9D8B030D-6E8A-4147-A177-3AD203B41FA5}">
                      <a16:colId xmlns:a16="http://schemas.microsoft.com/office/drawing/2014/main" val="1295328149"/>
                    </a:ext>
                  </a:extLst>
                </a:gridCol>
                <a:gridCol w="914400">
                  <a:extLst>
                    <a:ext uri="{9D8B030D-6E8A-4147-A177-3AD203B41FA5}">
                      <a16:colId xmlns:a16="http://schemas.microsoft.com/office/drawing/2014/main" val="1262608741"/>
                    </a:ext>
                  </a:extLst>
                </a:gridCol>
              </a:tblGrid>
              <a:tr h="361950">
                <a:tc>
                  <a:txBody>
                    <a:bodyPr/>
                    <a:lstStyle/>
                    <a:p>
                      <a:pPr algn="ctr" fontAlgn="auto"/>
                      <a:r>
                        <a:rPr lang="en-US" sz="1800">
                          <a:effectLst/>
                        </a:rPr>
                        <a:t>​</a:t>
                      </a:r>
                      <a:endParaRPr lang="en-US" sz="1800" b="1" i="0">
                        <a:solidFill>
                          <a:srgbClr val="FFFFFF"/>
                        </a:solidFill>
                        <a:effectLst/>
                        <a:latin typeface="Calibri" panose="020F0502020204030204" pitchFamily="34" charset="0"/>
                      </a:endParaRPr>
                    </a:p>
                  </a:txBody>
                  <a:tcPr/>
                </a:tc>
                <a:tc gridSpan="7">
                  <a:txBody>
                    <a:bodyPr/>
                    <a:lstStyle/>
                    <a:p>
                      <a:pPr algn="ctr" fontAlgn="base"/>
                      <a:r>
                        <a:rPr lang="en-US" sz="1800">
                          <a:effectLst/>
                        </a:rPr>
                        <a:t>Time​</a:t>
                      </a:r>
                      <a:endParaRPr lang="en-US" b="1" i="0">
                        <a:solidFill>
                          <a:srgbClr val="FFFFFF"/>
                        </a:solidFill>
                        <a:effectLst/>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16064392"/>
                  </a:ext>
                </a:extLst>
              </a:tr>
              <a:tr h="361950">
                <a:tc>
                  <a:txBody>
                    <a:bodyPr/>
                    <a:lstStyle/>
                    <a:p>
                      <a:pPr algn="ctr" fontAlgn="auto"/>
                      <a:r>
                        <a:rPr lang="en-US" sz="1800">
                          <a:effectLst/>
                        </a:rPr>
                        <a:t>​</a:t>
                      </a:r>
                      <a:endParaRPr lang="en-US" sz="1800" b="0" i="0">
                        <a:solidFill>
                          <a:srgbClr val="000000"/>
                        </a:solidFill>
                        <a:effectLst/>
                        <a:latin typeface="Calibri" panose="020F0502020204030204" pitchFamily="34" charset="0"/>
                      </a:endParaRPr>
                    </a:p>
                  </a:txBody>
                  <a:tcPr/>
                </a:tc>
                <a:tc>
                  <a:txBody>
                    <a:bodyPr/>
                    <a:lstStyle/>
                    <a:p>
                      <a:pPr algn="ctr" fontAlgn="base"/>
                      <a:r>
                        <a:rPr lang="en-US" sz="1800">
                          <a:effectLst/>
                        </a:rPr>
                        <a:t>1​</a:t>
                      </a:r>
                      <a:endParaRPr lang="en-US" b="0" i="0">
                        <a:solidFill>
                          <a:srgbClr val="000000"/>
                        </a:solidFill>
                        <a:effectLst/>
                      </a:endParaRPr>
                    </a:p>
                  </a:txBody>
                  <a:tcPr/>
                </a:tc>
                <a:tc>
                  <a:txBody>
                    <a:bodyPr/>
                    <a:lstStyle/>
                    <a:p>
                      <a:pPr algn="ctr" fontAlgn="base"/>
                      <a:r>
                        <a:rPr lang="en-US" sz="1800">
                          <a:effectLst/>
                        </a:rPr>
                        <a:t>2​</a:t>
                      </a:r>
                      <a:endParaRPr lang="en-US" b="0" i="0">
                        <a:solidFill>
                          <a:srgbClr val="000000"/>
                        </a:solidFill>
                        <a:effectLst/>
                      </a:endParaRPr>
                    </a:p>
                  </a:txBody>
                  <a:tcPr/>
                </a:tc>
                <a:tc>
                  <a:txBody>
                    <a:bodyPr/>
                    <a:lstStyle/>
                    <a:p>
                      <a:pPr algn="ctr" fontAlgn="base"/>
                      <a:r>
                        <a:rPr lang="en-US" sz="1800">
                          <a:effectLst/>
                        </a:rPr>
                        <a:t>3​</a:t>
                      </a:r>
                      <a:endParaRPr lang="en-US" b="0" i="0">
                        <a:solidFill>
                          <a:srgbClr val="000000"/>
                        </a:solidFill>
                        <a:effectLst/>
                      </a:endParaRPr>
                    </a:p>
                  </a:txBody>
                  <a:tcPr/>
                </a:tc>
                <a:tc>
                  <a:txBody>
                    <a:bodyPr/>
                    <a:lstStyle/>
                    <a:p>
                      <a:pPr algn="ctr" fontAlgn="base"/>
                      <a:r>
                        <a:rPr lang="en-US" sz="1800">
                          <a:effectLst/>
                        </a:rPr>
                        <a:t>4​</a:t>
                      </a:r>
                      <a:endParaRPr lang="en-US" b="0" i="0">
                        <a:solidFill>
                          <a:srgbClr val="000000"/>
                        </a:solidFill>
                        <a:effectLst/>
                      </a:endParaRPr>
                    </a:p>
                  </a:txBody>
                  <a:tcPr/>
                </a:tc>
                <a:tc>
                  <a:txBody>
                    <a:bodyPr/>
                    <a:lstStyle/>
                    <a:p>
                      <a:pPr algn="ctr" fontAlgn="base"/>
                      <a:r>
                        <a:rPr lang="en-US" sz="1800">
                          <a:effectLst/>
                        </a:rPr>
                        <a:t>5​</a:t>
                      </a:r>
                      <a:endParaRPr lang="en-US" b="0" i="0">
                        <a:solidFill>
                          <a:srgbClr val="000000"/>
                        </a:solidFill>
                        <a:effectLst/>
                      </a:endParaRPr>
                    </a:p>
                  </a:txBody>
                  <a:tcPr/>
                </a:tc>
                <a:tc>
                  <a:txBody>
                    <a:bodyPr/>
                    <a:lstStyle/>
                    <a:p>
                      <a:pPr algn="ctr" fontAlgn="base"/>
                      <a:r>
                        <a:rPr lang="en-US" sz="1800">
                          <a:effectLst/>
                        </a:rPr>
                        <a:t>6​</a:t>
                      </a:r>
                      <a:endParaRPr lang="en-US" b="0" i="0">
                        <a:solidFill>
                          <a:srgbClr val="000000"/>
                        </a:solidFill>
                        <a:effectLst/>
                      </a:endParaRPr>
                    </a:p>
                  </a:txBody>
                  <a:tcPr/>
                </a:tc>
                <a:tc>
                  <a:txBody>
                    <a:bodyPr/>
                    <a:lstStyle/>
                    <a:p>
                      <a:pPr algn="ctr" fontAlgn="base"/>
                      <a:r>
                        <a:rPr lang="en-US" sz="1800">
                          <a:effectLst/>
                        </a:rPr>
                        <a:t>7​</a:t>
                      </a:r>
                      <a:endParaRPr lang="en-US" b="0" i="0">
                        <a:solidFill>
                          <a:srgbClr val="000000"/>
                        </a:solidFill>
                        <a:effectLst/>
                      </a:endParaRPr>
                    </a:p>
                  </a:txBody>
                  <a:tcPr/>
                </a:tc>
                <a:extLst>
                  <a:ext uri="{0D108BD9-81ED-4DB2-BD59-A6C34878D82A}">
                    <a16:rowId xmlns:a16="http://schemas.microsoft.com/office/drawing/2014/main" val="4287627977"/>
                  </a:ext>
                </a:extLst>
              </a:tr>
              <a:tr h="361950">
                <a:tc>
                  <a:txBody>
                    <a:bodyPr/>
                    <a:lstStyle/>
                    <a:p>
                      <a:pPr algn="ctr" fontAlgn="base"/>
                      <a:r>
                        <a:rPr lang="en-US" sz="1800">
                          <a:effectLst/>
                        </a:rPr>
                        <a:t>Stage 1​</a:t>
                      </a:r>
                      <a:endParaRPr lang="en-US" b="0" i="0">
                        <a:solidFill>
                          <a:srgbClr val="000000"/>
                        </a:solidFill>
                        <a:effectLst/>
                      </a:endParaRPr>
                    </a:p>
                  </a:txBody>
                  <a:tcPr/>
                </a:tc>
                <a:tc>
                  <a:txBody>
                    <a:bodyPr/>
                    <a:lstStyle/>
                    <a:p>
                      <a:pPr algn="ctr" fontAlgn="base"/>
                      <a:r>
                        <a:rPr lang="en-US" sz="1400">
                          <a:effectLst/>
                        </a:rPr>
                        <a:t>a*b​</a:t>
                      </a:r>
                      <a:endParaRPr lang="en-US" b="0" i="0">
                        <a:solidFill>
                          <a:srgbClr val="000000"/>
                        </a:solidFill>
                        <a:effectLst/>
                      </a:endParaRPr>
                    </a:p>
                  </a:txBody>
                  <a:tcPr/>
                </a:tc>
                <a:tc>
                  <a:txBody>
                    <a:bodyPr/>
                    <a:lstStyle/>
                    <a:p>
                      <a:pPr algn="ctr" fontAlgn="base"/>
                      <a:r>
                        <a:rPr lang="en-US" sz="1400">
                          <a:effectLst/>
                        </a:rPr>
                        <a:t>a*c​</a:t>
                      </a:r>
                      <a:endParaRPr lang="en-US" b="0" i="0">
                        <a:solidFill>
                          <a:srgbClr val="000000"/>
                        </a:solidFill>
                        <a:effectLst/>
                      </a:endParaRPr>
                    </a:p>
                  </a:txBody>
                  <a:tcPr/>
                </a:tc>
                <a:tc>
                  <a:txBody>
                    <a:bodyPr/>
                    <a:lstStyle/>
                    <a:p>
                      <a:pPr algn="ctr" fontAlgn="auto"/>
                      <a:r>
                        <a:rPr lang="en-US" sz="1400">
                          <a:effectLst/>
                        </a:rPr>
                        <a:t>​</a:t>
                      </a:r>
                      <a:endParaRPr lang="en-US" sz="1400" b="1" i="0">
                        <a:solidFill>
                          <a:srgbClr val="000000"/>
                        </a:solidFill>
                        <a:effectLst/>
                        <a:latin typeface="Courier New" panose="02070309020205020404" pitchFamily="49" charset="0"/>
                      </a:endParaRPr>
                    </a:p>
                  </a:txBody>
                  <a:tcPr/>
                </a:tc>
                <a:tc>
                  <a:txBody>
                    <a:bodyPr/>
                    <a:lstStyle/>
                    <a:p>
                      <a:pPr algn="ctr" fontAlgn="auto"/>
                      <a:r>
                        <a:rPr lang="en-US" sz="1400">
                          <a:effectLst/>
                        </a:rPr>
                        <a:t>​</a:t>
                      </a:r>
                      <a:endParaRPr lang="en-US" sz="1400" b="1" i="0">
                        <a:solidFill>
                          <a:srgbClr val="000000"/>
                        </a:solidFill>
                        <a:effectLst/>
                        <a:latin typeface="Courier New" panose="02070309020205020404" pitchFamily="49" charset="0"/>
                      </a:endParaRPr>
                    </a:p>
                  </a:txBody>
                  <a:tcPr/>
                </a:tc>
                <a:tc>
                  <a:txBody>
                    <a:bodyPr/>
                    <a:lstStyle/>
                    <a:p>
                      <a:pPr algn="ctr" fontAlgn="base"/>
                      <a:r>
                        <a:rPr lang="en-US" sz="1400">
                          <a:effectLst/>
                        </a:rPr>
                        <a:t>p1*p2​</a:t>
                      </a:r>
                      <a:endParaRPr lang="en-US" b="0" i="0">
                        <a:solidFill>
                          <a:srgbClr val="000000"/>
                        </a:solidFill>
                        <a:effectLst/>
                      </a:endParaRPr>
                    </a:p>
                  </a:txBody>
                  <a:tcPr/>
                </a:tc>
                <a:tc>
                  <a:txBody>
                    <a:bodyPr/>
                    <a:lstStyle/>
                    <a:p>
                      <a:pPr algn="ctr" fontAlgn="auto"/>
                      <a:r>
                        <a:rPr lang="en-US" sz="1400">
                          <a:effectLst/>
                        </a:rPr>
                        <a:t>​</a:t>
                      </a:r>
                      <a:endParaRPr lang="en-US" sz="1400" b="1" i="0">
                        <a:solidFill>
                          <a:srgbClr val="000000"/>
                        </a:solidFill>
                        <a:effectLst/>
                        <a:latin typeface="Courier New" panose="02070309020205020404" pitchFamily="49" charset="0"/>
                      </a:endParaRPr>
                    </a:p>
                  </a:txBody>
                  <a:tcPr/>
                </a:tc>
                <a:tc>
                  <a:txBody>
                    <a:bodyPr/>
                    <a:lstStyle/>
                    <a:p>
                      <a:pPr algn="ctr" fontAlgn="auto"/>
                      <a:r>
                        <a:rPr lang="en-US" sz="1400">
                          <a:effectLst/>
                        </a:rPr>
                        <a:t>​</a:t>
                      </a:r>
                      <a:endParaRPr lang="en-US" sz="1400" b="1" i="0">
                        <a:solidFill>
                          <a:srgbClr val="000000"/>
                        </a:solidFill>
                        <a:effectLst/>
                        <a:latin typeface="Courier New" panose="02070309020205020404" pitchFamily="49" charset="0"/>
                      </a:endParaRPr>
                    </a:p>
                  </a:txBody>
                  <a:tcPr/>
                </a:tc>
                <a:extLst>
                  <a:ext uri="{0D108BD9-81ED-4DB2-BD59-A6C34878D82A}">
                    <a16:rowId xmlns:a16="http://schemas.microsoft.com/office/drawing/2014/main" val="2925058084"/>
                  </a:ext>
                </a:extLst>
              </a:tr>
              <a:tr h="361950">
                <a:tc>
                  <a:txBody>
                    <a:bodyPr/>
                    <a:lstStyle/>
                    <a:p>
                      <a:pPr algn="ctr" fontAlgn="base"/>
                      <a:r>
                        <a:rPr lang="en-US" sz="1800">
                          <a:effectLst/>
                        </a:rPr>
                        <a:t>Stage 2​</a:t>
                      </a:r>
                      <a:endParaRPr lang="en-US" b="0" i="0">
                        <a:solidFill>
                          <a:srgbClr val="000000"/>
                        </a:solidFill>
                        <a:effectLst/>
                      </a:endParaRPr>
                    </a:p>
                  </a:txBody>
                  <a:tcPr/>
                </a:tc>
                <a:tc>
                  <a:txBody>
                    <a:bodyPr/>
                    <a:lstStyle/>
                    <a:p>
                      <a:pPr algn="ctr" fontAlgn="auto"/>
                      <a:r>
                        <a:rPr lang="en-US" sz="1400">
                          <a:effectLst/>
                        </a:rPr>
                        <a:t>​</a:t>
                      </a:r>
                      <a:endParaRPr lang="en-US" sz="1400" b="1" i="0">
                        <a:solidFill>
                          <a:srgbClr val="000000"/>
                        </a:solidFill>
                        <a:effectLst/>
                        <a:latin typeface="Courier New" panose="02070309020205020404" pitchFamily="49" charset="0"/>
                      </a:endParaRPr>
                    </a:p>
                  </a:txBody>
                  <a:tcPr/>
                </a:tc>
                <a:tc>
                  <a:txBody>
                    <a:bodyPr/>
                    <a:lstStyle/>
                    <a:p>
                      <a:pPr algn="ctr" fontAlgn="base"/>
                      <a:r>
                        <a:rPr lang="en-US" sz="1400">
                          <a:effectLst/>
                        </a:rPr>
                        <a:t>a*b​</a:t>
                      </a:r>
                      <a:endParaRPr lang="en-US" b="0" i="0">
                        <a:solidFill>
                          <a:srgbClr val="000000"/>
                        </a:solidFill>
                        <a:effectLst/>
                      </a:endParaRPr>
                    </a:p>
                  </a:txBody>
                  <a:tcPr/>
                </a:tc>
                <a:tc>
                  <a:txBody>
                    <a:bodyPr/>
                    <a:lstStyle/>
                    <a:p>
                      <a:pPr algn="ctr" fontAlgn="base"/>
                      <a:r>
                        <a:rPr lang="en-US" sz="1400">
                          <a:effectLst/>
                        </a:rPr>
                        <a:t>a*c​</a:t>
                      </a:r>
                      <a:endParaRPr lang="en-US" b="0" i="0">
                        <a:solidFill>
                          <a:srgbClr val="000000"/>
                        </a:solidFill>
                        <a:effectLst/>
                      </a:endParaRPr>
                    </a:p>
                  </a:txBody>
                  <a:tcPr/>
                </a:tc>
                <a:tc>
                  <a:txBody>
                    <a:bodyPr/>
                    <a:lstStyle/>
                    <a:p>
                      <a:pPr algn="ctr" fontAlgn="auto"/>
                      <a:r>
                        <a:rPr lang="en-US" sz="1400">
                          <a:effectLst/>
                        </a:rPr>
                        <a:t>​</a:t>
                      </a:r>
                      <a:endParaRPr lang="en-US" sz="1400" b="1" i="0">
                        <a:solidFill>
                          <a:srgbClr val="000000"/>
                        </a:solidFill>
                        <a:effectLst/>
                        <a:latin typeface="Courier New" panose="02070309020205020404" pitchFamily="49" charset="0"/>
                      </a:endParaRPr>
                    </a:p>
                  </a:txBody>
                  <a:tcPr/>
                </a:tc>
                <a:tc>
                  <a:txBody>
                    <a:bodyPr/>
                    <a:lstStyle/>
                    <a:p>
                      <a:pPr algn="ctr" fontAlgn="auto"/>
                      <a:r>
                        <a:rPr lang="en-US" sz="1400">
                          <a:effectLst/>
                        </a:rPr>
                        <a:t>​</a:t>
                      </a:r>
                      <a:endParaRPr lang="en-US" sz="1400" b="1" i="0">
                        <a:solidFill>
                          <a:srgbClr val="000000"/>
                        </a:solidFill>
                        <a:effectLst/>
                        <a:latin typeface="Courier New" panose="02070309020205020404" pitchFamily="49" charset="0"/>
                      </a:endParaRPr>
                    </a:p>
                  </a:txBody>
                  <a:tcPr/>
                </a:tc>
                <a:tc>
                  <a:txBody>
                    <a:bodyPr/>
                    <a:lstStyle/>
                    <a:p>
                      <a:pPr algn="ctr" fontAlgn="base"/>
                      <a:r>
                        <a:rPr lang="en-US" sz="1400">
                          <a:effectLst/>
                        </a:rPr>
                        <a:t>p1*p2​</a:t>
                      </a:r>
                      <a:endParaRPr lang="en-US" b="0" i="0">
                        <a:solidFill>
                          <a:srgbClr val="000000"/>
                        </a:solidFill>
                        <a:effectLst/>
                      </a:endParaRPr>
                    </a:p>
                  </a:txBody>
                  <a:tcPr/>
                </a:tc>
                <a:tc>
                  <a:txBody>
                    <a:bodyPr/>
                    <a:lstStyle/>
                    <a:p>
                      <a:pPr algn="ctr" fontAlgn="auto"/>
                      <a:r>
                        <a:rPr lang="en-US" sz="1400">
                          <a:effectLst/>
                        </a:rPr>
                        <a:t>​</a:t>
                      </a:r>
                      <a:endParaRPr lang="en-US" sz="1400" b="1" i="0">
                        <a:solidFill>
                          <a:srgbClr val="000000"/>
                        </a:solidFill>
                        <a:effectLst/>
                        <a:latin typeface="Courier New" panose="02070309020205020404" pitchFamily="49" charset="0"/>
                      </a:endParaRPr>
                    </a:p>
                  </a:txBody>
                  <a:tcPr/>
                </a:tc>
                <a:extLst>
                  <a:ext uri="{0D108BD9-81ED-4DB2-BD59-A6C34878D82A}">
                    <a16:rowId xmlns:a16="http://schemas.microsoft.com/office/drawing/2014/main" val="3313972715"/>
                  </a:ext>
                </a:extLst>
              </a:tr>
              <a:tr h="361950">
                <a:tc>
                  <a:txBody>
                    <a:bodyPr/>
                    <a:lstStyle/>
                    <a:p>
                      <a:pPr algn="ctr" fontAlgn="base"/>
                      <a:r>
                        <a:rPr lang="en-US" sz="1800">
                          <a:effectLst/>
                        </a:rPr>
                        <a:t>Stage 3​</a:t>
                      </a:r>
                      <a:endParaRPr lang="en-US" b="0" i="0">
                        <a:solidFill>
                          <a:srgbClr val="000000"/>
                        </a:solidFill>
                        <a:effectLst/>
                      </a:endParaRPr>
                    </a:p>
                  </a:txBody>
                  <a:tcPr/>
                </a:tc>
                <a:tc>
                  <a:txBody>
                    <a:bodyPr/>
                    <a:lstStyle/>
                    <a:p>
                      <a:pPr algn="ctr" fontAlgn="auto"/>
                      <a:r>
                        <a:rPr lang="en-US" sz="1400">
                          <a:effectLst/>
                        </a:rPr>
                        <a:t>​</a:t>
                      </a:r>
                      <a:endParaRPr lang="en-US" sz="1400" b="1" i="0">
                        <a:solidFill>
                          <a:srgbClr val="000000"/>
                        </a:solidFill>
                        <a:effectLst/>
                        <a:latin typeface="Courier New" panose="02070309020205020404" pitchFamily="49" charset="0"/>
                      </a:endParaRPr>
                    </a:p>
                  </a:txBody>
                  <a:tcPr/>
                </a:tc>
                <a:tc>
                  <a:txBody>
                    <a:bodyPr/>
                    <a:lstStyle/>
                    <a:p>
                      <a:pPr algn="ctr" fontAlgn="auto"/>
                      <a:r>
                        <a:rPr lang="en-US" sz="1400">
                          <a:effectLst/>
                        </a:rPr>
                        <a:t>​</a:t>
                      </a:r>
                      <a:endParaRPr lang="en-US" sz="1400" b="1" i="0">
                        <a:solidFill>
                          <a:srgbClr val="000000"/>
                        </a:solidFill>
                        <a:effectLst/>
                        <a:latin typeface="Courier New" panose="02070309020205020404" pitchFamily="49" charset="0"/>
                      </a:endParaRPr>
                    </a:p>
                  </a:txBody>
                  <a:tcPr/>
                </a:tc>
                <a:tc>
                  <a:txBody>
                    <a:bodyPr/>
                    <a:lstStyle/>
                    <a:p>
                      <a:pPr algn="ctr" fontAlgn="base"/>
                      <a:r>
                        <a:rPr lang="en-US" sz="1400">
                          <a:effectLst/>
                        </a:rPr>
                        <a:t>a*b​</a:t>
                      </a:r>
                      <a:endParaRPr lang="en-US" b="0" i="0">
                        <a:solidFill>
                          <a:srgbClr val="000000"/>
                        </a:solidFill>
                        <a:effectLst/>
                      </a:endParaRPr>
                    </a:p>
                  </a:txBody>
                  <a:tcPr/>
                </a:tc>
                <a:tc>
                  <a:txBody>
                    <a:bodyPr/>
                    <a:lstStyle/>
                    <a:p>
                      <a:pPr algn="ctr" fontAlgn="base"/>
                      <a:r>
                        <a:rPr lang="en-US" sz="1400">
                          <a:effectLst/>
                        </a:rPr>
                        <a:t>a*c​</a:t>
                      </a:r>
                      <a:endParaRPr lang="en-US" b="0" i="0">
                        <a:solidFill>
                          <a:srgbClr val="000000"/>
                        </a:solidFill>
                        <a:effectLst/>
                      </a:endParaRPr>
                    </a:p>
                  </a:txBody>
                  <a:tcPr/>
                </a:tc>
                <a:tc>
                  <a:txBody>
                    <a:bodyPr/>
                    <a:lstStyle/>
                    <a:p>
                      <a:pPr algn="ctr" fontAlgn="auto"/>
                      <a:r>
                        <a:rPr lang="en-US" sz="1400">
                          <a:effectLst/>
                        </a:rPr>
                        <a:t>​</a:t>
                      </a:r>
                      <a:endParaRPr lang="en-US" sz="1400" b="1" i="0">
                        <a:solidFill>
                          <a:srgbClr val="000000"/>
                        </a:solidFill>
                        <a:effectLst/>
                        <a:latin typeface="Courier New" panose="02070309020205020404" pitchFamily="49" charset="0"/>
                      </a:endParaRPr>
                    </a:p>
                  </a:txBody>
                  <a:tcPr/>
                </a:tc>
                <a:tc>
                  <a:txBody>
                    <a:bodyPr/>
                    <a:lstStyle/>
                    <a:p>
                      <a:pPr algn="ctr" fontAlgn="auto"/>
                      <a:r>
                        <a:rPr lang="en-US" sz="1400">
                          <a:effectLst/>
                        </a:rPr>
                        <a:t>​</a:t>
                      </a:r>
                      <a:endParaRPr lang="en-US" sz="1400" b="1" i="0">
                        <a:solidFill>
                          <a:srgbClr val="000000"/>
                        </a:solidFill>
                        <a:effectLst/>
                        <a:latin typeface="Courier New" panose="02070309020205020404" pitchFamily="49" charset="0"/>
                      </a:endParaRPr>
                    </a:p>
                  </a:txBody>
                  <a:tcPr/>
                </a:tc>
                <a:tc>
                  <a:txBody>
                    <a:bodyPr/>
                    <a:lstStyle/>
                    <a:p>
                      <a:pPr algn="ctr" fontAlgn="base"/>
                      <a:r>
                        <a:rPr lang="en-US" sz="1400">
                          <a:effectLst/>
                        </a:rPr>
                        <a:t>p1*p2​</a:t>
                      </a:r>
                      <a:endParaRPr lang="en-US" b="0" i="0">
                        <a:solidFill>
                          <a:srgbClr val="000000"/>
                        </a:solidFill>
                        <a:effectLst/>
                      </a:endParaRPr>
                    </a:p>
                  </a:txBody>
                  <a:tcPr/>
                </a:tc>
                <a:extLst>
                  <a:ext uri="{0D108BD9-81ED-4DB2-BD59-A6C34878D82A}">
                    <a16:rowId xmlns:a16="http://schemas.microsoft.com/office/drawing/2014/main" val="1280343740"/>
                  </a:ext>
                </a:extLst>
              </a:tr>
            </a:tbl>
          </a:graphicData>
        </a:graphic>
      </p:graphicFrame>
      <p:sp>
        <p:nvSpPr>
          <p:cNvPr id="19" name="Title 1">
            <a:extLst>
              <a:ext uri="{FF2B5EF4-FFF2-40B4-BE49-F238E27FC236}">
                <a16:creationId xmlns:a16="http://schemas.microsoft.com/office/drawing/2014/main" id="{F80F47E4-20E4-443B-B638-DAD1949627B1}"/>
              </a:ext>
            </a:extLst>
          </p:cNvPr>
          <p:cNvSpPr>
            <a:spLocks noGrp="1"/>
          </p:cNvSpPr>
          <p:nvPr>
            <p:ph type="title"/>
          </p:nvPr>
        </p:nvSpPr>
        <p:spPr/>
        <p:txBody>
          <a:bodyPr/>
          <a:lstStyle/>
          <a:p>
            <a:r>
              <a:rPr lang="en-US"/>
              <a:t>Pipelined Functional Units</a:t>
            </a:r>
          </a:p>
        </p:txBody>
      </p:sp>
      <p:sp>
        <p:nvSpPr>
          <p:cNvPr id="18" name="Rectangle 17">
            <a:extLst>
              <a:ext uri="{FF2B5EF4-FFF2-40B4-BE49-F238E27FC236}">
                <a16:creationId xmlns:a16="http://schemas.microsoft.com/office/drawing/2014/main" id="{E7C0F0D2-F2C6-43D4-9416-D7038FDB535B}"/>
              </a:ext>
            </a:extLst>
          </p:cNvPr>
          <p:cNvSpPr/>
          <p:nvPr/>
        </p:nvSpPr>
        <p:spPr>
          <a:xfrm>
            <a:off x="251147" y="6492874"/>
            <a:ext cx="10515599" cy="261610"/>
          </a:xfrm>
          <a:prstGeom prst="rect">
            <a:avLst/>
          </a:prstGeom>
        </p:spPr>
        <p:txBody>
          <a:bodyPr wrap="square">
            <a:spAutoFit/>
          </a:bodyPr>
          <a:lstStyle/>
          <a:p>
            <a:r>
              <a:rPr lang="en-US" sz="1100" i="1" dirty="0"/>
              <a:t>Bryant and </a:t>
            </a:r>
            <a:r>
              <a:rPr lang="en-US" sz="1100" i="1" dirty="0" err="1"/>
              <a:t>O’Hallaron</a:t>
            </a:r>
            <a:r>
              <a:rPr lang="en-US" sz="1100" i="1" dirty="0"/>
              <a:t>, Computer Systems: A Programmer’s Perspective; Third Edition</a:t>
            </a:r>
          </a:p>
        </p:txBody>
      </p:sp>
      <p:sp>
        <p:nvSpPr>
          <p:cNvPr id="40" name="Footer Placeholder 39">
            <a:extLst>
              <a:ext uri="{FF2B5EF4-FFF2-40B4-BE49-F238E27FC236}">
                <a16:creationId xmlns:a16="http://schemas.microsoft.com/office/drawing/2014/main" id="{089B9E52-E5EC-6248-B83C-D5C0C8AE4A9E}"/>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39263622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0B15A-83BE-4B95-BAB1-024AB2DE8731}"/>
              </a:ext>
            </a:extLst>
          </p:cNvPr>
          <p:cNvSpPr>
            <a:spLocks noGrp="1"/>
          </p:cNvSpPr>
          <p:nvPr>
            <p:ph type="title"/>
          </p:nvPr>
        </p:nvSpPr>
        <p:spPr/>
        <p:txBody>
          <a:bodyPr/>
          <a:lstStyle/>
          <a:p>
            <a:r>
              <a:rPr lang="en-US"/>
              <a:t>Haswell CPU</a:t>
            </a:r>
          </a:p>
        </p:txBody>
      </p:sp>
      <p:sp>
        <p:nvSpPr>
          <p:cNvPr id="3" name="Content Placeholder 2">
            <a:extLst>
              <a:ext uri="{FF2B5EF4-FFF2-40B4-BE49-F238E27FC236}">
                <a16:creationId xmlns:a16="http://schemas.microsoft.com/office/drawing/2014/main" id="{C91E7C8C-284D-4A7E-AB0F-73DF94B2C871}"/>
              </a:ext>
            </a:extLst>
          </p:cNvPr>
          <p:cNvSpPr>
            <a:spLocks noGrp="1"/>
          </p:cNvSpPr>
          <p:nvPr>
            <p:ph idx="1"/>
          </p:nvPr>
        </p:nvSpPr>
        <p:spPr/>
        <p:txBody>
          <a:bodyPr>
            <a:normAutofit fontScale="92500" lnSpcReduction="20000"/>
          </a:bodyPr>
          <a:lstStyle/>
          <a:p>
            <a:r>
              <a:rPr lang="en-US"/>
              <a:t>Multiple instructions can execute in parallel</a:t>
            </a:r>
          </a:p>
          <a:p>
            <a:pPr lvl="1"/>
            <a:r>
              <a:rPr lang="en-US"/>
              <a:t>2 load, with address computation</a:t>
            </a:r>
          </a:p>
          <a:p>
            <a:pPr lvl="1"/>
            <a:r>
              <a:rPr lang="en-US"/>
              <a:t>1 store, with address computation</a:t>
            </a:r>
          </a:p>
          <a:p>
            <a:pPr lvl="1"/>
            <a:r>
              <a:rPr lang="en-US"/>
              <a:t>4 integer</a:t>
            </a:r>
          </a:p>
          <a:p>
            <a:pPr lvl="1"/>
            <a:r>
              <a:rPr lang="en-US"/>
              <a:t>2 FP multiply</a:t>
            </a:r>
          </a:p>
          <a:p>
            <a:pPr lvl="1"/>
            <a:r>
              <a:rPr lang="en-US"/>
              <a:t>1 FP add</a:t>
            </a:r>
          </a:p>
          <a:p>
            <a:pPr lvl="1"/>
            <a:r>
              <a:rPr lang="en-US"/>
              <a:t>1 FP divide</a:t>
            </a:r>
          </a:p>
          <a:p>
            <a:r>
              <a:rPr lang="en-US"/>
              <a:t>Some instructions take &gt; 1 cycle, but can be pipelined</a:t>
            </a:r>
          </a:p>
          <a:p>
            <a:pPr lvl="1"/>
            <a:r>
              <a:rPr lang="en-US"/>
              <a:t>Instruction Latency Cycles/Issue</a:t>
            </a:r>
          </a:p>
          <a:p>
            <a:pPr lvl="1"/>
            <a:r>
              <a:rPr lang="en-US"/>
              <a:t>Load / Store 4 1</a:t>
            </a:r>
          </a:p>
          <a:p>
            <a:pPr lvl="1"/>
            <a:r>
              <a:rPr lang="en-US"/>
              <a:t>Integer Multiply 3 1</a:t>
            </a:r>
          </a:p>
          <a:p>
            <a:pPr lvl="1"/>
            <a:r>
              <a:rPr lang="en-US"/>
              <a:t>Integer/Long Divide 3-30 3-30</a:t>
            </a:r>
          </a:p>
          <a:p>
            <a:pPr lvl="1"/>
            <a:r>
              <a:rPr lang="en-US"/>
              <a:t>Single/Double FP Multiply 5 1</a:t>
            </a:r>
          </a:p>
          <a:p>
            <a:pPr lvl="1"/>
            <a:r>
              <a:rPr lang="en-US"/>
              <a:t>Single/Double FP Add 3 1</a:t>
            </a:r>
          </a:p>
          <a:p>
            <a:pPr lvl="1"/>
            <a:r>
              <a:rPr lang="en-US"/>
              <a:t>Single/Double FP Divide 3-15 3-15</a:t>
            </a:r>
          </a:p>
          <a:p>
            <a:endParaRPr lang="en-US" dirty="0"/>
          </a:p>
        </p:txBody>
      </p:sp>
      <p:sp>
        <p:nvSpPr>
          <p:cNvPr id="7" name="Rectangle 6">
            <a:extLst>
              <a:ext uri="{FF2B5EF4-FFF2-40B4-BE49-F238E27FC236}">
                <a16:creationId xmlns:a16="http://schemas.microsoft.com/office/drawing/2014/main" id="{F1EB1283-6434-42DE-B6D6-C2A87E85E5BE}"/>
              </a:ext>
            </a:extLst>
          </p:cNvPr>
          <p:cNvSpPr/>
          <p:nvPr/>
        </p:nvSpPr>
        <p:spPr>
          <a:xfrm>
            <a:off x="251147" y="6492874"/>
            <a:ext cx="10515599" cy="261610"/>
          </a:xfrm>
          <a:prstGeom prst="rect">
            <a:avLst/>
          </a:prstGeom>
        </p:spPr>
        <p:txBody>
          <a:bodyPr wrap="square">
            <a:spAutoFit/>
          </a:bodyPr>
          <a:lstStyle/>
          <a:p>
            <a:r>
              <a:rPr lang="en-US" sz="1100" i="1" dirty="0"/>
              <a:t>Bryant and </a:t>
            </a:r>
            <a:r>
              <a:rPr lang="en-US" sz="1100" i="1" dirty="0" err="1"/>
              <a:t>O’Hallaron</a:t>
            </a:r>
            <a:r>
              <a:rPr lang="en-US" sz="1100" i="1" dirty="0"/>
              <a:t>, Computer Systems: A Programmer’s Perspective; Third Edition</a:t>
            </a:r>
          </a:p>
        </p:txBody>
      </p:sp>
      <p:sp>
        <p:nvSpPr>
          <p:cNvPr id="30" name="Footer Placeholder 29">
            <a:extLst>
              <a:ext uri="{FF2B5EF4-FFF2-40B4-BE49-F238E27FC236}">
                <a16:creationId xmlns:a16="http://schemas.microsoft.com/office/drawing/2014/main" id="{142F2D7F-8656-6F4A-8881-4F76C939DD14}"/>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11362271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FB3A-5550-42D0-A9AC-3E2DADF73315}"/>
              </a:ext>
            </a:extLst>
          </p:cNvPr>
          <p:cNvSpPr>
            <a:spLocks noGrp="1"/>
          </p:cNvSpPr>
          <p:nvPr>
            <p:ph type="title"/>
          </p:nvPr>
        </p:nvSpPr>
        <p:spPr/>
        <p:txBody>
          <a:bodyPr/>
          <a:lstStyle/>
          <a:p>
            <a:r>
              <a:rPr lang="en-US"/>
              <a:t>SIMD (Single Instruction Multiple Data)</a:t>
            </a:r>
            <a:endParaRPr lang="en-US" dirty="0"/>
          </a:p>
        </p:txBody>
      </p:sp>
      <p:sp>
        <p:nvSpPr>
          <p:cNvPr id="3" name="Content Placeholder 2">
            <a:extLst>
              <a:ext uri="{FF2B5EF4-FFF2-40B4-BE49-F238E27FC236}">
                <a16:creationId xmlns:a16="http://schemas.microsoft.com/office/drawing/2014/main" id="{7D9FDF46-7F80-4858-B4EF-5460A72984D0}"/>
              </a:ext>
            </a:extLst>
          </p:cNvPr>
          <p:cNvSpPr>
            <a:spLocks noGrp="1"/>
          </p:cNvSpPr>
          <p:nvPr>
            <p:ph idx="1"/>
          </p:nvPr>
        </p:nvSpPr>
        <p:spPr/>
        <p:txBody>
          <a:bodyPr/>
          <a:lstStyle/>
          <a:p>
            <a:r>
              <a:rPr lang="en-US"/>
              <a:t>SIMD Operations: Single Precision</a:t>
            </a:r>
            <a:endParaRPr lang="en-US" dirty="0"/>
          </a:p>
        </p:txBody>
      </p:sp>
      <p:grpSp>
        <p:nvGrpSpPr>
          <p:cNvPr id="77" name="Group 76">
            <a:extLst>
              <a:ext uri="{FF2B5EF4-FFF2-40B4-BE49-F238E27FC236}">
                <a16:creationId xmlns:a16="http://schemas.microsoft.com/office/drawing/2014/main" id="{B97FA368-3C20-4587-A544-BDF503DFA3DC}"/>
              </a:ext>
            </a:extLst>
          </p:cNvPr>
          <p:cNvGrpSpPr/>
          <p:nvPr/>
        </p:nvGrpSpPr>
        <p:grpSpPr>
          <a:xfrm>
            <a:off x="6019655" y="2012703"/>
            <a:ext cx="6012023" cy="1667717"/>
            <a:chOff x="6063788" y="2015490"/>
            <a:chExt cx="6012023" cy="1667717"/>
          </a:xfrm>
        </p:grpSpPr>
        <p:sp>
          <p:nvSpPr>
            <p:cNvPr id="6" name="Text Box 259">
              <a:extLst>
                <a:ext uri="{FF2B5EF4-FFF2-40B4-BE49-F238E27FC236}">
                  <a16:creationId xmlns:a16="http://schemas.microsoft.com/office/drawing/2014/main" id="{98C89C54-A62F-4475-9922-93C991C75930}"/>
                </a:ext>
              </a:extLst>
            </p:cNvPr>
            <p:cNvSpPr txBox="1">
              <a:spLocks noChangeArrowheads="1"/>
            </p:cNvSpPr>
            <p:nvPr/>
          </p:nvSpPr>
          <p:spPr bwMode="auto">
            <a:xfrm>
              <a:off x="11039403" y="2509920"/>
              <a:ext cx="1014060" cy="461665"/>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19050">
                  <a:solidFill>
                    <a:srgbClr val="000000"/>
                  </a:solidFill>
                  <a:miter lim="800000"/>
                  <a:headEnd/>
                  <a:tailEnd type="none" w="sm" len="sm"/>
                </a14:hiddenLine>
              </a:ext>
            </a:extLst>
          </p:spPr>
          <p:txBody>
            <a:bodyPr wrap="none" lIns="45720" rIns="4572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dirty="0">
                  <a:latin typeface="Courier New" charset="0"/>
                </a:rPr>
                <a:t>%zmm0</a:t>
              </a:r>
            </a:p>
          </p:txBody>
        </p:sp>
        <p:sp>
          <p:nvSpPr>
            <p:cNvPr id="7" name="Text Box 260">
              <a:extLst>
                <a:ext uri="{FF2B5EF4-FFF2-40B4-BE49-F238E27FC236}">
                  <a16:creationId xmlns:a16="http://schemas.microsoft.com/office/drawing/2014/main" id="{2D557B5A-A079-446A-A85C-BAC928F32F19}"/>
                </a:ext>
              </a:extLst>
            </p:cNvPr>
            <p:cNvSpPr txBox="1">
              <a:spLocks noChangeArrowheads="1"/>
            </p:cNvSpPr>
            <p:nvPr/>
          </p:nvSpPr>
          <p:spPr bwMode="auto">
            <a:xfrm>
              <a:off x="11061751" y="3221542"/>
              <a:ext cx="1014060" cy="461665"/>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19050">
                  <a:solidFill>
                    <a:srgbClr val="000000"/>
                  </a:solidFill>
                  <a:miter lim="800000"/>
                  <a:headEnd/>
                  <a:tailEnd type="none" w="sm" len="sm"/>
                </a14:hiddenLine>
              </a:ext>
            </a:extLst>
          </p:spPr>
          <p:txBody>
            <a:bodyPr wrap="none" lIns="45720" rIns="4572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dirty="0">
                  <a:latin typeface="Courier New" charset="0"/>
                </a:rPr>
                <a:t>%zmm1</a:t>
              </a:r>
            </a:p>
          </p:txBody>
        </p:sp>
        <p:sp>
          <p:nvSpPr>
            <p:cNvPr id="8" name="Text Box 261">
              <a:extLst>
                <a:ext uri="{FF2B5EF4-FFF2-40B4-BE49-F238E27FC236}">
                  <a16:creationId xmlns:a16="http://schemas.microsoft.com/office/drawing/2014/main" id="{2A751719-FD35-4BE3-8F4C-18EF76FCF769}"/>
                </a:ext>
              </a:extLst>
            </p:cNvPr>
            <p:cNvSpPr txBox="1">
              <a:spLocks noChangeArrowheads="1"/>
            </p:cNvSpPr>
            <p:nvPr/>
          </p:nvSpPr>
          <p:spPr bwMode="auto">
            <a:xfrm>
              <a:off x="7073892" y="2015490"/>
              <a:ext cx="4885312" cy="461665"/>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19050">
                  <a:solidFill>
                    <a:srgbClr val="000000"/>
                  </a:solidFill>
                  <a:miter lim="800000"/>
                  <a:headEnd/>
                  <a:tailEnd type="none" w="sm" len="sm"/>
                </a14:hiddenLine>
              </a:ext>
            </a:extLst>
          </p:spPr>
          <p:txBody>
            <a:bodyPr wrap="none" lIns="45720" rIns="4572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dirty="0" err="1">
                  <a:latin typeface="Courier New" charset="0"/>
                </a:rPr>
                <a:t>vaddsd</a:t>
              </a:r>
              <a:r>
                <a:rPr lang="en-US" dirty="0">
                  <a:latin typeface="Courier New" charset="0"/>
                </a:rPr>
                <a:t> %zmm0, %zmm1, %zmm1</a:t>
              </a:r>
            </a:p>
          </p:txBody>
        </p:sp>
        <p:grpSp>
          <p:nvGrpSpPr>
            <p:cNvPr id="9" name="Group 8">
              <a:extLst>
                <a:ext uri="{FF2B5EF4-FFF2-40B4-BE49-F238E27FC236}">
                  <a16:creationId xmlns:a16="http://schemas.microsoft.com/office/drawing/2014/main" id="{003AA0EB-858D-4E78-B50B-ED1259B136AB}"/>
                </a:ext>
              </a:extLst>
            </p:cNvPr>
            <p:cNvGrpSpPr/>
            <p:nvPr/>
          </p:nvGrpSpPr>
          <p:grpSpPr>
            <a:xfrm>
              <a:off x="6063788" y="2556055"/>
              <a:ext cx="4902081" cy="931133"/>
              <a:chOff x="246821" y="1828800"/>
              <a:chExt cx="7312428" cy="1447800"/>
            </a:xfrm>
          </p:grpSpPr>
          <p:grpSp>
            <p:nvGrpSpPr>
              <p:cNvPr id="10" name="Group 9">
                <a:extLst>
                  <a:ext uri="{FF2B5EF4-FFF2-40B4-BE49-F238E27FC236}">
                    <a16:creationId xmlns:a16="http://schemas.microsoft.com/office/drawing/2014/main" id="{14855977-B177-48E9-A535-B51668FB494E}"/>
                  </a:ext>
                </a:extLst>
              </p:cNvPr>
              <p:cNvGrpSpPr/>
              <p:nvPr/>
            </p:nvGrpSpPr>
            <p:grpSpPr>
              <a:xfrm>
                <a:off x="247376" y="1828800"/>
                <a:ext cx="7311873" cy="304800"/>
                <a:chOff x="247376" y="1828800"/>
                <a:chExt cx="7311873" cy="304800"/>
              </a:xfrm>
            </p:grpSpPr>
            <p:grpSp>
              <p:nvGrpSpPr>
                <p:cNvPr id="64" name="Group 63">
                  <a:extLst>
                    <a:ext uri="{FF2B5EF4-FFF2-40B4-BE49-F238E27FC236}">
                      <a16:creationId xmlns:a16="http://schemas.microsoft.com/office/drawing/2014/main" id="{DC92BC97-C52F-4776-A496-6E8023C1520C}"/>
                    </a:ext>
                  </a:extLst>
                </p:cNvPr>
                <p:cNvGrpSpPr/>
                <p:nvPr/>
              </p:nvGrpSpPr>
              <p:grpSpPr>
                <a:xfrm>
                  <a:off x="247376" y="1828800"/>
                  <a:ext cx="1828800" cy="304800"/>
                  <a:chOff x="247376" y="1828800"/>
                  <a:chExt cx="3657600" cy="304800"/>
                </a:xfrm>
              </p:grpSpPr>
              <p:sp>
                <p:nvSpPr>
                  <p:cNvPr id="74" name="Rectangle 73">
                    <a:extLst>
                      <a:ext uri="{FF2B5EF4-FFF2-40B4-BE49-F238E27FC236}">
                        <a16:creationId xmlns:a16="http://schemas.microsoft.com/office/drawing/2014/main" id="{07A2965A-4691-4019-84A8-BC62AEDE1BF2}"/>
                      </a:ext>
                    </a:extLst>
                  </p:cNvPr>
                  <p:cNvSpPr>
                    <a:spLocks noChangeArrowheads="1"/>
                  </p:cNvSpPr>
                  <p:nvPr/>
                </p:nvSpPr>
                <p:spPr bwMode="auto">
                  <a:xfrm>
                    <a:off x="247376" y="1828800"/>
                    <a:ext cx="1828800" cy="304800"/>
                  </a:xfrm>
                  <a:prstGeom prst="rect">
                    <a:avLst/>
                  </a:prstGeom>
                  <a:solidFill>
                    <a:srgbClr val="C00000">
                      <a:alpha val="27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75" name="Rectangle 74">
                    <a:extLst>
                      <a:ext uri="{FF2B5EF4-FFF2-40B4-BE49-F238E27FC236}">
                        <a16:creationId xmlns:a16="http://schemas.microsoft.com/office/drawing/2014/main" id="{6C645112-7534-413F-A462-457EEB9B84E4}"/>
                      </a:ext>
                    </a:extLst>
                  </p:cNvPr>
                  <p:cNvSpPr>
                    <a:spLocks noChangeArrowheads="1"/>
                  </p:cNvSpPr>
                  <p:nvPr/>
                </p:nvSpPr>
                <p:spPr bwMode="auto">
                  <a:xfrm>
                    <a:off x="2076176" y="1828800"/>
                    <a:ext cx="1828800" cy="304800"/>
                  </a:xfrm>
                  <a:prstGeom prst="rect">
                    <a:avLst/>
                  </a:prstGeom>
                  <a:solidFill>
                    <a:srgbClr val="C00000">
                      <a:alpha val="27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65" name="Group 64">
                  <a:extLst>
                    <a:ext uri="{FF2B5EF4-FFF2-40B4-BE49-F238E27FC236}">
                      <a16:creationId xmlns:a16="http://schemas.microsoft.com/office/drawing/2014/main" id="{D4BA865A-C425-46B5-AD28-5E3A6DF50383}"/>
                    </a:ext>
                  </a:extLst>
                </p:cNvPr>
                <p:cNvGrpSpPr/>
                <p:nvPr/>
              </p:nvGrpSpPr>
              <p:grpSpPr>
                <a:xfrm>
                  <a:off x="2075067" y="1828800"/>
                  <a:ext cx="1828800" cy="304800"/>
                  <a:chOff x="2075067" y="1828800"/>
                  <a:chExt cx="3657600" cy="304800"/>
                </a:xfrm>
              </p:grpSpPr>
              <p:sp>
                <p:nvSpPr>
                  <p:cNvPr id="72" name="Rectangle 71">
                    <a:extLst>
                      <a:ext uri="{FF2B5EF4-FFF2-40B4-BE49-F238E27FC236}">
                        <a16:creationId xmlns:a16="http://schemas.microsoft.com/office/drawing/2014/main" id="{D58C0B54-28C8-40F6-B276-092230586E57}"/>
                      </a:ext>
                    </a:extLst>
                  </p:cNvPr>
                  <p:cNvSpPr>
                    <a:spLocks noChangeArrowheads="1"/>
                  </p:cNvSpPr>
                  <p:nvPr/>
                </p:nvSpPr>
                <p:spPr bwMode="auto">
                  <a:xfrm>
                    <a:off x="2075067" y="1828800"/>
                    <a:ext cx="1828800" cy="304800"/>
                  </a:xfrm>
                  <a:prstGeom prst="rect">
                    <a:avLst/>
                  </a:prstGeom>
                  <a:solidFill>
                    <a:srgbClr val="C00000">
                      <a:alpha val="27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73" name="Rectangle 72">
                    <a:extLst>
                      <a:ext uri="{FF2B5EF4-FFF2-40B4-BE49-F238E27FC236}">
                        <a16:creationId xmlns:a16="http://schemas.microsoft.com/office/drawing/2014/main" id="{EFA81AB6-3205-48D6-8A2F-21942631F7DC}"/>
                      </a:ext>
                    </a:extLst>
                  </p:cNvPr>
                  <p:cNvSpPr>
                    <a:spLocks noChangeArrowheads="1"/>
                  </p:cNvSpPr>
                  <p:nvPr/>
                </p:nvSpPr>
                <p:spPr bwMode="auto">
                  <a:xfrm>
                    <a:off x="3903867" y="1828800"/>
                    <a:ext cx="1828800" cy="304800"/>
                  </a:xfrm>
                  <a:prstGeom prst="rect">
                    <a:avLst/>
                  </a:prstGeom>
                  <a:solidFill>
                    <a:srgbClr val="C00000">
                      <a:alpha val="27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66" name="Group 65">
                  <a:extLst>
                    <a:ext uri="{FF2B5EF4-FFF2-40B4-BE49-F238E27FC236}">
                      <a16:creationId xmlns:a16="http://schemas.microsoft.com/office/drawing/2014/main" id="{E391675C-5CC5-42CA-BCEA-2367D69CDA06}"/>
                    </a:ext>
                  </a:extLst>
                </p:cNvPr>
                <p:cNvGrpSpPr/>
                <p:nvPr/>
              </p:nvGrpSpPr>
              <p:grpSpPr>
                <a:xfrm>
                  <a:off x="3902758" y="1828800"/>
                  <a:ext cx="1828800" cy="304800"/>
                  <a:chOff x="3902758" y="1828800"/>
                  <a:chExt cx="3657600" cy="304800"/>
                </a:xfrm>
              </p:grpSpPr>
              <p:sp>
                <p:nvSpPr>
                  <p:cNvPr id="70" name="Rectangle 69">
                    <a:extLst>
                      <a:ext uri="{FF2B5EF4-FFF2-40B4-BE49-F238E27FC236}">
                        <a16:creationId xmlns:a16="http://schemas.microsoft.com/office/drawing/2014/main" id="{0DE7FF62-B153-47A9-8FAB-40ACC8ECA694}"/>
                      </a:ext>
                    </a:extLst>
                  </p:cNvPr>
                  <p:cNvSpPr>
                    <a:spLocks noChangeArrowheads="1"/>
                  </p:cNvSpPr>
                  <p:nvPr/>
                </p:nvSpPr>
                <p:spPr bwMode="auto">
                  <a:xfrm>
                    <a:off x="3902758" y="1828800"/>
                    <a:ext cx="1828800" cy="304800"/>
                  </a:xfrm>
                  <a:prstGeom prst="rect">
                    <a:avLst/>
                  </a:prstGeom>
                  <a:solidFill>
                    <a:srgbClr val="C00000">
                      <a:alpha val="27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71" name="Rectangle 70">
                    <a:extLst>
                      <a:ext uri="{FF2B5EF4-FFF2-40B4-BE49-F238E27FC236}">
                        <a16:creationId xmlns:a16="http://schemas.microsoft.com/office/drawing/2014/main" id="{73554136-11BC-4C80-A861-EDE918C530D8}"/>
                      </a:ext>
                    </a:extLst>
                  </p:cNvPr>
                  <p:cNvSpPr>
                    <a:spLocks noChangeArrowheads="1"/>
                  </p:cNvSpPr>
                  <p:nvPr/>
                </p:nvSpPr>
                <p:spPr bwMode="auto">
                  <a:xfrm>
                    <a:off x="5731558" y="1828800"/>
                    <a:ext cx="1828800" cy="304800"/>
                  </a:xfrm>
                  <a:prstGeom prst="rect">
                    <a:avLst/>
                  </a:prstGeom>
                  <a:solidFill>
                    <a:srgbClr val="C00000">
                      <a:alpha val="27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67" name="Group 66">
                  <a:extLst>
                    <a:ext uri="{FF2B5EF4-FFF2-40B4-BE49-F238E27FC236}">
                      <a16:creationId xmlns:a16="http://schemas.microsoft.com/office/drawing/2014/main" id="{AB2E921A-8D70-4DA5-B067-1A04032726BD}"/>
                    </a:ext>
                  </a:extLst>
                </p:cNvPr>
                <p:cNvGrpSpPr/>
                <p:nvPr/>
              </p:nvGrpSpPr>
              <p:grpSpPr>
                <a:xfrm>
                  <a:off x="5730449" y="1828800"/>
                  <a:ext cx="1828800" cy="304800"/>
                  <a:chOff x="5730449" y="1828800"/>
                  <a:chExt cx="3657600" cy="304800"/>
                </a:xfrm>
              </p:grpSpPr>
              <p:sp>
                <p:nvSpPr>
                  <p:cNvPr id="68" name="Rectangle 67">
                    <a:extLst>
                      <a:ext uri="{FF2B5EF4-FFF2-40B4-BE49-F238E27FC236}">
                        <a16:creationId xmlns:a16="http://schemas.microsoft.com/office/drawing/2014/main" id="{E93E8FEE-39A5-4596-A079-E3B0A46FA88D}"/>
                      </a:ext>
                    </a:extLst>
                  </p:cNvPr>
                  <p:cNvSpPr>
                    <a:spLocks noChangeArrowheads="1"/>
                  </p:cNvSpPr>
                  <p:nvPr/>
                </p:nvSpPr>
                <p:spPr bwMode="auto">
                  <a:xfrm>
                    <a:off x="5730449" y="1828800"/>
                    <a:ext cx="1828800" cy="304800"/>
                  </a:xfrm>
                  <a:prstGeom prst="rect">
                    <a:avLst/>
                  </a:prstGeom>
                  <a:solidFill>
                    <a:srgbClr val="C00000">
                      <a:alpha val="27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69" name="Rectangle 68">
                    <a:extLst>
                      <a:ext uri="{FF2B5EF4-FFF2-40B4-BE49-F238E27FC236}">
                        <a16:creationId xmlns:a16="http://schemas.microsoft.com/office/drawing/2014/main" id="{9FC49ECD-8CD2-4787-B888-6AAECF491375}"/>
                      </a:ext>
                    </a:extLst>
                  </p:cNvPr>
                  <p:cNvSpPr>
                    <a:spLocks noChangeArrowheads="1"/>
                  </p:cNvSpPr>
                  <p:nvPr/>
                </p:nvSpPr>
                <p:spPr bwMode="auto">
                  <a:xfrm>
                    <a:off x="7559249" y="1828800"/>
                    <a:ext cx="1828800" cy="304800"/>
                  </a:xfrm>
                  <a:prstGeom prst="rect">
                    <a:avLst/>
                  </a:prstGeom>
                  <a:solidFill>
                    <a:srgbClr val="C00000">
                      <a:alpha val="27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grpSp>
            <p:nvGrpSpPr>
              <p:cNvPr id="11" name="Group 10">
                <a:extLst>
                  <a:ext uri="{FF2B5EF4-FFF2-40B4-BE49-F238E27FC236}">
                    <a16:creationId xmlns:a16="http://schemas.microsoft.com/office/drawing/2014/main" id="{7E0F1941-4135-4B0C-BB81-7CA784721BCF}"/>
                  </a:ext>
                </a:extLst>
              </p:cNvPr>
              <p:cNvGrpSpPr/>
              <p:nvPr/>
            </p:nvGrpSpPr>
            <p:grpSpPr>
              <a:xfrm>
                <a:off x="246821" y="2971800"/>
                <a:ext cx="7311873" cy="304800"/>
                <a:chOff x="246821" y="2971800"/>
                <a:chExt cx="7311873" cy="304800"/>
              </a:xfrm>
            </p:grpSpPr>
            <p:grpSp>
              <p:nvGrpSpPr>
                <p:cNvPr id="52" name="Group 51">
                  <a:extLst>
                    <a:ext uri="{FF2B5EF4-FFF2-40B4-BE49-F238E27FC236}">
                      <a16:creationId xmlns:a16="http://schemas.microsoft.com/office/drawing/2014/main" id="{0F4605A7-B5B2-422B-977A-649BB41CA4E2}"/>
                    </a:ext>
                  </a:extLst>
                </p:cNvPr>
                <p:cNvGrpSpPr/>
                <p:nvPr/>
              </p:nvGrpSpPr>
              <p:grpSpPr>
                <a:xfrm>
                  <a:off x="246821" y="2971800"/>
                  <a:ext cx="1828800" cy="304800"/>
                  <a:chOff x="246821" y="2971800"/>
                  <a:chExt cx="3657600" cy="304800"/>
                </a:xfrm>
              </p:grpSpPr>
              <p:sp>
                <p:nvSpPr>
                  <p:cNvPr id="62" name="Rectangle 61">
                    <a:extLst>
                      <a:ext uri="{FF2B5EF4-FFF2-40B4-BE49-F238E27FC236}">
                        <a16:creationId xmlns:a16="http://schemas.microsoft.com/office/drawing/2014/main" id="{86972B40-33C3-4FB4-9E6E-55019D6648B0}"/>
                      </a:ext>
                    </a:extLst>
                  </p:cNvPr>
                  <p:cNvSpPr>
                    <a:spLocks noChangeArrowheads="1"/>
                  </p:cNvSpPr>
                  <p:nvPr/>
                </p:nvSpPr>
                <p:spPr bwMode="auto">
                  <a:xfrm>
                    <a:off x="246821" y="2971800"/>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63" name="Rectangle 62">
                    <a:extLst>
                      <a:ext uri="{FF2B5EF4-FFF2-40B4-BE49-F238E27FC236}">
                        <a16:creationId xmlns:a16="http://schemas.microsoft.com/office/drawing/2014/main" id="{E452490E-C23A-4CCB-8604-3C7760B47160}"/>
                      </a:ext>
                    </a:extLst>
                  </p:cNvPr>
                  <p:cNvSpPr>
                    <a:spLocks noChangeArrowheads="1"/>
                  </p:cNvSpPr>
                  <p:nvPr/>
                </p:nvSpPr>
                <p:spPr bwMode="auto">
                  <a:xfrm>
                    <a:off x="2075621" y="2971800"/>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53" name="Group 52">
                  <a:extLst>
                    <a:ext uri="{FF2B5EF4-FFF2-40B4-BE49-F238E27FC236}">
                      <a16:creationId xmlns:a16="http://schemas.microsoft.com/office/drawing/2014/main" id="{336D0CA1-DF54-49AA-AA94-B5642B254A10}"/>
                    </a:ext>
                  </a:extLst>
                </p:cNvPr>
                <p:cNvGrpSpPr/>
                <p:nvPr/>
              </p:nvGrpSpPr>
              <p:grpSpPr>
                <a:xfrm>
                  <a:off x="2074512" y="2971800"/>
                  <a:ext cx="1828800" cy="304800"/>
                  <a:chOff x="2074512" y="2971800"/>
                  <a:chExt cx="3657600" cy="304800"/>
                </a:xfrm>
              </p:grpSpPr>
              <p:sp>
                <p:nvSpPr>
                  <p:cNvPr id="60" name="Rectangle 59">
                    <a:extLst>
                      <a:ext uri="{FF2B5EF4-FFF2-40B4-BE49-F238E27FC236}">
                        <a16:creationId xmlns:a16="http://schemas.microsoft.com/office/drawing/2014/main" id="{987A2B28-8455-4816-B14E-B5326764341D}"/>
                      </a:ext>
                    </a:extLst>
                  </p:cNvPr>
                  <p:cNvSpPr>
                    <a:spLocks noChangeArrowheads="1"/>
                  </p:cNvSpPr>
                  <p:nvPr/>
                </p:nvSpPr>
                <p:spPr bwMode="auto">
                  <a:xfrm>
                    <a:off x="2074512" y="2971800"/>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61" name="Rectangle 60">
                    <a:extLst>
                      <a:ext uri="{FF2B5EF4-FFF2-40B4-BE49-F238E27FC236}">
                        <a16:creationId xmlns:a16="http://schemas.microsoft.com/office/drawing/2014/main" id="{447ADE03-0590-482B-BB19-78C345F14823}"/>
                      </a:ext>
                    </a:extLst>
                  </p:cNvPr>
                  <p:cNvSpPr>
                    <a:spLocks noChangeArrowheads="1"/>
                  </p:cNvSpPr>
                  <p:nvPr/>
                </p:nvSpPr>
                <p:spPr bwMode="auto">
                  <a:xfrm>
                    <a:off x="3903312" y="2971800"/>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54" name="Group 53">
                  <a:extLst>
                    <a:ext uri="{FF2B5EF4-FFF2-40B4-BE49-F238E27FC236}">
                      <a16:creationId xmlns:a16="http://schemas.microsoft.com/office/drawing/2014/main" id="{18BA6C0D-A7EA-4192-95BA-9F8C590EB042}"/>
                    </a:ext>
                  </a:extLst>
                </p:cNvPr>
                <p:cNvGrpSpPr/>
                <p:nvPr/>
              </p:nvGrpSpPr>
              <p:grpSpPr>
                <a:xfrm>
                  <a:off x="3902203" y="2971800"/>
                  <a:ext cx="1828800" cy="304800"/>
                  <a:chOff x="3902203" y="2971800"/>
                  <a:chExt cx="3657600" cy="304800"/>
                </a:xfrm>
              </p:grpSpPr>
              <p:sp>
                <p:nvSpPr>
                  <p:cNvPr id="58" name="Rectangle 57">
                    <a:extLst>
                      <a:ext uri="{FF2B5EF4-FFF2-40B4-BE49-F238E27FC236}">
                        <a16:creationId xmlns:a16="http://schemas.microsoft.com/office/drawing/2014/main" id="{853B1B86-F97B-4415-BA9E-4085AFBC549A}"/>
                      </a:ext>
                    </a:extLst>
                  </p:cNvPr>
                  <p:cNvSpPr>
                    <a:spLocks noChangeArrowheads="1"/>
                  </p:cNvSpPr>
                  <p:nvPr/>
                </p:nvSpPr>
                <p:spPr bwMode="auto">
                  <a:xfrm>
                    <a:off x="3902203" y="2971800"/>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59" name="Rectangle 58">
                    <a:extLst>
                      <a:ext uri="{FF2B5EF4-FFF2-40B4-BE49-F238E27FC236}">
                        <a16:creationId xmlns:a16="http://schemas.microsoft.com/office/drawing/2014/main" id="{D06EA18B-F216-4835-9B77-B4A49020D76C}"/>
                      </a:ext>
                    </a:extLst>
                  </p:cNvPr>
                  <p:cNvSpPr>
                    <a:spLocks noChangeArrowheads="1"/>
                  </p:cNvSpPr>
                  <p:nvPr/>
                </p:nvSpPr>
                <p:spPr bwMode="auto">
                  <a:xfrm>
                    <a:off x="5731003" y="2971800"/>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55" name="Group 54">
                  <a:extLst>
                    <a:ext uri="{FF2B5EF4-FFF2-40B4-BE49-F238E27FC236}">
                      <a16:creationId xmlns:a16="http://schemas.microsoft.com/office/drawing/2014/main" id="{FCDD7D3F-2250-4BBB-9DFF-CADA0D4D0A5A}"/>
                    </a:ext>
                  </a:extLst>
                </p:cNvPr>
                <p:cNvGrpSpPr/>
                <p:nvPr/>
              </p:nvGrpSpPr>
              <p:grpSpPr>
                <a:xfrm>
                  <a:off x="5729894" y="2971800"/>
                  <a:ext cx="1828800" cy="304800"/>
                  <a:chOff x="5729894" y="2971800"/>
                  <a:chExt cx="3657600" cy="304800"/>
                </a:xfrm>
              </p:grpSpPr>
              <p:sp>
                <p:nvSpPr>
                  <p:cNvPr id="56" name="Rectangle 55">
                    <a:extLst>
                      <a:ext uri="{FF2B5EF4-FFF2-40B4-BE49-F238E27FC236}">
                        <a16:creationId xmlns:a16="http://schemas.microsoft.com/office/drawing/2014/main" id="{598DFEE5-03A1-4D63-8169-F5C44B8E746B}"/>
                      </a:ext>
                    </a:extLst>
                  </p:cNvPr>
                  <p:cNvSpPr>
                    <a:spLocks noChangeArrowheads="1"/>
                  </p:cNvSpPr>
                  <p:nvPr/>
                </p:nvSpPr>
                <p:spPr bwMode="auto">
                  <a:xfrm>
                    <a:off x="5729894" y="2971800"/>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57" name="Rectangle 56">
                    <a:extLst>
                      <a:ext uri="{FF2B5EF4-FFF2-40B4-BE49-F238E27FC236}">
                        <a16:creationId xmlns:a16="http://schemas.microsoft.com/office/drawing/2014/main" id="{7B49A50A-963A-47F0-AA94-8B7CD3D6168A}"/>
                      </a:ext>
                    </a:extLst>
                  </p:cNvPr>
                  <p:cNvSpPr>
                    <a:spLocks noChangeArrowheads="1"/>
                  </p:cNvSpPr>
                  <p:nvPr/>
                </p:nvSpPr>
                <p:spPr bwMode="auto">
                  <a:xfrm>
                    <a:off x="7558694" y="2971800"/>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grpSp>
            <p:nvGrpSpPr>
              <p:cNvPr id="12" name="Group 11">
                <a:extLst>
                  <a:ext uri="{FF2B5EF4-FFF2-40B4-BE49-F238E27FC236}">
                    <a16:creationId xmlns:a16="http://schemas.microsoft.com/office/drawing/2014/main" id="{5E497E82-3ED7-450E-8C05-E589FF931AAD}"/>
                  </a:ext>
                </a:extLst>
              </p:cNvPr>
              <p:cNvGrpSpPr>
                <a:grpSpLocks/>
              </p:cNvGrpSpPr>
              <p:nvPr/>
            </p:nvGrpSpPr>
            <p:grpSpPr bwMode="auto">
              <a:xfrm>
                <a:off x="375860" y="2137641"/>
                <a:ext cx="685801" cy="838201"/>
                <a:chOff x="375860" y="2133600"/>
                <a:chExt cx="432" cy="528"/>
              </a:xfrm>
            </p:grpSpPr>
            <p:sp>
              <p:nvSpPr>
                <p:cNvPr id="48" name="Oval 47">
                  <a:extLst>
                    <a:ext uri="{FF2B5EF4-FFF2-40B4-BE49-F238E27FC236}">
                      <a16:creationId xmlns:a16="http://schemas.microsoft.com/office/drawing/2014/main" id="{8AD32FCD-84C4-439A-A027-317F11917AB8}"/>
                    </a:ext>
                  </a:extLst>
                </p:cNvPr>
                <p:cNvSpPr>
                  <a:spLocks noChangeArrowheads="1"/>
                </p:cNvSpPr>
                <p:nvPr/>
              </p:nvSpPr>
              <p:spPr bwMode="auto">
                <a:xfrm>
                  <a:off x="375956" y="2133744"/>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dirty="0">
                      <a:latin typeface="Courier New" charset="0"/>
                    </a:rPr>
                    <a:t>+</a:t>
                  </a:r>
                </a:p>
              </p:txBody>
            </p:sp>
            <p:sp>
              <p:nvSpPr>
                <p:cNvPr id="49" name="Line 241">
                  <a:extLst>
                    <a:ext uri="{FF2B5EF4-FFF2-40B4-BE49-F238E27FC236}">
                      <a16:creationId xmlns:a16="http://schemas.microsoft.com/office/drawing/2014/main" id="{DA9FF5B8-DD88-40FE-A6CA-CCAF73A74B68}"/>
                    </a:ext>
                  </a:extLst>
                </p:cNvPr>
                <p:cNvSpPr>
                  <a:spLocks noChangeShapeType="1"/>
                </p:cNvSpPr>
                <p:nvPr/>
              </p:nvSpPr>
              <p:spPr bwMode="auto">
                <a:xfrm>
                  <a:off x="375860" y="2133600"/>
                  <a:ext cx="144" cy="144"/>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50" name="Line 242">
                  <a:extLst>
                    <a:ext uri="{FF2B5EF4-FFF2-40B4-BE49-F238E27FC236}">
                      <a16:creationId xmlns:a16="http://schemas.microsoft.com/office/drawing/2014/main" id="{BBB170B7-957E-4C1D-96DD-04123F0D97E8}"/>
                    </a:ext>
                  </a:extLst>
                </p:cNvPr>
                <p:cNvSpPr>
                  <a:spLocks noChangeShapeType="1"/>
                </p:cNvSpPr>
                <p:nvPr/>
              </p:nvSpPr>
              <p:spPr bwMode="auto">
                <a:xfrm flipV="1">
                  <a:off x="375860" y="2133936"/>
                  <a:ext cx="144" cy="192"/>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51" name="Line 243">
                  <a:extLst>
                    <a:ext uri="{FF2B5EF4-FFF2-40B4-BE49-F238E27FC236}">
                      <a16:creationId xmlns:a16="http://schemas.microsoft.com/office/drawing/2014/main" id="{1343CAAF-861B-4820-8360-00B660689F40}"/>
                    </a:ext>
                  </a:extLst>
                </p:cNvPr>
                <p:cNvSpPr>
                  <a:spLocks noChangeShapeType="1"/>
                </p:cNvSpPr>
                <p:nvPr/>
              </p:nvSpPr>
              <p:spPr bwMode="auto">
                <a:xfrm rot="5400000" flipV="1">
                  <a:off x="376124" y="2133960"/>
                  <a:ext cx="192" cy="144"/>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3" name="Group 12">
                <a:extLst>
                  <a:ext uri="{FF2B5EF4-FFF2-40B4-BE49-F238E27FC236}">
                    <a16:creationId xmlns:a16="http://schemas.microsoft.com/office/drawing/2014/main" id="{51AC374F-8B2B-4CF5-8029-EFAC679C0BC9}"/>
                  </a:ext>
                </a:extLst>
              </p:cNvPr>
              <p:cNvGrpSpPr>
                <a:grpSpLocks/>
              </p:cNvGrpSpPr>
              <p:nvPr/>
            </p:nvGrpSpPr>
            <p:grpSpPr bwMode="auto">
              <a:xfrm>
                <a:off x="1290260" y="2137641"/>
                <a:ext cx="685801" cy="838201"/>
                <a:chOff x="1290260" y="2133600"/>
                <a:chExt cx="432" cy="528"/>
              </a:xfrm>
            </p:grpSpPr>
            <p:sp>
              <p:nvSpPr>
                <p:cNvPr id="44" name="Oval 43">
                  <a:extLst>
                    <a:ext uri="{FF2B5EF4-FFF2-40B4-BE49-F238E27FC236}">
                      <a16:creationId xmlns:a16="http://schemas.microsoft.com/office/drawing/2014/main" id="{34416811-8CB6-4869-B3B3-2F47CCD53ADA}"/>
                    </a:ext>
                  </a:extLst>
                </p:cNvPr>
                <p:cNvSpPr>
                  <a:spLocks noChangeArrowheads="1"/>
                </p:cNvSpPr>
                <p:nvPr/>
              </p:nvSpPr>
              <p:spPr bwMode="auto">
                <a:xfrm>
                  <a:off x="1290356" y="2133744"/>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dirty="0">
                      <a:latin typeface="Courier New" charset="0"/>
                    </a:rPr>
                    <a:t>+</a:t>
                  </a:r>
                </a:p>
              </p:txBody>
            </p:sp>
            <p:sp>
              <p:nvSpPr>
                <p:cNvPr id="45" name="Line 241">
                  <a:extLst>
                    <a:ext uri="{FF2B5EF4-FFF2-40B4-BE49-F238E27FC236}">
                      <a16:creationId xmlns:a16="http://schemas.microsoft.com/office/drawing/2014/main" id="{3175A005-3AB3-4C02-BE86-887C565DAACD}"/>
                    </a:ext>
                  </a:extLst>
                </p:cNvPr>
                <p:cNvSpPr>
                  <a:spLocks noChangeShapeType="1"/>
                </p:cNvSpPr>
                <p:nvPr/>
              </p:nvSpPr>
              <p:spPr bwMode="auto">
                <a:xfrm>
                  <a:off x="1290260" y="2133600"/>
                  <a:ext cx="144" cy="144"/>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46" name="Line 242">
                  <a:extLst>
                    <a:ext uri="{FF2B5EF4-FFF2-40B4-BE49-F238E27FC236}">
                      <a16:creationId xmlns:a16="http://schemas.microsoft.com/office/drawing/2014/main" id="{C7716AFE-6952-4F5F-AAB4-25ED5828BB0B}"/>
                    </a:ext>
                  </a:extLst>
                </p:cNvPr>
                <p:cNvSpPr>
                  <a:spLocks noChangeShapeType="1"/>
                </p:cNvSpPr>
                <p:nvPr/>
              </p:nvSpPr>
              <p:spPr bwMode="auto">
                <a:xfrm flipV="1">
                  <a:off x="1290260" y="2133936"/>
                  <a:ext cx="144" cy="192"/>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47" name="Line 243">
                  <a:extLst>
                    <a:ext uri="{FF2B5EF4-FFF2-40B4-BE49-F238E27FC236}">
                      <a16:creationId xmlns:a16="http://schemas.microsoft.com/office/drawing/2014/main" id="{5673BCAD-885E-4F48-BC11-BA7CAA2F19B4}"/>
                    </a:ext>
                  </a:extLst>
                </p:cNvPr>
                <p:cNvSpPr>
                  <a:spLocks noChangeShapeType="1"/>
                </p:cNvSpPr>
                <p:nvPr/>
              </p:nvSpPr>
              <p:spPr bwMode="auto">
                <a:xfrm rot="5400000" flipV="1">
                  <a:off x="1290524" y="2133960"/>
                  <a:ext cx="192" cy="144"/>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4" name="Group 13">
                <a:extLst>
                  <a:ext uri="{FF2B5EF4-FFF2-40B4-BE49-F238E27FC236}">
                    <a16:creationId xmlns:a16="http://schemas.microsoft.com/office/drawing/2014/main" id="{19CEFC03-E98E-436A-84FF-C6963132E2EC}"/>
                  </a:ext>
                </a:extLst>
              </p:cNvPr>
              <p:cNvGrpSpPr>
                <a:grpSpLocks/>
              </p:cNvGrpSpPr>
              <p:nvPr/>
            </p:nvGrpSpPr>
            <p:grpSpPr bwMode="auto">
              <a:xfrm>
                <a:off x="2204660" y="2137641"/>
                <a:ext cx="685801" cy="838201"/>
                <a:chOff x="2204660" y="2133600"/>
                <a:chExt cx="432" cy="528"/>
              </a:xfrm>
            </p:grpSpPr>
            <p:sp>
              <p:nvSpPr>
                <p:cNvPr id="40" name="Oval 39">
                  <a:extLst>
                    <a:ext uri="{FF2B5EF4-FFF2-40B4-BE49-F238E27FC236}">
                      <a16:creationId xmlns:a16="http://schemas.microsoft.com/office/drawing/2014/main" id="{9C0C1949-C4B0-4518-B347-0F211E7B94EF}"/>
                    </a:ext>
                  </a:extLst>
                </p:cNvPr>
                <p:cNvSpPr>
                  <a:spLocks noChangeArrowheads="1"/>
                </p:cNvSpPr>
                <p:nvPr/>
              </p:nvSpPr>
              <p:spPr bwMode="auto">
                <a:xfrm>
                  <a:off x="2204756" y="2133744"/>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dirty="0">
                      <a:latin typeface="Courier New" charset="0"/>
                    </a:rPr>
                    <a:t>+</a:t>
                  </a:r>
                </a:p>
              </p:txBody>
            </p:sp>
            <p:sp>
              <p:nvSpPr>
                <p:cNvPr id="41" name="Line 241">
                  <a:extLst>
                    <a:ext uri="{FF2B5EF4-FFF2-40B4-BE49-F238E27FC236}">
                      <a16:creationId xmlns:a16="http://schemas.microsoft.com/office/drawing/2014/main" id="{B9FC7F25-63FE-4EE9-A329-6438198DA797}"/>
                    </a:ext>
                  </a:extLst>
                </p:cNvPr>
                <p:cNvSpPr>
                  <a:spLocks noChangeShapeType="1"/>
                </p:cNvSpPr>
                <p:nvPr/>
              </p:nvSpPr>
              <p:spPr bwMode="auto">
                <a:xfrm>
                  <a:off x="2204660" y="2133600"/>
                  <a:ext cx="144" cy="144"/>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42" name="Line 242">
                  <a:extLst>
                    <a:ext uri="{FF2B5EF4-FFF2-40B4-BE49-F238E27FC236}">
                      <a16:creationId xmlns:a16="http://schemas.microsoft.com/office/drawing/2014/main" id="{555979B1-2073-46BA-9F4C-6F272B7457E4}"/>
                    </a:ext>
                  </a:extLst>
                </p:cNvPr>
                <p:cNvSpPr>
                  <a:spLocks noChangeShapeType="1"/>
                </p:cNvSpPr>
                <p:nvPr/>
              </p:nvSpPr>
              <p:spPr bwMode="auto">
                <a:xfrm flipV="1">
                  <a:off x="2204660" y="2133936"/>
                  <a:ext cx="144" cy="192"/>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43" name="Line 243">
                  <a:extLst>
                    <a:ext uri="{FF2B5EF4-FFF2-40B4-BE49-F238E27FC236}">
                      <a16:creationId xmlns:a16="http://schemas.microsoft.com/office/drawing/2014/main" id="{AD8F8E47-E168-41D7-9FDD-7AC270D130D8}"/>
                    </a:ext>
                  </a:extLst>
                </p:cNvPr>
                <p:cNvSpPr>
                  <a:spLocks noChangeShapeType="1"/>
                </p:cNvSpPr>
                <p:nvPr/>
              </p:nvSpPr>
              <p:spPr bwMode="auto">
                <a:xfrm rot="5400000" flipV="1">
                  <a:off x="2204924" y="2133960"/>
                  <a:ext cx="192" cy="144"/>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5" name="Group 14">
                <a:extLst>
                  <a:ext uri="{FF2B5EF4-FFF2-40B4-BE49-F238E27FC236}">
                    <a16:creationId xmlns:a16="http://schemas.microsoft.com/office/drawing/2014/main" id="{E6AC1925-EC0E-4961-851E-AFCA3F009A71}"/>
                  </a:ext>
                </a:extLst>
              </p:cNvPr>
              <p:cNvGrpSpPr>
                <a:grpSpLocks/>
              </p:cNvGrpSpPr>
              <p:nvPr/>
            </p:nvGrpSpPr>
            <p:grpSpPr bwMode="auto">
              <a:xfrm>
                <a:off x="3119060" y="2137641"/>
                <a:ext cx="685801" cy="838201"/>
                <a:chOff x="3119060" y="2133600"/>
                <a:chExt cx="432" cy="528"/>
              </a:xfrm>
            </p:grpSpPr>
            <p:sp>
              <p:nvSpPr>
                <p:cNvPr id="36" name="Oval 35">
                  <a:extLst>
                    <a:ext uri="{FF2B5EF4-FFF2-40B4-BE49-F238E27FC236}">
                      <a16:creationId xmlns:a16="http://schemas.microsoft.com/office/drawing/2014/main" id="{B9C0BE23-632C-4668-9DA9-48A7DA160144}"/>
                    </a:ext>
                  </a:extLst>
                </p:cNvPr>
                <p:cNvSpPr>
                  <a:spLocks noChangeArrowheads="1"/>
                </p:cNvSpPr>
                <p:nvPr/>
              </p:nvSpPr>
              <p:spPr bwMode="auto">
                <a:xfrm>
                  <a:off x="3119156" y="2133744"/>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dirty="0">
                      <a:latin typeface="Courier New" charset="0"/>
                    </a:rPr>
                    <a:t>+</a:t>
                  </a:r>
                </a:p>
              </p:txBody>
            </p:sp>
            <p:sp>
              <p:nvSpPr>
                <p:cNvPr id="37" name="Line 241">
                  <a:extLst>
                    <a:ext uri="{FF2B5EF4-FFF2-40B4-BE49-F238E27FC236}">
                      <a16:creationId xmlns:a16="http://schemas.microsoft.com/office/drawing/2014/main" id="{B8404BFA-BD31-44E2-8DF1-710AB89F4621}"/>
                    </a:ext>
                  </a:extLst>
                </p:cNvPr>
                <p:cNvSpPr>
                  <a:spLocks noChangeShapeType="1"/>
                </p:cNvSpPr>
                <p:nvPr/>
              </p:nvSpPr>
              <p:spPr bwMode="auto">
                <a:xfrm>
                  <a:off x="3119060" y="2133600"/>
                  <a:ext cx="144" cy="144"/>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38" name="Line 242">
                  <a:extLst>
                    <a:ext uri="{FF2B5EF4-FFF2-40B4-BE49-F238E27FC236}">
                      <a16:creationId xmlns:a16="http://schemas.microsoft.com/office/drawing/2014/main" id="{32AA19A2-A74F-4C60-8C62-C8C87E634343}"/>
                    </a:ext>
                  </a:extLst>
                </p:cNvPr>
                <p:cNvSpPr>
                  <a:spLocks noChangeShapeType="1"/>
                </p:cNvSpPr>
                <p:nvPr/>
              </p:nvSpPr>
              <p:spPr bwMode="auto">
                <a:xfrm flipV="1">
                  <a:off x="3119060" y="2133936"/>
                  <a:ext cx="144" cy="192"/>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39" name="Line 243">
                  <a:extLst>
                    <a:ext uri="{FF2B5EF4-FFF2-40B4-BE49-F238E27FC236}">
                      <a16:creationId xmlns:a16="http://schemas.microsoft.com/office/drawing/2014/main" id="{7E0E57F2-8A2B-4564-AA69-8A69C53EADA9}"/>
                    </a:ext>
                  </a:extLst>
                </p:cNvPr>
                <p:cNvSpPr>
                  <a:spLocks noChangeShapeType="1"/>
                </p:cNvSpPr>
                <p:nvPr/>
              </p:nvSpPr>
              <p:spPr bwMode="auto">
                <a:xfrm rot="5400000" flipV="1">
                  <a:off x="3119324" y="2133960"/>
                  <a:ext cx="192" cy="144"/>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6" name="Group 15">
                <a:extLst>
                  <a:ext uri="{FF2B5EF4-FFF2-40B4-BE49-F238E27FC236}">
                    <a16:creationId xmlns:a16="http://schemas.microsoft.com/office/drawing/2014/main" id="{14614BDD-2938-41F2-9035-895DEC1E5425}"/>
                  </a:ext>
                </a:extLst>
              </p:cNvPr>
              <p:cNvGrpSpPr>
                <a:grpSpLocks/>
              </p:cNvGrpSpPr>
              <p:nvPr/>
            </p:nvGrpSpPr>
            <p:grpSpPr bwMode="auto">
              <a:xfrm>
                <a:off x="4033460" y="2137641"/>
                <a:ext cx="685801" cy="838201"/>
                <a:chOff x="4033460" y="2133600"/>
                <a:chExt cx="432" cy="528"/>
              </a:xfrm>
            </p:grpSpPr>
            <p:sp>
              <p:nvSpPr>
                <p:cNvPr id="32" name="Oval 31">
                  <a:extLst>
                    <a:ext uri="{FF2B5EF4-FFF2-40B4-BE49-F238E27FC236}">
                      <a16:creationId xmlns:a16="http://schemas.microsoft.com/office/drawing/2014/main" id="{FD13C6C5-5A50-416C-B588-25089EEC9F1B}"/>
                    </a:ext>
                  </a:extLst>
                </p:cNvPr>
                <p:cNvSpPr>
                  <a:spLocks noChangeArrowheads="1"/>
                </p:cNvSpPr>
                <p:nvPr/>
              </p:nvSpPr>
              <p:spPr bwMode="auto">
                <a:xfrm>
                  <a:off x="4033556" y="2133744"/>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dirty="0">
                      <a:latin typeface="Courier New" charset="0"/>
                    </a:rPr>
                    <a:t>+</a:t>
                  </a:r>
                </a:p>
              </p:txBody>
            </p:sp>
            <p:sp>
              <p:nvSpPr>
                <p:cNvPr id="33" name="Line 241">
                  <a:extLst>
                    <a:ext uri="{FF2B5EF4-FFF2-40B4-BE49-F238E27FC236}">
                      <a16:creationId xmlns:a16="http://schemas.microsoft.com/office/drawing/2014/main" id="{29321F5D-89F4-4F88-A6C1-95E814740829}"/>
                    </a:ext>
                  </a:extLst>
                </p:cNvPr>
                <p:cNvSpPr>
                  <a:spLocks noChangeShapeType="1"/>
                </p:cNvSpPr>
                <p:nvPr/>
              </p:nvSpPr>
              <p:spPr bwMode="auto">
                <a:xfrm>
                  <a:off x="4033460" y="2133600"/>
                  <a:ext cx="144" cy="144"/>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34" name="Line 242">
                  <a:extLst>
                    <a:ext uri="{FF2B5EF4-FFF2-40B4-BE49-F238E27FC236}">
                      <a16:creationId xmlns:a16="http://schemas.microsoft.com/office/drawing/2014/main" id="{CBCA005C-E94D-4BBE-BB4C-D13A72086322}"/>
                    </a:ext>
                  </a:extLst>
                </p:cNvPr>
                <p:cNvSpPr>
                  <a:spLocks noChangeShapeType="1"/>
                </p:cNvSpPr>
                <p:nvPr/>
              </p:nvSpPr>
              <p:spPr bwMode="auto">
                <a:xfrm flipV="1">
                  <a:off x="4033460" y="2133936"/>
                  <a:ext cx="144" cy="192"/>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35" name="Line 243">
                  <a:extLst>
                    <a:ext uri="{FF2B5EF4-FFF2-40B4-BE49-F238E27FC236}">
                      <a16:creationId xmlns:a16="http://schemas.microsoft.com/office/drawing/2014/main" id="{85D6BFCD-6ED9-48D9-8729-D4FCB9A12E12}"/>
                    </a:ext>
                  </a:extLst>
                </p:cNvPr>
                <p:cNvSpPr>
                  <a:spLocks noChangeShapeType="1"/>
                </p:cNvSpPr>
                <p:nvPr/>
              </p:nvSpPr>
              <p:spPr bwMode="auto">
                <a:xfrm rot="5400000" flipV="1">
                  <a:off x="4033724" y="2133960"/>
                  <a:ext cx="192" cy="144"/>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7" name="Group 16">
                <a:extLst>
                  <a:ext uri="{FF2B5EF4-FFF2-40B4-BE49-F238E27FC236}">
                    <a16:creationId xmlns:a16="http://schemas.microsoft.com/office/drawing/2014/main" id="{E3A88AED-69C1-458F-992C-FB8B208B361F}"/>
                  </a:ext>
                </a:extLst>
              </p:cNvPr>
              <p:cNvGrpSpPr>
                <a:grpSpLocks/>
              </p:cNvGrpSpPr>
              <p:nvPr/>
            </p:nvGrpSpPr>
            <p:grpSpPr bwMode="auto">
              <a:xfrm>
                <a:off x="4947860" y="2137641"/>
                <a:ext cx="685801" cy="838201"/>
                <a:chOff x="4947860" y="2133600"/>
                <a:chExt cx="432" cy="528"/>
              </a:xfrm>
            </p:grpSpPr>
            <p:sp>
              <p:nvSpPr>
                <p:cNvPr id="28" name="Oval 27">
                  <a:extLst>
                    <a:ext uri="{FF2B5EF4-FFF2-40B4-BE49-F238E27FC236}">
                      <a16:creationId xmlns:a16="http://schemas.microsoft.com/office/drawing/2014/main" id="{E6845F03-CCD6-43C8-8556-BED17896A782}"/>
                    </a:ext>
                  </a:extLst>
                </p:cNvPr>
                <p:cNvSpPr>
                  <a:spLocks noChangeArrowheads="1"/>
                </p:cNvSpPr>
                <p:nvPr/>
              </p:nvSpPr>
              <p:spPr bwMode="auto">
                <a:xfrm>
                  <a:off x="4947956" y="2133744"/>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dirty="0">
                      <a:latin typeface="Courier New" charset="0"/>
                    </a:rPr>
                    <a:t>+</a:t>
                  </a:r>
                </a:p>
              </p:txBody>
            </p:sp>
            <p:sp>
              <p:nvSpPr>
                <p:cNvPr id="29" name="Line 241">
                  <a:extLst>
                    <a:ext uri="{FF2B5EF4-FFF2-40B4-BE49-F238E27FC236}">
                      <a16:creationId xmlns:a16="http://schemas.microsoft.com/office/drawing/2014/main" id="{EE83A5C5-83F5-4E66-A269-778DEBA04126}"/>
                    </a:ext>
                  </a:extLst>
                </p:cNvPr>
                <p:cNvSpPr>
                  <a:spLocks noChangeShapeType="1"/>
                </p:cNvSpPr>
                <p:nvPr/>
              </p:nvSpPr>
              <p:spPr bwMode="auto">
                <a:xfrm>
                  <a:off x="4947860" y="2133600"/>
                  <a:ext cx="144" cy="144"/>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30" name="Line 242">
                  <a:extLst>
                    <a:ext uri="{FF2B5EF4-FFF2-40B4-BE49-F238E27FC236}">
                      <a16:creationId xmlns:a16="http://schemas.microsoft.com/office/drawing/2014/main" id="{B510CBF5-5A17-40BA-9A1B-91289BFF4C32}"/>
                    </a:ext>
                  </a:extLst>
                </p:cNvPr>
                <p:cNvSpPr>
                  <a:spLocks noChangeShapeType="1"/>
                </p:cNvSpPr>
                <p:nvPr/>
              </p:nvSpPr>
              <p:spPr bwMode="auto">
                <a:xfrm flipV="1">
                  <a:off x="4947860" y="2133936"/>
                  <a:ext cx="144" cy="192"/>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31" name="Line 243">
                  <a:extLst>
                    <a:ext uri="{FF2B5EF4-FFF2-40B4-BE49-F238E27FC236}">
                      <a16:creationId xmlns:a16="http://schemas.microsoft.com/office/drawing/2014/main" id="{D65332E0-50B3-4E48-86E9-358D7004C349}"/>
                    </a:ext>
                  </a:extLst>
                </p:cNvPr>
                <p:cNvSpPr>
                  <a:spLocks noChangeShapeType="1"/>
                </p:cNvSpPr>
                <p:nvPr/>
              </p:nvSpPr>
              <p:spPr bwMode="auto">
                <a:xfrm rot="5400000" flipV="1">
                  <a:off x="4948124" y="2133960"/>
                  <a:ext cx="192" cy="144"/>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8" name="Group 17">
                <a:extLst>
                  <a:ext uri="{FF2B5EF4-FFF2-40B4-BE49-F238E27FC236}">
                    <a16:creationId xmlns:a16="http://schemas.microsoft.com/office/drawing/2014/main" id="{C82566D1-ECD1-4CFE-A323-5869700200DB}"/>
                  </a:ext>
                </a:extLst>
              </p:cNvPr>
              <p:cNvGrpSpPr>
                <a:grpSpLocks/>
              </p:cNvGrpSpPr>
              <p:nvPr/>
            </p:nvGrpSpPr>
            <p:grpSpPr bwMode="auto">
              <a:xfrm>
                <a:off x="5862259" y="2137641"/>
                <a:ext cx="685801" cy="838201"/>
                <a:chOff x="5862260" y="2133600"/>
                <a:chExt cx="432" cy="528"/>
              </a:xfrm>
            </p:grpSpPr>
            <p:sp>
              <p:nvSpPr>
                <p:cNvPr id="24" name="Oval 23">
                  <a:extLst>
                    <a:ext uri="{FF2B5EF4-FFF2-40B4-BE49-F238E27FC236}">
                      <a16:creationId xmlns:a16="http://schemas.microsoft.com/office/drawing/2014/main" id="{D3D34347-4D06-41EE-8A44-72427040AC89}"/>
                    </a:ext>
                  </a:extLst>
                </p:cNvPr>
                <p:cNvSpPr>
                  <a:spLocks noChangeArrowheads="1"/>
                </p:cNvSpPr>
                <p:nvPr/>
              </p:nvSpPr>
              <p:spPr bwMode="auto">
                <a:xfrm>
                  <a:off x="5862356" y="2133744"/>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dirty="0">
                      <a:latin typeface="Courier New" charset="0"/>
                    </a:rPr>
                    <a:t>+</a:t>
                  </a:r>
                </a:p>
              </p:txBody>
            </p:sp>
            <p:sp>
              <p:nvSpPr>
                <p:cNvPr id="25" name="Line 241">
                  <a:extLst>
                    <a:ext uri="{FF2B5EF4-FFF2-40B4-BE49-F238E27FC236}">
                      <a16:creationId xmlns:a16="http://schemas.microsoft.com/office/drawing/2014/main" id="{D6D83E12-74DA-44FD-B5D4-F8BD79237A97}"/>
                    </a:ext>
                  </a:extLst>
                </p:cNvPr>
                <p:cNvSpPr>
                  <a:spLocks noChangeShapeType="1"/>
                </p:cNvSpPr>
                <p:nvPr/>
              </p:nvSpPr>
              <p:spPr bwMode="auto">
                <a:xfrm>
                  <a:off x="5862260" y="2133600"/>
                  <a:ext cx="144" cy="144"/>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6" name="Line 242">
                  <a:extLst>
                    <a:ext uri="{FF2B5EF4-FFF2-40B4-BE49-F238E27FC236}">
                      <a16:creationId xmlns:a16="http://schemas.microsoft.com/office/drawing/2014/main" id="{E4AD9E86-1033-4F25-9EE2-AD021CF56C7A}"/>
                    </a:ext>
                  </a:extLst>
                </p:cNvPr>
                <p:cNvSpPr>
                  <a:spLocks noChangeShapeType="1"/>
                </p:cNvSpPr>
                <p:nvPr/>
              </p:nvSpPr>
              <p:spPr bwMode="auto">
                <a:xfrm flipV="1">
                  <a:off x="5862260" y="2133936"/>
                  <a:ext cx="144" cy="192"/>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7" name="Line 243">
                  <a:extLst>
                    <a:ext uri="{FF2B5EF4-FFF2-40B4-BE49-F238E27FC236}">
                      <a16:creationId xmlns:a16="http://schemas.microsoft.com/office/drawing/2014/main" id="{FFFBD688-F6E2-409E-880F-B2239E8E1B46}"/>
                    </a:ext>
                  </a:extLst>
                </p:cNvPr>
                <p:cNvSpPr>
                  <a:spLocks noChangeShapeType="1"/>
                </p:cNvSpPr>
                <p:nvPr/>
              </p:nvSpPr>
              <p:spPr bwMode="auto">
                <a:xfrm rot="5400000" flipV="1">
                  <a:off x="5862524" y="2133960"/>
                  <a:ext cx="192" cy="144"/>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9" name="Group 18">
                <a:extLst>
                  <a:ext uri="{FF2B5EF4-FFF2-40B4-BE49-F238E27FC236}">
                    <a16:creationId xmlns:a16="http://schemas.microsoft.com/office/drawing/2014/main" id="{8EC3C06F-CDFD-49C8-A257-9E3051D6AD33}"/>
                  </a:ext>
                </a:extLst>
              </p:cNvPr>
              <p:cNvGrpSpPr>
                <a:grpSpLocks/>
              </p:cNvGrpSpPr>
              <p:nvPr/>
            </p:nvGrpSpPr>
            <p:grpSpPr bwMode="auto">
              <a:xfrm>
                <a:off x="6776660" y="2137641"/>
                <a:ext cx="685801" cy="838201"/>
                <a:chOff x="6776660" y="2133600"/>
                <a:chExt cx="432" cy="528"/>
              </a:xfrm>
            </p:grpSpPr>
            <p:sp>
              <p:nvSpPr>
                <p:cNvPr id="20" name="Oval 19">
                  <a:extLst>
                    <a:ext uri="{FF2B5EF4-FFF2-40B4-BE49-F238E27FC236}">
                      <a16:creationId xmlns:a16="http://schemas.microsoft.com/office/drawing/2014/main" id="{8FD740C3-3BE1-48AD-AF69-DB7313F3E999}"/>
                    </a:ext>
                  </a:extLst>
                </p:cNvPr>
                <p:cNvSpPr>
                  <a:spLocks noChangeArrowheads="1"/>
                </p:cNvSpPr>
                <p:nvPr/>
              </p:nvSpPr>
              <p:spPr bwMode="auto">
                <a:xfrm>
                  <a:off x="6776756" y="2133744"/>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dirty="0">
                      <a:latin typeface="Courier New" charset="0"/>
                    </a:rPr>
                    <a:t>+</a:t>
                  </a:r>
                </a:p>
              </p:txBody>
            </p:sp>
            <p:sp>
              <p:nvSpPr>
                <p:cNvPr id="21" name="Line 241">
                  <a:extLst>
                    <a:ext uri="{FF2B5EF4-FFF2-40B4-BE49-F238E27FC236}">
                      <a16:creationId xmlns:a16="http://schemas.microsoft.com/office/drawing/2014/main" id="{1E5057CB-A5EA-4737-A0C9-AEDC9E6BF828}"/>
                    </a:ext>
                  </a:extLst>
                </p:cNvPr>
                <p:cNvSpPr>
                  <a:spLocks noChangeShapeType="1"/>
                </p:cNvSpPr>
                <p:nvPr/>
              </p:nvSpPr>
              <p:spPr bwMode="auto">
                <a:xfrm>
                  <a:off x="6776660" y="2133600"/>
                  <a:ext cx="144" cy="144"/>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2" name="Line 242">
                  <a:extLst>
                    <a:ext uri="{FF2B5EF4-FFF2-40B4-BE49-F238E27FC236}">
                      <a16:creationId xmlns:a16="http://schemas.microsoft.com/office/drawing/2014/main" id="{C4DDE134-4849-4558-B441-99BE4A06CB80}"/>
                    </a:ext>
                  </a:extLst>
                </p:cNvPr>
                <p:cNvSpPr>
                  <a:spLocks noChangeShapeType="1"/>
                </p:cNvSpPr>
                <p:nvPr/>
              </p:nvSpPr>
              <p:spPr bwMode="auto">
                <a:xfrm flipV="1">
                  <a:off x="6776660" y="2133936"/>
                  <a:ext cx="144" cy="192"/>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3" name="Line 243">
                  <a:extLst>
                    <a:ext uri="{FF2B5EF4-FFF2-40B4-BE49-F238E27FC236}">
                      <a16:creationId xmlns:a16="http://schemas.microsoft.com/office/drawing/2014/main" id="{74FD4583-65B3-4228-BF1C-31874AC49EE9}"/>
                    </a:ext>
                  </a:extLst>
                </p:cNvPr>
                <p:cNvSpPr>
                  <a:spLocks noChangeShapeType="1"/>
                </p:cNvSpPr>
                <p:nvPr/>
              </p:nvSpPr>
              <p:spPr bwMode="auto">
                <a:xfrm rot="5400000" flipV="1">
                  <a:off x="6776924" y="2133960"/>
                  <a:ext cx="192" cy="144"/>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grpSp>
      <p:grpSp>
        <p:nvGrpSpPr>
          <p:cNvPr id="4" name="Group 3">
            <a:extLst>
              <a:ext uri="{FF2B5EF4-FFF2-40B4-BE49-F238E27FC236}">
                <a16:creationId xmlns:a16="http://schemas.microsoft.com/office/drawing/2014/main" id="{E2ADF26B-16A4-44DB-884F-734074B1D138}"/>
              </a:ext>
            </a:extLst>
          </p:cNvPr>
          <p:cNvGrpSpPr/>
          <p:nvPr/>
        </p:nvGrpSpPr>
        <p:grpSpPr>
          <a:xfrm>
            <a:off x="5917387" y="4326886"/>
            <a:ext cx="6813784" cy="2093110"/>
            <a:chOff x="5917387" y="4326886"/>
            <a:chExt cx="6813784" cy="2093110"/>
          </a:xfrm>
        </p:grpSpPr>
        <p:grpSp>
          <p:nvGrpSpPr>
            <p:cNvPr id="182" name="Group 181">
              <a:extLst>
                <a:ext uri="{FF2B5EF4-FFF2-40B4-BE49-F238E27FC236}">
                  <a16:creationId xmlns:a16="http://schemas.microsoft.com/office/drawing/2014/main" id="{5F3B85BF-1C78-4B7E-ADF9-404E23177E85}"/>
                </a:ext>
              </a:extLst>
            </p:cNvPr>
            <p:cNvGrpSpPr/>
            <p:nvPr/>
          </p:nvGrpSpPr>
          <p:grpSpPr>
            <a:xfrm>
              <a:off x="5917387" y="4899337"/>
              <a:ext cx="6082283" cy="1520659"/>
              <a:chOff x="246821" y="3940523"/>
              <a:chExt cx="8946491" cy="2651062"/>
            </a:xfrm>
          </p:grpSpPr>
          <p:grpSp>
            <p:nvGrpSpPr>
              <p:cNvPr id="183" name="Group 182">
                <a:extLst>
                  <a:ext uri="{FF2B5EF4-FFF2-40B4-BE49-F238E27FC236}">
                    <a16:creationId xmlns:a16="http://schemas.microsoft.com/office/drawing/2014/main" id="{F8EFF935-54BC-4092-AED7-6E6F78BD47A4}"/>
                  </a:ext>
                </a:extLst>
              </p:cNvPr>
              <p:cNvGrpSpPr/>
              <p:nvPr/>
            </p:nvGrpSpPr>
            <p:grpSpPr>
              <a:xfrm>
                <a:off x="246821" y="4714262"/>
                <a:ext cx="7315200" cy="304800"/>
                <a:chOff x="246821" y="4714262"/>
                <a:chExt cx="7315200" cy="304800"/>
              </a:xfrm>
            </p:grpSpPr>
            <p:sp>
              <p:nvSpPr>
                <p:cNvPr id="212" name="Rectangle 211">
                  <a:extLst>
                    <a:ext uri="{FF2B5EF4-FFF2-40B4-BE49-F238E27FC236}">
                      <a16:creationId xmlns:a16="http://schemas.microsoft.com/office/drawing/2014/main" id="{19B164FB-CD78-4C6C-94AE-986C8DA108DC}"/>
                    </a:ext>
                  </a:extLst>
                </p:cNvPr>
                <p:cNvSpPr>
                  <a:spLocks noChangeArrowheads="1"/>
                </p:cNvSpPr>
                <p:nvPr/>
              </p:nvSpPr>
              <p:spPr bwMode="auto">
                <a:xfrm>
                  <a:off x="246821" y="4714262"/>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13" name="Rectangle 212">
                  <a:extLst>
                    <a:ext uri="{FF2B5EF4-FFF2-40B4-BE49-F238E27FC236}">
                      <a16:creationId xmlns:a16="http://schemas.microsoft.com/office/drawing/2014/main" id="{DAC5218C-E308-4CCB-95FA-E5511153355A}"/>
                    </a:ext>
                  </a:extLst>
                </p:cNvPr>
                <p:cNvSpPr>
                  <a:spLocks noChangeArrowheads="1"/>
                </p:cNvSpPr>
                <p:nvPr/>
              </p:nvSpPr>
              <p:spPr bwMode="auto">
                <a:xfrm>
                  <a:off x="2075621" y="4714262"/>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14" name="Rectangle 213">
                  <a:extLst>
                    <a:ext uri="{FF2B5EF4-FFF2-40B4-BE49-F238E27FC236}">
                      <a16:creationId xmlns:a16="http://schemas.microsoft.com/office/drawing/2014/main" id="{F7EE0B32-2BFC-42A0-AFCE-1CF8465E5924}"/>
                    </a:ext>
                  </a:extLst>
                </p:cNvPr>
                <p:cNvSpPr>
                  <a:spLocks noChangeArrowheads="1"/>
                </p:cNvSpPr>
                <p:nvPr/>
              </p:nvSpPr>
              <p:spPr bwMode="auto">
                <a:xfrm>
                  <a:off x="3904421" y="4714262"/>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15" name="Rectangle 214">
                  <a:extLst>
                    <a:ext uri="{FF2B5EF4-FFF2-40B4-BE49-F238E27FC236}">
                      <a16:creationId xmlns:a16="http://schemas.microsoft.com/office/drawing/2014/main" id="{C17ABCDB-839C-43A6-925C-CC9993BAAF60}"/>
                    </a:ext>
                  </a:extLst>
                </p:cNvPr>
                <p:cNvSpPr>
                  <a:spLocks noChangeArrowheads="1"/>
                </p:cNvSpPr>
                <p:nvPr/>
              </p:nvSpPr>
              <p:spPr bwMode="auto">
                <a:xfrm>
                  <a:off x="5733221" y="4714262"/>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84" name="Group 183">
                <a:extLst>
                  <a:ext uri="{FF2B5EF4-FFF2-40B4-BE49-F238E27FC236}">
                    <a16:creationId xmlns:a16="http://schemas.microsoft.com/office/drawing/2014/main" id="{DBB29BE5-E2B4-4CA9-A176-90D7267D4F94}"/>
                  </a:ext>
                </a:extLst>
              </p:cNvPr>
              <p:cNvGrpSpPr>
                <a:grpSpLocks/>
              </p:cNvGrpSpPr>
              <p:nvPr/>
            </p:nvGrpSpPr>
            <p:grpSpPr bwMode="auto">
              <a:xfrm>
                <a:off x="858404" y="5028568"/>
                <a:ext cx="685801" cy="838201"/>
                <a:chOff x="856421" y="5019062"/>
                <a:chExt cx="432" cy="528"/>
              </a:xfrm>
            </p:grpSpPr>
            <p:sp>
              <p:nvSpPr>
                <p:cNvPr id="208" name="Oval 207">
                  <a:extLst>
                    <a:ext uri="{FF2B5EF4-FFF2-40B4-BE49-F238E27FC236}">
                      <a16:creationId xmlns:a16="http://schemas.microsoft.com/office/drawing/2014/main" id="{7322D06E-273D-4F5D-9D69-AB69B496EABD}"/>
                    </a:ext>
                  </a:extLst>
                </p:cNvPr>
                <p:cNvSpPr>
                  <a:spLocks noChangeArrowheads="1"/>
                </p:cNvSpPr>
                <p:nvPr/>
              </p:nvSpPr>
              <p:spPr bwMode="auto">
                <a:xfrm>
                  <a:off x="856517" y="5019206"/>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a:latin typeface="Courier New" charset="0"/>
                    </a:rPr>
                    <a:t>+</a:t>
                  </a:r>
                </a:p>
              </p:txBody>
            </p:sp>
            <p:sp>
              <p:nvSpPr>
                <p:cNvPr id="209" name="Line 241">
                  <a:extLst>
                    <a:ext uri="{FF2B5EF4-FFF2-40B4-BE49-F238E27FC236}">
                      <a16:creationId xmlns:a16="http://schemas.microsoft.com/office/drawing/2014/main" id="{CE54B0B2-B262-499A-A078-1A0F2167EF7B}"/>
                    </a:ext>
                  </a:extLst>
                </p:cNvPr>
                <p:cNvSpPr>
                  <a:spLocks noChangeShapeType="1"/>
                </p:cNvSpPr>
                <p:nvPr/>
              </p:nvSpPr>
              <p:spPr bwMode="auto">
                <a:xfrm>
                  <a:off x="856421" y="5019062"/>
                  <a:ext cx="144" cy="144"/>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10" name="Line 242">
                  <a:extLst>
                    <a:ext uri="{FF2B5EF4-FFF2-40B4-BE49-F238E27FC236}">
                      <a16:creationId xmlns:a16="http://schemas.microsoft.com/office/drawing/2014/main" id="{6F69CD63-ABC0-40F8-BC6C-8B4B64FB2ABE}"/>
                    </a:ext>
                  </a:extLst>
                </p:cNvPr>
                <p:cNvSpPr>
                  <a:spLocks noChangeShapeType="1"/>
                </p:cNvSpPr>
                <p:nvPr/>
              </p:nvSpPr>
              <p:spPr bwMode="auto">
                <a:xfrm flipV="1">
                  <a:off x="856421" y="5019398"/>
                  <a:ext cx="144" cy="192"/>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11" name="Line 243">
                  <a:extLst>
                    <a:ext uri="{FF2B5EF4-FFF2-40B4-BE49-F238E27FC236}">
                      <a16:creationId xmlns:a16="http://schemas.microsoft.com/office/drawing/2014/main" id="{5A032640-A7D7-4BA5-80CB-EEB740249468}"/>
                    </a:ext>
                  </a:extLst>
                </p:cNvPr>
                <p:cNvSpPr>
                  <a:spLocks noChangeShapeType="1"/>
                </p:cNvSpPr>
                <p:nvPr/>
              </p:nvSpPr>
              <p:spPr bwMode="auto">
                <a:xfrm rot="5400000" flipV="1">
                  <a:off x="856685" y="5019422"/>
                  <a:ext cx="192" cy="144"/>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85" name="Group 184">
                <a:extLst>
                  <a:ext uri="{FF2B5EF4-FFF2-40B4-BE49-F238E27FC236}">
                    <a16:creationId xmlns:a16="http://schemas.microsoft.com/office/drawing/2014/main" id="{78A1C572-D8D6-4ED4-A2BB-8ABEE4F7B79C}"/>
                  </a:ext>
                </a:extLst>
              </p:cNvPr>
              <p:cNvGrpSpPr>
                <a:grpSpLocks/>
              </p:cNvGrpSpPr>
              <p:nvPr/>
            </p:nvGrpSpPr>
            <p:grpSpPr bwMode="auto">
              <a:xfrm>
                <a:off x="2691437" y="5028568"/>
                <a:ext cx="685801" cy="838201"/>
                <a:chOff x="2685221" y="5019062"/>
                <a:chExt cx="432" cy="528"/>
              </a:xfrm>
            </p:grpSpPr>
            <p:sp>
              <p:nvSpPr>
                <p:cNvPr id="204" name="Oval 203">
                  <a:extLst>
                    <a:ext uri="{FF2B5EF4-FFF2-40B4-BE49-F238E27FC236}">
                      <a16:creationId xmlns:a16="http://schemas.microsoft.com/office/drawing/2014/main" id="{BE2A0A24-5291-4C35-8075-3117395D8987}"/>
                    </a:ext>
                  </a:extLst>
                </p:cNvPr>
                <p:cNvSpPr>
                  <a:spLocks noChangeArrowheads="1"/>
                </p:cNvSpPr>
                <p:nvPr/>
              </p:nvSpPr>
              <p:spPr bwMode="auto">
                <a:xfrm>
                  <a:off x="2685317" y="5019206"/>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a:latin typeface="Courier New" charset="0"/>
                    </a:rPr>
                    <a:t>+</a:t>
                  </a:r>
                </a:p>
              </p:txBody>
            </p:sp>
            <p:sp>
              <p:nvSpPr>
                <p:cNvPr id="205" name="Line 246">
                  <a:extLst>
                    <a:ext uri="{FF2B5EF4-FFF2-40B4-BE49-F238E27FC236}">
                      <a16:creationId xmlns:a16="http://schemas.microsoft.com/office/drawing/2014/main" id="{986E0113-468C-451F-A7C4-8AEB1D3A9D64}"/>
                    </a:ext>
                  </a:extLst>
                </p:cNvPr>
                <p:cNvSpPr>
                  <a:spLocks noChangeShapeType="1"/>
                </p:cNvSpPr>
                <p:nvPr/>
              </p:nvSpPr>
              <p:spPr bwMode="auto">
                <a:xfrm>
                  <a:off x="2685221" y="5019062"/>
                  <a:ext cx="144" cy="144"/>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06" name="Line 247">
                  <a:extLst>
                    <a:ext uri="{FF2B5EF4-FFF2-40B4-BE49-F238E27FC236}">
                      <a16:creationId xmlns:a16="http://schemas.microsoft.com/office/drawing/2014/main" id="{7159D822-AFB5-4734-B324-B0C38D74ADF7}"/>
                    </a:ext>
                  </a:extLst>
                </p:cNvPr>
                <p:cNvSpPr>
                  <a:spLocks noChangeShapeType="1"/>
                </p:cNvSpPr>
                <p:nvPr/>
              </p:nvSpPr>
              <p:spPr bwMode="auto">
                <a:xfrm flipV="1">
                  <a:off x="2685221" y="5019398"/>
                  <a:ext cx="144" cy="192"/>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07" name="Line 248">
                  <a:extLst>
                    <a:ext uri="{FF2B5EF4-FFF2-40B4-BE49-F238E27FC236}">
                      <a16:creationId xmlns:a16="http://schemas.microsoft.com/office/drawing/2014/main" id="{7FFEFAFB-726B-403E-8E88-2D5166A6EF6D}"/>
                    </a:ext>
                  </a:extLst>
                </p:cNvPr>
                <p:cNvSpPr>
                  <a:spLocks noChangeShapeType="1"/>
                </p:cNvSpPr>
                <p:nvPr/>
              </p:nvSpPr>
              <p:spPr bwMode="auto">
                <a:xfrm rot="5400000" flipV="1">
                  <a:off x="2685485" y="5019422"/>
                  <a:ext cx="192" cy="144"/>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86" name="Group 185">
                <a:extLst>
                  <a:ext uri="{FF2B5EF4-FFF2-40B4-BE49-F238E27FC236}">
                    <a16:creationId xmlns:a16="http://schemas.microsoft.com/office/drawing/2014/main" id="{18D2D708-2733-4D57-B489-CA5C7B3D0664}"/>
                  </a:ext>
                </a:extLst>
              </p:cNvPr>
              <p:cNvGrpSpPr>
                <a:grpSpLocks/>
              </p:cNvGrpSpPr>
              <p:nvPr/>
            </p:nvGrpSpPr>
            <p:grpSpPr bwMode="auto">
              <a:xfrm>
                <a:off x="4524470" y="5028568"/>
                <a:ext cx="685801" cy="838201"/>
                <a:chOff x="4514021" y="5019062"/>
                <a:chExt cx="432" cy="528"/>
              </a:xfrm>
            </p:grpSpPr>
            <p:sp>
              <p:nvSpPr>
                <p:cNvPr id="200" name="Oval 199">
                  <a:extLst>
                    <a:ext uri="{FF2B5EF4-FFF2-40B4-BE49-F238E27FC236}">
                      <a16:creationId xmlns:a16="http://schemas.microsoft.com/office/drawing/2014/main" id="{5A827F8C-933F-44F7-8142-F09167FC4C98}"/>
                    </a:ext>
                  </a:extLst>
                </p:cNvPr>
                <p:cNvSpPr>
                  <a:spLocks noChangeArrowheads="1"/>
                </p:cNvSpPr>
                <p:nvPr/>
              </p:nvSpPr>
              <p:spPr bwMode="auto">
                <a:xfrm>
                  <a:off x="4514117" y="5019206"/>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a:latin typeface="Courier New" charset="0"/>
                    </a:rPr>
                    <a:t>+</a:t>
                  </a:r>
                </a:p>
              </p:txBody>
            </p:sp>
            <p:sp>
              <p:nvSpPr>
                <p:cNvPr id="201" name="Line 251">
                  <a:extLst>
                    <a:ext uri="{FF2B5EF4-FFF2-40B4-BE49-F238E27FC236}">
                      <a16:creationId xmlns:a16="http://schemas.microsoft.com/office/drawing/2014/main" id="{D03E69B9-5800-456B-AC1D-59543D0E06A1}"/>
                    </a:ext>
                  </a:extLst>
                </p:cNvPr>
                <p:cNvSpPr>
                  <a:spLocks noChangeShapeType="1"/>
                </p:cNvSpPr>
                <p:nvPr/>
              </p:nvSpPr>
              <p:spPr bwMode="auto">
                <a:xfrm>
                  <a:off x="4514021" y="5019062"/>
                  <a:ext cx="144" cy="144"/>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02" name="Line 252">
                  <a:extLst>
                    <a:ext uri="{FF2B5EF4-FFF2-40B4-BE49-F238E27FC236}">
                      <a16:creationId xmlns:a16="http://schemas.microsoft.com/office/drawing/2014/main" id="{249E7E10-0216-4BCC-BA0E-8EBCB458FC06}"/>
                    </a:ext>
                  </a:extLst>
                </p:cNvPr>
                <p:cNvSpPr>
                  <a:spLocks noChangeShapeType="1"/>
                </p:cNvSpPr>
                <p:nvPr/>
              </p:nvSpPr>
              <p:spPr bwMode="auto">
                <a:xfrm flipV="1">
                  <a:off x="4514021" y="5019398"/>
                  <a:ext cx="144" cy="192"/>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03" name="Line 253">
                  <a:extLst>
                    <a:ext uri="{FF2B5EF4-FFF2-40B4-BE49-F238E27FC236}">
                      <a16:creationId xmlns:a16="http://schemas.microsoft.com/office/drawing/2014/main" id="{2AFD29B2-4E98-40D2-B05C-986B5A41B36F}"/>
                    </a:ext>
                  </a:extLst>
                </p:cNvPr>
                <p:cNvSpPr>
                  <a:spLocks noChangeShapeType="1"/>
                </p:cNvSpPr>
                <p:nvPr/>
              </p:nvSpPr>
              <p:spPr bwMode="auto">
                <a:xfrm rot="5400000" flipV="1">
                  <a:off x="4514285" y="5019422"/>
                  <a:ext cx="192" cy="144"/>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87" name="Group 186">
                <a:extLst>
                  <a:ext uri="{FF2B5EF4-FFF2-40B4-BE49-F238E27FC236}">
                    <a16:creationId xmlns:a16="http://schemas.microsoft.com/office/drawing/2014/main" id="{B5248DF4-FA66-411B-8A38-FB90D0FDCAD6}"/>
                  </a:ext>
                </a:extLst>
              </p:cNvPr>
              <p:cNvGrpSpPr>
                <a:grpSpLocks/>
              </p:cNvGrpSpPr>
              <p:nvPr/>
            </p:nvGrpSpPr>
            <p:grpSpPr bwMode="auto">
              <a:xfrm>
                <a:off x="6357503" y="5028568"/>
                <a:ext cx="685801" cy="838201"/>
                <a:chOff x="6342821" y="5019062"/>
                <a:chExt cx="432" cy="528"/>
              </a:xfrm>
            </p:grpSpPr>
            <p:sp>
              <p:nvSpPr>
                <p:cNvPr id="196" name="Oval 195">
                  <a:extLst>
                    <a:ext uri="{FF2B5EF4-FFF2-40B4-BE49-F238E27FC236}">
                      <a16:creationId xmlns:a16="http://schemas.microsoft.com/office/drawing/2014/main" id="{9A07982C-4C9E-4A2E-A467-C69FB04D0F3C}"/>
                    </a:ext>
                  </a:extLst>
                </p:cNvPr>
                <p:cNvSpPr>
                  <a:spLocks noChangeArrowheads="1"/>
                </p:cNvSpPr>
                <p:nvPr/>
              </p:nvSpPr>
              <p:spPr bwMode="auto">
                <a:xfrm>
                  <a:off x="6342917" y="5019206"/>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a:latin typeface="Courier New" charset="0"/>
                    </a:rPr>
                    <a:t>+</a:t>
                  </a:r>
                </a:p>
              </p:txBody>
            </p:sp>
            <p:sp>
              <p:nvSpPr>
                <p:cNvPr id="197" name="Line 256">
                  <a:extLst>
                    <a:ext uri="{FF2B5EF4-FFF2-40B4-BE49-F238E27FC236}">
                      <a16:creationId xmlns:a16="http://schemas.microsoft.com/office/drawing/2014/main" id="{59C3308A-7049-408A-8945-9AA7B1948AB4}"/>
                    </a:ext>
                  </a:extLst>
                </p:cNvPr>
                <p:cNvSpPr>
                  <a:spLocks noChangeShapeType="1"/>
                </p:cNvSpPr>
                <p:nvPr/>
              </p:nvSpPr>
              <p:spPr bwMode="auto">
                <a:xfrm>
                  <a:off x="6342821" y="5019062"/>
                  <a:ext cx="144" cy="144"/>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98" name="Line 257">
                  <a:extLst>
                    <a:ext uri="{FF2B5EF4-FFF2-40B4-BE49-F238E27FC236}">
                      <a16:creationId xmlns:a16="http://schemas.microsoft.com/office/drawing/2014/main" id="{D78980FE-D8F3-4FB2-B35C-48F44EBAE337}"/>
                    </a:ext>
                  </a:extLst>
                </p:cNvPr>
                <p:cNvSpPr>
                  <a:spLocks noChangeShapeType="1"/>
                </p:cNvSpPr>
                <p:nvPr/>
              </p:nvSpPr>
              <p:spPr bwMode="auto">
                <a:xfrm flipV="1">
                  <a:off x="6342821" y="5019398"/>
                  <a:ext cx="144" cy="192"/>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99" name="Line 258">
                  <a:extLst>
                    <a:ext uri="{FF2B5EF4-FFF2-40B4-BE49-F238E27FC236}">
                      <a16:creationId xmlns:a16="http://schemas.microsoft.com/office/drawing/2014/main" id="{DA46930C-9132-4913-A71C-180AB64CACEB}"/>
                    </a:ext>
                  </a:extLst>
                </p:cNvPr>
                <p:cNvSpPr>
                  <a:spLocks noChangeShapeType="1"/>
                </p:cNvSpPr>
                <p:nvPr/>
              </p:nvSpPr>
              <p:spPr bwMode="auto">
                <a:xfrm rot="5400000" flipV="1">
                  <a:off x="6343085" y="5019422"/>
                  <a:ext cx="192" cy="144"/>
                </a:xfrm>
                <a:prstGeom prst="line">
                  <a:avLst/>
                </a:prstGeom>
                <a:noFill/>
                <a:ln w="19050">
                  <a:solidFill>
                    <a:schemeClr val="tx2"/>
                  </a:solidFill>
                  <a:round/>
                  <a:headEnd/>
                  <a:tailEnd type="triangle" w="lg" len="med"/>
                </a:ln>
                <a:extLst>
                  <a:ext uri="{909E8E84-426E-40dd-AFC4-6F175D3DCCD1}">
                    <a14:hiddenFill xmlns:lc="http://schemas.openxmlformats.org/drawingml/2006/lockedCanvas" xmlns:a14="http://schemas.microsoft.com/office/drawing/2010/main" xmln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sp>
            <p:nvSpPr>
              <p:cNvPr id="188" name="Text Box 259">
                <a:extLst>
                  <a:ext uri="{FF2B5EF4-FFF2-40B4-BE49-F238E27FC236}">
                    <a16:creationId xmlns:a16="http://schemas.microsoft.com/office/drawing/2014/main" id="{845BF2B0-BE0C-4E8F-A79E-FD5E01F1E6AC}"/>
                  </a:ext>
                </a:extLst>
              </p:cNvPr>
              <p:cNvSpPr txBox="1">
                <a:spLocks noChangeArrowheads="1"/>
              </p:cNvSpPr>
              <p:nvPr/>
            </p:nvSpPr>
            <p:spPr bwMode="auto">
              <a:xfrm>
                <a:off x="7668384" y="4680248"/>
                <a:ext cx="1491591" cy="804850"/>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19050">
                    <a:solidFill>
                      <a:srgbClr val="000000"/>
                    </a:solidFill>
                    <a:miter lim="800000"/>
                    <a:headEnd/>
                    <a:tailEnd type="none" w="sm" len="sm"/>
                  </a14:hiddenLine>
                </a:ext>
              </a:extLst>
            </p:spPr>
            <p:txBody>
              <a:bodyPr wrap="none" lIns="45720" rIns="4572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dirty="0">
                    <a:latin typeface="Courier New" charset="0"/>
                  </a:rPr>
                  <a:t>%zmm0</a:t>
                </a:r>
              </a:p>
            </p:txBody>
          </p:sp>
          <p:sp>
            <p:nvSpPr>
              <p:cNvPr id="189" name="Text Box 260">
                <a:extLst>
                  <a:ext uri="{FF2B5EF4-FFF2-40B4-BE49-F238E27FC236}">
                    <a16:creationId xmlns:a16="http://schemas.microsoft.com/office/drawing/2014/main" id="{973C3967-3CB8-4DA0-9860-952B9FC16793}"/>
                  </a:ext>
                </a:extLst>
              </p:cNvPr>
              <p:cNvSpPr txBox="1">
                <a:spLocks noChangeArrowheads="1"/>
              </p:cNvSpPr>
              <p:nvPr/>
            </p:nvSpPr>
            <p:spPr bwMode="auto">
              <a:xfrm>
                <a:off x="7701721" y="5786735"/>
                <a:ext cx="1491591" cy="804850"/>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19050">
                    <a:solidFill>
                      <a:srgbClr val="000000"/>
                    </a:solidFill>
                    <a:miter lim="800000"/>
                    <a:headEnd/>
                    <a:tailEnd type="none" w="sm" len="sm"/>
                  </a14:hiddenLine>
                </a:ext>
              </a:extLst>
            </p:spPr>
            <p:txBody>
              <a:bodyPr wrap="none" lIns="45720" rIns="4572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dirty="0">
                    <a:latin typeface="Courier New" charset="0"/>
                  </a:rPr>
                  <a:t>%zmm1</a:t>
                </a:r>
              </a:p>
            </p:txBody>
          </p:sp>
          <p:sp>
            <p:nvSpPr>
              <p:cNvPr id="190" name="Text Box 261">
                <a:extLst>
                  <a:ext uri="{FF2B5EF4-FFF2-40B4-BE49-F238E27FC236}">
                    <a16:creationId xmlns:a16="http://schemas.microsoft.com/office/drawing/2014/main" id="{5520F2FC-CB74-4343-A0AF-7FF362D72180}"/>
                  </a:ext>
                </a:extLst>
              </p:cNvPr>
              <p:cNvSpPr txBox="1">
                <a:spLocks noChangeArrowheads="1"/>
              </p:cNvSpPr>
              <p:nvPr/>
            </p:nvSpPr>
            <p:spPr bwMode="auto">
              <a:xfrm>
                <a:off x="1366828" y="3940523"/>
                <a:ext cx="7185854" cy="804850"/>
              </a:xfrm>
              <a:prstGeom prst="rect">
                <a:avLst/>
              </a:prstGeom>
              <a:noFill/>
              <a:ln>
                <a:noFill/>
              </a:ln>
              <a:extLst>
                <a:ext uri="{909E8E84-426E-40dd-AFC4-6F175D3DCCD1}">
                  <a14:hiddenFill xmlns:lc="http://schemas.openxmlformats.org/drawingml/2006/lockedCanvas" xmlns:a14="http://schemas.microsoft.com/office/drawing/2010/main" xmlns="">
                    <a:solidFill>
                      <a:srgbClr val="FFFFFF"/>
                    </a:solidFill>
                  </a14:hiddenFill>
                </a:ext>
                <a:ext uri="{91240B29-F687-4f45-9708-019B960494DF}">
                  <a14:hiddenLine xmlns:lc="http://schemas.openxmlformats.org/drawingml/2006/lockedCanvas" xmlns:a14="http://schemas.microsoft.com/office/drawing/2010/main" xmlns="" w="19050">
                    <a:solidFill>
                      <a:srgbClr val="000000"/>
                    </a:solidFill>
                    <a:miter lim="800000"/>
                    <a:headEnd/>
                    <a:tailEnd type="none" w="sm" len="sm"/>
                  </a14:hiddenLine>
                </a:ext>
              </a:extLst>
            </p:spPr>
            <p:txBody>
              <a:bodyPr wrap="none" lIns="45720" rIns="4572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dirty="0" err="1">
                    <a:latin typeface="Courier New" charset="0"/>
                  </a:rPr>
                  <a:t>vaddds</a:t>
                </a:r>
                <a:r>
                  <a:rPr lang="en-US" dirty="0">
                    <a:latin typeface="Courier New" charset="0"/>
                  </a:rPr>
                  <a:t> %zmm0, %zmm1, %zmm1</a:t>
                </a:r>
              </a:p>
            </p:txBody>
          </p:sp>
          <p:grpSp>
            <p:nvGrpSpPr>
              <p:cNvPr id="191" name="Group 190">
                <a:extLst>
                  <a:ext uri="{FF2B5EF4-FFF2-40B4-BE49-F238E27FC236}">
                    <a16:creationId xmlns:a16="http://schemas.microsoft.com/office/drawing/2014/main" id="{870E6350-14EB-4F2D-BB4B-136257080A63}"/>
                  </a:ext>
                </a:extLst>
              </p:cNvPr>
              <p:cNvGrpSpPr/>
              <p:nvPr/>
            </p:nvGrpSpPr>
            <p:grpSpPr>
              <a:xfrm>
                <a:off x="246821" y="5857262"/>
                <a:ext cx="7315200" cy="304800"/>
                <a:chOff x="246821" y="5857262"/>
                <a:chExt cx="7315200" cy="304800"/>
              </a:xfrm>
            </p:grpSpPr>
            <p:sp>
              <p:nvSpPr>
                <p:cNvPr id="192" name="Rectangle 191">
                  <a:extLst>
                    <a:ext uri="{FF2B5EF4-FFF2-40B4-BE49-F238E27FC236}">
                      <a16:creationId xmlns:a16="http://schemas.microsoft.com/office/drawing/2014/main" id="{FFD8AE60-94B0-42B1-8A39-FF51963802F2}"/>
                    </a:ext>
                  </a:extLst>
                </p:cNvPr>
                <p:cNvSpPr>
                  <a:spLocks noChangeArrowheads="1"/>
                </p:cNvSpPr>
                <p:nvPr/>
              </p:nvSpPr>
              <p:spPr bwMode="auto">
                <a:xfrm>
                  <a:off x="246821" y="5857262"/>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93" name="Rectangle 192">
                  <a:extLst>
                    <a:ext uri="{FF2B5EF4-FFF2-40B4-BE49-F238E27FC236}">
                      <a16:creationId xmlns:a16="http://schemas.microsoft.com/office/drawing/2014/main" id="{14EBB088-8A13-42BF-A25B-2542572CC875}"/>
                    </a:ext>
                  </a:extLst>
                </p:cNvPr>
                <p:cNvSpPr>
                  <a:spLocks noChangeArrowheads="1"/>
                </p:cNvSpPr>
                <p:nvPr/>
              </p:nvSpPr>
              <p:spPr bwMode="auto">
                <a:xfrm>
                  <a:off x="2075621" y="5857262"/>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94" name="Rectangle 193">
                  <a:extLst>
                    <a:ext uri="{FF2B5EF4-FFF2-40B4-BE49-F238E27FC236}">
                      <a16:creationId xmlns:a16="http://schemas.microsoft.com/office/drawing/2014/main" id="{18B2FF70-18C8-414C-B783-5E5B458467FE}"/>
                    </a:ext>
                  </a:extLst>
                </p:cNvPr>
                <p:cNvSpPr>
                  <a:spLocks noChangeArrowheads="1"/>
                </p:cNvSpPr>
                <p:nvPr/>
              </p:nvSpPr>
              <p:spPr bwMode="auto">
                <a:xfrm>
                  <a:off x="3904421" y="5857262"/>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95" name="Rectangle 194">
                  <a:extLst>
                    <a:ext uri="{FF2B5EF4-FFF2-40B4-BE49-F238E27FC236}">
                      <a16:creationId xmlns:a16="http://schemas.microsoft.com/office/drawing/2014/main" id="{80AF20DC-C862-4AD6-8AD0-8690C44234C9}"/>
                    </a:ext>
                  </a:extLst>
                </p:cNvPr>
                <p:cNvSpPr>
                  <a:spLocks noChangeArrowheads="1"/>
                </p:cNvSpPr>
                <p:nvPr/>
              </p:nvSpPr>
              <p:spPr bwMode="auto">
                <a:xfrm>
                  <a:off x="5733221" y="5857262"/>
                  <a:ext cx="1828800" cy="304800"/>
                </a:xfrm>
                <a:prstGeom prst="rect">
                  <a:avLst/>
                </a:prstGeom>
                <a:solidFill>
                  <a:srgbClr val="C00000">
                    <a:alpha val="28000"/>
                  </a:srgbClr>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sp>
          <p:nvSpPr>
            <p:cNvPr id="217" name="Content Placeholder 2">
              <a:extLst>
                <a:ext uri="{FF2B5EF4-FFF2-40B4-BE49-F238E27FC236}">
                  <a16:creationId xmlns:a16="http://schemas.microsoft.com/office/drawing/2014/main" id="{1657401C-EE66-42DC-B4F8-06852AEF33AC}"/>
                </a:ext>
              </a:extLst>
            </p:cNvPr>
            <p:cNvSpPr txBox="1">
              <a:spLocks/>
            </p:cNvSpPr>
            <p:nvPr/>
          </p:nvSpPr>
          <p:spPr>
            <a:xfrm>
              <a:off x="5972759" y="4326886"/>
              <a:ext cx="6758412" cy="438019"/>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cs typeface="Calibri"/>
                </a:rPr>
                <a:t>SIMD Operations: Double Precision</a:t>
              </a:r>
              <a:endParaRPr lang="en-US" dirty="0"/>
            </a:p>
          </p:txBody>
        </p:sp>
      </p:grpSp>
      <p:sp>
        <p:nvSpPr>
          <p:cNvPr id="218" name="TextBox 217">
            <a:extLst>
              <a:ext uri="{FF2B5EF4-FFF2-40B4-BE49-F238E27FC236}">
                <a16:creationId xmlns:a16="http://schemas.microsoft.com/office/drawing/2014/main" id="{E6158F4C-A762-4F53-8CF8-5CFACCA5E378}"/>
              </a:ext>
            </a:extLst>
          </p:cNvPr>
          <p:cNvSpPr txBox="1"/>
          <p:nvPr/>
        </p:nvSpPr>
        <p:spPr>
          <a:xfrm>
            <a:off x="191376" y="1732184"/>
            <a:ext cx="497962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panose="05000000000000000000" pitchFamily="2" charset="2"/>
              <a:buChar char="q"/>
            </a:pPr>
            <a:r>
              <a:rPr lang="en-US" dirty="0">
                <a:ea typeface="+mn-lt"/>
                <a:cs typeface="+mn-lt"/>
              </a:rPr>
              <a:t>Example AVX-512F (a subset of AVX-512) instructions (ARM case Neon)</a:t>
            </a:r>
            <a:endParaRPr lang="en-US" dirty="0">
              <a:cs typeface="Calibri"/>
            </a:endParaRPr>
          </a:p>
          <a:p>
            <a:pPr marL="285750" indent="-285750">
              <a:buFont typeface="Wingdings" panose="05000000000000000000" pitchFamily="2" charset="2"/>
              <a:buChar char="q"/>
            </a:pPr>
            <a:endParaRPr lang="en-US" dirty="0">
              <a:ea typeface="+mn-lt"/>
              <a:cs typeface="Calibri"/>
            </a:endParaRPr>
          </a:p>
          <a:p>
            <a:pPr marL="285750" indent="-285750">
              <a:buFont typeface="Wingdings" panose="05000000000000000000" pitchFamily="2" charset="2"/>
              <a:buChar char="q"/>
            </a:pPr>
            <a:r>
              <a:rPr lang="en-US" dirty="0">
                <a:ea typeface="+mn-lt"/>
                <a:cs typeface="+mn-lt"/>
              </a:rPr>
              <a:t>zmm0 ...zmm31 are 512 bit registers; each can hold </a:t>
            </a:r>
          </a:p>
          <a:p>
            <a:pPr marL="742950" lvl="1" indent="-285750">
              <a:buFont typeface="Wingdings" panose="05000000000000000000" pitchFamily="2" charset="2"/>
              <a:buChar char="q"/>
            </a:pPr>
            <a:r>
              <a:rPr lang="en-US" dirty="0">
                <a:ea typeface="+mn-lt"/>
                <a:cs typeface="+mn-lt"/>
              </a:rPr>
              <a:t>16 single-precision (float of C; 32 bits) or </a:t>
            </a:r>
          </a:p>
          <a:p>
            <a:pPr marL="742950" lvl="1" indent="-285750">
              <a:buFont typeface="Wingdings" panose="05000000000000000000" pitchFamily="2" charset="2"/>
              <a:buChar char="q"/>
            </a:pPr>
            <a:r>
              <a:rPr lang="en-US" dirty="0">
                <a:ea typeface="+mn-lt"/>
                <a:cs typeface="+mn-lt"/>
              </a:rPr>
              <a:t>8 double-precision (double of C; 64 bits) ﬂoating point numbers</a:t>
            </a:r>
          </a:p>
        </p:txBody>
      </p:sp>
      <p:graphicFrame>
        <p:nvGraphicFramePr>
          <p:cNvPr id="76" name="Table 75">
            <a:extLst>
              <a:ext uri="{FF2B5EF4-FFF2-40B4-BE49-F238E27FC236}">
                <a16:creationId xmlns:a16="http://schemas.microsoft.com/office/drawing/2014/main" id="{F77B7A4E-1AB5-4D5F-9930-ACB5B60803D7}"/>
              </a:ext>
            </a:extLst>
          </p:cNvPr>
          <p:cNvGraphicFramePr>
            <a:graphicFrameLocks noGrp="1"/>
          </p:cNvGraphicFramePr>
          <p:nvPr/>
        </p:nvGraphicFramePr>
        <p:xfrm>
          <a:off x="156986" y="4136760"/>
          <a:ext cx="5574836" cy="2587627"/>
        </p:xfrm>
        <a:graphic>
          <a:graphicData uri="http://schemas.openxmlformats.org/drawingml/2006/table">
            <a:tbl>
              <a:tblPr firstRow="1" bandRow="1">
                <a:tableStyleId>{5C22544A-7EE6-4342-B048-85BDC9FD1C3A}</a:tableStyleId>
              </a:tblPr>
              <a:tblGrid>
                <a:gridCol w="1362384">
                  <a:extLst>
                    <a:ext uri="{9D8B030D-6E8A-4147-A177-3AD203B41FA5}">
                      <a16:colId xmlns:a16="http://schemas.microsoft.com/office/drawing/2014/main" val="1760869953"/>
                    </a:ext>
                  </a:extLst>
                </a:gridCol>
                <a:gridCol w="4212452">
                  <a:extLst>
                    <a:ext uri="{9D8B030D-6E8A-4147-A177-3AD203B41FA5}">
                      <a16:colId xmlns:a16="http://schemas.microsoft.com/office/drawing/2014/main" val="3051037463"/>
                    </a:ext>
                  </a:extLst>
                </a:gridCol>
              </a:tblGrid>
              <a:tr h="344170">
                <a:tc>
                  <a:txBody>
                    <a:bodyPr/>
                    <a:lstStyle/>
                    <a:p>
                      <a:r>
                        <a:rPr lang="en-US" dirty="0"/>
                        <a:t>Operation</a:t>
                      </a:r>
                    </a:p>
                  </a:txBody>
                  <a:tcPr/>
                </a:tc>
                <a:tc>
                  <a:txBody>
                    <a:bodyPr/>
                    <a:lstStyle/>
                    <a:p>
                      <a:r>
                        <a:rPr lang="en-US" dirty="0"/>
                        <a:t>Syntax</a:t>
                      </a:r>
                    </a:p>
                  </a:txBody>
                  <a:tcPr/>
                </a:tc>
                <a:extLst>
                  <a:ext uri="{0D108BD9-81ED-4DB2-BD59-A6C34878D82A}">
                    <a16:rowId xmlns:a16="http://schemas.microsoft.com/office/drawing/2014/main" val="2166063921"/>
                  </a:ext>
                </a:extLst>
              </a:tr>
              <a:tr h="370840">
                <a:tc>
                  <a:txBody>
                    <a:bodyPr/>
                    <a:lstStyle/>
                    <a:p>
                      <a:r>
                        <a:rPr lang="en-US" dirty="0"/>
                        <a:t>*</a:t>
                      </a:r>
                    </a:p>
                  </a:txBody>
                  <a:tcPr/>
                </a:tc>
                <a:tc>
                  <a:txBody>
                    <a:bodyPr/>
                    <a:lstStyle/>
                    <a:p>
                      <a:r>
                        <a:rPr lang="en-US" dirty="0" err="1"/>
                        <a:t>vmulps</a:t>
                      </a:r>
                      <a:r>
                        <a:rPr lang="en-US" dirty="0"/>
                        <a:t> %zmm0,%zmm1,%zmm2 </a:t>
                      </a:r>
                    </a:p>
                  </a:txBody>
                  <a:tcPr/>
                </a:tc>
                <a:extLst>
                  <a:ext uri="{0D108BD9-81ED-4DB2-BD59-A6C34878D82A}">
                    <a16:rowId xmlns:a16="http://schemas.microsoft.com/office/drawing/2014/main" val="1470028963"/>
                  </a:ext>
                </a:extLst>
              </a:tr>
              <a:tr h="0">
                <a:tc>
                  <a:txBody>
                    <a:bodyPr/>
                    <a:lstStyle/>
                    <a:p>
                      <a:r>
                        <a:rPr lang="en-US" dirty="0"/>
                        <a:t>+</a:t>
                      </a:r>
                    </a:p>
                  </a:txBody>
                  <a:tcPr/>
                </a:tc>
                <a:tc>
                  <a:txBody>
                    <a:bodyPr/>
                    <a:lstStyle/>
                    <a:p>
                      <a:r>
                        <a:rPr lang="en-US" dirty="0" err="1"/>
                        <a:t>vaddps</a:t>
                      </a:r>
                      <a:r>
                        <a:rPr lang="en-US" dirty="0"/>
                        <a:t> %zmm0,%zmm1,%zmm2</a:t>
                      </a:r>
                    </a:p>
                  </a:txBody>
                  <a:tcPr/>
                </a:tc>
                <a:extLst>
                  <a:ext uri="{0D108BD9-81ED-4DB2-BD59-A6C34878D82A}">
                    <a16:rowId xmlns:a16="http://schemas.microsoft.com/office/drawing/2014/main" val="3997623537"/>
                  </a:ext>
                </a:extLst>
              </a:tr>
              <a:tr h="0">
                <a:tc>
                  <a:txBody>
                    <a:bodyPr/>
                    <a:lstStyle/>
                    <a:p>
                      <a:endParaRPr lang="en-US" dirty="0"/>
                    </a:p>
                  </a:txBody>
                  <a:tcPr/>
                </a:tc>
                <a:tc>
                  <a:txBody>
                    <a:bodyPr/>
                    <a:lstStyle/>
                    <a:p>
                      <a:r>
                        <a:rPr lang="en-US" dirty="0"/>
                        <a:t>….</a:t>
                      </a:r>
                    </a:p>
                  </a:txBody>
                  <a:tcPr/>
                </a:tc>
                <a:extLst>
                  <a:ext uri="{0D108BD9-81ED-4DB2-BD59-A6C34878D82A}">
                    <a16:rowId xmlns:a16="http://schemas.microsoft.com/office/drawing/2014/main" val="267534742"/>
                  </a:ext>
                </a:extLst>
              </a:tr>
              <a:tr h="377827">
                <a:tc>
                  <a:txBody>
                    <a:bodyPr/>
                    <a:lstStyle/>
                    <a:p>
                      <a:r>
                        <a:rPr lang="en-US" dirty="0"/>
                        <a:t>Float + </a:t>
                      </a:r>
                    </a:p>
                  </a:txBody>
                  <a:tcPr/>
                </a:tc>
                <a:tc>
                  <a:txBody>
                    <a:bodyPr/>
                    <a:lstStyle/>
                    <a:p>
                      <a:r>
                        <a:rPr lang="en-US" dirty="0"/>
                        <a:t>vfmadd132ps %zmm0,%zmm1,%zmm2</a:t>
                      </a:r>
                    </a:p>
                  </a:txBody>
                  <a:tcPr/>
                </a:tc>
                <a:extLst>
                  <a:ext uri="{0D108BD9-81ED-4DB2-BD59-A6C34878D82A}">
                    <a16:rowId xmlns:a16="http://schemas.microsoft.com/office/drawing/2014/main" val="3977284740"/>
                  </a:ext>
                </a:extLst>
              </a:tr>
              <a:tr h="370840">
                <a:tc>
                  <a:txBody>
                    <a:bodyPr/>
                    <a:lstStyle/>
                    <a:p>
                      <a:r>
                        <a:rPr lang="en-US" dirty="0"/>
                        <a:t>load</a:t>
                      </a:r>
                    </a:p>
                  </a:txBody>
                  <a:tcPr/>
                </a:tc>
                <a:tc>
                  <a:txBody>
                    <a:bodyPr/>
                    <a:lstStyle/>
                    <a:p>
                      <a:r>
                        <a:rPr lang="en-US" dirty="0" err="1"/>
                        <a:t>vmovups</a:t>
                      </a:r>
                      <a:r>
                        <a:rPr lang="en-US" dirty="0"/>
                        <a:t> 256(%</a:t>
                      </a:r>
                      <a:r>
                        <a:rPr lang="en-US" dirty="0" err="1"/>
                        <a:t>rax</a:t>
                      </a:r>
                      <a:r>
                        <a:rPr lang="en-US" dirty="0"/>
                        <a:t>),%zmm0 </a:t>
                      </a:r>
                    </a:p>
                  </a:txBody>
                  <a:tcPr/>
                </a:tc>
                <a:extLst>
                  <a:ext uri="{0D108BD9-81ED-4DB2-BD59-A6C34878D82A}">
                    <a16:rowId xmlns:a16="http://schemas.microsoft.com/office/drawing/2014/main" val="2764219982"/>
                  </a:ext>
                </a:extLst>
              </a:tr>
              <a:tr h="370840">
                <a:tc>
                  <a:txBody>
                    <a:bodyPr/>
                    <a:lstStyle/>
                    <a:p>
                      <a:r>
                        <a:rPr lang="en-US" dirty="0"/>
                        <a:t>Store</a:t>
                      </a:r>
                    </a:p>
                  </a:txBody>
                  <a:tcPr/>
                </a:tc>
                <a:tc>
                  <a:txBody>
                    <a:bodyPr/>
                    <a:lstStyle/>
                    <a:p>
                      <a:r>
                        <a:rPr lang="en-US" dirty="0" err="1"/>
                        <a:t>vmovups</a:t>
                      </a:r>
                      <a:r>
                        <a:rPr lang="en-US" dirty="0"/>
                        <a:t> %zmm0,256(%</a:t>
                      </a:r>
                      <a:r>
                        <a:rPr lang="en-US" dirty="0" err="1"/>
                        <a:t>rax</a:t>
                      </a:r>
                      <a:r>
                        <a:rPr lang="en-US" dirty="0"/>
                        <a:t>)</a:t>
                      </a:r>
                    </a:p>
                  </a:txBody>
                  <a:tcPr/>
                </a:tc>
                <a:extLst>
                  <a:ext uri="{0D108BD9-81ED-4DB2-BD59-A6C34878D82A}">
                    <a16:rowId xmlns:a16="http://schemas.microsoft.com/office/drawing/2014/main" val="2509923922"/>
                  </a:ext>
                </a:extLst>
              </a:tr>
            </a:tbl>
          </a:graphicData>
        </a:graphic>
      </p:graphicFrame>
      <p:sp>
        <p:nvSpPr>
          <p:cNvPr id="101" name="Footer Placeholder 100">
            <a:extLst>
              <a:ext uri="{FF2B5EF4-FFF2-40B4-BE49-F238E27FC236}">
                <a16:creationId xmlns:a16="http://schemas.microsoft.com/office/drawing/2014/main" id="{6B933AC3-5EAB-BB4A-B2CE-AC25F0BEA2E1}"/>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47977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AC8D518-F450-D44E-977E-35F31C256DF1}"/>
              </a:ext>
            </a:extLst>
          </p:cNvPr>
          <p:cNvSpPr>
            <a:spLocks noGrp="1"/>
          </p:cNvSpPr>
          <p:nvPr>
            <p:ph type="title"/>
          </p:nvPr>
        </p:nvSpPr>
        <p:spPr/>
        <p:txBody>
          <a:bodyPr>
            <a:normAutofit fontScale="90000"/>
          </a:bodyPr>
          <a:lstStyle/>
          <a:p>
            <a:r>
              <a:rPr lang="en-US" dirty="0"/>
              <a:t>The guts of most interesting stuff is often ~this</a:t>
            </a:r>
          </a:p>
        </p:txBody>
      </p:sp>
      <p:sp>
        <p:nvSpPr>
          <p:cNvPr id="6" name="TextBox 5">
            <a:extLst>
              <a:ext uri="{FF2B5EF4-FFF2-40B4-BE49-F238E27FC236}">
                <a16:creationId xmlns:a16="http://schemas.microsoft.com/office/drawing/2014/main" id="{864CAB76-AE33-456F-BC62-A63084E7FD47}"/>
              </a:ext>
            </a:extLst>
          </p:cNvPr>
          <p:cNvSpPr txBox="1"/>
          <p:nvPr/>
        </p:nvSpPr>
        <p:spPr>
          <a:xfrm>
            <a:off x="1260088" y="2111299"/>
            <a:ext cx="907895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C322F"/>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a:solidFill>
                  <a:srgbClr val="268BD2"/>
                </a:solidFill>
                <a:latin typeface="Consolas" panose="020B0609020204030204" pitchFamily="49" charset="0"/>
                <a:cs typeface="Consolas" panose="020B0609020204030204" pitchFamily="49" charset="0"/>
              </a:rPr>
              <a:t>Foo</a:t>
            </a:r>
            <a:r>
              <a:rPr lang="en-US" dirty="0">
                <a:latin typeface="Consolas" panose="020B0609020204030204" pitchFamily="49" charset="0"/>
                <a:cs typeface="Consolas" panose="020B0609020204030204" pitchFamily="49" charset="0"/>
              </a:rPr>
              <a:t>(</a:t>
            </a:r>
            <a:r>
              <a:rPr lang="en-US" dirty="0">
                <a:solidFill>
                  <a:srgbClr val="DC322F"/>
                </a:solidFill>
                <a:latin typeface="Consolas" panose="020B0609020204030204" pitchFamily="49" charset="0"/>
                <a:cs typeface="Consolas" panose="020B0609020204030204" pitchFamily="49" charset="0"/>
              </a:rPr>
              <a:t>float</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err="1">
                <a:solidFill>
                  <a:srgbClr val="859900"/>
                </a:solidFill>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A, </a:t>
            </a:r>
            <a:r>
              <a:rPr lang="en-US" dirty="0">
                <a:solidFill>
                  <a:srgbClr val="DC322F"/>
                </a:solidFill>
                <a:latin typeface="Consolas" panose="020B0609020204030204" pitchFamily="49" charset="0"/>
                <a:cs typeface="Consolas" panose="020B0609020204030204" pitchFamily="49" charset="0"/>
              </a:rPr>
              <a:t>float</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err="1">
                <a:solidFill>
                  <a:srgbClr val="859900"/>
                </a:solidFill>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B, </a:t>
            </a:r>
            <a:r>
              <a:rPr lang="en-US" dirty="0">
                <a:solidFill>
                  <a:srgbClr val="DC322F"/>
                </a:solidFill>
                <a:latin typeface="Consolas" panose="020B0609020204030204" pitchFamily="49" charset="0"/>
                <a:cs typeface="Consolas" panose="020B0609020204030204" pitchFamily="49" charset="0"/>
              </a:rPr>
              <a:t>float</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err="1">
                <a:solidFill>
                  <a:srgbClr val="859900"/>
                </a:solidFill>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C, </a:t>
            </a:r>
            <a:r>
              <a:rPr lang="en-US" dirty="0" err="1">
                <a:solidFill>
                  <a:srgbClr val="859900"/>
                </a:solidFill>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a:t>
            </a:r>
            <a:r>
              <a:rPr lang="en-US" dirty="0" err="1">
                <a:solidFill>
                  <a:srgbClr val="DC322F"/>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 </a:t>
            </a:r>
            <a:r>
              <a:rPr lang="en-US" dirty="0" err="1">
                <a:solidFill>
                  <a:srgbClr val="859900"/>
                </a:solidFill>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a:t>
            </a:r>
            <a:r>
              <a:rPr lang="en-US" dirty="0" err="1">
                <a:solidFill>
                  <a:srgbClr val="DC322F"/>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N, </a:t>
            </a:r>
            <a:r>
              <a:rPr lang="en-US" dirty="0" err="1">
                <a:solidFill>
                  <a:srgbClr val="859900"/>
                </a:solidFill>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a:t>
            </a:r>
            <a:r>
              <a:rPr lang="en-US" dirty="0" err="1">
                <a:solidFill>
                  <a:srgbClr val="DC322F"/>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K)</a:t>
            </a:r>
          </a:p>
          <a:p>
            <a:r>
              <a:rPr lang="en-US" dirty="0">
                <a:latin typeface="Consolas" panose="020B0609020204030204" pitchFamily="49" charset="0"/>
                <a:cs typeface="Consolas" panose="020B0609020204030204" pitchFamily="49" charset="0"/>
              </a:rPr>
              <a:t> { </a:t>
            </a:r>
          </a:p>
          <a:p>
            <a:pPr lvl="1"/>
            <a:r>
              <a:rPr lang="en-US" dirty="0">
                <a:solidFill>
                  <a:srgbClr val="859900"/>
                </a:solidFill>
                <a:latin typeface="Consolas" panose="020B0609020204030204" pitchFamily="49" charset="0"/>
                <a:cs typeface="Consolas" panose="020B0609020204030204" pitchFamily="49" charset="0"/>
              </a:rPr>
              <a:t>for</a:t>
            </a:r>
            <a:r>
              <a:rPr lang="en-US" dirty="0">
                <a:latin typeface="Consolas" panose="020B0609020204030204" pitchFamily="49" charset="0"/>
                <a:cs typeface="Consolas" panose="020B0609020204030204" pitchFamily="49" charset="0"/>
              </a:rPr>
              <a:t> (</a:t>
            </a:r>
            <a:r>
              <a:rPr lang="en-US" dirty="0" err="1">
                <a:solidFill>
                  <a:srgbClr val="DC322F"/>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solidFill>
                  <a:srgbClr val="2AA198"/>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 m </a:t>
            </a:r>
            <a:r>
              <a:rPr lang="en-US" dirty="0">
                <a:solidFill>
                  <a:srgbClr val="859900"/>
                </a:solidFill>
                <a:latin typeface="Consolas" panose="020B0609020204030204" pitchFamily="49" charset="0"/>
                <a:cs typeface="Consolas" panose="020B0609020204030204" pitchFamily="49" charset="0"/>
              </a:rPr>
              <a:t>&lt;</a:t>
            </a:r>
            <a:r>
              <a:rPr lang="en-US" dirty="0">
                <a:latin typeface="Consolas" panose="020B0609020204030204" pitchFamily="49" charset="0"/>
                <a:cs typeface="Consolas" panose="020B0609020204030204" pitchFamily="49" charset="0"/>
              </a:rPr>
              <a:t> M; m</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 </a:t>
            </a:r>
            <a:endParaRPr lang="en-US" dirty="0">
              <a:solidFill>
                <a:srgbClr val="000000"/>
              </a:solidFill>
              <a:latin typeface="Consolas" panose="020B0609020204030204" pitchFamily="49" charset="0"/>
              <a:cs typeface="Consolas" panose="020B0609020204030204" pitchFamily="49" charset="0"/>
            </a:endParaRPr>
          </a:p>
          <a:p>
            <a:pPr lvl="2"/>
            <a:r>
              <a:rPr lang="en-US" dirty="0">
                <a:solidFill>
                  <a:srgbClr val="859900"/>
                </a:solidFill>
                <a:latin typeface="Consolas" panose="020B0609020204030204" pitchFamily="49" charset="0"/>
                <a:cs typeface="Consolas" panose="020B0609020204030204" pitchFamily="49" charset="0"/>
              </a:rPr>
              <a:t>for</a:t>
            </a:r>
            <a:r>
              <a:rPr lang="en-US" dirty="0">
                <a:latin typeface="Consolas" panose="020B0609020204030204" pitchFamily="49" charset="0"/>
                <a:cs typeface="Consolas" panose="020B0609020204030204" pitchFamily="49" charset="0"/>
              </a:rPr>
              <a:t> (</a:t>
            </a:r>
            <a:r>
              <a:rPr lang="en-US" dirty="0" err="1">
                <a:solidFill>
                  <a:srgbClr val="DC322F"/>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n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solidFill>
                  <a:srgbClr val="2AA198"/>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 n </a:t>
            </a:r>
            <a:r>
              <a:rPr lang="en-US" dirty="0">
                <a:solidFill>
                  <a:srgbClr val="859900"/>
                </a:solidFill>
                <a:latin typeface="Consolas" panose="020B0609020204030204" pitchFamily="49" charset="0"/>
                <a:cs typeface="Consolas" panose="020B0609020204030204" pitchFamily="49" charset="0"/>
              </a:rPr>
              <a:t>&lt;</a:t>
            </a:r>
            <a:r>
              <a:rPr lang="en-US" dirty="0">
                <a:latin typeface="Consolas" panose="020B0609020204030204" pitchFamily="49" charset="0"/>
                <a:cs typeface="Consolas" panose="020B0609020204030204" pitchFamily="49" charset="0"/>
              </a:rPr>
              <a:t> N; n</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 </a:t>
            </a:r>
            <a:endParaRPr lang="en-US" dirty="0">
              <a:solidFill>
                <a:srgbClr val="000000"/>
              </a:solidFill>
              <a:latin typeface="Consolas" panose="020B0609020204030204" pitchFamily="49" charset="0"/>
              <a:cs typeface="Consolas" panose="020B0609020204030204" pitchFamily="49" charset="0"/>
            </a:endParaRPr>
          </a:p>
          <a:p>
            <a:pPr lvl="3"/>
            <a:r>
              <a:rPr lang="en-US" dirty="0">
                <a:solidFill>
                  <a:srgbClr val="859900"/>
                </a:solidFill>
                <a:latin typeface="Consolas" panose="020B0609020204030204" pitchFamily="49" charset="0"/>
                <a:cs typeface="Consolas" panose="020B0609020204030204" pitchFamily="49" charset="0"/>
              </a:rPr>
              <a:t>for</a:t>
            </a:r>
            <a:r>
              <a:rPr lang="en-US" dirty="0">
                <a:latin typeface="Consolas" panose="020B0609020204030204" pitchFamily="49" charset="0"/>
                <a:cs typeface="Consolas" panose="020B0609020204030204" pitchFamily="49" charset="0"/>
              </a:rPr>
              <a:t> (</a:t>
            </a:r>
            <a:r>
              <a:rPr lang="en-US" dirty="0" err="1">
                <a:solidFill>
                  <a:srgbClr val="DC322F"/>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k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solidFill>
                  <a:srgbClr val="2AA198"/>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 k </a:t>
            </a:r>
            <a:r>
              <a:rPr lang="en-US" dirty="0">
                <a:solidFill>
                  <a:srgbClr val="859900"/>
                </a:solidFill>
                <a:latin typeface="Consolas" panose="020B0609020204030204" pitchFamily="49" charset="0"/>
                <a:cs typeface="Consolas" panose="020B0609020204030204" pitchFamily="49" charset="0"/>
              </a:rPr>
              <a:t>&lt;</a:t>
            </a:r>
            <a:r>
              <a:rPr lang="en-US" dirty="0">
                <a:latin typeface="Consolas" panose="020B0609020204030204" pitchFamily="49" charset="0"/>
                <a:cs typeface="Consolas" panose="020B0609020204030204" pitchFamily="49" charset="0"/>
              </a:rPr>
              <a:t> K; k</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 </a:t>
            </a:r>
          </a:p>
          <a:p>
            <a:pPr lvl="4"/>
            <a:r>
              <a:rPr lang="en-US" dirty="0">
                <a:latin typeface="Consolas" panose="020B0609020204030204" pitchFamily="49" charset="0"/>
                <a:cs typeface="Consolas" panose="020B0609020204030204" pitchFamily="49" charset="0"/>
              </a:rPr>
              <a:t>C[m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M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n]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A[m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M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k]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B[k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K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n]; </a:t>
            </a:r>
          </a:p>
          <a:p>
            <a:pPr lvl="3"/>
            <a:r>
              <a:rPr lang="en-US" dirty="0">
                <a:latin typeface="Consolas" panose="020B0609020204030204" pitchFamily="49" charset="0"/>
                <a:cs typeface="Consolas" panose="020B0609020204030204" pitchFamily="49" charset="0"/>
              </a:rPr>
              <a:t>} </a:t>
            </a:r>
          </a:p>
          <a:p>
            <a:pPr lvl="2"/>
            <a:r>
              <a:rPr lang="en-US" dirty="0">
                <a:latin typeface="Consolas" panose="020B0609020204030204" pitchFamily="49" charset="0"/>
                <a:cs typeface="Consolas" panose="020B0609020204030204" pitchFamily="49" charset="0"/>
              </a:rPr>
              <a:t>} </a:t>
            </a:r>
          </a:p>
          <a:p>
            <a:pPr lvl="1"/>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p>
        </p:txBody>
      </p:sp>
      <p:sp>
        <p:nvSpPr>
          <p:cNvPr id="29" name="Footer Placeholder 28">
            <a:extLst>
              <a:ext uri="{FF2B5EF4-FFF2-40B4-BE49-F238E27FC236}">
                <a16:creationId xmlns:a16="http://schemas.microsoft.com/office/drawing/2014/main" id="{99BA9DDE-23EC-7541-BD34-C5797C4B5DEE}"/>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5616011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F91E2-CE77-4D11-B160-2CED7F512305}"/>
              </a:ext>
            </a:extLst>
          </p:cNvPr>
          <p:cNvSpPr>
            <a:spLocks noGrp="1"/>
          </p:cNvSpPr>
          <p:nvPr>
            <p:ph type="title"/>
          </p:nvPr>
        </p:nvSpPr>
        <p:spPr/>
        <p:txBody>
          <a:bodyPr/>
          <a:lstStyle/>
          <a:p>
            <a:r>
              <a:rPr lang="en-US"/>
              <a:t>ARM Matrix Multiplication with SIMD</a:t>
            </a:r>
          </a:p>
        </p:txBody>
      </p:sp>
      <p:sp>
        <p:nvSpPr>
          <p:cNvPr id="3" name="Content Placeholder 2">
            <a:extLst>
              <a:ext uri="{FF2B5EF4-FFF2-40B4-BE49-F238E27FC236}">
                <a16:creationId xmlns:a16="http://schemas.microsoft.com/office/drawing/2014/main" id="{67E22F4F-0D61-42A3-B306-5EC866A811CF}"/>
              </a:ext>
            </a:extLst>
          </p:cNvPr>
          <p:cNvSpPr>
            <a:spLocks noGrp="1"/>
          </p:cNvSpPr>
          <p:nvPr>
            <p:ph idx="1"/>
          </p:nvPr>
        </p:nvSpPr>
        <p:spPr/>
        <p:txBody>
          <a:bodyPr/>
          <a:lstStyle/>
          <a:p>
            <a:r>
              <a:rPr lang="en-US" dirty="0">
                <a:hlinkClick r:id="rId3"/>
              </a:rPr>
              <a:t>https://developer.arm.com/documentation/102467/0100/Matrix-multiplication-example</a:t>
            </a:r>
            <a:r>
              <a:rPr lang="en-US" dirty="0"/>
              <a:t> </a:t>
            </a:r>
          </a:p>
        </p:txBody>
      </p:sp>
      <p:sp>
        <p:nvSpPr>
          <p:cNvPr id="29" name="Footer Placeholder 28">
            <a:extLst>
              <a:ext uri="{FF2B5EF4-FFF2-40B4-BE49-F238E27FC236}">
                <a16:creationId xmlns:a16="http://schemas.microsoft.com/office/drawing/2014/main" id="{40E58509-FEB9-B742-924D-793334CB3CD0}"/>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32983251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E88E-C152-47D0-9BA2-4EE239E9FDF7}"/>
              </a:ext>
            </a:extLst>
          </p:cNvPr>
          <p:cNvSpPr>
            <a:spLocks noGrp="1"/>
          </p:cNvSpPr>
          <p:nvPr>
            <p:ph type="title"/>
          </p:nvPr>
        </p:nvSpPr>
        <p:spPr/>
        <p:txBody>
          <a:bodyPr/>
          <a:lstStyle/>
          <a:p>
            <a:r>
              <a:rPr lang="en-US"/>
              <a:t>The Memory Hierarchy</a:t>
            </a:r>
            <a:endParaRPr lang="en-US" dirty="0"/>
          </a:p>
        </p:txBody>
      </p:sp>
      <p:sp>
        <p:nvSpPr>
          <p:cNvPr id="29" name="Text Placeholder 28">
            <a:extLst>
              <a:ext uri="{FF2B5EF4-FFF2-40B4-BE49-F238E27FC236}">
                <a16:creationId xmlns:a16="http://schemas.microsoft.com/office/drawing/2014/main" id="{DD12F958-B747-AC44-8D98-128144729F63}"/>
              </a:ext>
            </a:extLst>
          </p:cNvPr>
          <p:cNvSpPr>
            <a:spLocks noGrp="1"/>
          </p:cNvSpPr>
          <p:nvPr>
            <p:ph type="body" idx="1"/>
          </p:nvPr>
        </p:nvSpPr>
        <p:spPr/>
        <p:txBody>
          <a:bodyPr/>
          <a:lstStyle/>
          <a:p>
            <a:endParaRPr lang="en-US"/>
          </a:p>
        </p:txBody>
      </p:sp>
      <p:sp>
        <p:nvSpPr>
          <p:cNvPr id="30" name="Footer Placeholder 29">
            <a:extLst>
              <a:ext uri="{FF2B5EF4-FFF2-40B4-BE49-F238E27FC236}">
                <a16:creationId xmlns:a16="http://schemas.microsoft.com/office/drawing/2014/main" id="{44801595-65C1-2B46-8DED-8775A1C33805}"/>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1979997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928EE-6249-4032-AD15-142334ED2398}"/>
              </a:ext>
            </a:extLst>
          </p:cNvPr>
          <p:cNvSpPr>
            <a:spLocks noGrp="1"/>
          </p:cNvSpPr>
          <p:nvPr>
            <p:ph type="title"/>
          </p:nvPr>
        </p:nvSpPr>
        <p:spPr/>
        <p:txBody>
          <a:bodyPr/>
          <a:lstStyle/>
          <a:p>
            <a:r>
              <a:rPr lang="en-US"/>
              <a:t>Random-Access Memory (RAM)</a:t>
            </a:r>
            <a:endParaRPr lang="en-US" dirty="0"/>
          </a:p>
        </p:txBody>
      </p:sp>
      <p:sp>
        <p:nvSpPr>
          <p:cNvPr id="3" name="Content Placeholder 2">
            <a:extLst>
              <a:ext uri="{FF2B5EF4-FFF2-40B4-BE49-F238E27FC236}">
                <a16:creationId xmlns:a16="http://schemas.microsoft.com/office/drawing/2014/main" id="{DBE387DF-25CE-4F46-B50F-F20009C915C4}"/>
              </a:ext>
            </a:extLst>
          </p:cNvPr>
          <p:cNvSpPr>
            <a:spLocks noGrp="1"/>
          </p:cNvSpPr>
          <p:nvPr>
            <p:ph idx="1"/>
          </p:nvPr>
        </p:nvSpPr>
        <p:spPr/>
        <p:txBody>
          <a:bodyPr/>
          <a:lstStyle/>
          <a:p>
            <a:r>
              <a:rPr lang="en-US"/>
              <a:t>RAM is traditionally packaged as a chip</a:t>
            </a:r>
          </a:p>
          <a:p>
            <a:r>
              <a:rPr lang="en-US"/>
              <a:t>Basic storage unit is a cell(one bit)</a:t>
            </a:r>
          </a:p>
          <a:p>
            <a:r>
              <a:rPr lang="en-US"/>
              <a:t>Multiple RAM chips form a memory</a:t>
            </a:r>
          </a:p>
          <a:p>
            <a:r>
              <a:rPr lang="en-US"/>
              <a:t>Types: Static RAM, Dynamic RAM </a:t>
            </a:r>
          </a:p>
          <a:p>
            <a:r>
              <a:rPr lang="en-US"/>
              <a:t>DRAM/SRAM are volatile memories </a:t>
            </a:r>
            <a:endParaRPr lang="en-US" dirty="0"/>
          </a:p>
        </p:txBody>
      </p:sp>
      <p:graphicFrame>
        <p:nvGraphicFramePr>
          <p:cNvPr id="5" name="Table 4">
            <a:extLst>
              <a:ext uri="{FF2B5EF4-FFF2-40B4-BE49-F238E27FC236}">
                <a16:creationId xmlns:a16="http://schemas.microsoft.com/office/drawing/2014/main" id="{16ADF036-C59D-41B4-9E1B-C4FA9644BB10}"/>
              </a:ext>
            </a:extLst>
          </p:cNvPr>
          <p:cNvGraphicFramePr>
            <a:graphicFrameLocks noGrp="1"/>
          </p:cNvGraphicFramePr>
          <p:nvPr>
            <p:extLst>
              <p:ext uri="{D42A27DB-BD31-4B8C-83A1-F6EECF244321}">
                <p14:modId xmlns:p14="http://schemas.microsoft.com/office/powerpoint/2010/main" val="3471642548"/>
              </p:ext>
            </p:extLst>
          </p:nvPr>
        </p:nvGraphicFramePr>
        <p:xfrm>
          <a:off x="1018248" y="3992730"/>
          <a:ext cx="10515600" cy="1769677"/>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136505068"/>
                    </a:ext>
                  </a:extLst>
                </a:gridCol>
                <a:gridCol w="1752600">
                  <a:extLst>
                    <a:ext uri="{9D8B030D-6E8A-4147-A177-3AD203B41FA5}">
                      <a16:colId xmlns:a16="http://schemas.microsoft.com/office/drawing/2014/main" val="555688728"/>
                    </a:ext>
                  </a:extLst>
                </a:gridCol>
                <a:gridCol w="1752600">
                  <a:extLst>
                    <a:ext uri="{9D8B030D-6E8A-4147-A177-3AD203B41FA5}">
                      <a16:colId xmlns:a16="http://schemas.microsoft.com/office/drawing/2014/main" val="3664089411"/>
                    </a:ext>
                  </a:extLst>
                </a:gridCol>
                <a:gridCol w="1752600">
                  <a:extLst>
                    <a:ext uri="{9D8B030D-6E8A-4147-A177-3AD203B41FA5}">
                      <a16:colId xmlns:a16="http://schemas.microsoft.com/office/drawing/2014/main" val="248634838"/>
                    </a:ext>
                  </a:extLst>
                </a:gridCol>
                <a:gridCol w="953306">
                  <a:extLst>
                    <a:ext uri="{9D8B030D-6E8A-4147-A177-3AD203B41FA5}">
                      <a16:colId xmlns:a16="http://schemas.microsoft.com/office/drawing/2014/main" val="2001103557"/>
                    </a:ext>
                  </a:extLst>
                </a:gridCol>
                <a:gridCol w="2551894">
                  <a:extLst>
                    <a:ext uri="{9D8B030D-6E8A-4147-A177-3AD203B41FA5}">
                      <a16:colId xmlns:a16="http://schemas.microsoft.com/office/drawing/2014/main" val="2986482892"/>
                    </a:ext>
                  </a:extLst>
                </a:gridCol>
              </a:tblGrid>
              <a:tr h="489517">
                <a:tc>
                  <a:txBody>
                    <a:bodyPr/>
                    <a:lstStyle/>
                    <a:p>
                      <a:endParaRPr lang="en-US" dirty="0"/>
                    </a:p>
                  </a:txBody>
                  <a:tcPr/>
                </a:tc>
                <a:tc>
                  <a:txBody>
                    <a:bodyPr/>
                    <a:lstStyle/>
                    <a:p>
                      <a:r>
                        <a:rPr lang="en-US" dirty="0"/>
                        <a:t>Trans per bit</a:t>
                      </a:r>
                    </a:p>
                  </a:txBody>
                  <a:tcPr/>
                </a:tc>
                <a:tc>
                  <a:txBody>
                    <a:bodyPr/>
                    <a:lstStyle/>
                    <a:p>
                      <a:r>
                        <a:rPr lang="en-US" dirty="0"/>
                        <a:t>Access Time</a:t>
                      </a:r>
                    </a:p>
                  </a:txBody>
                  <a:tcPr/>
                </a:tc>
                <a:tc>
                  <a:txBody>
                    <a:bodyPr/>
                    <a:lstStyle/>
                    <a:p>
                      <a:r>
                        <a:rPr lang="en-US" dirty="0"/>
                        <a:t>Needs Refresh</a:t>
                      </a:r>
                    </a:p>
                  </a:txBody>
                  <a:tcPr/>
                </a:tc>
                <a:tc>
                  <a:txBody>
                    <a:bodyPr/>
                    <a:lstStyle/>
                    <a:p>
                      <a:r>
                        <a:rPr lang="en-US" dirty="0"/>
                        <a:t>Cost</a:t>
                      </a:r>
                    </a:p>
                  </a:txBody>
                  <a:tcPr/>
                </a:tc>
                <a:tc>
                  <a:txBody>
                    <a:bodyPr/>
                    <a:lstStyle/>
                    <a:p>
                      <a:r>
                        <a:rPr lang="en-US" dirty="0"/>
                        <a:t>Application</a:t>
                      </a:r>
                    </a:p>
                  </a:txBody>
                  <a:tcPr/>
                </a:tc>
                <a:extLst>
                  <a:ext uri="{0D108BD9-81ED-4DB2-BD59-A6C34878D82A}">
                    <a16:rowId xmlns:a16="http://schemas.microsoft.com/office/drawing/2014/main" val="2445983726"/>
                  </a:ext>
                </a:extLst>
              </a:tr>
              <a:tr h="370840">
                <a:tc>
                  <a:txBody>
                    <a:bodyPr/>
                    <a:lstStyle/>
                    <a:p>
                      <a:r>
                        <a:rPr lang="en-US" dirty="0"/>
                        <a:t>SRAM</a:t>
                      </a:r>
                    </a:p>
                  </a:txBody>
                  <a:tcPr/>
                </a:tc>
                <a:tc>
                  <a:txBody>
                    <a:bodyPr/>
                    <a:lstStyle/>
                    <a:p>
                      <a:r>
                        <a:rPr lang="en-US" dirty="0"/>
                        <a:t>4/6</a:t>
                      </a:r>
                    </a:p>
                  </a:txBody>
                  <a:tcPr/>
                </a:tc>
                <a:tc>
                  <a:txBody>
                    <a:bodyPr/>
                    <a:lstStyle/>
                    <a:p>
                      <a:r>
                        <a:rPr lang="en-US" dirty="0"/>
                        <a:t>1X</a:t>
                      </a:r>
                    </a:p>
                  </a:txBody>
                  <a:tcPr/>
                </a:tc>
                <a:tc>
                  <a:txBody>
                    <a:bodyPr/>
                    <a:lstStyle/>
                    <a:p>
                      <a:r>
                        <a:rPr lang="en-US" dirty="0"/>
                        <a:t>No</a:t>
                      </a:r>
                    </a:p>
                  </a:txBody>
                  <a:tcPr/>
                </a:tc>
                <a:tc>
                  <a:txBody>
                    <a:bodyPr/>
                    <a:lstStyle/>
                    <a:p>
                      <a:r>
                        <a:rPr lang="en-US" dirty="0"/>
                        <a:t>100X</a:t>
                      </a:r>
                    </a:p>
                  </a:txBody>
                  <a:tcPr/>
                </a:tc>
                <a:tc>
                  <a:txBody>
                    <a:bodyPr/>
                    <a:lstStyle/>
                    <a:p>
                      <a:r>
                        <a:rPr lang="en-US" dirty="0"/>
                        <a:t>Cache memories/Scratch pad</a:t>
                      </a:r>
                    </a:p>
                  </a:txBody>
                  <a:tcPr/>
                </a:tc>
                <a:extLst>
                  <a:ext uri="{0D108BD9-81ED-4DB2-BD59-A6C34878D82A}">
                    <a16:rowId xmlns:a16="http://schemas.microsoft.com/office/drawing/2014/main" val="740906969"/>
                  </a:ext>
                </a:extLst>
              </a:tr>
              <a:tr h="370840">
                <a:tc>
                  <a:txBody>
                    <a:bodyPr/>
                    <a:lstStyle/>
                    <a:p>
                      <a:r>
                        <a:rPr lang="en-US" dirty="0"/>
                        <a:t>DRAM</a:t>
                      </a:r>
                    </a:p>
                  </a:txBody>
                  <a:tcPr/>
                </a:tc>
                <a:tc>
                  <a:txBody>
                    <a:bodyPr/>
                    <a:lstStyle/>
                    <a:p>
                      <a:r>
                        <a:rPr lang="en-US" dirty="0"/>
                        <a:t>1</a:t>
                      </a:r>
                    </a:p>
                  </a:txBody>
                  <a:tcPr/>
                </a:tc>
                <a:tc>
                  <a:txBody>
                    <a:bodyPr/>
                    <a:lstStyle/>
                    <a:p>
                      <a:r>
                        <a:rPr lang="en-US" dirty="0"/>
                        <a:t>10X</a:t>
                      </a:r>
                    </a:p>
                  </a:txBody>
                  <a:tcPr/>
                </a:tc>
                <a:tc>
                  <a:txBody>
                    <a:bodyPr/>
                    <a:lstStyle/>
                    <a:p>
                      <a:r>
                        <a:rPr lang="en-US" dirty="0"/>
                        <a:t>Yes</a:t>
                      </a:r>
                    </a:p>
                  </a:txBody>
                  <a:tcPr/>
                </a:tc>
                <a:tc>
                  <a:txBody>
                    <a:bodyPr/>
                    <a:lstStyle/>
                    <a:p>
                      <a:r>
                        <a:rPr lang="en-US" dirty="0"/>
                        <a:t>1X</a:t>
                      </a:r>
                    </a:p>
                  </a:txBody>
                  <a:tcPr/>
                </a:tc>
                <a:tc>
                  <a:txBody>
                    <a:bodyPr/>
                    <a:lstStyle/>
                    <a:p>
                      <a:r>
                        <a:rPr lang="en-US" dirty="0"/>
                        <a:t>Main memories, frame buffers </a:t>
                      </a:r>
                    </a:p>
                  </a:txBody>
                  <a:tcPr/>
                </a:tc>
                <a:extLst>
                  <a:ext uri="{0D108BD9-81ED-4DB2-BD59-A6C34878D82A}">
                    <a16:rowId xmlns:a16="http://schemas.microsoft.com/office/drawing/2014/main" val="3043154623"/>
                  </a:ext>
                </a:extLst>
              </a:tr>
            </a:tbl>
          </a:graphicData>
        </a:graphic>
      </p:graphicFrame>
      <p:sp>
        <p:nvSpPr>
          <p:cNvPr id="8" name="Rectangle 7">
            <a:extLst>
              <a:ext uri="{FF2B5EF4-FFF2-40B4-BE49-F238E27FC236}">
                <a16:creationId xmlns:a16="http://schemas.microsoft.com/office/drawing/2014/main" id="{14431C7F-A26F-4BB1-9730-C23289720A9A}"/>
              </a:ext>
            </a:extLst>
          </p:cNvPr>
          <p:cNvSpPr/>
          <p:nvPr/>
        </p:nvSpPr>
        <p:spPr>
          <a:xfrm>
            <a:off x="251147" y="6492874"/>
            <a:ext cx="10515599" cy="261610"/>
          </a:xfrm>
          <a:prstGeom prst="rect">
            <a:avLst/>
          </a:prstGeom>
        </p:spPr>
        <p:txBody>
          <a:bodyPr wrap="square">
            <a:spAutoFit/>
          </a:bodyPr>
          <a:lstStyle/>
          <a:p>
            <a:r>
              <a:rPr lang="en-US" sz="1100" i="1" dirty="0"/>
              <a:t>Bryant and </a:t>
            </a:r>
            <a:r>
              <a:rPr lang="en-US" sz="1100" i="1" dirty="0" err="1"/>
              <a:t>O’Hallaron</a:t>
            </a:r>
            <a:r>
              <a:rPr lang="en-US" sz="1100" i="1" dirty="0"/>
              <a:t>, Computer Systems: A Programmer’s Perspective; Third Edition</a:t>
            </a:r>
          </a:p>
        </p:txBody>
      </p:sp>
      <p:sp>
        <p:nvSpPr>
          <p:cNvPr id="31" name="Footer Placeholder 30">
            <a:extLst>
              <a:ext uri="{FF2B5EF4-FFF2-40B4-BE49-F238E27FC236}">
                <a16:creationId xmlns:a16="http://schemas.microsoft.com/office/drawing/2014/main" id="{6BF00E11-438A-E241-BF93-30CF706BA68D}"/>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38050349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DFA4-D4BD-443A-B4F1-1CAF95F032B1}"/>
              </a:ext>
            </a:extLst>
          </p:cNvPr>
          <p:cNvSpPr>
            <a:spLocks noGrp="1"/>
          </p:cNvSpPr>
          <p:nvPr>
            <p:ph type="title"/>
          </p:nvPr>
        </p:nvSpPr>
        <p:spPr/>
        <p:txBody>
          <a:bodyPr/>
          <a:lstStyle/>
          <a:p>
            <a:r>
              <a:rPr lang="en-US"/>
              <a:t>Processor and Memory Gap</a:t>
            </a:r>
            <a:endParaRPr lang="en-US" dirty="0"/>
          </a:p>
        </p:txBody>
      </p:sp>
      <p:pic>
        <p:nvPicPr>
          <p:cNvPr id="5" name="Picture 4">
            <a:extLst>
              <a:ext uri="{FF2B5EF4-FFF2-40B4-BE49-F238E27FC236}">
                <a16:creationId xmlns:a16="http://schemas.microsoft.com/office/drawing/2014/main" id="{DDC0A647-BFD6-4254-BDAF-A5D817CAABA0}"/>
              </a:ext>
            </a:extLst>
          </p:cNvPr>
          <p:cNvPicPr>
            <a:picLocks noChangeAspect="1"/>
          </p:cNvPicPr>
          <p:nvPr/>
        </p:nvPicPr>
        <p:blipFill>
          <a:blip r:embed="rId3"/>
          <a:stretch>
            <a:fillRect/>
          </a:stretch>
        </p:blipFill>
        <p:spPr>
          <a:xfrm>
            <a:off x="2456805" y="1613832"/>
            <a:ext cx="6697221" cy="3630336"/>
          </a:xfrm>
          <a:prstGeom prst="rect">
            <a:avLst/>
          </a:prstGeom>
        </p:spPr>
      </p:pic>
      <p:sp>
        <p:nvSpPr>
          <p:cNvPr id="10" name="Rectangle 9">
            <a:extLst>
              <a:ext uri="{FF2B5EF4-FFF2-40B4-BE49-F238E27FC236}">
                <a16:creationId xmlns:a16="http://schemas.microsoft.com/office/drawing/2014/main" id="{885BE3E4-8406-498E-851E-0D96C1741E53}"/>
              </a:ext>
            </a:extLst>
          </p:cNvPr>
          <p:cNvSpPr/>
          <p:nvPr/>
        </p:nvSpPr>
        <p:spPr>
          <a:xfrm>
            <a:off x="3450693" y="5405527"/>
            <a:ext cx="5500095" cy="369332"/>
          </a:xfrm>
          <a:prstGeom prst="rect">
            <a:avLst/>
          </a:prstGeom>
        </p:spPr>
        <p:txBody>
          <a:bodyPr wrap="none">
            <a:spAutoFit/>
          </a:bodyPr>
          <a:lstStyle/>
          <a:p>
            <a:r>
              <a:rPr lang="en-US" dirty="0"/>
              <a:t>HP, Computer Architecture A Quantitate Approach, 2011</a:t>
            </a:r>
          </a:p>
        </p:txBody>
      </p:sp>
      <p:sp>
        <p:nvSpPr>
          <p:cNvPr id="30" name="Footer Placeholder 29">
            <a:extLst>
              <a:ext uri="{FF2B5EF4-FFF2-40B4-BE49-F238E27FC236}">
                <a16:creationId xmlns:a16="http://schemas.microsoft.com/office/drawing/2014/main" id="{63338DC4-C421-BB4A-A421-C312874B8311}"/>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41462735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F5B432-E2D6-42DF-A46E-83EFE05A6B0B}"/>
              </a:ext>
            </a:extLst>
          </p:cNvPr>
          <p:cNvPicPr>
            <a:picLocks noChangeAspect="1"/>
          </p:cNvPicPr>
          <p:nvPr/>
        </p:nvPicPr>
        <p:blipFill>
          <a:blip r:embed="rId3"/>
          <a:stretch>
            <a:fillRect/>
          </a:stretch>
        </p:blipFill>
        <p:spPr>
          <a:xfrm>
            <a:off x="1425253" y="1372122"/>
            <a:ext cx="9341493" cy="5120752"/>
          </a:xfrm>
          <a:prstGeom prst="rect">
            <a:avLst/>
          </a:prstGeom>
        </p:spPr>
      </p:pic>
      <p:sp>
        <p:nvSpPr>
          <p:cNvPr id="2" name="Title 1">
            <a:extLst>
              <a:ext uri="{FF2B5EF4-FFF2-40B4-BE49-F238E27FC236}">
                <a16:creationId xmlns:a16="http://schemas.microsoft.com/office/drawing/2014/main" id="{916BFF98-6E33-40B7-AEF6-F95A5C84E851}"/>
              </a:ext>
            </a:extLst>
          </p:cNvPr>
          <p:cNvSpPr>
            <a:spLocks noGrp="1"/>
          </p:cNvSpPr>
          <p:nvPr>
            <p:ph type="title"/>
          </p:nvPr>
        </p:nvSpPr>
        <p:spPr/>
        <p:txBody>
          <a:bodyPr/>
          <a:lstStyle/>
          <a:p>
            <a:r>
              <a:rPr lang="en-US"/>
              <a:t>Processor and Memory Gap</a:t>
            </a:r>
            <a:endParaRPr lang="en-US" dirty="0"/>
          </a:p>
        </p:txBody>
      </p:sp>
      <p:sp>
        <p:nvSpPr>
          <p:cNvPr id="7" name="Rectangle 6">
            <a:extLst>
              <a:ext uri="{FF2B5EF4-FFF2-40B4-BE49-F238E27FC236}">
                <a16:creationId xmlns:a16="http://schemas.microsoft.com/office/drawing/2014/main" id="{D8393142-DEDF-4542-8B45-FBBA8BDBB9CF}"/>
              </a:ext>
            </a:extLst>
          </p:cNvPr>
          <p:cNvSpPr/>
          <p:nvPr/>
        </p:nvSpPr>
        <p:spPr>
          <a:xfrm>
            <a:off x="251147" y="6492874"/>
            <a:ext cx="10515599" cy="261610"/>
          </a:xfrm>
          <a:prstGeom prst="rect">
            <a:avLst/>
          </a:prstGeom>
        </p:spPr>
        <p:txBody>
          <a:bodyPr wrap="square">
            <a:spAutoFit/>
          </a:bodyPr>
          <a:lstStyle/>
          <a:p>
            <a:r>
              <a:rPr lang="en-US" sz="1100" i="1" dirty="0"/>
              <a:t>Bryant and </a:t>
            </a:r>
            <a:r>
              <a:rPr lang="en-US" sz="1100" i="1" dirty="0" err="1"/>
              <a:t>O’Hallaron</a:t>
            </a:r>
            <a:r>
              <a:rPr lang="en-US" sz="1100" i="1" dirty="0"/>
              <a:t>, Computer Systems: A Programmer’s Perspective; Third Edition</a:t>
            </a:r>
          </a:p>
        </p:txBody>
      </p:sp>
      <p:sp>
        <p:nvSpPr>
          <p:cNvPr id="29" name="Footer Placeholder 28">
            <a:extLst>
              <a:ext uri="{FF2B5EF4-FFF2-40B4-BE49-F238E27FC236}">
                <a16:creationId xmlns:a16="http://schemas.microsoft.com/office/drawing/2014/main" id="{5BED3B20-389F-984B-9388-C918BCF585A9}"/>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1947806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7BDC-BDE2-41AD-9B76-F9113628FFAB}"/>
              </a:ext>
            </a:extLst>
          </p:cNvPr>
          <p:cNvSpPr>
            <a:spLocks noGrp="1"/>
          </p:cNvSpPr>
          <p:nvPr>
            <p:ph type="title"/>
          </p:nvPr>
        </p:nvSpPr>
        <p:spPr/>
        <p:txBody>
          <a:bodyPr/>
          <a:lstStyle/>
          <a:p>
            <a:r>
              <a:rPr lang="en-US" dirty="0"/>
              <a:t>Processor and Memory Power Consumption</a:t>
            </a:r>
          </a:p>
        </p:txBody>
      </p:sp>
      <p:sp>
        <p:nvSpPr>
          <p:cNvPr id="30" name="Content Placeholder 29">
            <a:extLst>
              <a:ext uri="{FF2B5EF4-FFF2-40B4-BE49-F238E27FC236}">
                <a16:creationId xmlns:a16="http://schemas.microsoft.com/office/drawing/2014/main" id="{6F601C12-E3A6-FC42-9B81-6A19F901B0D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D0E5E02-06E4-46CA-A404-2024F4247F25}"/>
              </a:ext>
            </a:extLst>
          </p:cNvPr>
          <p:cNvPicPr>
            <a:picLocks noChangeAspect="1"/>
          </p:cNvPicPr>
          <p:nvPr/>
        </p:nvPicPr>
        <p:blipFill>
          <a:blip r:embed="rId3"/>
          <a:stretch>
            <a:fillRect/>
          </a:stretch>
        </p:blipFill>
        <p:spPr>
          <a:xfrm>
            <a:off x="3664602" y="1350701"/>
            <a:ext cx="4945998" cy="3787266"/>
          </a:xfrm>
          <a:prstGeom prst="rect">
            <a:avLst/>
          </a:prstGeom>
        </p:spPr>
      </p:pic>
      <p:sp>
        <p:nvSpPr>
          <p:cNvPr id="6" name="Rectangle 5">
            <a:extLst>
              <a:ext uri="{FF2B5EF4-FFF2-40B4-BE49-F238E27FC236}">
                <a16:creationId xmlns:a16="http://schemas.microsoft.com/office/drawing/2014/main" id="{48521780-CD29-4357-A3C8-B43C4FF9519F}"/>
              </a:ext>
            </a:extLst>
          </p:cNvPr>
          <p:cNvSpPr/>
          <p:nvPr/>
        </p:nvSpPr>
        <p:spPr>
          <a:xfrm>
            <a:off x="3924011" y="5045634"/>
            <a:ext cx="4879472" cy="923330"/>
          </a:xfrm>
          <a:prstGeom prst="rect">
            <a:avLst/>
          </a:prstGeom>
        </p:spPr>
        <p:txBody>
          <a:bodyPr wrap="square">
            <a:spAutoFit/>
          </a:bodyPr>
          <a:lstStyle/>
          <a:p>
            <a:pPr algn="ctr"/>
            <a:r>
              <a:rPr lang="en-US" dirty="0"/>
              <a:t>The energy consumption for various arithmetic operations and memory accesses in a 45 nm</a:t>
            </a:r>
          </a:p>
          <a:p>
            <a:pPr algn="ctr"/>
            <a:r>
              <a:rPr lang="en-US" dirty="0"/>
              <a:t>process. </a:t>
            </a:r>
          </a:p>
        </p:txBody>
      </p:sp>
      <p:sp>
        <p:nvSpPr>
          <p:cNvPr id="7" name="Rectangle 6">
            <a:extLst>
              <a:ext uri="{FF2B5EF4-FFF2-40B4-BE49-F238E27FC236}">
                <a16:creationId xmlns:a16="http://schemas.microsoft.com/office/drawing/2014/main" id="{D9C341B6-AEA1-4758-99C9-08FC19F7404E}"/>
              </a:ext>
            </a:extLst>
          </p:cNvPr>
          <p:cNvSpPr/>
          <p:nvPr/>
        </p:nvSpPr>
        <p:spPr>
          <a:xfrm>
            <a:off x="322463" y="6582975"/>
            <a:ext cx="11130987" cy="276999"/>
          </a:xfrm>
          <a:prstGeom prst="rect">
            <a:avLst/>
          </a:prstGeom>
        </p:spPr>
        <p:txBody>
          <a:bodyPr wrap="square">
            <a:spAutoFit/>
          </a:bodyPr>
          <a:lstStyle/>
          <a:p>
            <a:r>
              <a:rPr lang="en-US" sz="1200" i="1" dirty="0">
                <a:solidFill>
                  <a:srgbClr val="222222"/>
                </a:solidFill>
                <a:latin typeface="Arial" panose="020B0604020202020204" pitchFamily="34" charset="0"/>
              </a:rPr>
              <a:t>Sze, Vivienne, et al. "Efficient Processing of Deep Neural Networks." Synthesis Lectures on Computer Architecture 15.2 (2020): 1-341.</a:t>
            </a:r>
            <a:endParaRPr lang="en-US" sz="1200" i="1" dirty="0"/>
          </a:p>
        </p:txBody>
      </p:sp>
      <p:sp>
        <p:nvSpPr>
          <p:cNvPr id="31" name="Footer Placeholder 30">
            <a:extLst>
              <a:ext uri="{FF2B5EF4-FFF2-40B4-BE49-F238E27FC236}">
                <a16:creationId xmlns:a16="http://schemas.microsoft.com/office/drawing/2014/main" id="{F75EAFDA-3D82-D943-AA95-A0BA4DBA92E2}"/>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8902205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82AA-30AB-4293-9C60-3D9F56B3E0E9}"/>
              </a:ext>
            </a:extLst>
          </p:cNvPr>
          <p:cNvSpPr>
            <a:spLocks noGrp="1"/>
          </p:cNvSpPr>
          <p:nvPr>
            <p:ph type="title"/>
          </p:nvPr>
        </p:nvSpPr>
        <p:spPr/>
        <p:txBody>
          <a:bodyPr/>
          <a:lstStyle/>
          <a:p>
            <a:r>
              <a:rPr lang="en-US"/>
              <a:t>Slow memory, faster processor: What can we do? </a:t>
            </a:r>
            <a:endParaRPr lang="en-US" dirty="0"/>
          </a:p>
        </p:txBody>
      </p:sp>
      <p:sp>
        <p:nvSpPr>
          <p:cNvPr id="29" name="Text Placeholder 28">
            <a:extLst>
              <a:ext uri="{FF2B5EF4-FFF2-40B4-BE49-F238E27FC236}">
                <a16:creationId xmlns:a16="http://schemas.microsoft.com/office/drawing/2014/main" id="{1D0ECE88-7A01-A242-B155-112ABF14C765}"/>
              </a:ext>
            </a:extLst>
          </p:cNvPr>
          <p:cNvSpPr>
            <a:spLocks noGrp="1"/>
          </p:cNvSpPr>
          <p:nvPr>
            <p:ph type="body" idx="1"/>
          </p:nvPr>
        </p:nvSpPr>
        <p:spPr/>
        <p:txBody>
          <a:bodyPr/>
          <a:lstStyle/>
          <a:p>
            <a:endParaRPr lang="en-US"/>
          </a:p>
        </p:txBody>
      </p:sp>
      <p:sp>
        <p:nvSpPr>
          <p:cNvPr id="30" name="Footer Placeholder 29">
            <a:extLst>
              <a:ext uri="{FF2B5EF4-FFF2-40B4-BE49-F238E27FC236}">
                <a16:creationId xmlns:a16="http://schemas.microsoft.com/office/drawing/2014/main" id="{474C48A9-5EC9-854C-9E1E-35F745DA7102}"/>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12062259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D4C7A-427F-4665-BE7A-80305B66CF1F}"/>
              </a:ext>
            </a:extLst>
          </p:cNvPr>
          <p:cNvSpPr>
            <a:spLocks noGrp="1"/>
          </p:cNvSpPr>
          <p:nvPr>
            <p:ph type="title"/>
          </p:nvPr>
        </p:nvSpPr>
        <p:spPr/>
        <p:txBody>
          <a:bodyPr/>
          <a:lstStyle/>
          <a:p>
            <a:r>
              <a:rPr lang="en-US"/>
              <a:t>Locality</a:t>
            </a:r>
            <a:endParaRPr lang="en-US" dirty="0"/>
          </a:p>
        </p:txBody>
      </p:sp>
      <p:sp>
        <p:nvSpPr>
          <p:cNvPr id="3" name="Content Placeholder 2">
            <a:extLst>
              <a:ext uri="{FF2B5EF4-FFF2-40B4-BE49-F238E27FC236}">
                <a16:creationId xmlns:a16="http://schemas.microsoft.com/office/drawing/2014/main" id="{E8D63DE2-904C-462A-88D7-9ADC496EBD08}"/>
              </a:ext>
            </a:extLst>
          </p:cNvPr>
          <p:cNvSpPr>
            <a:spLocks noGrp="1"/>
          </p:cNvSpPr>
          <p:nvPr>
            <p:ph idx="1"/>
          </p:nvPr>
        </p:nvSpPr>
        <p:spPr/>
        <p:txBody>
          <a:bodyPr/>
          <a:lstStyle/>
          <a:p>
            <a:r>
              <a:rPr lang="en-US"/>
              <a:t>Principle of Locality: </a:t>
            </a:r>
            <a:r>
              <a:rPr lang="en-GB"/>
              <a:t>Programs tend to use data and instructions with addresses near or equal to those they have used recently</a:t>
            </a:r>
          </a:p>
          <a:p>
            <a:endParaRPr lang="en-GB"/>
          </a:p>
          <a:p>
            <a:r>
              <a:rPr lang="en-GB"/>
              <a:t>Temporal locality:  </a:t>
            </a:r>
          </a:p>
          <a:p>
            <a:pPr lvl="1"/>
            <a:r>
              <a:rPr lang="en-GB"/>
              <a:t>Recently referenced items are likely </a:t>
            </a:r>
            <a:br>
              <a:rPr lang="en-GB"/>
            </a:br>
            <a:r>
              <a:rPr lang="en-GB"/>
              <a:t>to be referenced again in the near future</a:t>
            </a:r>
          </a:p>
          <a:p>
            <a:endParaRPr lang="en-GB"/>
          </a:p>
          <a:p>
            <a:r>
              <a:rPr lang="en-GB"/>
              <a:t>Spatial locality:  </a:t>
            </a:r>
          </a:p>
          <a:p>
            <a:pPr lvl="1"/>
            <a:r>
              <a:rPr lang="en-GB"/>
              <a:t>Items with nearby addresses tend </a:t>
            </a:r>
            <a:br>
              <a:rPr lang="en-GB"/>
            </a:br>
            <a:r>
              <a:rPr lang="en-GB"/>
              <a:t>to be referenced close together in time</a:t>
            </a:r>
          </a:p>
          <a:p>
            <a:endParaRPr lang="en-US" dirty="0"/>
          </a:p>
        </p:txBody>
      </p:sp>
      <p:sp>
        <p:nvSpPr>
          <p:cNvPr id="5" name="Rectangle 4">
            <a:extLst>
              <a:ext uri="{FF2B5EF4-FFF2-40B4-BE49-F238E27FC236}">
                <a16:creationId xmlns:a16="http://schemas.microsoft.com/office/drawing/2014/main" id="{4F951FF1-922A-4601-A958-1B2DE83611CE}"/>
              </a:ext>
            </a:extLst>
          </p:cNvPr>
          <p:cNvSpPr/>
          <p:nvPr/>
        </p:nvSpPr>
        <p:spPr bwMode="auto">
          <a:xfrm>
            <a:off x="9448800" y="312420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6" name="Rectangle 5">
            <a:extLst>
              <a:ext uri="{FF2B5EF4-FFF2-40B4-BE49-F238E27FC236}">
                <a16:creationId xmlns:a16="http://schemas.microsoft.com/office/drawing/2014/main" id="{03698D86-6742-41A6-8DC5-7A3387A1AB4B}"/>
              </a:ext>
            </a:extLst>
          </p:cNvPr>
          <p:cNvSpPr/>
          <p:nvPr/>
        </p:nvSpPr>
        <p:spPr bwMode="auto">
          <a:xfrm>
            <a:off x="9842500" y="312420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7" name="Freeform 5">
            <a:extLst>
              <a:ext uri="{FF2B5EF4-FFF2-40B4-BE49-F238E27FC236}">
                <a16:creationId xmlns:a16="http://schemas.microsoft.com/office/drawing/2014/main" id="{032DDF6C-6BE5-423F-9B7F-4531BBA0898A}"/>
              </a:ext>
            </a:extLst>
          </p:cNvPr>
          <p:cNvSpPr/>
          <p:nvPr/>
        </p:nvSpPr>
        <p:spPr bwMode="auto">
          <a:xfrm>
            <a:off x="9671856" y="2614411"/>
            <a:ext cx="627844" cy="433589"/>
          </a:xfrm>
          <a:custGeom>
            <a:avLst/>
            <a:gdLst>
              <a:gd name="connsiteX0" fmla="*/ 290847 w 627844"/>
              <a:gd name="connsiteY0" fmla="*/ 433589 h 433589"/>
              <a:gd name="connsiteX1" fmla="*/ 46149 w 627844"/>
              <a:gd name="connsiteY1" fmla="*/ 72980 h 433589"/>
              <a:gd name="connsiteX2" fmla="*/ 567743 w 627844"/>
              <a:gd name="connsiteY2" fmla="*/ 60101 h 433589"/>
              <a:gd name="connsiteX3" fmla="*/ 406757 w 627844"/>
              <a:gd name="connsiteY3" fmla="*/ 433589 h 433589"/>
            </a:gdLst>
            <a:ahLst/>
            <a:cxnLst>
              <a:cxn ang="0">
                <a:pos x="connsiteX0" y="connsiteY0"/>
              </a:cxn>
              <a:cxn ang="0">
                <a:pos x="connsiteX1" y="connsiteY1"/>
              </a:cxn>
              <a:cxn ang="0">
                <a:pos x="connsiteX2" y="connsiteY2"/>
              </a:cxn>
              <a:cxn ang="0">
                <a:pos x="connsiteX3" y="connsiteY3"/>
              </a:cxn>
            </a:cxnLst>
            <a:rect l="l" t="t"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
        <p:nvSpPr>
          <p:cNvPr id="8" name="Rectangle 7">
            <a:extLst>
              <a:ext uri="{FF2B5EF4-FFF2-40B4-BE49-F238E27FC236}">
                <a16:creationId xmlns:a16="http://schemas.microsoft.com/office/drawing/2014/main" id="{15AF89C6-B426-4238-B108-41350173B8C3}"/>
              </a:ext>
            </a:extLst>
          </p:cNvPr>
          <p:cNvSpPr/>
          <p:nvPr/>
        </p:nvSpPr>
        <p:spPr bwMode="auto">
          <a:xfrm>
            <a:off x="9455061" y="461694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9" name="Rectangle 8">
            <a:extLst>
              <a:ext uri="{FF2B5EF4-FFF2-40B4-BE49-F238E27FC236}">
                <a16:creationId xmlns:a16="http://schemas.microsoft.com/office/drawing/2014/main" id="{A00DEE4E-CA87-4E30-98A5-BE2E7803B852}"/>
              </a:ext>
            </a:extLst>
          </p:cNvPr>
          <p:cNvSpPr/>
          <p:nvPr/>
        </p:nvSpPr>
        <p:spPr bwMode="auto">
          <a:xfrm>
            <a:off x="9848761"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10" name="Rectangle 9">
            <a:extLst>
              <a:ext uri="{FF2B5EF4-FFF2-40B4-BE49-F238E27FC236}">
                <a16:creationId xmlns:a16="http://schemas.microsoft.com/office/drawing/2014/main" id="{D6FA01C9-23E0-4F4C-8ED2-8237A94811FF}"/>
              </a:ext>
            </a:extLst>
          </p:cNvPr>
          <p:cNvSpPr/>
          <p:nvPr/>
        </p:nvSpPr>
        <p:spPr bwMode="auto">
          <a:xfrm>
            <a:off x="10223500"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11" name="Freeform 10">
            <a:extLst>
              <a:ext uri="{FF2B5EF4-FFF2-40B4-BE49-F238E27FC236}">
                <a16:creationId xmlns:a16="http://schemas.microsoft.com/office/drawing/2014/main" id="{EB79D715-1089-48AC-9D52-B6CF6C8FE18F}"/>
              </a:ext>
            </a:extLst>
          </p:cNvPr>
          <p:cNvSpPr/>
          <p:nvPr/>
        </p:nvSpPr>
        <p:spPr bwMode="auto">
          <a:xfrm>
            <a:off x="9769520" y="4186571"/>
            <a:ext cx="841420" cy="359535"/>
          </a:xfrm>
          <a:custGeom>
            <a:avLst/>
            <a:gdLst>
              <a:gd name="connsiteX0" fmla="*/ 200695 w 841420"/>
              <a:gd name="connsiteY0" fmla="*/ 353095 h 359535"/>
              <a:gd name="connsiteX1" fmla="*/ 91225 w 841420"/>
              <a:gd name="connsiteY1" fmla="*/ 56881 h 359535"/>
              <a:gd name="connsiteX2" fmla="*/ 748048 w 841420"/>
              <a:gd name="connsiteY2" fmla="*/ 50442 h 359535"/>
              <a:gd name="connsiteX3" fmla="*/ 651456 w 841420"/>
              <a:gd name="connsiteY3" fmla="*/ 359535 h 359535"/>
            </a:gdLst>
            <a:ahLst/>
            <a:cxnLst>
              <a:cxn ang="0">
                <a:pos x="connsiteX0" y="connsiteY0"/>
              </a:cxn>
              <a:cxn ang="0">
                <a:pos x="connsiteX1" y="connsiteY1"/>
              </a:cxn>
              <a:cxn ang="0">
                <a:pos x="connsiteX2" y="connsiteY2"/>
              </a:cxn>
              <a:cxn ang="0">
                <a:pos x="connsiteX3" y="connsiteY3"/>
              </a:cxn>
            </a:cxnLst>
            <a:rect l="l" t="t"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
        <p:nvSpPr>
          <p:cNvPr id="14" name="Rectangle 13">
            <a:extLst>
              <a:ext uri="{FF2B5EF4-FFF2-40B4-BE49-F238E27FC236}">
                <a16:creationId xmlns:a16="http://schemas.microsoft.com/office/drawing/2014/main" id="{AED9BC89-99CC-4C79-B3D6-29806DD42CA9}"/>
              </a:ext>
            </a:extLst>
          </p:cNvPr>
          <p:cNvSpPr/>
          <p:nvPr/>
        </p:nvSpPr>
        <p:spPr>
          <a:xfrm>
            <a:off x="251147" y="6492874"/>
            <a:ext cx="10515599" cy="261610"/>
          </a:xfrm>
          <a:prstGeom prst="rect">
            <a:avLst/>
          </a:prstGeom>
        </p:spPr>
        <p:txBody>
          <a:bodyPr wrap="square">
            <a:spAutoFit/>
          </a:bodyPr>
          <a:lstStyle/>
          <a:p>
            <a:r>
              <a:rPr lang="en-US" sz="1100" i="1" dirty="0"/>
              <a:t>Bryant and </a:t>
            </a:r>
            <a:r>
              <a:rPr lang="en-US" sz="1100" i="1" dirty="0" err="1"/>
              <a:t>O’Hallaron</a:t>
            </a:r>
            <a:r>
              <a:rPr lang="en-US" sz="1100" i="1" dirty="0"/>
              <a:t>, Computer Systems: A Programmer’s Perspective; Third Edition</a:t>
            </a:r>
          </a:p>
        </p:txBody>
      </p:sp>
      <p:sp>
        <p:nvSpPr>
          <p:cNvPr id="37" name="Footer Placeholder 36">
            <a:extLst>
              <a:ext uri="{FF2B5EF4-FFF2-40B4-BE49-F238E27FC236}">
                <a16:creationId xmlns:a16="http://schemas.microsoft.com/office/drawing/2014/main" id="{6A49EEF1-B3B3-6D45-B59C-6E74FF8ED5B9}"/>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51672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2710C-203E-41A2-8910-26EA54A68C19}"/>
              </a:ext>
            </a:extLst>
          </p:cNvPr>
          <p:cNvSpPr>
            <a:spLocks noGrp="1"/>
          </p:cNvSpPr>
          <p:nvPr>
            <p:ph type="title"/>
          </p:nvPr>
        </p:nvSpPr>
        <p:spPr/>
        <p:txBody>
          <a:bodyPr/>
          <a:lstStyle/>
          <a:p>
            <a:r>
              <a:rPr lang="en-US"/>
              <a:t>Locality Example</a:t>
            </a:r>
            <a:endParaRPr lang="en-US" dirty="0"/>
          </a:p>
        </p:txBody>
      </p:sp>
      <p:sp>
        <p:nvSpPr>
          <p:cNvPr id="5" name="Rectangle 4">
            <a:extLst>
              <a:ext uri="{FF2B5EF4-FFF2-40B4-BE49-F238E27FC236}">
                <a16:creationId xmlns:a16="http://schemas.microsoft.com/office/drawing/2014/main" id="{50484A98-E5ED-463C-9082-74A66AC3A82E}"/>
              </a:ext>
            </a:extLst>
          </p:cNvPr>
          <p:cNvSpPr/>
          <p:nvPr/>
        </p:nvSpPr>
        <p:spPr>
          <a:xfrm>
            <a:off x="838200" y="1991946"/>
            <a:ext cx="6096000" cy="1815882"/>
          </a:xfrm>
          <a:prstGeom prst="rect">
            <a:avLst/>
          </a:prstGeom>
        </p:spPr>
        <p:txBody>
          <a:bodyPr>
            <a:spAutoFit/>
          </a:bodyPr>
          <a:lstStyle/>
          <a:p>
            <a:pPr>
              <a:tabLst>
                <a:tab pos="457200" algn="l"/>
              </a:tabLst>
            </a:pPr>
            <a:r>
              <a:rPr lang="en-US" sz="2800" dirty="0">
                <a:latin typeface="Courier New" charset="0"/>
              </a:rPr>
              <a:t>sum = 0;</a:t>
            </a:r>
          </a:p>
          <a:p>
            <a:pPr>
              <a:tabLst>
                <a:tab pos="457200" algn="l"/>
              </a:tabLst>
            </a:pPr>
            <a:r>
              <a:rPr lang="en-US" sz="2800" dirty="0">
                <a:latin typeface="Courier New" charset="0"/>
              </a:rPr>
              <a:t>for (</a:t>
            </a:r>
            <a:r>
              <a:rPr lang="en-US" sz="2800" dirty="0" err="1">
                <a:latin typeface="Courier New" charset="0"/>
              </a:rPr>
              <a:t>i</a:t>
            </a:r>
            <a:r>
              <a:rPr lang="en-US" sz="2800" dirty="0">
                <a:latin typeface="Courier New" charset="0"/>
              </a:rPr>
              <a:t> = 0; </a:t>
            </a:r>
            <a:r>
              <a:rPr lang="en-US" sz="2800" dirty="0" err="1">
                <a:latin typeface="Courier New" charset="0"/>
              </a:rPr>
              <a:t>i</a:t>
            </a:r>
            <a:r>
              <a:rPr lang="en-US" sz="2800" dirty="0">
                <a:latin typeface="Courier New" charset="0"/>
              </a:rPr>
              <a:t> &lt; n; </a:t>
            </a:r>
            <a:r>
              <a:rPr lang="en-US" sz="2800" dirty="0" err="1">
                <a:latin typeface="Courier New" charset="0"/>
              </a:rPr>
              <a:t>i</a:t>
            </a:r>
            <a:r>
              <a:rPr lang="en-US" sz="2800" dirty="0">
                <a:latin typeface="Courier New" charset="0"/>
              </a:rPr>
              <a:t>++)</a:t>
            </a:r>
          </a:p>
          <a:p>
            <a:pPr>
              <a:tabLst>
                <a:tab pos="457200" algn="l"/>
              </a:tabLst>
            </a:pPr>
            <a:r>
              <a:rPr lang="en-US" sz="2800" dirty="0">
                <a:latin typeface="Courier New" charset="0"/>
              </a:rPr>
              <a:t>	sum += a[</a:t>
            </a:r>
            <a:r>
              <a:rPr lang="en-US" sz="2800" dirty="0" err="1">
                <a:latin typeface="Courier New" charset="0"/>
              </a:rPr>
              <a:t>i</a:t>
            </a:r>
            <a:r>
              <a:rPr lang="en-US" sz="2800" dirty="0">
                <a:latin typeface="Courier New" charset="0"/>
              </a:rPr>
              <a:t>];</a:t>
            </a:r>
          </a:p>
          <a:p>
            <a:pPr>
              <a:tabLst>
                <a:tab pos="457200" algn="l"/>
              </a:tabLst>
            </a:pPr>
            <a:r>
              <a:rPr lang="en-US" sz="2800" dirty="0">
                <a:latin typeface="Courier New" charset="0"/>
              </a:rPr>
              <a:t>return sum;</a:t>
            </a:r>
          </a:p>
        </p:txBody>
      </p:sp>
      <p:sp>
        <p:nvSpPr>
          <p:cNvPr id="29" name="Footer Placeholder 28">
            <a:extLst>
              <a:ext uri="{FF2B5EF4-FFF2-40B4-BE49-F238E27FC236}">
                <a16:creationId xmlns:a16="http://schemas.microsoft.com/office/drawing/2014/main" id="{433F9954-9344-6A4C-A1F4-D2F36E2095D3}"/>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34379861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31A6-7C85-44EF-BA1F-03B01B877416}"/>
              </a:ext>
            </a:extLst>
          </p:cNvPr>
          <p:cNvSpPr>
            <a:spLocks noGrp="1"/>
          </p:cNvSpPr>
          <p:nvPr>
            <p:ph type="title"/>
          </p:nvPr>
        </p:nvSpPr>
        <p:spPr/>
        <p:txBody>
          <a:bodyPr/>
          <a:lstStyle/>
          <a:p>
            <a:r>
              <a:rPr lang="en-US"/>
              <a:t>C Memory</a:t>
            </a:r>
          </a:p>
        </p:txBody>
      </p:sp>
      <p:sp>
        <p:nvSpPr>
          <p:cNvPr id="3" name="Content Placeholder 2">
            <a:extLst>
              <a:ext uri="{FF2B5EF4-FFF2-40B4-BE49-F238E27FC236}">
                <a16:creationId xmlns:a16="http://schemas.microsoft.com/office/drawing/2014/main" id="{2B8670A2-EF3F-4E86-A38C-A702FF554D17}"/>
              </a:ext>
            </a:extLst>
          </p:cNvPr>
          <p:cNvSpPr>
            <a:spLocks noGrp="1"/>
          </p:cNvSpPr>
          <p:nvPr>
            <p:ph idx="1"/>
          </p:nvPr>
        </p:nvSpPr>
        <p:spPr/>
        <p:txBody>
          <a:bodyPr/>
          <a:lstStyle/>
          <a:p>
            <a:r>
              <a:rPr lang="en-US"/>
              <a:t>C is row major order ==&gt; Meaning that if you have 2D array ==&gt; Row 0, Row 1, Row 2,…. Row N.  </a:t>
            </a:r>
          </a:p>
        </p:txBody>
      </p:sp>
      <p:sp>
        <p:nvSpPr>
          <p:cNvPr id="29" name="Footer Placeholder 28">
            <a:extLst>
              <a:ext uri="{FF2B5EF4-FFF2-40B4-BE49-F238E27FC236}">
                <a16:creationId xmlns:a16="http://schemas.microsoft.com/office/drawing/2014/main" id="{A9C30646-3251-E045-A4C4-98EC52405579}"/>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984462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Measuring Performance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115289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2BB50-14DE-45CA-9E4A-32BBE27D180C}"/>
              </a:ext>
            </a:extLst>
          </p:cNvPr>
          <p:cNvSpPr>
            <a:spLocks noGrp="1"/>
          </p:cNvSpPr>
          <p:nvPr>
            <p:ph type="title"/>
          </p:nvPr>
        </p:nvSpPr>
        <p:spPr/>
        <p:txBody>
          <a:bodyPr/>
          <a:lstStyle/>
          <a:p>
            <a:r>
              <a:rPr lang="en-US"/>
              <a:t>Locality Example</a:t>
            </a:r>
            <a:endParaRPr lang="en-US" dirty="0"/>
          </a:p>
        </p:txBody>
      </p:sp>
      <p:sp>
        <p:nvSpPr>
          <p:cNvPr id="5" name="Rectangle 4">
            <a:extLst>
              <a:ext uri="{FF2B5EF4-FFF2-40B4-BE49-F238E27FC236}">
                <a16:creationId xmlns:a16="http://schemas.microsoft.com/office/drawing/2014/main" id="{CAA7971D-CDBB-4617-89B2-E248C6A3ACDC}"/>
              </a:ext>
            </a:extLst>
          </p:cNvPr>
          <p:cNvSpPr/>
          <p:nvPr/>
        </p:nvSpPr>
        <p:spPr>
          <a:xfrm>
            <a:off x="370389" y="2634051"/>
            <a:ext cx="5173203" cy="2862322"/>
          </a:xfrm>
          <a:prstGeom prst="rect">
            <a:avLst/>
          </a:prstGeom>
        </p:spPr>
        <p:txBody>
          <a:bodyPr wrap="square">
            <a:spAutoFit/>
          </a:bodyPr>
          <a:lstStyle/>
          <a:p>
            <a:r>
              <a:rPr lang="en-US" sz="2000" dirty="0">
                <a:latin typeface="Courier New" charset="0"/>
              </a:rPr>
              <a:t>int </a:t>
            </a:r>
            <a:r>
              <a:rPr lang="en-US" sz="2000" dirty="0" err="1">
                <a:latin typeface="Courier New" charset="0"/>
              </a:rPr>
              <a:t>sum_array_rows</a:t>
            </a:r>
            <a:r>
              <a:rPr lang="en-US" sz="2000" dirty="0">
                <a:latin typeface="Courier New" charset="0"/>
              </a:rPr>
              <a:t>(int a[M][N])</a:t>
            </a:r>
          </a:p>
          <a:p>
            <a:r>
              <a:rPr lang="en-US" sz="2000" dirty="0">
                <a:latin typeface="Courier New" charset="0"/>
              </a:rPr>
              <a:t>{</a:t>
            </a:r>
          </a:p>
          <a:p>
            <a:r>
              <a:rPr lang="en-US" sz="2000" dirty="0">
                <a:latin typeface="Courier New" charset="0"/>
              </a:rPr>
              <a:t>    int </a:t>
            </a:r>
            <a:r>
              <a:rPr lang="en-US" sz="2000" dirty="0" err="1">
                <a:latin typeface="Courier New" charset="0"/>
              </a:rPr>
              <a:t>i</a:t>
            </a:r>
            <a:r>
              <a:rPr lang="en-US" sz="2000" dirty="0">
                <a:latin typeface="Courier New" charset="0"/>
              </a:rPr>
              <a:t>, j, sum = 0;</a:t>
            </a:r>
          </a:p>
          <a:p>
            <a:endParaRPr lang="en-US" sz="2000" dirty="0">
              <a:latin typeface="Courier New" charset="0"/>
            </a:endParaRPr>
          </a:p>
          <a:p>
            <a:r>
              <a:rPr lang="en-US" sz="2000" dirty="0">
                <a:latin typeface="Courier New" charset="0"/>
              </a:rPr>
              <a:t>    for (</a:t>
            </a:r>
            <a:r>
              <a:rPr lang="en-US" sz="2000" b="1" dirty="0" err="1">
                <a:latin typeface="Courier New" charset="0"/>
              </a:rPr>
              <a:t>i</a:t>
            </a:r>
            <a:r>
              <a:rPr lang="en-US" sz="2000" dirty="0">
                <a:latin typeface="Courier New" charset="0"/>
              </a:rPr>
              <a:t> = 0; </a:t>
            </a:r>
            <a:r>
              <a:rPr lang="en-US" sz="2000" b="1" dirty="0" err="1">
                <a:latin typeface="Courier New" charset="0"/>
              </a:rPr>
              <a:t>i</a:t>
            </a:r>
            <a:r>
              <a:rPr lang="en-US" sz="2000" dirty="0">
                <a:latin typeface="Courier New" charset="0"/>
              </a:rPr>
              <a:t> &lt; M; </a:t>
            </a:r>
            <a:r>
              <a:rPr lang="en-US" sz="2000" b="1" dirty="0" err="1">
                <a:latin typeface="Courier New" charset="0"/>
              </a:rPr>
              <a:t>i</a:t>
            </a:r>
            <a:r>
              <a:rPr lang="en-US" sz="2000" dirty="0">
                <a:latin typeface="Courier New" charset="0"/>
              </a:rPr>
              <a:t>++)</a:t>
            </a:r>
          </a:p>
          <a:p>
            <a:r>
              <a:rPr lang="en-US" sz="2000" dirty="0">
                <a:latin typeface="Courier New" charset="0"/>
              </a:rPr>
              <a:t>        for (</a:t>
            </a:r>
            <a:r>
              <a:rPr lang="en-US" sz="2000" b="1" dirty="0">
                <a:latin typeface="Courier New" charset="0"/>
              </a:rPr>
              <a:t>j</a:t>
            </a:r>
            <a:r>
              <a:rPr lang="en-US" sz="2000" dirty="0">
                <a:latin typeface="Courier New" charset="0"/>
              </a:rPr>
              <a:t> = 0; </a:t>
            </a:r>
            <a:r>
              <a:rPr lang="en-US" sz="2000" b="1" dirty="0">
                <a:latin typeface="Courier New" charset="0"/>
              </a:rPr>
              <a:t>j</a:t>
            </a:r>
            <a:r>
              <a:rPr lang="en-US" sz="2000" dirty="0">
                <a:latin typeface="Courier New" charset="0"/>
              </a:rPr>
              <a:t> &lt; N; </a:t>
            </a:r>
            <a:r>
              <a:rPr lang="en-US" sz="2000" b="1" dirty="0" err="1">
                <a:latin typeface="Courier New" charset="0"/>
              </a:rPr>
              <a:t>j</a:t>
            </a:r>
            <a:r>
              <a:rPr lang="en-US" sz="2000" dirty="0" err="1">
                <a:latin typeface="Courier New" charset="0"/>
              </a:rPr>
              <a:t>++</a:t>
            </a:r>
            <a:r>
              <a:rPr lang="en-US" sz="2000" dirty="0">
                <a:latin typeface="Courier New" charset="0"/>
              </a:rPr>
              <a:t>)</a:t>
            </a:r>
          </a:p>
          <a:p>
            <a:r>
              <a:rPr lang="en-US" sz="2000" dirty="0">
                <a:latin typeface="Courier New" charset="0"/>
              </a:rPr>
              <a:t>            sum += a[</a:t>
            </a:r>
            <a:r>
              <a:rPr lang="en-US" sz="2000" b="1" dirty="0" err="1">
                <a:latin typeface="Courier New" charset="0"/>
              </a:rPr>
              <a:t>i</a:t>
            </a:r>
            <a:r>
              <a:rPr lang="en-US" sz="2000" dirty="0">
                <a:latin typeface="Courier New" charset="0"/>
              </a:rPr>
              <a:t>][</a:t>
            </a:r>
            <a:r>
              <a:rPr lang="en-US" sz="2000" b="1" dirty="0">
                <a:latin typeface="Courier New" charset="0"/>
              </a:rPr>
              <a:t>j</a:t>
            </a:r>
            <a:r>
              <a:rPr lang="en-US" sz="2000" dirty="0">
                <a:latin typeface="Courier New" charset="0"/>
              </a:rPr>
              <a:t>];</a:t>
            </a:r>
          </a:p>
          <a:p>
            <a:r>
              <a:rPr lang="en-US" sz="2000" dirty="0">
                <a:latin typeface="Courier New" charset="0"/>
              </a:rPr>
              <a:t>    return sum;</a:t>
            </a:r>
          </a:p>
          <a:p>
            <a:r>
              <a:rPr lang="en-US" sz="2000" dirty="0">
                <a:latin typeface="Courier New" charset="0"/>
              </a:rPr>
              <a:t>}</a:t>
            </a:r>
          </a:p>
        </p:txBody>
      </p:sp>
      <p:sp>
        <p:nvSpPr>
          <p:cNvPr id="6" name="Rectangle 5">
            <a:extLst>
              <a:ext uri="{FF2B5EF4-FFF2-40B4-BE49-F238E27FC236}">
                <a16:creationId xmlns:a16="http://schemas.microsoft.com/office/drawing/2014/main" id="{9DF00D17-1C29-4D28-BD54-3491968000E3}"/>
              </a:ext>
            </a:extLst>
          </p:cNvPr>
          <p:cNvSpPr/>
          <p:nvPr/>
        </p:nvSpPr>
        <p:spPr>
          <a:xfrm>
            <a:off x="6096000" y="2634051"/>
            <a:ext cx="5635052" cy="2862322"/>
          </a:xfrm>
          <a:prstGeom prst="rect">
            <a:avLst/>
          </a:prstGeom>
        </p:spPr>
        <p:txBody>
          <a:bodyPr wrap="square">
            <a:spAutoFit/>
          </a:bodyPr>
          <a:lstStyle/>
          <a:p>
            <a:r>
              <a:rPr lang="en-US" sz="2000" dirty="0">
                <a:latin typeface="Courier New" charset="0"/>
              </a:rPr>
              <a:t>int </a:t>
            </a:r>
            <a:r>
              <a:rPr lang="en-US" sz="2000" dirty="0" err="1">
                <a:latin typeface="Courier New" charset="0"/>
              </a:rPr>
              <a:t>sum_array_cols</a:t>
            </a:r>
            <a:r>
              <a:rPr lang="en-US" sz="2000" dirty="0">
                <a:latin typeface="Courier New" charset="0"/>
              </a:rPr>
              <a:t>(int a[M][N])</a:t>
            </a:r>
          </a:p>
          <a:p>
            <a:r>
              <a:rPr lang="en-US" sz="2000" dirty="0">
                <a:latin typeface="Courier New" charset="0"/>
              </a:rPr>
              <a:t>{</a:t>
            </a:r>
          </a:p>
          <a:p>
            <a:r>
              <a:rPr lang="en-US" sz="2000" dirty="0">
                <a:latin typeface="Courier New" charset="0"/>
              </a:rPr>
              <a:t>    int </a:t>
            </a:r>
            <a:r>
              <a:rPr lang="en-US" sz="2000" dirty="0" err="1">
                <a:latin typeface="Courier New" charset="0"/>
              </a:rPr>
              <a:t>i</a:t>
            </a:r>
            <a:r>
              <a:rPr lang="en-US" sz="2000" dirty="0">
                <a:latin typeface="Courier New" charset="0"/>
              </a:rPr>
              <a:t>, j, sum = 0;</a:t>
            </a:r>
          </a:p>
          <a:p>
            <a:endParaRPr lang="en-US" sz="2000" dirty="0">
              <a:latin typeface="Courier New" charset="0"/>
            </a:endParaRPr>
          </a:p>
          <a:p>
            <a:r>
              <a:rPr lang="en-US" sz="2000" dirty="0">
                <a:latin typeface="Courier New" charset="0"/>
              </a:rPr>
              <a:t>    for (</a:t>
            </a:r>
            <a:r>
              <a:rPr lang="en-US" sz="2000" b="1" dirty="0">
                <a:latin typeface="Courier New" charset="0"/>
              </a:rPr>
              <a:t>j</a:t>
            </a:r>
            <a:r>
              <a:rPr lang="en-US" sz="2000" dirty="0">
                <a:latin typeface="Courier New" charset="0"/>
              </a:rPr>
              <a:t> = 0; </a:t>
            </a:r>
            <a:r>
              <a:rPr lang="en-US" sz="2000" b="1" dirty="0">
                <a:latin typeface="Courier New" charset="0"/>
              </a:rPr>
              <a:t>j</a:t>
            </a:r>
            <a:r>
              <a:rPr lang="en-US" sz="2000" dirty="0">
                <a:latin typeface="Courier New" charset="0"/>
              </a:rPr>
              <a:t> &lt; N; </a:t>
            </a:r>
            <a:r>
              <a:rPr lang="en-US" sz="2000" b="1" dirty="0" err="1">
                <a:latin typeface="Courier New" charset="0"/>
              </a:rPr>
              <a:t>j</a:t>
            </a:r>
            <a:r>
              <a:rPr lang="en-US" sz="2000" dirty="0" err="1">
                <a:latin typeface="Courier New" charset="0"/>
              </a:rPr>
              <a:t>++</a:t>
            </a:r>
            <a:r>
              <a:rPr lang="en-US" sz="2000" dirty="0">
                <a:latin typeface="Courier New" charset="0"/>
              </a:rPr>
              <a:t>)</a:t>
            </a:r>
          </a:p>
          <a:p>
            <a:r>
              <a:rPr lang="en-US" sz="2000" dirty="0">
                <a:latin typeface="Courier New" charset="0"/>
              </a:rPr>
              <a:t>        for (</a:t>
            </a:r>
            <a:r>
              <a:rPr lang="en-US" sz="2000" b="1" dirty="0" err="1">
                <a:latin typeface="Courier New" charset="0"/>
              </a:rPr>
              <a:t>i</a:t>
            </a:r>
            <a:r>
              <a:rPr lang="en-US" sz="2000" dirty="0">
                <a:latin typeface="Courier New" charset="0"/>
              </a:rPr>
              <a:t> = 0; </a:t>
            </a:r>
            <a:r>
              <a:rPr lang="en-US" sz="2000" b="1" dirty="0" err="1">
                <a:latin typeface="Courier New" charset="0"/>
              </a:rPr>
              <a:t>i</a:t>
            </a:r>
            <a:r>
              <a:rPr lang="en-US" sz="2000" dirty="0">
                <a:latin typeface="Courier New" charset="0"/>
              </a:rPr>
              <a:t> &lt; M; </a:t>
            </a:r>
            <a:r>
              <a:rPr lang="en-US" sz="2000" b="1" dirty="0" err="1">
                <a:latin typeface="Courier New" charset="0"/>
              </a:rPr>
              <a:t>i</a:t>
            </a:r>
            <a:r>
              <a:rPr lang="en-US" sz="2000" dirty="0">
                <a:latin typeface="Courier New" charset="0"/>
              </a:rPr>
              <a:t>++)</a:t>
            </a:r>
          </a:p>
          <a:p>
            <a:r>
              <a:rPr lang="en-US" sz="2000" dirty="0">
                <a:latin typeface="Courier New" charset="0"/>
              </a:rPr>
              <a:t>            sum += a[</a:t>
            </a:r>
            <a:r>
              <a:rPr lang="en-US" sz="2000" b="1" dirty="0" err="1">
                <a:latin typeface="Courier New" charset="0"/>
              </a:rPr>
              <a:t>i</a:t>
            </a:r>
            <a:r>
              <a:rPr lang="en-US" sz="2000" dirty="0">
                <a:latin typeface="Courier New" charset="0"/>
              </a:rPr>
              <a:t>][</a:t>
            </a:r>
            <a:r>
              <a:rPr lang="en-US" sz="2000" b="1" dirty="0">
                <a:latin typeface="Courier New" charset="0"/>
              </a:rPr>
              <a:t>j</a:t>
            </a:r>
            <a:r>
              <a:rPr lang="en-US" sz="2000" dirty="0">
                <a:latin typeface="Courier New" charset="0"/>
              </a:rPr>
              <a:t>];</a:t>
            </a:r>
          </a:p>
          <a:p>
            <a:r>
              <a:rPr lang="en-US" sz="2000" dirty="0">
                <a:latin typeface="Courier New" charset="0"/>
              </a:rPr>
              <a:t>    return sum;</a:t>
            </a:r>
          </a:p>
          <a:p>
            <a:r>
              <a:rPr lang="en-US" sz="2000" dirty="0">
                <a:latin typeface="Courier New" charset="0"/>
              </a:rPr>
              <a:t>}</a:t>
            </a:r>
          </a:p>
        </p:txBody>
      </p:sp>
      <p:sp>
        <p:nvSpPr>
          <p:cNvPr id="7" name="TextBox 6">
            <a:extLst>
              <a:ext uri="{FF2B5EF4-FFF2-40B4-BE49-F238E27FC236}">
                <a16:creationId xmlns:a16="http://schemas.microsoft.com/office/drawing/2014/main" id="{523E1993-18B1-47C0-A112-6BCD09FC4E96}"/>
              </a:ext>
            </a:extLst>
          </p:cNvPr>
          <p:cNvSpPr txBox="1"/>
          <p:nvPr/>
        </p:nvSpPr>
        <p:spPr>
          <a:xfrm>
            <a:off x="370389" y="1637745"/>
            <a:ext cx="9693359" cy="523220"/>
          </a:xfrm>
          <a:prstGeom prst="rect">
            <a:avLst/>
          </a:prstGeom>
          <a:noFill/>
        </p:spPr>
        <p:txBody>
          <a:bodyPr wrap="none" lIns="91440" tIns="45720" rIns="91440" bIns="45720" rtlCol="0" anchor="t">
            <a:spAutoFit/>
          </a:bodyPr>
          <a:lstStyle/>
          <a:p>
            <a:r>
              <a:rPr lang="en-US" sz="2800" dirty="0"/>
              <a:t>Does these functions </a:t>
            </a:r>
            <a:r>
              <a:rPr lang="en-US" sz="2800"/>
              <a:t>have</a:t>
            </a:r>
            <a:r>
              <a:rPr lang="en-US" sz="2800" dirty="0"/>
              <a:t> good locality with respect to array a[]?</a:t>
            </a:r>
          </a:p>
        </p:txBody>
      </p:sp>
      <p:sp>
        <p:nvSpPr>
          <p:cNvPr id="31" name="Footer Placeholder 30">
            <a:extLst>
              <a:ext uri="{FF2B5EF4-FFF2-40B4-BE49-F238E27FC236}">
                <a16:creationId xmlns:a16="http://schemas.microsoft.com/office/drawing/2014/main" id="{DDB7FE77-9089-C146-A351-8D5D1191D010}"/>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27338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9755-BDCE-4D20-9EA5-032F993B511C}"/>
              </a:ext>
            </a:extLst>
          </p:cNvPr>
          <p:cNvSpPr>
            <a:spLocks noGrp="1"/>
          </p:cNvSpPr>
          <p:nvPr>
            <p:ph type="title"/>
          </p:nvPr>
        </p:nvSpPr>
        <p:spPr/>
        <p:txBody>
          <a:bodyPr/>
          <a:lstStyle/>
          <a:p>
            <a:r>
              <a:rPr lang="en-US"/>
              <a:t>Memory Hierarchies</a:t>
            </a:r>
            <a:endParaRPr lang="en-US" dirty="0"/>
          </a:p>
        </p:txBody>
      </p:sp>
      <p:sp>
        <p:nvSpPr>
          <p:cNvPr id="3" name="Content Placeholder 2">
            <a:extLst>
              <a:ext uri="{FF2B5EF4-FFF2-40B4-BE49-F238E27FC236}">
                <a16:creationId xmlns:a16="http://schemas.microsoft.com/office/drawing/2014/main" id="{3E9DF470-876A-4B3C-A2A3-5F9BE06889B1}"/>
              </a:ext>
            </a:extLst>
          </p:cNvPr>
          <p:cNvSpPr>
            <a:spLocks noGrp="1"/>
          </p:cNvSpPr>
          <p:nvPr>
            <p:ph idx="1"/>
          </p:nvPr>
        </p:nvSpPr>
        <p:spPr/>
        <p:txBody>
          <a:bodyPr/>
          <a:lstStyle/>
          <a:p>
            <a:r>
              <a:rPr lang="en-US"/>
              <a:t>Some fundamental and enduring properties of hardware and software:</a:t>
            </a:r>
          </a:p>
          <a:p>
            <a:pPr lvl="1"/>
            <a:r>
              <a:rPr lang="en-US"/>
              <a:t>Fast storage technologies cost more per byte, have less capacity, and require more power (heat!). </a:t>
            </a:r>
          </a:p>
          <a:p>
            <a:pPr lvl="1"/>
            <a:r>
              <a:rPr lang="en-US"/>
              <a:t>The gap between CPU and main memory speed is widening.</a:t>
            </a:r>
          </a:p>
          <a:p>
            <a:pPr lvl="1"/>
            <a:r>
              <a:rPr lang="en-US"/>
              <a:t>Well-written programs tend to exhibit good locality.</a:t>
            </a:r>
          </a:p>
          <a:p>
            <a:endParaRPr lang="en-US"/>
          </a:p>
          <a:p>
            <a:r>
              <a:rPr lang="en-US"/>
              <a:t>They  suggest an approach (trade-off) for organizing memory and storage systems known as a memory hierarchy.</a:t>
            </a:r>
          </a:p>
          <a:p>
            <a:endParaRPr lang="en-US" dirty="0"/>
          </a:p>
        </p:txBody>
      </p:sp>
      <p:sp>
        <p:nvSpPr>
          <p:cNvPr id="6" name="TextBox 5">
            <a:extLst>
              <a:ext uri="{FF2B5EF4-FFF2-40B4-BE49-F238E27FC236}">
                <a16:creationId xmlns:a16="http://schemas.microsoft.com/office/drawing/2014/main" id="{79F5162A-6427-46CD-8D74-4A31A04D9AC8}"/>
              </a:ext>
            </a:extLst>
          </p:cNvPr>
          <p:cNvSpPr txBox="1"/>
          <p:nvPr/>
        </p:nvSpPr>
        <p:spPr>
          <a:xfrm>
            <a:off x="4097867" y="2523067"/>
            <a:ext cx="1158138" cy="400110"/>
          </a:xfrm>
          <a:prstGeom prst="rect">
            <a:avLst/>
          </a:prstGeom>
          <a:noFill/>
        </p:spPr>
        <p:txBody>
          <a:bodyPr wrap="none" rtlCol="0">
            <a:spAutoFit/>
          </a:bodyPr>
          <a:lstStyle/>
          <a:p>
            <a:r>
              <a:rPr lang="en-US" sz="2000" b="1" dirty="0">
                <a:solidFill>
                  <a:srgbClr val="FF0000"/>
                </a:solidFill>
              </a:rPr>
              <a:t>Trade-off</a:t>
            </a:r>
          </a:p>
        </p:txBody>
      </p:sp>
      <p:sp>
        <p:nvSpPr>
          <p:cNvPr id="30" name="Footer Placeholder 29">
            <a:extLst>
              <a:ext uri="{FF2B5EF4-FFF2-40B4-BE49-F238E27FC236}">
                <a16:creationId xmlns:a16="http://schemas.microsoft.com/office/drawing/2014/main" id="{F8B53FEC-58F6-7C40-BBA6-8C076340267A}"/>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33280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95">
            <a:extLst>
              <a:ext uri="{FF2B5EF4-FFF2-40B4-BE49-F238E27FC236}">
                <a16:creationId xmlns:a16="http://schemas.microsoft.com/office/drawing/2014/main" id="{B64DF687-D4F2-4CA8-A3CA-BEF19A5F4871}"/>
              </a:ext>
            </a:extLst>
          </p:cNvPr>
          <p:cNvSpPr>
            <a:spLocks noChangeAspect="1" noChangeArrowheads="1"/>
          </p:cNvSpPr>
          <p:nvPr/>
        </p:nvSpPr>
        <p:spPr bwMode="auto">
          <a:xfrm>
            <a:off x="4051381" y="1388127"/>
            <a:ext cx="6902450" cy="6456363"/>
          </a:xfrm>
          <a:prstGeom prst="triangle">
            <a:avLst>
              <a:gd name="adj" fmla="val 50000"/>
            </a:avLst>
          </a:prstGeom>
          <a:gradFill flip="none" rotWithShape="1">
            <a:gsLst>
              <a:gs pos="0">
                <a:schemeClr val="accent6">
                  <a:lumMod val="20000"/>
                  <a:lumOff val="80000"/>
                  <a:alpha val="7000"/>
                </a:schemeClr>
              </a:gs>
              <a:gs pos="100000">
                <a:schemeClr val="accent6">
                  <a:lumMod val="20000"/>
                  <a:lumOff val="80000"/>
                </a:schemeClr>
              </a:gs>
            </a:gsLst>
            <a:lin ang="16140000" scaled="0"/>
            <a:tileRect/>
          </a:gra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7" name="Text Box 196">
            <a:extLst>
              <a:ext uri="{FF2B5EF4-FFF2-40B4-BE49-F238E27FC236}">
                <a16:creationId xmlns:a16="http://schemas.microsoft.com/office/drawing/2014/main" id="{5311F9E6-E719-49A5-AC8A-D24067358754}"/>
              </a:ext>
            </a:extLst>
          </p:cNvPr>
          <p:cNvSpPr txBox="1">
            <a:spLocks noChangeAspect="1" noChangeArrowheads="1"/>
          </p:cNvSpPr>
          <p:nvPr/>
        </p:nvSpPr>
        <p:spPr bwMode="auto">
          <a:xfrm>
            <a:off x="7155222" y="1864655"/>
            <a:ext cx="723538"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Arial"/>
                <a:cs typeface="Arial"/>
              </a:rPr>
              <a:t>Regs</a:t>
            </a: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8" name="Text Box 198">
            <a:extLst>
              <a:ext uri="{FF2B5EF4-FFF2-40B4-BE49-F238E27FC236}">
                <a16:creationId xmlns:a16="http://schemas.microsoft.com/office/drawing/2014/main" id="{0D65B68E-2260-4AB4-8322-B52D241086A8}"/>
              </a:ext>
            </a:extLst>
          </p:cNvPr>
          <p:cNvSpPr txBox="1">
            <a:spLocks noChangeAspect="1" noChangeArrowheads="1"/>
          </p:cNvSpPr>
          <p:nvPr/>
        </p:nvSpPr>
        <p:spPr bwMode="auto">
          <a:xfrm>
            <a:off x="6956231" y="2313531"/>
            <a:ext cx="1121521"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a:cs typeface="Arial"/>
              </a:rPr>
              <a:t>L1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a:cs typeface="Arial"/>
              </a:rPr>
              <a:t>(SRAM)</a:t>
            </a:r>
          </a:p>
        </p:txBody>
      </p:sp>
      <p:sp>
        <p:nvSpPr>
          <p:cNvPr id="9" name="Text Box 199">
            <a:extLst>
              <a:ext uri="{FF2B5EF4-FFF2-40B4-BE49-F238E27FC236}">
                <a16:creationId xmlns:a16="http://schemas.microsoft.com/office/drawing/2014/main" id="{C395F98D-B99A-4E8D-A906-C474D7994124}"/>
              </a:ext>
            </a:extLst>
          </p:cNvPr>
          <p:cNvSpPr txBox="1">
            <a:spLocks noChangeAspect="1" noChangeArrowheads="1"/>
          </p:cNvSpPr>
          <p:nvPr/>
        </p:nvSpPr>
        <p:spPr bwMode="auto">
          <a:xfrm>
            <a:off x="6725624" y="4851943"/>
            <a:ext cx="1582735"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Main memory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(DRAM)</a:t>
            </a:r>
          </a:p>
        </p:txBody>
      </p:sp>
      <p:sp>
        <p:nvSpPr>
          <p:cNvPr id="10" name="Text Box 200">
            <a:extLst>
              <a:ext uri="{FF2B5EF4-FFF2-40B4-BE49-F238E27FC236}">
                <a16:creationId xmlns:a16="http://schemas.microsoft.com/office/drawing/2014/main" id="{E8234187-44F1-413B-9ADC-0E60CA00F62A}"/>
              </a:ext>
            </a:extLst>
          </p:cNvPr>
          <p:cNvSpPr txBox="1">
            <a:spLocks noChangeAspect="1" noChangeArrowheads="1"/>
          </p:cNvSpPr>
          <p:nvPr/>
        </p:nvSpPr>
        <p:spPr bwMode="auto">
          <a:xfrm>
            <a:off x="6167140" y="5877468"/>
            <a:ext cx="2699702"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Local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(local disks)</a:t>
            </a:r>
          </a:p>
        </p:txBody>
      </p:sp>
      <p:sp>
        <p:nvSpPr>
          <p:cNvPr id="11" name="Line 203">
            <a:extLst>
              <a:ext uri="{FF2B5EF4-FFF2-40B4-BE49-F238E27FC236}">
                <a16:creationId xmlns:a16="http://schemas.microsoft.com/office/drawing/2014/main" id="{A56E8391-6A38-4BC4-9259-42AAE8BA90F3}"/>
              </a:ext>
            </a:extLst>
          </p:cNvPr>
          <p:cNvSpPr>
            <a:spLocks noChangeAspect="1" noChangeShapeType="1"/>
          </p:cNvSpPr>
          <p:nvPr/>
        </p:nvSpPr>
        <p:spPr bwMode="auto">
          <a:xfrm>
            <a:off x="6973969" y="2295384"/>
            <a:ext cx="981075"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2" name="Line 204">
            <a:extLst>
              <a:ext uri="{FF2B5EF4-FFF2-40B4-BE49-F238E27FC236}">
                <a16:creationId xmlns:a16="http://schemas.microsoft.com/office/drawing/2014/main" id="{9ADE73B4-7D4E-4328-AE9F-742A7C858B2C}"/>
              </a:ext>
            </a:extLst>
          </p:cNvPr>
          <p:cNvSpPr>
            <a:spLocks noChangeAspect="1" noChangeShapeType="1"/>
          </p:cNvSpPr>
          <p:nvPr/>
        </p:nvSpPr>
        <p:spPr bwMode="auto">
          <a:xfrm>
            <a:off x="6623131" y="2933559"/>
            <a:ext cx="1671638"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3" name="Line 205">
            <a:extLst>
              <a:ext uri="{FF2B5EF4-FFF2-40B4-BE49-F238E27FC236}">
                <a16:creationId xmlns:a16="http://schemas.microsoft.com/office/drawing/2014/main" id="{B8DBE997-D2B3-4A40-A55E-9BD40F65A1B5}"/>
              </a:ext>
            </a:extLst>
          </p:cNvPr>
          <p:cNvSpPr>
            <a:spLocks noChangeAspect="1" noChangeShapeType="1"/>
          </p:cNvSpPr>
          <p:nvPr/>
        </p:nvSpPr>
        <p:spPr bwMode="auto">
          <a:xfrm>
            <a:off x="6240544" y="3686034"/>
            <a:ext cx="2447925"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4" name="Line 222">
            <a:extLst>
              <a:ext uri="{FF2B5EF4-FFF2-40B4-BE49-F238E27FC236}">
                <a16:creationId xmlns:a16="http://schemas.microsoft.com/office/drawing/2014/main" id="{681C3048-7128-41F3-89B9-F130C6211F9B}"/>
              </a:ext>
            </a:extLst>
          </p:cNvPr>
          <p:cNvSpPr>
            <a:spLocks noChangeAspect="1" noChangeShapeType="1"/>
          </p:cNvSpPr>
          <p:nvPr/>
        </p:nvSpPr>
        <p:spPr bwMode="auto">
          <a:xfrm>
            <a:off x="3537031" y="4503596"/>
            <a:ext cx="0" cy="2344738"/>
          </a:xfrm>
          <a:prstGeom prst="line">
            <a:avLst/>
          </a:prstGeom>
          <a:noFill/>
          <a:ln w="38100">
            <a:solidFill>
              <a:schemeClr val="accent6">
                <a:lumMod val="75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 name="Text Box 223">
            <a:extLst>
              <a:ext uri="{FF2B5EF4-FFF2-40B4-BE49-F238E27FC236}">
                <a16:creationId xmlns:a16="http://schemas.microsoft.com/office/drawing/2014/main" id="{591EC55C-0A8F-4260-A2BD-30104FF9BDE5}"/>
              </a:ext>
            </a:extLst>
          </p:cNvPr>
          <p:cNvSpPr txBox="1">
            <a:spLocks noChangeAspect="1" noChangeArrowheads="1"/>
          </p:cNvSpPr>
          <p:nvPr/>
        </p:nvSpPr>
        <p:spPr bwMode="auto">
          <a:xfrm>
            <a:off x="3584656" y="4655312"/>
            <a:ext cx="1062711" cy="181588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Larger,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slower,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cheaper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storage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devices</a:t>
            </a:r>
          </a:p>
        </p:txBody>
      </p:sp>
      <p:sp>
        <p:nvSpPr>
          <p:cNvPr id="16" name="Line 224">
            <a:extLst>
              <a:ext uri="{FF2B5EF4-FFF2-40B4-BE49-F238E27FC236}">
                <a16:creationId xmlns:a16="http://schemas.microsoft.com/office/drawing/2014/main" id="{98F75211-8E27-4A65-9972-A7B78E06D8D9}"/>
              </a:ext>
            </a:extLst>
          </p:cNvPr>
          <p:cNvSpPr>
            <a:spLocks noChangeAspect="1" noChangeShapeType="1"/>
          </p:cNvSpPr>
          <p:nvPr/>
        </p:nvSpPr>
        <p:spPr bwMode="auto">
          <a:xfrm>
            <a:off x="5716669" y="4616309"/>
            <a:ext cx="3475037"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7" name="Text Box 225">
            <a:extLst>
              <a:ext uri="{FF2B5EF4-FFF2-40B4-BE49-F238E27FC236}">
                <a16:creationId xmlns:a16="http://schemas.microsoft.com/office/drawing/2014/main" id="{5F86025C-7794-48FB-89B7-8C7EDEA86A84}"/>
              </a:ext>
            </a:extLst>
          </p:cNvPr>
          <p:cNvSpPr txBox="1">
            <a:spLocks noChangeAspect="1" noChangeArrowheads="1"/>
          </p:cNvSpPr>
          <p:nvPr/>
        </p:nvSpPr>
        <p:spPr bwMode="auto">
          <a:xfrm>
            <a:off x="6038931" y="6977606"/>
            <a:ext cx="2956120"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Remote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(e.g., Web servers)</a:t>
            </a:r>
          </a:p>
        </p:txBody>
      </p:sp>
      <p:sp>
        <p:nvSpPr>
          <p:cNvPr id="18" name="Text Box 227">
            <a:extLst>
              <a:ext uri="{FF2B5EF4-FFF2-40B4-BE49-F238E27FC236}">
                <a16:creationId xmlns:a16="http://schemas.microsoft.com/office/drawing/2014/main" id="{E7751BD9-F790-4215-A3A3-3F2D8C4A30B3}"/>
              </a:ext>
            </a:extLst>
          </p:cNvPr>
          <p:cNvSpPr txBox="1">
            <a:spLocks noChangeAspect="1" noChangeArrowheads="1"/>
          </p:cNvSpPr>
          <p:nvPr/>
        </p:nvSpPr>
        <p:spPr bwMode="auto">
          <a:xfrm>
            <a:off x="10534137" y="6405265"/>
            <a:ext cx="2062758" cy="73852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Local disks hold files retrieved from disks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on remote</a:t>
            </a:r>
            <a:r>
              <a:rPr kumimoji="0" lang="en-US" sz="1400" i="0" u="none" strike="noStrike" kern="0" cap="none" spc="0" normalizeH="0" noProof="0" dirty="0">
                <a:ln>
                  <a:noFill/>
                </a:ln>
                <a:solidFill>
                  <a:srgbClr val="FF0000"/>
                </a:solidFill>
                <a:effectLst/>
                <a:uLnTx/>
                <a:uFillTx/>
                <a:latin typeface="Arial"/>
                <a:cs typeface="Arial"/>
              </a:rPr>
              <a:t> servers</a:t>
            </a:r>
            <a:endParaRPr kumimoji="0" lang="en-US" sz="1400" i="0" u="none" strike="noStrike" kern="0" cap="none" spc="0" normalizeH="0" baseline="0" noProof="0" dirty="0">
              <a:ln>
                <a:noFill/>
              </a:ln>
              <a:solidFill>
                <a:srgbClr val="FF0000"/>
              </a:solidFill>
              <a:effectLst/>
              <a:uLnTx/>
              <a:uFillTx/>
              <a:latin typeface="Arial"/>
              <a:cs typeface="Arial"/>
            </a:endParaRPr>
          </a:p>
        </p:txBody>
      </p:sp>
      <p:sp>
        <p:nvSpPr>
          <p:cNvPr id="19" name="Line 235">
            <a:extLst>
              <a:ext uri="{FF2B5EF4-FFF2-40B4-BE49-F238E27FC236}">
                <a16:creationId xmlns:a16="http://schemas.microsoft.com/office/drawing/2014/main" id="{A23DD7C1-11CE-4D09-A512-0554BC012388}"/>
              </a:ext>
            </a:extLst>
          </p:cNvPr>
          <p:cNvSpPr>
            <a:spLocks noChangeAspect="1" noChangeShapeType="1"/>
          </p:cNvSpPr>
          <p:nvPr/>
        </p:nvSpPr>
        <p:spPr bwMode="auto">
          <a:xfrm>
            <a:off x="5168981" y="5662471"/>
            <a:ext cx="4576763"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20" name="Text Box 236">
            <a:extLst>
              <a:ext uri="{FF2B5EF4-FFF2-40B4-BE49-F238E27FC236}">
                <a16:creationId xmlns:a16="http://schemas.microsoft.com/office/drawing/2014/main" id="{6759CC67-93C2-4C9D-BFCC-4A44F91AB5CC}"/>
              </a:ext>
            </a:extLst>
          </p:cNvPr>
          <p:cNvSpPr txBox="1">
            <a:spLocks noChangeAspect="1" noChangeArrowheads="1"/>
          </p:cNvSpPr>
          <p:nvPr/>
        </p:nvSpPr>
        <p:spPr bwMode="auto">
          <a:xfrm>
            <a:off x="6956231" y="2978693"/>
            <a:ext cx="1121521"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L2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(SRAM)</a:t>
            </a:r>
          </a:p>
        </p:txBody>
      </p:sp>
      <p:sp>
        <p:nvSpPr>
          <p:cNvPr id="21" name="Text Box 243">
            <a:extLst>
              <a:ext uri="{FF2B5EF4-FFF2-40B4-BE49-F238E27FC236}">
                <a16:creationId xmlns:a16="http://schemas.microsoft.com/office/drawing/2014/main" id="{E18C07D6-54C6-4DAD-91E9-3B6A8CF54B1A}"/>
              </a:ext>
            </a:extLst>
          </p:cNvPr>
          <p:cNvSpPr txBox="1">
            <a:spLocks noChangeAspect="1" noChangeArrowheads="1"/>
          </p:cNvSpPr>
          <p:nvPr/>
        </p:nvSpPr>
        <p:spPr bwMode="auto">
          <a:xfrm>
            <a:off x="8423357" y="2671622"/>
            <a:ext cx="2838450" cy="5238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L1 cache holds cache lines retrieved from the L2 cache.</a:t>
            </a:r>
          </a:p>
        </p:txBody>
      </p:sp>
      <p:sp>
        <p:nvSpPr>
          <p:cNvPr id="22" name="Text Box 233">
            <a:extLst>
              <a:ext uri="{FF2B5EF4-FFF2-40B4-BE49-F238E27FC236}">
                <a16:creationId xmlns:a16="http://schemas.microsoft.com/office/drawing/2014/main" id="{6D76D2F5-9FE8-406B-9539-4ED70D8ADFE8}"/>
              </a:ext>
            </a:extLst>
          </p:cNvPr>
          <p:cNvSpPr txBox="1">
            <a:spLocks noChangeAspect="1" noChangeArrowheads="1"/>
          </p:cNvSpPr>
          <p:nvPr/>
        </p:nvSpPr>
        <p:spPr bwMode="auto">
          <a:xfrm>
            <a:off x="8034419" y="2003611"/>
            <a:ext cx="2919412" cy="52322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CPU registers hold words retrieved from </a:t>
            </a:r>
            <a:r>
              <a:rPr kumimoji="0" lang="en-US" sz="1400" i="0" u="none" strike="noStrike" kern="0" cap="none" spc="0" normalizeH="0" baseline="0" noProof="0" dirty="0" err="1">
                <a:ln>
                  <a:noFill/>
                </a:ln>
                <a:solidFill>
                  <a:srgbClr val="FF0000"/>
                </a:solidFill>
                <a:effectLst/>
                <a:uLnTx/>
                <a:uFillTx/>
                <a:latin typeface="Arial"/>
                <a:cs typeface="Arial"/>
              </a:rPr>
              <a:t>th</a:t>
            </a:r>
            <a:r>
              <a:rPr lang="en-US" sz="1400" kern="0" dirty="0">
                <a:solidFill>
                  <a:srgbClr val="FF0000"/>
                </a:solidFill>
                <a:latin typeface="Arial"/>
                <a:cs typeface="Arial"/>
              </a:rPr>
              <a:t>e L1 cache</a:t>
            </a:r>
            <a:r>
              <a:rPr kumimoji="0" lang="en-US" sz="1400" i="0" u="none" strike="noStrike" kern="0" cap="none" spc="0" normalizeH="0" baseline="0" noProof="0" dirty="0">
                <a:ln>
                  <a:noFill/>
                </a:ln>
                <a:solidFill>
                  <a:srgbClr val="FF0000"/>
                </a:solidFill>
                <a:effectLst/>
                <a:uLnTx/>
                <a:uFillTx/>
                <a:latin typeface="Arial"/>
                <a:cs typeface="Arial"/>
              </a:rPr>
              <a:t>.</a:t>
            </a:r>
          </a:p>
        </p:txBody>
      </p:sp>
      <p:sp>
        <p:nvSpPr>
          <p:cNvPr id="23" name="Text Box 231">
            <a:extLst>
              <a:ext uri="{FF2B5EF4-FFF2-40B4-BE49-F238E27FC236}">
                <a16:creationId xmlns:a16="http://schemas.microsoft.com/office/drawing/2014/main" id="{F43B8A01-C891-45ED-A406-CC52DD66A034}"/>
              </a:ext>
            </a:extLst>
          </p:cNvPr>
          <p:cNvSpPr txBox="1">
            <a:spLocks noChangeAspect="1" noChangeArrowheads="1"/>
          </p:cNvSpPr>
          <p:nvPr/>
        </p:nvSpPr>
        <p:spPr bwMode="auto">
          <a:xfrm>
            <a:off x="8826582" y="3433619"/>
            <a:ext cx="2628900" cy="5238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L2 cache holds cache lines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 retrieved from L3 cache</a:t>
            </a:r>
          </a:p>
        </p:txBody>
      </p:sp>
      <p:sp>
        <p:nvSpPr>
          <p:cNvPr id="24" name="Text Box 247">
            <a:extLst>
              <a:ext uri="{FF2B5EF4-FFF2-40B4-BE49-F238E27FC236}">
                <a16:creationId xmlns:a16="http://schemas.microsoft.com/office/drawing/2014/main" id="{BD7260B0-C6F2-46EC-B6AF-0D9FDDE953C4}"/>
              </a:ext>
            </a:extLst>
          </p:cNvPr>
          <p:cNvSpPr txBox="1">
            <a:spLocks noChangeAspect="1" noChangeArrowheads="1"/>
          </p:cNvSpPr>
          <p:nvPr/>
        </p:nvSpPr>
        <p:spPr bwMode="auto">
          <a:xfrm>
            <a:off x="6696156" y="1674155"/>
            <a:ext cx="53091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lumMod val="75000"/>
                  </a:schemeClr>
                </a:solidFill>
                <a:effectLst/>
                <a:uLnTx/>
                <a:uFillTx/>
                <a:latin typeface="Arial"/>
                <a:cs typeface="Arial"/>
              </a:rPr>
              <a:t>L0:</a:t>
            </a:r>
          </a:p>
        </p:txBody>
      </p:sp>
      <p:sp>
        <p:nvSpPr>
          <p:cNvPr id="25" name="Text Box 248">
            <a:extLst>
              <a:ext uri="{FF2B5EF4-FFF2-40B4-BE49-F238E27FC236}">
                <a16:creationId xmlns:a16="http://schemas.microsoft.com/office/drawing/2014/main" id="{CD70A8CF-813F-40CC-BB46-29D66DECB007}"/>
              </a:ext>
            </a:extLst>
          </p:cNvPr>
          <p:cNvSpPr txBox="1">
            <a:spLocks noChangeAspect="1" noChangeArrowheads="1"/>
          </p:cNvSpPr>
          <p:nvPr/>
        </p:nvSpPr>
        <p:spPr bwMode="auto">
          <a:xfrm>
            <a:off x="6327856" y="2383768"/>
            <a:ext cx="53091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lumMod val="75000"/>
                  </a:schemeClr>
                </a:solidFill>
                <a:effectLst/>
                <a:uLnTx/>
                <a:uFillTx/>
                <a:latin typeface="Arial"/>
                <a:cs typeface="Arial"/>
              </a:rPr>
              <a:t>L1:</a:t>
            </a:r>
          </a:p>
        </p:txBody>
      </p:sp>
      <p:sp>
        <p:nvSpPr>
          <p:cNvPr id="26" name="Text Box 249">
            <a:extLst>
              <a:ext uri="{FF2B5EF4-FFF2-40B4-BE49-F238E27FC236}">
                <a16:creationId xmlns:a16="http://schemas.microsoft.com/office/drawing/2014/main" id="{B6AD238D-6013-40C2-A823-56680165726D}"/>
              </a:ext>
            </a:extLst>
          </p:cNvPr>
          <p:cNvSpPr txBox="1">
            <a:spLocks noChangeAspect="1" noChangeArrowheads="1"/>
          </p:cNvSpPr>
          <p:nvPr/>
        </p:nvSpPr>
        <p:spPr bwMode="auto">
          <a:xfrm>
            <a:off x="5946856" y="3071155"/>
            <a:ext cx="53091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L2:</a:t>
            </a:r>
          </a:p>
        </p:txBody>
      </p:sp>
      <p:sp>
        <p:nvSpPr>
          <p:cNvPr id="27" name="Text Box 250">
            <a:extLst>
              <a:ext uri="{FF2B5EF4-FFF2-40B4-BE49-F238E27FC236}">
                <a16:creationId xmlns:a16="http://schemas.microsoft.com/office/drawing/2014/main" id="{9C6290A7-D126-4D16-9530-26797A97A085}"/>
              </a:ext>
            </a:extLst>
          </p:cNvPr>
          <p:cNvSpPr txBox="1">
            <a:spLocks noChangeAspect="1" noChangeArrowheads="1"/>
          </p:cNvSpPr>
          <p:nvPr/>
        </p:nvSpPr>
        <p:spPr bwMode="auto">
          <a:xfrm>
            <a:off x="5540456" y="3826805"/>
            <a:ext cx="53091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L3:</a:t>
            </a:r>
          </a:p>
        </p:txBody>
      </p:sp>
      <p:sp>
        <p:nvSpPr>
          <p:cNvPr id="28" name="Text Box 251">
            <a:extLst>
              <a:ext uri="{FF2B5EF4-FFF2-40B4-BE49-F238E27FC236}">
                <a16:creationId xmlns:a16="http://schemas.microsoft.com/office/drawing/2014/main" id="{0DF05DD7-090A-4136-8255-8F6E93792129}"/>
              </a:ext>
            </a:extLst>
          </p:cNvPr>
          <p:cNvSpPr txBox="1">
            <a:spLocks noChangeAspect="1" noChangeArrowheads="1"/>
          </p:cNvSpPr>
          <p:nvPr/>
        </p:nvSpPr>
        <p:spPr bwMode="auto">
          <a:xfrm>
            <a:off x="5014994" y="4825343"/>
            <a:ext cx="53091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L4:</a:t>
            </a:r>
          </a:p>
        </p:txBody>
      </p:sp>
      <p:sp>
        <p:nvSpPr>
          <p:cNvPr id="29" name="Text Box 252">
            <a:extLst>
              <a:ext uri="{FF2B5EF4-FFF2-40B4-BE49-F238E27FC236}">
                <a16:creationId xmlns:a16="http://schemas.microsoft.com/office/drawing/2014/main" id="{695EF4C2-7753-4666-BC16-7566E580E611}"/>
              </a:ext>
            </a:extLst>
          </p:cNvPr>
          <p:cNvSpPr txBox="1">
            <a:spLocks noChangeAspect="1" noChangeArrowheads="1"/>
          </p:cNvSpPr>
          <p:nvPr/>
        </p:nvSpPr>
        <p:spPr bwMode="auto">
          <a:xfrm>
            <a:off x="4394281" y="5942943"/>
            <a:ext cx="53091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L5:</a:t>
            </a:r>
          </a:p>
        </p:txBody>
      </p:sp>
      <p:sp>
        <p:nvSpPr>
          <p:cNvPr id="30" name="Text Box 289">
            <a:extLst>
              <a:ext uri="{FF2B5EF4-FFF2-40B4-BE49-F238E27FC236}">
                <a16:creationId xmlns:a16="http://schemas.microsoft.com/office/drawing/2014/main" id="{CAD62434-D72B-4308-B627-CBDBF87BDD34}"/>
              </a:ext>
            </a:extLst>
          </p:cNvPr>
          <p:cNvSpPr txBox="1">
            <a:spLocks noChangeAspect="1" noChangeArrowheads="1"/>
          </p:cNvSpPr>
          <p:nvPr/>
        </p:nvSpPr>
        <p:spPr bwMode="auto">
          <a:xfrm>
            <a:off x="3591006" y="2167699"/>
            <a:ext cx="1062711" cy="181588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Smaller,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faster,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costlier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storage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devices</a:t>
            </a:r>
          </a:p>
        </p:txBody>
      </p:sp>
      <p:sp>
        <p:nvSpPr>
          <p:cNvPr id="31" name="Line 291">
            <a:extLst>
              <a:ext uri="{FF2B5EF4-FFF2-40B4-BE49-F238E27FC236}">
                <a16:creationId xmlns:a16="http://schemas.microsoft.com/office/drawing/2014/main" id="{D784216F-3AF2-4AC4-B109-4E552663659F}"/>
              </a:ext>
            </a:extLst>
          </p:cNvPr>
          <p:cNvSpPr>
            <a:spLocks noChangeShapeType="1"/>
          </p:cNvSpPr>
          <p:nvPr/>
        </p:nvSpPr>
        <p:spPr bwMode="auto">
          <a:xfrm flipH="1" flipV="1">
            <a:off x="3551319" y="1984234"/>
            <a:ext cx="0" cy="2154237"/>
          </a:xfrm>
          <a:prstGeom prst="line">
            <a:avLst/>
          </a:prstGeom>
          <a:noFill/>
          <a:ln w="38100">
            <a:solidFill>
              <a:schemeClr val="accent6">
                <a:lumMod val="75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Arial"/>
              <a:cs typeface="Arial"/>
            </a:endParaRPr>
          </a:p>
        </p:txBody>
      </p:sp>
      <p:sp>
        <p:nvSpPr>
          <p:cNvPr id="32" name="Line 292">
            <a:extLst>
              <a:ext uri="{FF2B5EF4-FFF2-40B4-BE49-F238E27FC236}">
                <a16:creationId xmlns:a16="http://schemas.microsoft.com/office/drawing/2014/main" id="{B72F24F6-3E3F-4E84-8803-8C3D99BD1238}"/>
              </a:ext>
            </a:extLst>
          </p:cNvPr>
          <p:cNvSpPr>
            <a:spLocks noChangeAspect="1" noChangeShapeType="1"/>
          </p:cNvSpPr>
          <p:nvPr/>
        </p:nvSpPr>
        <p:spPr bwMode="auto">
          <a:xfrm>
            <a:off x="4578431" y="6773721"/>
            <a:ext cx="57658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33" name="Text Box 293">
            <a:extLst>
              <a:ext uri="{FF2B5EF4-FFF2-40B4-BE49-F238E27FC236}">
                <a16:creationId xmlns:a16="http://schemas.microsoft.com/office/drawing/2014/main" id="{DEEB0EC4-C989-48A8-B3E3-8B28F56CEF1C}"/>
              </a:ext>
            </a:extLst>
          </p:cNvPr>
          <p:cNvSpPr txBox="1">
            <a:spLocks noChangeAspect="1" noChangeArrowheads="1"/>
          </p:cNvSpPr>
          <p:nvPr/>
        </p:nvSpPr>
        <p:spPr bwMode="auto">
          <a:xfrm>
            <a:off x="6956231" y="3810543"/>
            <a:ext cx="1121521"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L3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(SRAM)</a:t>
            </a:r>
          </a:p>
        </p:txBody>
      </p:sp>
      <p:sp>
        <p:nvSpPr>
          <p:cNvPr id="34" name="Text Box 295">
            <a:extLst>
              <a:ext uri="{FF2B5EF4-FFF2-40B4-BE49-F238E27FC236}">
                <a16:creationId xmlns:a16="http://schemas.microsoft.com/office/drawing/2014/main" id="{C0652891-119C-485B-AFC8-36FCC01FF17E}"/>
              </a:ext>
            </a:extLst>
          </p:cNvPr>
          <p:cNvSpPr txBox="1">
            <a:spLocks noChangeAspect="1" noChangeArrowheads="1"/>
          </p:cNvSpPr>
          <p:nvPr/>
        </p:nvSpPr>
        <p:spPr bwMode="auto">
          <a:xfrm>
            <a:off x="9271081" y="4335647"/>
            <a:ext cx="2876549" cy="52322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L3 cache holds cache lines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 retrieved from main memory.</a:t>
            </a:r>
          </a:p>
        </p:txBody>
      </p:sp>
      <p:sp>
        <p:nvSpPr>
          <p:cNvPr id="35" name="Text Box 297">
            <a:extLst>
              <a:ext uri="{FF2B5EF4-FFF2-40B4-BE49-F238E27FC236}">
                <a16:creationId xmlns:a16="http://schemas.microsoft.com/office/drawing/2014/main" id="{EDD61A83-F7E6-4903-AC1B-88C246B8546B}"/>
              </a:ext>
            </a:extLst>
          </p:cNvPr>
          <p:cNvSpPr txBox="1">
            <a:spLocks noChangeAspect="1" noChangeArrowheads="1"/>
          </p:cNvSpPr>
          <p:nvPr/>
        </p:nvSpPr>
        <p:spPr bwMode="auto">
          <a:xfrm>
            <a:off x="3848181" y="6993868"/>
            <a:ext cx="53091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L6:</a:t>
            </a:r>
          </a:p>
        </p:txBody>
      </p:sp>
      <p:sp>
        <p:nvSpPr>
          <p:cNvPr id="36" name="Text Box 229">
            <a:extLst>
              <a:ext uri="{FF2B5EF4-FFF2-40B4-BE49-F238E27FC236}">
                <a16:creationId xmlns:a16="http://schemas.microsoft.com/office/drawing/2014/main" id="{E3ACA473-B3FB-4EFE-A6B6-20A33B69985A}"/>
              </a:ext>
            </a:extLst>
          </p:cNvPr>
          <p:cNvSpPr txBox="1">
            <a:spLocks noChangeAspect="1" noChangeArrowheads="1"/>
          </p:cNvSpPr>
          <p:nvPr/>
        </p:nvSpPr>
        <p:spPr bwMode="auto">
          <a:xfrm>
            <a:off x="9860521" y="5268545"/>
            <a:ext cx="2184181" cy="73866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Main memory holds disk blocks retrieved from local disks.</a:t>
            </a:r>
          </a:p>
        </p:txBody>
      </p:sp>
      <p:sp>
        <p:nvSpPr>
          <p:cNvPr id="39" name="Title 1">
            <a:extLst>
              <a:ext uri="{FF2B5EF4-FFF2-40B4-BE49-F238E27FC236}">
                <a16:creationId xmlns:a16="http://schemas.microsoft.com/office/drawing/2014/main" id="{C3DFA496-E3EA-41AF-B452-B69F778ED4BC}"/>
              </a:ext>
            </a:extLst>
          </p:cNvPr>
          <p:cNvSpPr>
            <a:spLocks noGrp="1"/>
          </p:cNvSpPr>
          <p:nvPr>
            <p:ph type="title"/>
          </p:nvPr>
        </p:nvSpPr>
        <p:spPr/>
        <p:txBody>
          <a:bodyPr/>
          <a:lstStyle/>
          <a:p>
            <a:r>
              <a:rPr lang="en-US"/>
              <a:t>Memory Hierarchies</a:t>
            </a:r>
            <a:endParaRPr lang="en-US" dirty="0"/>
          </a:p>
        </p:txBody>
      </p:sp>
      <p:sp>
        <p:nvSpPr>
          <p:cNvPr id="58" name="Content Placeholder 57">
            <a:extLst>
              <a:ext uri="{FF2B5EF4-FFF2-40B4-BE49-F238E27FC236}">
                <a16:creationId xmlns:a16="http://schemas.microsoft.com/office/drawing/2014/main" id="{4D9EDF69-0E4E-4341-ABE8-65139DBA8173}"/>
              </a:ext>
            </a:extLst>
          </p:cNvPr>
          <p:cNvSpPr>
            <a:spLocks noGrp="1"/>
          </p:cNvSpPr>
          <p:nvPr>
            <p:ph idx="1"/>
          </p:nvPr>
        </p:nvSpPr>
        <p:spPr/>
        <p:txBody>
          <a:bodyPr/>
          <a:lstStyle/>
          <a:p>
            <a:endParaRPr lang="en-US"/>
          </a:p>
        </p:txBody>
      </p:sp>
      <p:sp>
        <p:nvSpPr>
          <p:cNvPr id="40" name="Rectangle 39">
            <a:extLst>
              <a:ext uri="{FF2B5EF4-FFF2-40B4-BE49-F238E27FC236}">
                <a16:creationId xmlns:a16="http://schemas.microsoft.com/office/drawing/2014/main" id="{DAB3E735-C375-48F4-943A-BACA42DD9F32}"/>
              </a:ext>
            </a:extLst>
          </p:cNvPr>
          <p:cNvSpPr/>
          <p:nvPr/>
        </p:nvSpPr>
        <p:spPr>
          <a:xfrm>
            <a:off x="251148" y="6007210"/>
            <a:ext cx="2831858" cy="738664"/>
          </a:xfrm>
          <a:prstGeom prst="rect">
            <a:avLst/>
          </a:prstGeom>
        </p:spPr>
        <p:txBody>
          <a:bodyPr wrap="square">
            <a:spAutoFit/>
          </a:bodyPr>
          <a:lstStyle/>
          <a:p>
            <a:r>
              <a:rPr lang="en-US" sz="1400" i="1" dirty="0"/>
              <a:t>Bryant and </a:t>
            </a:r>
            <a:r>
              <a:rPr lang="en-US" sz="1400" i="1" dirty="0" err="1"/>
              <a:t>O’Hallaron</a:t>
            </a:r>
            <a:r>
              <a:rPr lang="en-US" sz="1400" i="1" dirty="0"/>
              <a:t>, Computer Systems: A Programmer’s Perspective; Third Edition</a:t>
            </a:r>
          </a:p>
        </p:txBody>
      </p:sp>
      <p:sp>
        <p:nvSpPr>
          <p:cNvPr id="59" name="Footer Placeholder 58">
            <a:extLst>
              <a:ext uri="{FF2B5EF4-FFF2-40B4-BE49-F238E27FC236}">
                <a16:creationId xmlns:a16="http://schemas.microsoft.com/office/drawing/2014/main" id="{3EE6C18A-1F3F-264E-A459-17CDF5457077}"/>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0078467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732A-29EC-460D-9FF0-26255F741060}"/>
              </a:ext>
            </a:extLst>
          </p:cNvPr>
          <p:cNvSpPr>
            <a:spLocks noGrp="1"/>
          </p:cNvSpPr>
          <p:nvPr>
            <p:ph type="title"/>
          </p:nvPr>
        </p:nvSpPr>
        <p:spPr/>
        <p:txBody>
          <a:bodyPr/>
          <a:lstStyle/>
          <a:p>
            <a:r>
              <a:rPr lang="en-US"/>
              <a:t>A Modern Memory Hierarchy</a:t>
            </a:r>
            <a:endParaRPr lang="en-US" dirty="0"/>
          </a:p>
        </p:txBody>
      </p:sp>
      <p:sp>
        <p:nvSpPr>
          <p:cNvPr id="39" name="Content Placeholder 38">
            <a:extLst>
              <a:ext uri="{FF2B5EF4-FFF2-40B4-BE49-F238E27FC236}">
                <a16:creationId xmlns:a16="http://schemas.microsoft.com/office/drawing/2014/main" id="{D572DF4B-013D-6846-A464-11DD860359D2}"/>
              </a:ext>
            </a:extLst>
          </p:cNvPr>
          <p:cNvSpPr>
            <a:spLocks noGrp="1"/>
          </p:cNvSpPr>
          <p:nvPr>
            <p:ph idx="1"/>
          </p:nvPr>
        </p:nvSpPr>
        <p:spPr/>
        <p:txBody>
          <a:bodyPr/>
          <a:lstStyle/>
          <a:p>
            <a:endParaRPr lang="en-US"/>
          </a:p>
        </p:txBody>
      </p:sp>
      <p:sp>
        <p:nvSpPr>
          <p:cNvPr id="5" name="Rectangle 4">
            <a:extLst>
              <a:ext uri="{FF2B5EF4-FFF2-40B4-BE49-F238E27FC236}">
                <a16:creationId xmlns:a16="http://schemas.microsoft.com/office/drawing/2014/main" id="{4A420DCA-D003-4B37-B594-7DB0AC01769F}"/>
              </a:ext>
            </a:extLst>
          </p:cNvPr>
          <p:cNvSpPr/>
          <p:nvPr/>
        </p:nvSpPr>
        <p:spPr>
          <a:xfrm>
            <a:off x="3298785" y="1443613"/>
            <a:ext cx="2511707" cy="729205"/>
          </a:xfrm>
          <a:prstGeom prst="rect">
            <a:avLst/>
          </a:prstGeom>
          <a:solidFill>
            <a:srgbClr val="0070C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Register File, 32 words, sub-</a:t>
            </a:r>
            <a:r>
              <a:rPr lang="en-US" sz="2400" dirty="0" err="1">
                <a:solidFill>
                  <a:schemeClr val="tx1"/>
                </a:solidFill>
              </a:rPr>
              <a:t>nsec</a:t>
            </a:r>
            <a:endParaRPr lang="en-US" sz="2400" dirty="0">
              <a:solidFill>
                <a:schemeClr val="tx1"/>
              </a:solidFill>
            </a:endParaRPr>
          </a:p>
        </p:txBody>
      </p:sp>
      <p:sp>
        <p:nvSpPr>
          <p:cNvPr id="6" name="Rectangle 5">
            <a:extLst>
              <a:ext uri="{FF2B5EF4-FFF2-40B4-BE49-F238E27FC236}">
                <a16:creationId xmlns:a16="http://schemas.microsoft.com/office/drawing/2014/main" id="{5463BA4D-4D96-46D0-B043-B726E10F1206}"/>
              </a:ext>
            </a:extLst>
          </p:cNvPr>
          <p:cNvSpPr/>
          <p:nvPr/>
        </p:nvSpPr>
        <p:spPr>
          <a:xfrm>
            <a:off x="2824221" y="2446520"/>
            <a:ext cx="3727050" cy="729205"/>
          </a:xfrm>
          <a:prstGeom prst="rect">
            <a:avLst/>
          </a:prstGeom>
          <a:solidFill>
            <a:srgbClr val="0070C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L1 Cache, ~32 KB, ~</a:t>
            </a:r>
            <a:r>
              <a:rPr lang="en-US" sz="2400" dirty="0" err="1">
                <a:solidFill>
                  <a:schemeClr val="tx1"/>
                </a:solidFill>
              </a:rPr>
              <a:t>nsecs</a:t>
            </a:r>
            <a:endParaRPr lang="en-US" sz="2400" dirty="0">
              <a:solidFill>
                <a:schemeClr val="tx1"/>
              </a:solidFill>
            </a:endParaRPr>
          </a:p>
        </p:txBody>
      </p:sp>
      <p:sp>
        <p:nvSpPr>
          <p:cNvPr id="7" name="Rectangle 6">
            <a:extLst>
              <a:ext uri="{FF2B5EF4-FFF2-40B4-BE49-F238E27FC236}">
                <a16:creationId xmlns:a16="http://schemas.microsoft.com/office/drawing/2014/main" id="{52527526-19F0-47E3-A077-CBC1E7E93B3B}"/>
              </a:ext>
            </a:extLst>
          </p:cNvPr>
          <p:cNvSpPr/>
          <p:nvPr/>
        </p:nvSpPr>
        <p:spPr>
          <a:xfrm>
            <a:off x="2172181" y="3269262"/>
            <a:ext cx="4992548" cy="729205"/>
          </a:xfrm>
          <a:prstGeom prst="rect">
            <a:avLst/>
          </a:prstGeom>
          <a:solidFill>
            <a:srgbClr val="0070C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L2 cache, 512KB – 1 MB,  ~</a:t>
            </a:r>
            <a:r>
              <a:rPr lang="en-US" sz="2400" dirty="0" err="1">
                <a:solidFill>
                  <a:schemeClr val="tx1"/>
                </a:solidFill>
              </a:rPr>
              <a:t>nsecs</a:t>
            </a:r>
            <a:endParaRPr lang="en-US" sz="2400" dirty="0">
              <a:solidFill>
                <a:schemeClr val="tx1"/>
              </a:solidFill>
            </a:endParaRPr>
          </a:p>
        </p:txBody>
      </p:sp>
      <p:sp>
        <p:nvSpPr>
          <p:cNvPr id="8" name="Rectangle 7">
            <a:extLst>
              <a:ext uri="{FF2B5EF4-FFF2-40B4-BE49-F238E27FC236}">
                <a16:creationId xmlns:a16="http://schemas.microsoft.com/office/drawing/2014/main" id="{4DC44629-7204-4011-A3E7-460B74D09859}"/>
              </a:ext>
            </a:extLst>
          </p:cNvPr>
          <p:cNvSpPr/>
          <p:nvPr/>
        </p:nvSpPr>
        <p:spPr>
          <a:xfrm>
            <a:off x="1608881" y="4090428"/>
            <a:ext cx="6331352" cy="729205"/>
          </a:xfrm>
          <a:prstGeom prst="rect">
            <a:avLst/>
          </a:prstGeom>
          <a:solidFill>
            <a:srgbClr val="0070C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L3 Cache, ~ 10 </a:t>
            </a:r>
            <a:r>
              <a:rPr lang="en-US" sz="2400" dirty="0" err="1">
                <a:solidFill>
                  <a:schemeClr val="tx1"/>
                </a:solidFill>
              </a:rPr>
              <a:t>nsecs</a:t>
            </a:r>
            <a:endParaRPr lang="en-US" sz="2400" dirty="0">
              <a:solidFill>
                <a:schemeClr val="tx1"/>
              </a:solidFill>
            </a:endParaRPr>
          </a:p>
        </p:txBody>
      </p:sp>
      <p:sp>
        <p:nvSpPr>
          <p:cNvPr id="9" name="Rectangle 8">
            <a:extLst>
              <a:ext uri="{FF2B5EF4-FFF2-40B4-BE49-F238E27FC236}">
                <a16:creationId xmlns:a16="http://schemas.microsoft.com/office/drawing/2014/main" id="{F1D478B1-654D-42F4-8671-151DE6557202}"/>
              </a:ext>
            </a:extLst>
          </p:cNvPr>
          <p:cNvSpPr/>
          <p:nvPr/>
        </p:nvSpPr>
        <p:spPr>
          <a:xfrm>
            <a:off x="977577" y="4944875"/>
            <a:ext cx="7749734" cy="729205"/>
          </a:xfrm>
          <a:prstGeom prst="rect">
            <a:avLst/>
          </a:prstGeom>
          <a:solidFill>
            <a:srgbClr val="0070C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Main memory (DRAM), GB, ~100 ns</a:t>
            </a:r>
          </a:p>
        </p:txBody>
      </p:sp>
      <p:sp>
        <p:nvSpPr>
          <p:cNvPr id="10" name="Rectangle 9">
            <a:extLst>
              <a:ext uri="{FF2B5EF4-FFF2-40B4-BE49-F238E27FC236}">
                <a16:creationId xmlns:a16="http://schemas.microsoft.com/office/drawing/2014/main" id="{6A1FD5E0-B682-4B45-8066-EEA3B82848D3}"/>
              </a:ext>
            </a:extLst>
          </p:cNvPr>
          <p:cNvSpPr/>
          <p:nvPr/>
        </p:nvSpPr>
        <p:spPr>
          <a:xfrm>
            <a:off x="392573" y="6039479"/>
            <a:ext cx="9214414" cy="729205"/>
          </a:xfrm>
          <a:prstGeom prst="rect">
            <a:avLst/>
          </a:prstGeom>
          <a:solidFill>
            <a:srgbClr val="0070C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Disk, 100 GB, ~10 </a:t>
            </a:r>
            <a:r>
              <a:rPr lang="en-US" sz="3200" dirty="0" err="1">
                <a:solidFill>
                  <a:schemeClr val="tx1"/>
                </a:solidFill>
              </a:rPr>
              <a:t>msec</a:t>
            </a:r>
            <a:r>
              <a:rPr lang="en-US" sz="3200" dirty="0">
                <a:solidFill>
                  <a:schemeClr val="tx1"/>
                </a:solidFill>
              </a:rPr>
              <a:t> </a:t>
            </a:r>
          </a:p>
        </p:txBody>
      </p:sp>
      <p:cxnSp>
        <p:nvCxnSpPr>
          <p:cNvPr id="12" name="Straight Connector 11">
            <a:extLst>
              <a:ext uri="{FF2B5EF4-FFF2-40B4-BE49-F238E27FC236}">
                <a16:creationId xmlns:a16="http://schemas.microsoft.com/office/drawing/2014/main" id="{36FA9096-8AD1-4C07-82CC-D12BEEFFF233}"/>
              </a:ext>
            </a:extLst>
          </p:cNvPr>
          <p:cNvCxnSpPr>
            <a:cxnSpLocks/>
          </p:cNvCxnSpPr>
          <p:nvPr/>
        </p:nvCxnSpPr>
        <p:spPr>
          <a:xfrm>
            <a:off x="150470" y="2307622"/>
            <a:ext cx="10799181"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E259225-3E07-4B4D-B12E-3B2D2B76C94C}"/>
              </a:ext>
            </a:extLst>
          </p:cNvPr>
          <p:cNvCxnSpPr>
            <a:cxnSpLocks/>
          </p:cNvCxnSpPr>
          <p:nvPr/>
        </p:nvCxnSpPr>
        <p:spPr>
          <a:xfrm flipV="1">
            <a:off x="150470" y="5830739"/>
            <a:ext cx="10799181" cy="1"/>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4" name="Arrow: Curved Left 13">
            <a:extLst>
              <a:ext uri="{FF2B5EF4-FFF2-40B4-BE49-F238E27FC236}">
                <a16:creationId xmlns:a16="http://schemas.microsoft.com/office/drawing/2014/main" id="{D2066FE1-7AAF-4D9B-835D-F957AF813E34}"/>
              </a:ext>
            </a:extLst>
          </p:cNvPr>
          <p:cNvSpPr/>
          <p:nvPr/>
        </p:nvSpPr>
        <p:spPr>
          <a:xfrm>
            <a:off x="9132425" y="5150753"/>
            <a:ext cx="671332" cy="1342121"/>
          </a:xfrm>
          <a:prstGeom prst="curvedLeftArrow">
            <a:avLst/>
          </a:prstGeom>
          <a:solidFill>
            <a:srgbClr val="C00000">
              <a:alpha val="46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19" name="Arrow: Curved Left 18">
            <a:extLst>
              <a:ext uri="{FF2B5EF4-FFF2-40B4-BE49-F238E27FC236}">
                <a16:creationId xmlns:a16="http://schemas.microsoft.com/office/drawing/2014/main" id="{FD505947-B554-40B2-85D6-E91C4BBC5F30}"/>
              </a:ext>
            </a:extLst>
          </p:cNvPr>
          <p:cNvSpPr/>
          <p:nvPr/>
        </p:nvSpPr>
        <p:spPr>
          <a:xfrm>
            <a:off x="9132425" y="5092608"/>
            <a:ext cx="671332" cy="1342121"/>
          </a:xfrm>
          <a:prstGeom prst="curvedLeftArrow">
            <a:avLst/>
          </a:prstGeom>
          <a:solidFill>
            <a:srgbClr val="C00000">
              <a:alpha val="46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20" name="Arrow: Curved Left 19">
            <a:extLst>
              <a:ext uri="{FF2B5EF4-FFF2-40B4-BE49-F238E27FC236}">
                <a16:creationId xmlns:a16="http://schemas.microsoft.com/office/drawing/2014/main" id="{10E4425B-F6D3-45A3-A5D4-51A45CBF4650}"/>
              </a:ext>
            </a:extLst>
          </p:cNvPr>
          <p:cNvSpPr/>
          <p:nvPr/>
        </p:nvSpPr>
        <p:spPr>
          <a:xfrm>
            <a:off x="6516547" y="1618800"/>
            <a:ext cx="671332" cy="1342121"/>
          </a:xfrm>
          <a:prstGeom prst="curvedLeftArrow">
            <a:avLst/>
          </a:prstGeom>
          <a:solidFill>
            <a:srgbClr val="C00000">
              <a:alpha val="46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21" name="Arrow: Curved Left 20">
            <a:extLst>
              <a:ext uri="{FF2B5EF4-FFF2-40B4-BE49-F238E27FC236}">
                <a16:creationId xmlns:a16="http://schemas.microsoft.com/office/drawing/2014/main" id="{F399CD24-3994-4A53-993F-2707A2346E63}"/>
              </a:ext>
            </a:extLst>
          </p:cNvPr>
          <p:cNvSpPr/>
          <p:nvPr/>
        </p:nvSpPr>
        <p:spPr>
          <a:xfrm rot="11199577">
            <a:off x="2247739" y="1478013"/>
            <a:ext cx="671332" cy="1342121"/>
          </a:xfrm>
          <a:prstGeom prst="curvedLeftArrow">
            <a:avLst/>
          </a:prstGeom>
          <a:solidFill>
            <a:srgbClr val="C00000">
              <a:alpha val="46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22" name="Arrow: Curved Left 21">
            <a:extLst>
              <a:ext uri="{FF2B5EF4-FFF2-40B4-BE49-F238E27FC236}">
                <a16:creationId xmlns:a16="http://schemas.microsoft.com/office/drawing/2014/main" id="{D2937380-E6FB-406E-B703-FEE1DA8340D3}"/>
              </a:ext>
            </a:extLst>
          </p:cNvPr>
          <p:cNvSpPr/>
          <p:nvPr/>
        </p:nvSpPr>
        <p:spPr>
          <a:xfrm rot="11199577">
            <a:off x="191305" y="5163312"/>
            <a:ext cx="671332" cy="1342121"/>
          </a:xfrm>
          <a:prstGeom prst="curvedLeftArrow">
            <a:avLst/>
          </a:prstGeom>
          <a:solidFill>
            <a:srgbClr val="C00000">
              <a:alpha val="46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40" name="Footer Placeholder 39">
            <a:extLst>
              <a:ext uri="{FF2B5EF4-FFF2-40B4-BE49-F238E27FC236}">
                <a16:creationId xmlns:a16="http://schemas.microsoft.com/office/drawing/2014/main" id="{5ECB065A-0C27-5947-BC10-ADCB09CFD6F9}"/>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171634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Cache</a:t>
            </a:r>
            <a:endParaRPr lang="en-US" dirty="0"/>
          </a:p>
        </p:txBody>
      </p:sp>
      <p:sp>
        <p:nvSpPr>
          <p:cNvPr id="28" name="Subtitle 27">
            <a:extLst>
              <a:ext uri="{FF2B5EF4-FFF2-40B4-BE49-F238E27FC236}">
                <a16:creationId xmlns:a16="http://schemas.microsoft.com/office/drawing/2014/main" id="{6762C7EC-189F-C241-8B3D-4C802222DABF}"/>
              </a:ext>
            </a:extLst>
          </p:cNvPr>
          <p:cNvSpPr>
            <a:spLocks noGrp="1"/>
          </p:cNvSpPr>
          <p:nvPr>
            <p:ph type="subTitle" idx="1"/>
          </p:nvPr>
        </p:nvSpPr>
        <p:spPr/>
        <p:txBody>
          <a:bodyPr/>
          <a:lstStyle/>
          <a:p>
            <a:r>
              <a:rPr lang="en-US" dirty="0"/>
              <a:t>(next time)</a:t>
            </a:r>
          </a:p>
        </p:txBody>
      </p:sp>
    </p:spTree>
    <p:extLst>
      <p:ext uri="{BB962C8B-B14F-4D97-AF65-F5344CB8AC3E}">
        <p14:creationId xmlns:p14="http://schemas.microsoft.com/office/powerpoint/2010/main" val="595777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8A3AA1C-60C8-B341-BB7D-C055D1B2FB9C}"/>
              </a:ext>
            </a:extLst>
          </p:cNvPr>
          <p:cNvSpPr>
            <a:spLocks noGrp="1" noChangeArrowheads="1"/>
          </p:cNvSpPr>
          <p:nvPr>
            <p:ph type="title"/>
            <p:custDataLst>
              <p:tags r:id="rId1"/>
            </p:custDataLst>
          </p:nvPr>
        </p:nvSpPr>
        <p:spPr/>
        <p:txBody>
          <a:bodyPr/>
          <a:lstStyle/>
          <a:p>
            <a:r>
              <a:rPr lang="en-US" altLang="en-US"/>
              <a:t>The bottom line: Performance</a:t>
            </a:r>
          </a:p>
        </p:txBody>
      </p:sp>
      <p:sp>
        <p:nvSpPr>
          <p:cNvPr id="5" name="Content Placeholder 4">
            <a:extLst>
              <a:ext uri="{FF2B5EF4-FFF2-40B4-BE49-F238E27FC236}">
                <a16:creationId xmlns:a16="http://schemas.microsoft.com/office/drawing/2014/main" id="{FA32FA38-B222-8545-A43D-9625D921C852}"/>
              </a:ext>
            </a:extLst>
          </p:cNvPr>
          <p:cNvSpPr>
            <a:spLocks noGrp="1"/>
          </p:cNvSpPr>
          <p:nvPr>
            <p:ph idx="1"/>
          </p:nvPr>
        </p:nvSpPr>
        <p:spPr>
          <a:xfrm>
            <a:off x="609600" y="1417639"/>
            <a:ext cx="10972800" cy="4525963"/>
          </a:xfrm>
        </p:spPr>
        <p:txBody>
          <a:bodyPr/>
          <a:lstStyle/>
          <a:p>
            <a:r>
              <a:rPr lang="en-US" dirty="0"/>
              <a:t>Time to do the task</a:t>
            </a:r>
          </a:p>
          <a:p>
            <a:pPr lvl="1"/>
            <a:r>
              <a:rPr lang="en-US" b="1" dirty="0">
                <a:solidFill>
                  <a:srgbClr val="7030A0"/>
                </a:solidFill>
              </a:rPr>
              <a:t>execution time</a:t>
            </a:r>
            <a:r>
              <a:rPr lang="en-US" dirty="0"/>
              <a:t>, response time, latency</a:t>
            </a:r>
          </a:p>
          <a:p>
            <a:r>
              <a:rPr lang="en-US" dirty="0"/>
              <a:t>Tasks per day, hour, week, sec, ns. .. </a:t>
            </a:r>
          </a:p>
          <a:p>
            <a:pPr lvl="1"/>
            <a:r>
              <a:rPr lang="en-US" b="1" dirty="0">
                <a:solidFill>
                  <a:srgbClr val="7030A0"/>
                </a:solidFill>
              </a:rPr>
              <a:t>throughput</a:t>
            </a:r>
            <a:r>
              <a:rPr lang="en-US" dirty="0"/>
              <a:t>, bandwidth</a:t>
            </a:r>
          </a:p>
        </p:txBody>
      </p:sp>
      <p:sp>
        <p:nvSpPr>
          <p:cNvPr id="15364" name="Rectangle 4">
            <a:extLst>
              <a:ext uri="{FF2B5EF4-FFF2-40B4-BE49-F238E27FC236}">
                <a16:creationId xmlns:a16="http://schemas.microsoft.com/office/drawing/2014/main" id="{6E306DD1-C594-AF46-BF79-DF79E8357224}"/>
              </a:ext>
            </a:extLst>
          </p:cNvPr>
          <p:cNvSpPr>
            <a:spLocks noChangeArrowheads="1"/>
          </p:cNvSpPr>
          <p:nvPr>
            <p:custDataLst>
              <p:tags r:id="rId2"/>
            </p:custDataLst>
          </p:nvPr>
        </p:nvSpPr>
        <p:spPr bwMode="auto">
          <a:xfrm>
            <a:off x="2368551" y="3577094"/>
            <a:ext cx="1435100" cy="5207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endParaRPr lang="en-US" altLang="en-US" sz="1800" b="1" dirty="0">
              <a:solidFill>
                <a:srgbClr val="000000"/>
              </a:solidFill>
              <a:latin typeface="Arial" panose="020B0604020202020204" pitchFamily="34" charset="0"/>
            </a:endParaRPr>
          </a:p>
        </p:txBody>
      </p:sp>
      <p:sp>
        <p:nvSpPr>
          <p:cNvPr id="15365" name="Rectangle 5">
            <a:extLst>
              <a:ext uri="{FF2B5EF4-FFF2-40B4-BE49-F238E27FC236}">
                <a16:creationId xmlns:a16="http://schemas.microsoft.com/office/drawing/2014/main" id="{086EF74F-B60F-A94C-83CF-84DCC58CF853}"/>
              </a:ext>
            </a:extLst>
          </p:cNvPr>
          <p:cNvSpPr>
            <a:spLocks noChangeArrowheads="1"/>
          </p:cNvSpPr>
          <p:nvPr>
            <p:custDataLst>
              <p:tags r:id="rId3"/>
            </p:custDataLst>
          </p:nvPr>
        </p:nvSpPr>
        <p:spPr bwMode="auto">
          <a:xfrm>
            <a:off x="2368551" y="4110494"/>
            <a:ext cx="1435100" cy="10541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b="1">
                <a:solidFill>
                  <a:srgbClr val="000000"/>
                </a:solidFill>
                <a:latin typeface="Arial" panose="020B0604020202020204" pitchFamily="34" charset="0"/>
              </a:rPr>
              <a:t>Ferrari</a:t>
            </a:r>
          </a:p>
        </p:txBody>
      </p:sp>
      <p:sp>
        <p:nvSpPr>
          <p:cNvPr id="15366" name="Rectangle 6">
            <a:extLst>
              <a:ext uri="{FF2B5EF4-FFF2-40B4-BE49-F238E27FC236}">
                <a16:creationId xmlns:a16="http://schemas.microsoft.com/office/drawing/2014/main" id="{D1902D24-30B1-7248-B29E-A3FB4B4CA6DB}"/>
              </a:ext>
            </a:extLst>
          </p:cNvPr>
          <p:cNvSpPr>
            <a:spLocks noChangeArrowheads="1"/>
          </p:cNvSpPr>
          <p:nvPr>
            <p:custDataLst>
              <p:tags r:id="rId4"/>
            </p:custDataLst>
          </p:nvPr>
        </p:nvSpPr>
        <p:spPr bwMode="auto">
          <a:xfrm>
            <a:off x="2368551" y="5177294"/>
            <a:ext cx="1435100" cy="10541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b="1">
                <a:solidFill>
                  <a:srgbClr val="000000"/>
                </a:solidFill>
                <a:latin typeface="Arial" panose="020B0604020202020204" pitchFamily="34" charset="0"/>
              </a:rPr>
              <a:t>Bus</a:t>
            </a:r>
          </a:p>
        </p:txBody>
      </p:sp>
      <p:sp>
        <p:nvSpPr>
          <p:cNvPr id="15367" name="Rectangle 7">
            <a:extLst>
              <a:ext uri="{FF2B5EF4-FFF2-40B4-BE49-F238E27FC236}">
                <a16:creationId xmlns:a16="http://schemas.microsoft.com/office/drawing/2014/main" id="{52FAF172-B937-3448-B486-91BA1940D9CA}"/>
              </a:ext>
            </a:extLst>
          </p:cNvPr>
          <p:cNvSpPr>
            <a:spLocks noChangeArrowheads="1"/>
          </p:cNvSpPr>
          <p:nvPr>
            <p:custDataLst>
              <p:tags r:id="rId5"/>
            </p:custDataLst>
          </p:nvPr>
        </p:nvSpPr>
        <p:spPr bwMode="auto">
          <a:xfrm>
            <a:off x="5264151" y="3577094"/>
            <a:ext cx="1282700" cy="5207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b="1">
                <a:solidFill>
                  <a:srgbClr val="000000"/>
                </a:solidFill>
                <a:latin typeface="Arial" panose="020B0604020202020204" pitchFamily="34" charset="0"/>
              </a:rPr>
              <a:t>Speed</a:t>
            </a:r>
          </a:p>
        </p:txBody>
      </p:sp>
      <p:sp>
        <p:nvSpPr>
          <p:cNvPr id="15368" name="Rectangle 8">
            <a:extLst>
              <a:ext uri="{FF2B5EF4-FFF2-40B4-BE49-F238E27FC236}">
                <a16:creationId xmlns:a16="http://schemas.microsoft.com/office/drawing/2014/main" id="{F6F8FC37-071F-2945-905B-CA2CB302314A}"/>
              </a:ext>
            </a:extLst>
          </p:cNvPr>
          <p:cNvSpPr>
            <a:spLocks noChangeArrowheads="1"/>
          </p:cNvSpPr>
          <p:nvPr>
            <p:custDataLst>
              <p:tags r:id="rId6"/>
            </p:custDataLst>
          </p:nvPr>
        </p:nvSpPr>
        <p:spPr bwMode="auto">
          <a:xfrm>
            <a:off x="5264151" y="4110494"/>
            <a:ext cx="1282700" cy="1054100"/>
          </a:xfrm>
          <a:prstGeom prst="rect">
            <a:avLst/>
          </a:prstGeom>
          <a:solidFill>
            <a:srgbClr val="FFFFFF"/>
          </a:solidFill>
          <a:ln w="12700">
            <a:solidFill>
              <a:srgbClr val="000000"/>
            </a:solidFill>
            <a:miter lim="800000"/>
            <a:headEnd/>
            <a:tailEnd/>
          </a:ln>
        </p:spPr>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a:solidFill>
                  <a:srgbClr val="000000"/>
                </a:solidFill>
                <a:latin typeface="Arial" panose="020B0604020202020204" pitchFamily="34" charset="0"/>
              </a:rPr>
              <a:t>160 mph</a:t>
            </a:r>
          </a:p>
        </p:txBody>
      </p:sp>
      <p:sp>
        <p:nvSpPr>
          <p:cNvPr id="15369" name="Rectangle 9">
            <a:extLst>
              <a:ext uri="{FF2B5EF4-FFF2-40B4-BE49-F238E27FC236}">
                <a16:creationId xmlns:a16="http://schemas.microsoft.com/office/drawing/2014/main" id="{8112D27C-42C7-3042-805A-B6B5C02596E0}"/>
              </a:ext>
            </a:extLst>
          </p:cNvPr>
          <p:cNvSpPr>
            <a:spLocks noChangeArrowheads="1"/>
          </p:cNvSpPr>
          <p:nvPr>
            <p:custDataLst>
              <p:tags r:id="rId7"/>
            </p:custDataLst>
          </p:nvPr>
        </p:nvSpPr>
        <p:spPr bwMode="auto">
          <a:xfrm>
            <a:off x="5264151" y="5177294"/>
            <a:ext cx="1282700" cy="1054100"/>
          </a:xfrm>
          <a:prstGeom prst="rect">
            <a:avLst/>
          </a:prstGeom>
          <a:solidFill>
            <a:srgbClr val="FFFFFF"/>
          </a:solidFill>
          <a:ln w="12700">
            <a:solidFill>
              <a:srgbClr val="000000"/>
            </a:solidFill>
            <a:miter lim="800000"/>
            <a:headEnd/>
            <a:tailEnd/>
          </a:ln>
        </p:spPr>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a:solidFill>
                  <a:srgbClr val="000000"/>
                </a:solidFill>
                <a:latin typeface="Arial" panose="020B0604020202020204" pitchFamily="34" charset="0"/>
              </a:rPr>
              <a:t>65 mph</a:t>
            </a:r>
          </a:p>
        </p:txBody>
      </p:sp>
      <p:sp>
        <p:nvSpPr>
          <p:cNvPr id="15370" name="Rectangle 10">
            <a:extLst>
              <a:ext uri="{FF2B5EF4-FFF2-40B4-BE49-F238E27FC236}">
                <a16:creationId xmlns:a16="http://schemas.microsoft.com/office/drawing/2014/main" id="{B2872040-6D63-594A-9FBE-0CC7625C32B0}"/>
              </a:ext>
            </a:extLst>
          </p:cNvPr>
          <p:cNvSpPr>
            <a:spLocks noChangeArrowheads="1"/>
          </p:cNvSpPr>
          <p:nvPr>
            <p:custDataLst>
              <p:tags r:id="rId8"/>
            </p:custDataLst>
          </p:nvPr>
        </p:nvSpPr>
        <p:spPr bwMode="auto">
          <a:xfrm>
            <a:off x="3816351" y="3577094"/>
            <a:ext cx="1435100" cy="5207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b="1">
                <a:solidFill>
                  <a:srgbClr val="000000"/>
                </a:solidFill>
                <a:latin typeface="Arial" panose="020B0604020202020204" pitchFamily="34" charset="0"/>
              </a:rPr>
              <a:t>Time to Bay Area</a:t>
            </a:r>
          </a:p>
        </p:txBody>
      </p:sp>
      <p:sp>
        <p:nvSpPr>
          <p:cNvPr id="15371" name="Rectangle 11">
            <a:extLst>
              <a:ext uri="{FF2B5EF4-FFF2-40B4-BE49-F238E27FC236}">
                <a16:creationId xmlns:a16="http://schemas.microsoft.com/office/drawing/2014/main" id="{E7420FF2-6B52-C141-A19B-C20EC5F246D3}"/>
              </a:ext>
            </a:extLst>
          </p:cNvPr>
          <p:cNvSpPr>
            <a:spLocks noChangeArrowheads="1"/>
          </p:cNvSpPr>
          <p:nvPr>
            <p:custDataLst>
              <p:tags r:id="rId9"/>
            </p:custDataLst>
          </p:nvPr>
        </p:nvSpPr>
        <p:spPr bwMode="auto">
          <a:xfrm>
            <a:off x="3816351" y="4110494"/>
            <a:ext cx="1435100" cy="1054100"/>
          </a:xfrm>
          <a:prstGeom prst="rect">
            <a:avLst/>
          </a:prstGeom>
          <a:solidFill>
            <a:srgbClr val="FFFFFF"/>
          </a:solidFill>
          <a:ln w="12700">
            <a:solidFill>
              <a:srgbClr val="000000"/>
            </a:solidFill>
            <a:miter lim="800000"/>
            <a:headEnd/>
            <a:tailEnd/>
          </a:ln>
        </p:spPr>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a:solidFill>
                  <a:srgbClr val="000000"/>
                </a:solidFill>
                <a:latin typeface="Arial" panose="020B0604020202020204" pitchFamily="34" charset="0"/>
              </a:rPr>
              <a:t>3.1 hours</a:t>
            </a:r>
          </a:p>
        </p:txBody>
      </p:sp>
      <p:sp>
        <p:nvSpPr>
          <p:cNvPr id="15372" name="Rectangle 12">
            <a:extLst>
              <a:ext uri="{FF2B5EF4-FFF2-40B4-BE49-F238E27FC236}">
                <a16:creationId xmlns:a16="http://schemas.microsoft.com/office/drawing/2014/main" id="{FAA38657-A81D-0541-9BC5-F0FD611E4C0E}"/>
              </a:ext>
            </a:extLst>
          </p:cNvPr>
          <p:cNvSpPr>
            <a:spLocks noChangeArrowheads="1"/>
          </p:cNvSpPr>
          <p:nvPr>
            <p:custDataLst>
              <p:tags r:id="rId10"/>
            </p:custDataLst>
          </p:nvPr>
        </p:nvSpPr>
        <p:spPr bwMode="auto">
          <a:xfrm>
            <a:off x="3816351" y="5177294"/>
            <a:ext cx="1435100" cy="1054100"/>
          </a:xfrm>
          <a:prstGeom prst="rect">
            <a:avLst/>
          </a:prstGeom>
          <a:solidFill>
            <a:srgbClr val="FFFFFF"/>
          </a:solidFill>
          <a:ln w="12700">
            <a:solidFill>
              <a:srgbClr val="000000"/>
            </a:solidFill>
            <a:miter lim="800000"/>
            <a:headEnd/>
            <a:tailEnd/>
          </a:ln>
        </p:spPr>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a:solidFill>
                  <a:srgbClr val="000000"/>
                </a:solidFill>
                <a:latin typeface="Arial" panose="020B0604020202020204" pitchFamily="34" charset="0"/>
              </a:rPr>
              <a:t>7.7 hours</a:t>
            </a:r>
          </a:p>
        </p:txBody>
      </p:sp>
      <p:sp>
        <p:nvSpPr>
          <p:cNvPr id="15373" name="Rectangle 13">
            <a:extLst>
              <a:ext uri="{FF2B5EF4-FFF2-40B4-BE49-F238E27FC236}">
                <a16:creationId xmlns:a16="http://schemas.microsoft.com/office/drawing/2014/main" id="{40A17C3C-1D5E-A142-9788-1BFE5839F146}"/>
              </a:ext>
            </a:extLst>
          </p:cNvPr>
          <p:cNvSpPr>
            <a:spLocks noChangeArrowheads="1"/>
          </p:cNvSpPr>
          <p:nvPr>
            <p:custDataLst>
              <p:tags r:id="rId11"/>
            </p:custDataLst>
          </p:nvPr>
        </p:nvSpPr>
        <p:spPr bwMode="auto">
          <a:xfrm>
            <a:off x="6559551" y="3577094"/>
            <a:ext cx="1587500" cy="5207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b="1">
                <a:solidFill>
                  <a:srgbClr val="000000"/>
                </a:solidFill>
                <a:latin typeface="Arial" panose="020B0604020202020204" pitchFamily="34" charset="0"/>
              </a:rPr>
              <a:t>Passengers</a:t>
            </a:r>
          </a:p>
        </p:txBody>
      </p:sp>
      <p:sp>
        <p:nvSpPr>
          <p:cNvPr id="15374" name="Rectangle 14">
            <a:extLst>
              <a:ext uri="{FF2B5EF4-FFF2-40B4-BE49-F238E27FC236}">
                <a16:creationId xmlns:a16="http://schemas.microsoft.com/office/drawing/2014/main" id="{0D6D55EA-46B6-A14F-A817-3456A1E11F17}"/>
              </a:ext>
            </a:extLst>
          </p:cNvPr>
          <p:cNvSpPr>
            <a:spLocks noChangeArrowheads="1"/>
          </p:cNvSpPr>
          <p:nvPr>
            <p:custDataLst>
              <p:tags r:id="rId12"/>
            </p:custDataLst>
          </p:nvPr>
        </p:nvSpPr>
        <p:spPr bwMode="auto">
          <a:xfrm>
            <a:off x="6559551" y="4110494"/>
            <a:ext cx="1587500" cy="1054100"/>
          </a:xfrm>
          <a:prstGeom prst="rect">
            <a:avLst/>
          </a:prstGeom>
          <a:solidFill>
            <a:srgbClr val="FFFFFF"/>
          </a:solidFill>
          <a:ln w="12700">
            <a:solidFill>
              <a:srgbClr val="000000"/>
            </a:solidFill>
            <a:miter lim="800000"/>
            <a:headEnd/>
            <a:tailEnd/>
          </a:ln>
        </p:spPr>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a:solidFill>
                  <a:srgbClr val="000000"/>
                </a:solidFill>
                <a:latin typeface="Arial" panose="020B0604020202020204" pitchFamily="34" charset="0"/>
              </a:rPr>
              <a:t>2</a:t>
            </a:r>
          </a:p>
        </p:txBody>
      </p:sp>
      <p:sp>
        <p:nvSpPr>
          <p:cNvPr id="15375" name="Rectangle 15">
            <a:extLst>
              <a:ext uri="{FF2B5EF4-FFF2-40B4-BE49-F238E27FC236}">
                <a16:creationId xmlns:a16="http://schemas.microsoft.com/office/drawing/2014/main" id="{212E5331-61E1-BA4D-A63F-6A73D79BA7B5}"/>
              </a:ext>
            </a:extLst>
          </p:cNvPr>
          <p:cNvSpPr>
            <a:spLocks noChangeArrowheads="1"/>
          </p:cNvSpPr>
          <p:nvPr>
            <p:custDataLst>
              <p:tags r:id="rId13"/>
            </p:custDataLst>
          </p:nvPr>
        </p:nvSpPr>
        <p:spPr bwMode="auto">
          <a:xfrm>
            <a:off x="6559551" y="5177294"/>
            <a:ext cx="1587500" cy="1054100"/>
          </a:xfrm>
          <a:prstGeom prst="rect">
            <a:avLst/>
          </a:prstGeom>
          <a:solidFill>
            <a:srgbClr val="FFFFFF"/>
          </a:solidFill>
          <a:ln w="12700">
            <a:solidFill>
              <a:srgbClr val="000000"/>
            </a:solidFill>
            <a:miter lim="800000"/>
            <a:headEnd/>
            <a:tailEnd/>
          </a:ln>
        </p:spPr>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a:solidFill>
                  <a:srgbClr val="000000"/>
                </a:solidFill>
                <a:latin typeface="Arial" panose="020B0604020202020204" pitchFamily="34" charset="0"/>
              </a:rPr>
              <a:t>60</a:t>
            </a:r>
          </a:p>
        </p:txBody>
      </p:sp>
      <p:sp>
        <p:nvSpPr>
          <p:cNvPr id="15376" name="Rectangle 16">
            <a:extLst>
              <a:ext uri="{FF2B5EF4-FFF2-40B4-BE49-F238E27FC236}">
                <a16:creationId xmlns:a16="http://schemas.microsoft.com/office/drawing/2014/main" id="{68664AED-639F-E544-B621-BE569EA1C834}"/>
              </a:ext>
            </a:extLst>
          </p:cNvPr>
          <p:cNvSpPr>
            <a:spLocks noChangeArrowheads="1"/>
          </p:cNvSpPr>
          <p:nvPr>
            <p:custDataLst>
              <p:tags r:id="rId14"/>
            </p:custDataLst>
          </p:nvPr>
        </p:nvSpPr>
        <p:spPr bwMode="auto">
          <a:xfrm>
            <a:off x="8159751" y="3577094"/>
            <a:ext cx="1587500" cy="5207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b="1">
                <a:solidFill>
                  <a:srgbClr val="000000"/>
                </a:solidFill>
                <a:latin typeface="Arial" panose="020B0604020202020204" pitchFamily="34" charset="0"/>
              </a:rPr>
              <a:t>Throughput (pmph)</a:t>
            </a:r>
          </a:p>
        </p:txBody>
      </p:sp>
      <p:sp>
        <p:nvSpPr>
          <p:cNvPr id="15377" name="Rectangle 17">
            <a:extLst>
              <a:ext uri="{FF2B5EF4-FFF2-40B4-BE49-F238E27FC236}">
                <a16:creationId xmlns:a16="http://schemas.microsoft.com/office/drawing/2014/main" id="{70AF4AC4-C99C-E047-A09A-FEC1EBC7CACA}"/>
              </a:ext>
            </a:extLst>
          </p:cNvPr>
          <p:cNvSpPr>
            <a:spLocks noChangeArrowheads="1"/>
          </p:cNvSpPr>
          <p:nvPr>
            <p:custDataLst>
              <p:tags r:id="rId15"/>
            </p:custDataLst>
          </p:nvPr>
        </p:nvSpPr>
        <p:spPr bwMode="auto">
          <a:xfrm>
            <a:off x="8159751" y="4110494"/>
            <a:ext cx="1587500" cy="1054100"/>
          </a:xfrm>
          <a:prstGeom prst="rect">
            <a:avLst/>
          </a:prstGeom>
          <a:solidFill>
            <a:srgbClr val="FFFFFF"/>
          </a:solidFill>
          <a:ln w="12700">
            <a:solidFill>
              <a:srgbClr val="000000"/>
            </a:solidFill>
            <a:miter lim="800000"/>
            <a:headEnd/>
            <a:tailEnd/>
          </a:ln>
        </p:spPr>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a:solidFill>
                  <a:srgbClr val="000000"/>
                </a:solidFill>
                <a:latin typeface="Arial" panose="020B0604020202020204" pitchFamily="34" charset="0"/>
              </a:rPr>
              <a:t>320</a:t>
            </a:r>
          </a:p>
        </p:txBody>
      </p:sp>
      <p:sp>
        <p:nvSpPr>
          <p:cNvPr id="15378" name="Rectangle 18">
            <a:extLst>
              <a:ext uri="{FF2B5EF4-FFF2-40B4-BE49-F238E27FC236}">
                <a16:creationId xmlns:a16="http://schemas.microsoft.com/office/drawing/2014/main" id="{DEECF63C-B04E-4549-B323-FB0F95D92D63}"/>
              </a:ext>
            </a:extLst>
          </p:cNvPr>
          <p:cNvSpPr>
            <a:spLocks noChangeArrowheads="1"/>
          </p:cNvSpPr>
          <p:nvPr>
            <p:custDataLst>
              <p:tags r:id="rId16"/>
            </p:custDataLst>
          </p:nvPr>
        </p:nvSpPr>
        <p:spPr bwMode="auto">
          <a:xfrm>
            <a:off x="8159751" y="5177294"/>
            <a:ext cx="1587500" cy="1054100"/>
          </a:xfrm>
          <a:prstGeom prst="rect">
            <a:avLst/>
          </a:prstGeom>
          <a:solidFill>
            <a:srgbClr val="FFFFFF"/>
          </a:solidFill>
          <a:ln w="12700">
            <a:solidFill>
              <a:srgbClr val="000000"/>
            </a:solidFill>
            <a:miter lim="800000"/>
            <a:headEnd/>
            <a:tailEnd/>
          </a:ln>
        </p:spPr>
        <p:txBody>
          <a:bodyPr lIns="90488" tIns="44451" rIns="90488" bIns="44451" anchor="ct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lgn="ctr">
              <a:lnSpc>
                <a:spcPct val="90000"/>
              </a:lnSpc>
              <a:spcBef>
                <a:spcPct val="0"/>
              </a:spcBef>
              <a:buClrTx/>
              <a:buSzTx/>
              <a:buFontTx/>
              <a:buNone/>
            </a:pPr>
            <a:r>
              <a:rPr lang="en-US" altLang="en-US" sz="1800">
                <a:solidFill>
                  <a:srgbClr val="000000"/>
                </a:solidFill>
                <a:latin typeface="Arial" panose="020B0604020202020204" pitchFamily="34" charset="0"/>
              </a:rPr>
              <a:t>3900</a:t>
            </a:r>
          </a:p>
        </p:txBody>
      </p:sp>
    </p:spTree>
    <p:extLst>
      <p:ext uri="{BB962C8B-B14F-4D97-AF65-F5344CB8AC3E}">
        <p14:creationId xmlns:p14="http://schemas.microsoft.com/office/powerpoint/2010/main" val="208035365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8769AD5B-5804-614C-84CA-464B20164A55}"/>
              </a:ext>
            </a:extLst>
          </p:cNvPr>
          <p:cNvSpPr>
            <a:spLocks noGrp="1" noChangeArrowheads="1"/>
          </p:cNvSpPr>
          <p:nvPr>
            <p:ph type="title"/>
            <p:custDataLst>
              <p:tags r:id="rId1"/>
            </p:custDataLst>
          </p:nvPr>
        </p:nvSpPr>
        <p:spPr/>
        <p:txBody>
          <a:bodyPr/>
          <a:lstStyle/>
          <a:p>
            <a:r>
              <a:rPr lang="en-US" altLang="en-US"/>
              <a:t>Measures of “Performance”</a:t>
            </a:r>
          </a:p>
        </p:txBody>
      </p:sp>
      <p:sp>
        <p:nvSpPr>
          <p:cNvPr id="9220" name="Rectangle 3">
            <a:extLst>
              <a:ext uri="{FF2B5EF4-FFF2-40B4-BE49-F238E27FC236}">
                <a16:creationId xmlns:a16="http://schemas.microsoft.com/office/drawing/2014/main" id="{57CC75A0-F4F3-4947-A8A8-23A3C9E26FF5}"/>
              </a:ext>
            </a:extLst>
          </p:cNvPr>
          <p:cNvSpPr>
            <a:spLocks noGrp="1" noChangeArrowheads="1"/>
          </p:cNvSpPr>
          <p:nvPr>
            <p:ph idx="1"/>
            <p:custDataLst>
              <p:tags r:id="rId2"/>
            </p:custDataLst>
          </p:nvPr>
        </p:nvSpPr>
        <p:spPr/>
        <p:txBody>
          <a:bodyPr/>
          <a:lstStyle/>
          <a:p>
            <a:r>
              <a:rPr lang="en-US" altLang="en-US" dirty="0"/>
              <a:t>Execution Time</a:t>
            </a:r>
          </a:p>
          <a:p>
            <a:r>
              <a:rPr lang="en-US" altLang="en-US" dirty="0"/>
              <a:t>Throughput (operations/time)</a:t>
            </a:r>
          </a:p>
          <a:p>
            <a:pPr lvl="1"/>
            <a:r>
              <a:rPr lang="en-US" altLang="en-US" dirty="0"/>
              <a:t>Transactions/sec, queries/day, etc.</a:t>
            </a:r>
          </a:p>
          <a:p>
            <a:r>
              <a:rPr lang="en-US" altLang="en-US" dirty="0"/>
              <a:t>Frame Rate</a:t>
            </a:r>
          </a:p>
          <a:p>
            <a:r>
              <a:rPr lang="en-US" altLang="en-US" dirty="0"/>
              <a:t>Responsiveness</a:t>
            </a:r>
          </a:p>
          <a:p>
            <a:r>
              <a:rPr lang="en-US" altLang="en-US" dirty="0"/>
              <a:t>Performance / Cost</a:t>
            </a:r>
          </a:p>
          <a:p>
            <a:r>
              <a:rPr lang="en-US" altLang="en-US" dirty="0"/>
              <a:t>Performance / Power </a:t>
            </a:r>
          </a:p>
          <a:p>
            <a:r>
              <a:rPr lang="en-US" altLang="en-US" dirty="0"/>
              <a:t>Performance / Energy</a:t>
            </a:r>
          </a:p>
        </p:txBody>
      </p:sp>
      <p:sp>
        <p:nvSpPr>
          <p:cNvPr id="17413" name="Text Box 4" hidden="1">
            <a:extLst>
              <a:ext uri="{FF2B5EF4-FFF2-40B4-BE49-F238E27FC236}">
                <a16:creationId xmlns:a16="http://schemas.microsoft.com/office/drawing/2014/main" id="{77FDE47D-64AA-6A4E-9D8B-893D037099B3}"/>
              </a:ext>
            </a:extLst>
          </p:cNvPr>
          <p:cNvSpPr txBox="1">
            <a:spLocks noChangeArrowheads="1"/>
          </p:cNvSpPr>
          <p:nvPr>
            <p:custDataLst>
              <p:tags r:id="rId3"/>
            </p:custDataLst>
          </p:nvPr>
        </p:nvSpPr>
        <p:spPr bwMode="auto">
          <a:xfrm>
            <a:off x="6626225" y="1574801"/>
            <a:ext cx="38862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150000"/>
              <a:buChar char="•"/>
              <a:defRPr sz="2400">
                <a:solidFill>
                  <a:schemeClr val="tx1"/>
                </a:solidFill>
                <a:latin typeface="Times New Roman" panose="02020603050405020304" pitchFamily="18" charset="0"/>
              </a:defRPr>
            </a:lvl1pPr>
            <a:lvl2pPr marL="742950" indent="-285750">
              <a:spcBef>
                <a:spcPct val="20000"/>
              </a:spcBef>
              <a:buClr>
                <a:schemeClr val="tx1"/>
              </a:buClr>
              <a:buSzPct val="100000"/>
              <a:buChar char="–"/>
              <a:defRPr sz="2000">
                <a:solidFill>
                  <a:schemeClr val="tx1"/>
                </a:solidFill>
                <a:latin typeface="Times New Roman" panose="02020603050405020304" pitchFamily="18" charset="0"/>
              </a:defRPr>
            </a:lvl2pPr>
            <a:lvl3pPr marL="1143000" indent="-228600">
              <a:spcBef>
                <a:spcPct val="20000"/>
              </a:spcBef>
              <a:buClr>
                <a:schemeClr val="tx2"/>
              </a:buClr>
              <a:buSzPct val="90000"/>
              <a:buFont typeface="Wingdings" pitchFamily="2" charset="2"/>
              <a:buChar char="§"/>
              <a:defRPr>
                <a:solidFill>
                  <a:schemeClr val="tx1"/>
                </a:solidFill>
                <a:latin typeface="Times New Roman" panose="02020603050405020304" pitchFamily="18" charset="0"/>
              </a:defRPr>
            </a:lvl3pPr>
            <a:lvl4pPr marL="1600200" indent="-228600">
              <a:spcBef>
                <a:spcPct val="20000"/>
              </a:spcBef>
              <a:buClr>
                <a:schemeClr val="tx1"/>
              </a:buClr>
              <a:buSzPct val="100000"/>
              <a:buChar char="–"/>
              <a:defRPr sz="1600">
                <a:solidFill>
                  <a:schemeClr val="tx1"/>
                </a:solidFill>
                <a:latin typeface="Times New Roman" panose="02020603050405020304" pitchFamily="18" charset="0"/>
              </a:defRPr>
            </a:lvl4pPr>
            <a:lvl5pPr marL="2057400" indent="-228600">
              <a:spcBef>
                <a:spcPct val="20000"/>
              </a:spcBef>
              <a:buClr>
                <a:schemeClr val="accent1"/>
              </a:buClr>
              <a:buSzPct val="100000"/>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100000"/>
              <a:buChar char="•"/>
              <a:defRPr sz="1600">
                <a:solidFill>
                  <a:schemeClr val="tx1"/>
                </a:solidFill>
                <a:latin typeface="Times New Roman" panose="02020603050405020304" pitchFamily="18" charset="0"/>
              </a:defRPr>
            </a:lvl9pPr>
          </a:lstStyle>
          <a:p>
            <a:pPr>
              <a:spcBef>
                <a:spcPct val="0"/>
              </a:spcBef>
              <a:buClrTx/>
              <a:buSzTx/>
              <a:buFontTx/>
              <a:buNone/>
            </a:pPr>
            <a:r>
              <a:rPr lang="en-US" altLang="en-US" sz="1800" b="1">
                <a:solidFill>
                  <a:srgbClr val="00FF00"/>
                </a:solidFill>
                <a:latin typeface="Arial" panose="020B0604020202020204" pitchFamily="34" charset="0"/>
                <a:cs typeface="Arial" panose="020B0604020202020204" pitchFamily="34" charset="0"/>
              </a:rPr>
              <a:t>Different Metrics for different folks</a:t>
            </a:r>
          </a:p>
          <a:p>
            <a:pPr>
              <a:spcBef>
                <a:spcPct val="0"/>
              </a:spcBef>
              <a:buClrTx/>
              <a:buSzTx/>
              <a:buFontTx/>
              <a:buNone/>
            </a:pPr>
            <a:r>
              <a:rPr lang="en-US" altLang="en-US" sz="1800" b="1">
                <a:solidFill>
                  <a:srgbClr val="00FF00"/>
                </a:solidFill>
                <a:latin typeface="Arial" panose="020B0604020202020204" pitchFamily="34" charset="0"/>
                <a:cs typeface="Arial" panose="020B0604020202020204" pitchFamily="34" charset="0"/>
              </a:rPr>
              <a:t>ET is standard responsiveness</a:t>
            </a:r>
          </a:p>
          <a:p>
            <a:pPr>
              <a:spcBef>
                <a:spcPct val="0"/>
              </a:spcBef>
              <a:buClrTx/>
              <a:buSzTx/>
              <a:buFontTx/>
              <a:buNone/>
            </a:pPr>
            <a:r>
              <a:rPr lang="en-US" altLang="en-US" sz="1800" b="1">
                <a:solidFill>
                  <a:srgbClr val="00FF00"/>
                </a:solidFill>
                <a:latin typeface="Arial" panose="020B0604020202020204" pitchFamily="34" charset="0"/>
                <a:cs typeface="Arial" panose="020B0604020202020204" pitchFamily="34" charset="0"/>
              </a:rPr>
              <a:t>Frame Rate – FPS/Media App</a:t>
            </a:r>
          </a:p>
          <a:p>
            <a:pPr>
              <a:spcBef>
                <a:spcPct val="0"/>
              </a:spcBef>
              <a:buClrTx/>
              <a:buSzTx/>
              <a:buFontTx/>
              <a:buNone/>
            </a:pPr>
            <a:r>
              <a:rPr lang="en-US" altLang="en-US" sz="1800" b="1">
                <a:solidFill>
                  <a:srgbClr val="00FF00"/>
                </a:solidFill>
                <a:latin typeface="Arial" panose="020B0604020202020204" pitchFamily="34" charset="0"/>
                <a:cs typeface="Arial" panose="020B0604020202020204" pitchFamily="34" charset="0"/>
              </a:rPr>
              <a:t>Throughput (Servers)</a:t>
            </a:r>
          </a:p>
          <a:p>
            <a:pPr>
              <a:spcBef>
                <a:spcPct val="0"/>
              </a:spcBef>
              <a:buClrTx/>
              <a:buSzTx/>
              <a:buFontTx/>
              <a:buNone/>
            </a:pPr>
            <a:r>
              <a:rPr lang="en-US" altLang="en-US" sz="1800" b="1">
                <a:solidFill>
                  <a:srgbClr val="00FF00"/>
                </a:solidFill>
                <a:latin typeface="Arial" panose="020B0604020202020204" pitchFamily="34" charset="0"/>
                <a:cs typeface="Arial" panose="020B0604020202020204" pitchFamily="34" charset="0"/>
              </a:rPr>
              <a:t>Responsiveness – similar to ET but can vary, think ipod/smartphone</a:t>
            </a:r>
          </a:p>
          <a:p>
            <a:pPr>
              <a:spcBef>
                <a:spcPct val="0"/>
              </a:spcBef>
              <a:buClrTx/>
              <a:buSzTx/>
              <a:buFontTx/>
              <a:buNone/>
            </a:pPr>
            <a:r>
              <a:rPr lang="en-US" altLang="en-US" sz="1800" b="1">
                <a:solidFill>
                  <a:srgbClr val="00FF00"/>
                </a:solidFill>
                <a:latin typeface="Arial" panose="020B0604020202020204" pitchFamily="34" charset="0"/>
                <a:cs typeface="Arial" panose="020B0604020202020204" pitchFamily="34" charset="0"/>
              </a:rPr>
              <a:t>Perf/Cost – Server farm / everyone</a:t>
            </a:r>
          </a:p>
          <a:p>
            <a:pPr>
              <a:spcBef>
                <a:spcPct val="0"/>
              </a:spcBef>
              <a:buClrTx/>
              <a:buSzTx/>
              <a:buFontTx/>
              <a:buNone/>
            </a:pPr>
            <a:r>
              <a:rPr lang="en-US" altLang="en-US" sz="1800" b="1">
                <a:solidFill>
                  <a:srgbClr val="00FF00"/>
                </a:solidFill>
                <a:latin typeface="Arial" panose="020B0604020202020204" pitchFamily="34" charset="0"/>
                <a:cs typeface="Arial" panose="020B0604020202020204" pitchFamily="34" charset="0"/>
              </a:rPr>
              <a:t>Perf/Power – power is expensive and causes thermal issues(cooling)</a:t>
            </a:r>
          </a:p>
          <a:p>
            <a:pPr>
              <a:spcBef>
                <a:spcPct val="0"/>
              </a:spcBef>
              <a:buClrTx/>
              <a:buSzTx/>
              <a:buFontTx/>
              <a:buNone/>
            </a:pPr>
            <a:r>
              <a:rPr lang="en-US" altLang="en-US" sz="1800" b="1">
                <a:solidFill>
                  <a:srgbClr val="00FF00"/>
                </a:solidFill>
                <a:latin typeface="Arial" panose="020B0604020202020204" pitchFamily="34" charset="0"/>
                <a:cs typeface="Arial" panose="020B0604020202020204" pitchFamily="34" charset="0"/>
              </a:rPr>
              <a:t>Perf/Energy – battery-based designs</a:t>
            </a:r>
          </a:p>
        </p:txBody>
      </p:sp>
    </p:spTree>
    <p:extLst>
      <p:ext uri="{BB962C8B-B14F-4D97-AF65-F5344CB8AC3E}">
        <p14:creationId xmlns:p14="http://schemas.microsoft.com/office/powerpoint/2010/main" val="35816558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2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20">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220">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220">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220">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2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Study Computer Performance?</a:t>
            </a:r>
          </a:p>
        </p:txBody>
      </p:sp>
      <p:sp>
        <p:nvSpPr>
          <p:cNvPr id="3" name="Content Placeholder 2"/>
          <p:cNvSpPr>
            <a:spLocks noGrp="1"/>
          </p:cNvSpPr>
          <p:nvPr>
            <p:ph idx="1"/>
          </p:nvPr>
        </p:nvSpPr>
        <p:spPr/>
        <p:txBody>
          <a:bodyPr/>
          <a:lstStyle/>
          <a:p>
            <a:pPr>
              <a:buFont typeface="Wingdings" pitchFamily="2" charset="2"/>
              <a:buChar char="v"/>
            </a:pPr>
            <a:r>
              <a:rPr lang="en-US" dirty="0"/>
              <a:t>In order to say X is n times faster than Y</a:t>
            </a:r>
          </a:p>
          <a:p>
            <a:pPr>
              <a:buFont typeface="Wingdings" pitchFamily="2" charset="2"/>
              <a:buChar char="v"/>
            </a:pPr>
            <a:r>
              <a:rPr lang="en-US" dirty="0"/>
              <a:t>Identify the benefits of running a program on a computer X, or bottlenecks of a program on a computer X</a:t>
            </a:r>
            <a:endParaRPr lang="en-US" i="1" dirty="0"/>
          </a:p>
          <a:p>
            <a:pPr>
              <a:buFont typeface="Wingdings" pitchFamily="2" charset="2"/>
              <a:buChar char="v"/>
            </a:pPr>
            <a:r>
              <a:rPr lang="en-US" dirty="0"/>
              <a:t>Embedded systems are too complex (CPU + FPGA + GPU) </a:t>
            </a:r>
            <a:r>
              <a:rPr lang="en-US" dirty="0">
                <a:sym typeface="Wingdings" pitchFamily="2" charset="2"/>
              </a:rPr>
              <a:t> How to measure performance of system consisting of sequential and parallel parts ?</a:t>
            </a:r>
          </a:p>
          <a:p>
            <a:pPr>
              <a:buFont typeface="Wingdings" pitchFamily="2" charset="2"/>
              <a:buChar char="v"/>
            </a:pPr>
            <a:r>
              <a:rPr lang="en-US" dirty="0">
                <a:sym typeface="Wingdings" pitchFamily="2" charset="2"/>
              </a:rPr>
              <a:t>To understand common techniques to measure performance </a:t>
            </a:r>
          </a:p>
          <a:p>
            <a:pPr>
              <a:buFont typeface="Wingdings" pitchFamily="2" charset="2"/>
              <a:buChar char="v"/>
            </a:pPr>
            <a:r>
              <a:rPr lang="en-US" dirty="0">
                <a:sym typeface="Wingdings" pitchFamily="2" charset="2"/>
              </a:rPr>
              <a:t>To know what to measure &amp; how to measure </a:t>
            </a:r>
            <a:endParaRPr lang="en-US" dirty="0"/>
          </a:p>
          <a:p>
            <a:pPr>
              <a:buFont typeface="Wingdings" pitchFamily="2" charset="2"/>
              <a:buChar char="v"/>
            </a:pP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57733F94-BD4E-45B7-8984-807B972C88CC}" type="slidenum">
              <a:rPr lang="en-US" smtClean="0"/>
              <a:pPr/>
              <a:t>9</a:t>
            </a:fld>
            <a:endParaRPr lang="en-US"/>
          </a:p>
        </p:txBody>
      </p:sp>
      <p:sp>
        <p:nvSpPr>
          <p:cNvPr id="4" name="Footer Placeholder 3">
            <a:extLst>
              <a:ext uri="{FF2B5EF4-FFF2-40B4-BE49-F238E27FC236}">
                <a16:creationId xmlns:a16="http://schemas.microsoft.com/office/drawing/2014/main" id="{1EFCB30A-1F52-7A41-9F8D-E3ACFA101663}"/>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15042707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0C0">
            <a:alpha val="10000"/>
          </a:srgbClr>
        </a:solidFill>
      </a:spPr>
      <a:bodyPr rtlCol="0" anchor="ctr"/>
      <a:lstStyle>
        <a:defPPr>
          <a:defRPr sz="3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87638</TotalTime>
  <Words>4497</Words>
  <Application>Microsoft Macintosh PowerPoint</Application>
  <PresentationFormat>Widescreen</PresentationFormat>
  <Paragraphs>775</Paragraphs>
  <Slides>64</Slides>
  <Notes>51</Notes>
  <HiddenSlides>2</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6" baseType="lpstr">
      <vt:lpstr>Andale Mono</vt:lpstr>
      <vt:lpstr>Arial</vt:lpstr>
      <vt:lpstr>Arial Narrow</vt:lpstr>
      <vt:lpstr>Calibri</vt:lpstr>
      <vt:lpstr>Calibri Light</vt:lpstr>
      <vt:lpstr>Consolas</vt:lpstr>
      <vt:lpstr>Courier New</vt:lpstr>
      <vt:lpstr>Seravek ExtraLight</vt:lpstr>
      <vt:lpstr>Times New Roman</vt:lpstr>
      <vt:lpstr>Wingdings</vt:lpstr>
      <vt:lpstr>1_Office Theme</vt:lpstr>
      <vt:lpstr>Equation</vt:lpstr>
      <vt:lpstr>WES237B: Software for Embedded Systems</vt:lpstr>
      <vt:lpstr>Today</vt:lpstr>
      <vt:lpstr>Logistics</vt:lpstr>
      <vt:lpstr>Recap</vt:lpstr>
      <vt:lpstr>The guts of most interesting stuff is often ~this</vt:lpstr>
      <vt:lpstr>Measuring Performance</vt:lpstr>
      <vt:lpstr>The bottom line: Performance</vt:lpstr>
      <vt:lpstr>Measures of “Performance”</vt:lpstr>
      <vt:lpstr>Why Study Computer Performance?</vt:lpstr>
      <vt:lpstr>Performance is Affected by,…</vt:lpstr>
      <vt:lpstr>Performance is Affected by,…</vt:lpstr>
      <vt:lpstr>Performance is Affected by,…</vt:lpstr>
      <vt:lpstr>Performance is Affected by,…</vt:lpstr>
      <vt:lpstr>Principles of Measuring Performance</vt:lpstr>
      <vt:lpstr>Performance Metrics</vt:lpstr>
      <vt:lpstr>There are many ways to measure program execution time</vt:lpstr>
      <vt:lpstr>Execution Time</vt:lpstr>
      <vt:lpstr>How architects define Performance</vt:lpstr>
      <vt:lpstr>Relative Performance</vt:lpstr>
      <vt:lpstr>Relative Performance (Speedup), the Definition</vt:lpstr>
      <vt:lpstr>Example</vt:lpstr>
      <vt:lpstr>What is Time?</vt:lpstr>
      <vt:lpstr>CPU time</vt:lpstr>
      <vt:lpstr>How many clock cycles?</vt:lpstr>
      <vt:lpstr>Clock Cycles Per Instruction (CPI)</vt:lpstr>
      <vt:lpstr>Putting it all together</vt:lpstr>
      <vt:lpstr>CPU Execution Time</vt:lpstr>
      <vt:lpstr>Cycle Time/Clock Rate is no longer fixed</vt:lpstr>
      <vt:lpstr>Who Affects Performance? How?</vt:lpstr>
      <vt:lpstr>Which programs are best, are “most fair”, to run when measuring performance?</vt:lpstr>
      <vt:lpstr>Amdahl’s Law</vt:lpstr>
      <vt:lpstr>Amdahl’s Law and Massive Parallelism</vt:lpstr>
      <vt:lpstr>Amdahl’s Law and Massive Parallelism</vt:lpstr>
      <vt:lpstr>Amdahl’s Law and Massive Parallelism</vt:lpstr>
      <vt:lpstr>Amdahl’s Law and Massive Parallelism</vt:lpstr>
      <vt:lpstr>Optimizations</vt:lpstr>
      <vt:lpstr>What to optimize on a CPU?</vt:lpstr>
      <vt:lpstr>Optimization is </vt:lpstr>
      <vt:lpstr>Optimization is hard (and getting harder…)</vt:lpstr>
      <vt:lpstr>PowerPoint Presentation</vt:lpstr>
      <vt:lpstr>Optimization is hard (and getting harder…)</vt:lpstr>
      <vt:lpstr>Optimizations in Different Levels</vt:lpstr>
      <vt:lpstr>Optimizations</vt:lpstr>
      <vt:lpstr>Micro Architecture</vt:lpstr>
      <vt:lpstr>Instruction Level Parallelism </vt:lpstr>
      <vt:lpstr>Superscalar processor </vt:lpstr>
      <vt:lpstr>Pipelined Functional Units</vt:lpstr>
      <vt:lpstr>Haswell CPU</vt:lpstr>
      <vt:lpstr>SIMD (Single Instruction Multiple Data)</vt:lpstr>
      <vt:lpstr>ARM Matrix Multiplication with SIMD</vt:lpstr>
      <vt:lpstr>The Memory Hierarchy</vt:lpstr>
      <vt:lpstr>Random-Access Memory (RAM)</vt:lpstr>
      <vt:lpstr>Processor and Memory Gap</vt:lpstr>
      <vt:lpstr>Processor and Memory Gap</vt:lpstr>
      <vt:lpstr>Processor and Memory Power Consumption</vt:lpstr>
      <vt:lpstr>Slow memory, faster processor: What can we do? </vt:lpstr>
      <vt:lpstr>Locality</vt:lpstr>
      <vt:lpstr>Locality Example</vt:lpstr>
      <vt:lpstr>C Memory</vt:lpstr>
      <vt:lpstr>Locality Example</vt:lpstr>
      <vt:lpstr>Memory Hierarchies</vt:lpstr>
      <vt:lpstr>Memory Hierarchies</vt:lpstr>
      <vt:lpstr>A Modern Memory Hierarchy</vt:lpstr>
      <vt:lpstr>Cache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Janarbek Matai</dc:creator>
  <cp:lastModifiedBy>Microsoft Office User</cp:lastModifiedBy>
  <cp:revision>5422</cp:revision>
  <cp:lastPrinted>2022-07-19T02:25:22Z</cp:lastPrinted>
  <dcterms:created xsi:type="dcterms:W3CDTF">2013-06-26T00:07:37Z</dcterms:created>
  <dcterms:modified xsi:type="dcterms:W3CDTF">2022-07-21T06:20:44Z</dcterms:modified>
</cp:coreProperties>
</file>