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257" r:id="rId3"/>
    <p:sldId id="276" r:id="rId4"/>
    <p:sldId id="278" r:id="rId5"/>
    <p:sldId id="258" r:id="rId6"/>
    <p:sldId id="259" r:id="rId7"/>
    <p:sldId id="260" r:id="rId8"/>
    <p:sldId id="271" r:id="rId9"/>
    <p:sldId id="279" r:id="rId10"/>
    <p:sldId id="280" r:id="rId11"/>
    <p:sldId id="281" r:id="rId12"/>
    <p:sldId id="262" r:id="rId13"/>
    <p:sldId id="263" r:id="rId14"/>
    <p:sldId id="283" r:id="rId15"/>
    <p:sldId id="285" r:id="rId16"/>
    <p:sldId id="287" r:id="rId17"/>
    <p:sldId id="264" r:id="rId18"/>
    <p:sldId id="266" r:id="rId19"/>
    <p:sldId id="289" r:id="rId20"/>
    <p:sldId id="267" r:id="rId21"/>
    <p:sldId id="273" r:id="rId22"/>
    <p:sldId id="268" r:id="rId23"/>
    <p:sldId id="269" r:id="rId24"/>
    <p:sldId id="270" r:id="rId25"/>
    <p:sldId id="274" r:id="rId26"/>
    <p:sldId id="291" r:id="rId27"/>
    <p:sldId id="292" r:id="rId28"/>
    <p:sldId id="293" r:id="rId29"/>
    <p:sldId id="294" r:id="rId30"/>
    <p:sldId id="295" r:id="rId31"/>
    <p:sldId id="297" r:id="rId32"/>
    <p:sldId id="298" r:id="rId33"/>
    <p:sldId id="300" r:id="rId34"/>
    <p:sldId id="301" r:id="rId35"/>
    <p:sldId id="302" r:id="rId36"/>
    <p:sldId id="303" r:id="rId37"/>
    <p:sldId id="305" r:id="rId38"/>
    <p:sldId id="306" r:id="rId39"/>
    <p:sldId id="307" r:id="rId40"/>
    <p:sldId id="308" r:id="rId41"/>
    <p:sldId id="309" r:id="rId42"/>
    <p:sldId id="310" r:id="rId43"/>
    <p:sldId id="311" r:id="rId4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686"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F1DBCB-164F-44EF-B5A5-63934AB0B4A6}" type="doc">
      <dgm:prSet loTypeId="urn:microsoft.com/office/officeart/2005/8/layout/orgChart1" loCatId="hierarchy" qsTypeId="urn:microsoft.com/office/officeart/2005/8/quickstyle/simple1" qsCatId="simple" csTypeId="urn:microsoft.com/office/officeart/2005/8/colors/colorful4" csCatId="colorful" phldr="1"/>
      <dgm:spPr/>
    </dgm:pt>
    <dgm:pt modelId="{05751A7D-A455-4695-AC46-F542DC47351E}">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0" i="0" u="none" strike="noStrike" cap="none" normalizeH="0" baseline="0" dirty="0" smtClean="0">
              <a:ln/>
              <a:effectLst/>
              <a:latin typeface="Arial" charset="0"/>
            </a:rPr>
            <a:t>Область </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0" i="0" u="none" strike="noStrike" cap="none" normalizeH="0" baseline="0" dirty="0" smtClean="0">
              <a:ln/>
              <a:effectLst/>
              <a:latin typeface="Arial" charset="0"/>
            </a:rPr>
            <a:t>применения ЭЦП</a:t>
          </a:r>
        </a:p>
      </dgm:t>
    </dgm:pt>
    <dgm:pt modelId="{F9CDD7F9-81A2-4BD1-9546-072190B95F34}" type="parTrans" cxnId="{60FBB28F-5466-4763-814D-6FE32421C145}">
      <dgm:prSet/>
      <dgm:spPr/>
      <dgm:t>
        <a:bodyPr/>
        <a:lstStyle/>
        <a:p>
          <a:endParaRPr lang="ru-RU" sz="1200"/>
        </a:p>
      </dgm:t>
    </dgm:pt>
    <dgm:pt modelId="{A81C1FAD-91EA-463B-8E1B-F6C52A59ACBD}" type="sibTrans" cxnId="{60FBB28F-5466-4763-814D-6FE32421C145}">
      <dgm:prSet/>
      <dgm:spPr/>
      <dgm:t>
        <a:bodyPr/>
        <a:lstStyle/>
        <a:p>
          <a:endParaRPr lang="ru-RU" sz="1200"/>
        </a:p>
      </dgm:t>
    </dgm:pt>
    <dgm:pt modelId="{B2B8B155-EE7A-4E3D-BAF1-371FFB64A1E2}">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0" i="0" u="none" strike="noStrike" cap="none" normalizeH="0" baseline="0" dirty="0" smtClean="0">
              <a:ln/>
              <a:effectLst/>
              <a:latin typeface="Arial" charset="0"/>
            </a:rPr>
            <a:t>защищенная </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0" i="0" u="none" strike="noStrike" cap="none" normalizeH="0" baseline="0" dirty="0" smtClean="0">
              <a:ln/>
              <a:effectLst/>
              <a:latin typeface="Arial" charset="0"/>
            </a:rPr>
            <a:t>электронная </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0" i="0" u="none" strike="noStrike" cap="none" normalizeH="0" baseline="0" dirty="0" smtClean="0">
              <a:ln/>
              <a:effectLst/>
              <a:latin typeface="Arial" charset="0"/>
            </a:rPr>
            <a:t>почта </a:t>
          </a:r>
        </a:p>
      </dgm:t>
    </dgm:pt>
    <dgm:pt modelId="{5331AA39-B2CD-4A49-908E-8F3898C67D8A}" type="parTrans" cxnId="{CB9980B2-D852-406F-90E4-33CB99B26BCB}">
      <dgm:prSet/>
      <dgm:spPr/>
      <dgm:t>
        <a:bodyPr/>
        <a:lstStyle/>
        <a:p>
          <a:endParaRPr lang="ru-RU" sz="1200"/>
        </a:p>
      </dgm:t>
    </dgm:pt>
    <dgm:pt modelId="{94861162-F50B-4594-9E7B-7C759099C0F4}" type="sibTrans" cxnId="{CB9980B2-D852-406F-90E4-33CB99B26BCB}">
      <dgm:prSet/>
      <dgm:spPr/>
      <dgm:t>
        <a:bodyPr/>
        <a:lstStyle/>
        <a:p>
          <a:endParaRPr lang="ru-RU" sz="1200"/>
        </a:p>
      </dgm:t>
    </dgm:pt>
    <dgm:pt modelId="{995B12AA-25C8-42B5-A382-A6AE2FF5BF22}">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0" i="0" u="none" strike="noStrike" cap="none" normalizeH="0" baseline="0" dirty="0" smtClean="0">
              <a:ln/>
              <a:effectLst/>
              <a:latin typeface="Arial" charset="0"/>
            </a:rPr>
            <a:t>Подтверждение</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0" i="0" u="none" strike="noStrike" cap="none" normalizeH="0" baseline="0" dirty="0" smtClean="0">
              <a:ln/>
              <a:effectLst/>
              <a:latin typeface="Arial" charset="0"/>
            </a:rPr>
            <a:t> авторства </a:t>
          </a:r>
        </a:p>
      </dgm:t>
    </dgm:pt>
    <dgm:pt modelId="{7D062781-8511-4B5D-844A-DFF1BF71E461}" type="parTrans" cxnId="{73D88F9B-FD55-495B-9675-948CE9C690DE}">
      <dgm:prSet/>
      <dgm:spPr/>
      <dgm:t>
        <a:bodyPr/>
        <a:lstStyle/>
        <a:p>
          <a:endParaRPr lang="ru-RU" sz="1200"/>
        </a:p>
      </dgm:t>
    </dgm:pt>
    <dgm:pt modelId="{E929132F-0960-458C-8921-9AEA20306860}" type="sibTrans" cxnId="{73D88F9B-FD55-495B-9675-948CE9C690DE}">
      <dgm:prSet/>
      <dgm:spPr/>
      <dgm:t>
        <a:bodyPr/>
        <a:lstStyle/>
        <a:p>
          <a:endParaRPr lang="ru-RU" sz="1200"/>
        </a:p>
      </dgm:t>
    </dgm:pt>
    <dgm:pt modelId="{9F814C3E-BB90-4E6B-A9F2-B14D297B35D9}">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0" i="0" u="none" strike="noStrike" cap="none" normalizeH="0" baseline="0" dirty="0" smtClean="0">
              <a:ln/>
              <a:effectLst/>
              <a:latin typeface="Arial" charset="0"/>
            </a:rPr>
            <a:t>для подписи </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0" i="0" u="none" strike="noStrike" cap="none" normalizeH="0" baseline="0" dirty="0" smtClean="0">
              <a:ln/>
              <a:effectLst/>
              <a:latin typeface="Arial" charset="0"/>
            </a:rPr>
            <a:t>программ </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0" i="0" u="none" strike="noStrike" cap="none" normalizeH="0" baseline="0" dirty="0" smtClean="0">
              <a:ln/>
              <a:effectLst/>
              <a:latin typeface="Arial" charset="0"/>
            </a:rPr>
            <a:t>или отдельных </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0" i="0" u="none" strike="noStrike" cap="none" normalizeH="0" baseline="0" dirty="0" smtClean="0">
              <a:ln/>
              <a:effectLst/>
              <a:latin typeface="Arial" charset="0"/>
            </a:rPr>
            <a:t>модулей </a:t>
          </a:r>
        </a:p>
      </dgm:t>
    </dgm:pt>
    <dgm:pt modelId="{B9033A81-6E6E-4F23-AF94-BB58A39F0B6F}" type="parTrans" cxnId="{26FDD22B-9B86-4B5A-8B85-8012D82F7DB0}">
      <dgm:prSet/>
      <dgm:spPr/>
      <dgm:t>
        <a:bodyPr/>
        <a:lstStyle/>
        <a:p>
          <a:endParaRPr lang="ru-RU" sz="1200"/>
        </a:p>
      </dgm:t>
    </dgm:pt>
    <dgm:pt modelId="{D37B41BE-C149-4EA9-A1C4-163A255C5EB2}" type="sibTrans" cxnId="{26FDD22B-9B86-4B5A-8B85-8012D82F7DB0}">
      <dgm:prSet/>
      <dgm:spPr/>
      <dgm:t>
        <a:bodyPr/>
        <a:lstStyle/>
        <a:p>
          <a:endParaRPr lang="ru-RU" sz="1200"/>
        </a:p>
      </dgm:t>
    </dgm:pt>
    <dgm:pt modelId="{4C810D7A-1C2A-4F91-88B9-9C9F90807635}">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0" i="0" u="none" strike="noStrike" cap="none" normalizeH="0" baseline="0" dirty="0" smtClean="0">
              <a:ln/>
              <a:effectLst/>
              <a:latin typeface="Arial" charset="0"/>
            </a:rPr>
            <a:t>как ответственная </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0" i="0" u="none" strike="noStrike" cap="none" normalizeH="0" baseline="0" dirty="0" smtClean="0">
              <a:ln/>
              <a:effectLst/>
              <a:latin typeface="Arial" charset="0"/>
            </a:rPr>
            <a:t>подпись на </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0" i="0" u="none" strike="noStrike" cap="none" normalizeH="0" baseline="0" dirty="0" smtClean="0">
              <a:ln/>
              <a:effectLst/>
              <a:latin typeface="Arial" charset="0"/>
            </a:rPr>
            <a:t>электронном документе </a:t>
          </a:r>
        </a:p>
      </dgm:t>
    </dgm:pt>
    <dgm:pt modelId="{1BC2E2D7-7ECD-4AAA-BF4A-134EAE73F0DC}" type="parTrans" cxnId="{BE6AF93A-EC18-4D10-B285-E1836E56B4F6}">
      <dgm:prSet/>
      <dgm:spPr/>
      <dgm:t>
        <a:bodyPr/>
        <a:lstStyle/>
        <a:p>
          <a:endParaRPr lang="ru-RU" sz="1200"/>
        </a:p>
      </dgm:t>
    </dgm:pt>
    <dgm:pt modelId="{5E40CB66-EDA0-4489-BA94-3707EB194F8D}" type="sibTrans" cxnId="{BE6AF93A-EC18-4D10-B285-E1836E56B4F6}">
      <dgm:prSet/>
      <dgm:spPr/>
      <dgm:t>
        <a:bodyPr/>
        <a:lstStyle/>
        <a:p>
          <a:endParaRPr lang="ru-RU" sz="1200"/>
        </a:p>
      </dgm:t>
    </dgm:pt>
    <dgm:pt modelId="{EE2CEDFC-360F-4335-972A-719BEE53E814}">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0" i="0" u="none" strike="noStrike" cap="none" normalizeH="0" baseline="0" dirty="0" smtClean="0">
              <a:ln/>
              <a:effectLst/>
              <a:latin typeface="Arial" charset="0"/>
            </a:rPr>
            <a:t>средство идентификации </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0" i="0" u="none" strike="noStrike" cap="none" normalizeH="0" baseline="0" dirty="0" smtClean="0">
              <a:ln/>
              <a:effectLst/>
              <a:latin typeface="Arial" charset="0"/>
            </a:rPr>
            <a:t>и аутентификации </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0" i="0" u="none" strike="noStrike" cap="none" normalizeH="0" baseline="0" dirty="0" smtClean="0">
              <a:ln/>
              <a:effectLst/>
              <a:latin typeface="Arial" charset="0"/>
            </a:rPr>
            <a:t>в различных </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0" i="0" u="none" strike="noStrike" cap="none" normalizeH="0" baseline="0" dirty="0" smtClean="0">
              <a:ln/>
              <a:effectLst/>
              <a:latin typeface="Arial" charset="0"/>
            </a:rPr>
            <a:t>Информационных</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0" i="0" u="none" strike="noStrike" cap="none" normalizeH="0" baseline="0" dirty="0" smtClean="0">
              <a:ln/>
              <a:effectLst/>
              <a:latin typeface="Arial" charset="0"/>
            </a:rPr>
            <a:t> системах </a:t>
          </a:r>
        </a:p>
      </dgm:t>
    </dgm:pt>
    <dgm:pt modelId="{619AA0EA-D423-4C12-B917-5D6A79E7D428}" type="parTrans" cxnId="{C83349D3-ECB6-4FC7-B15A-9BBE5DFB5D36}">
      <dgm:prSet/>
      <dgm:spPr/>
      <dgm:t>
        <a:bodyPr/>
        <a:lstStyle/>
        <a:p>
          <a:endParaRPr lang="ru-RU" sz="1200"/>
        </a:p>
      </dgm:t>
    </dgm:pt>
    <dgm:pt modelId="{DBA43675-563E-4300-B7DA-58A1A1BFEA11}" type="sibTrans" cxnId="{C83349D3-ECB6-4FC7-B15A-9BBE5DFB5D36}">
      <dgm:prSet/>
      <dgm:spPr/>
      <dgm:t>
        <a:bodyPr/>
        <a:lstStyle/>
        <a:p>
          <a:endParaRPr lang="ru-RU" sz="1200"/>
        </a:p>
      </dgm:t>
    </dgm:pt>
    <dgm:pt modelId="{86A497CA-98D2-4345-9492-085E0BAC8A65}">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0" i="0" u="none" strike="noStrike" cap="none" normalizeH="0" baseline="0" dirty="0" smtClean="0">
              <a:ln/>
              <a:effectLst/>
              <a:latin typeface="Arial" charset="0"/>
            </a:rPr>
            <a:t>Получение </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0" i="0" u="none" strike="noStrike" cap="none" normalizeH="0" baseline="0" dirty="0" smtClean="0">
              <a:ln/>
              <a:effectLst/>
              <a:latin typeface="Arial" charset="0"/>
            </a:rPr>
            <a:t>государственных услуг в </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0" i="0" u="none" strike="noStrike" cap="none" normalizeH="0" baseline="0" dirty="0" smtClean="0">
              <a:ln/>
              <a:effectLst/>
              <a:latin typeface="Arial" charset="0"/>
            </a:rPr>
            <a:t>электронном виде</a:t>
          </a:r>
        </a:p>
      </dgm:t>
    </dgm:pt>
    <dgm:pt modelId="{E6E2B076-B2EE-449C-91F8-10F2339BB88F}" type="parTrans" cxnId="{7AE3F35A-3E32-4BB1-8CBA-0CEFF02F9835}">
      <dgm:prSet/>
      <dgm:spPr/>
      <dgm:t>
        <a:bodyPr/>
        <a:lstStyle/>
        <a:p>
          <a:endParaRPr lang="ru-RU" sz="1200"/>
        </a:p>
      </dgm:t>
    </dgm:pt>
    <dgm:pt modelId="{84DD06BD-197D-4333-82B0-948E2571603D}" type="sibTrans" cxnId="{7AE3F35A-3E32-4BB1-8CBA-0CEFF02F9835}">
      <dgm:prSet/>
      <dgm:spPr/>
      <dgm:t>
        <a:bodyPr/>
        <a:lstStyle/>
        <a:p>
          <a:endParaRPr lang="ru-RU" sz="1200"/>
        </a:p>
      </dgm:t>
    </dgm:pt>
    <dgm:pt modelId="{09699EAE-4647-49B7-8085-B3FB3D90AA64}">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0" i="0" u="none" strike="noStrike" cap="none" normalizeH="0" baseline="0" dirty="0" smtClean="0">
              <a:ln/>
              <a:effectLst/>
              <a:latin typeface="Arial" charset="0"/>
            </a:rPr>
            <a:t>Участие в электронных </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0" i="0" u="none" strike="noStrike" cap="none" normalizeH="0" baseline="0" dirty="0" smtClean="0">
              <a:ln/>
              <a:effectLst/>
              <a:latin typeface="Arial" charset="0"/>
            </a:rPr>
            <a:t>торгах, </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0" i="0" u="none" strike="noStrike" cap="none" normalizeH="0" baseline="0" dirty="0" smtClean="0">
              <a:ln/>
              <a:effectLst/>
              <a:latin typeface="Arial" charset="0"/>
            </a:rPr>
            <a:t>тендерах, аукционах </a:t>
          </a:r>
        </a:p>
      </dgm:t>
    </dgm:pt>
    <dgm:pt modelId="{C99C6BA1-DC01-4B81-8589-353A4B8631D1}" type="parTrans" cxnId="{7B4CE173-EA92-489C-85DB-C6545F817BD4}">
      <dgm:prSet/>
      <dgm:spPr/>
      <dgm:t>
        <a:bodyPr/>
        <a:lstStyle/>
        <a:p>
          <a:endParaRPr lang="ru-RU" sz="1200"/>
        </a:p>
      </dgm:t>
    </dgm:pt>
    <dgm:pt modelId="{514C3689-7E8A-4D08-B41A-A6E331A27353}" type="sibTrans" cxnId="{7B4CE173-EA92-489C-85DB-C6545F817BD4}">
      <dgm:prSet/>
      <dgm:spPr/>
      <dgm:t>
        <a:bodyPr/>
        <a:lstStyle/>
        <a:p>
          <a:endParaRPr lang="ru-RU" sz="1200"/>
        </a:p>
      </dgm:t>
    </dgm:pt>
    <dgm:pt modelId="{BF4E1AF5-066C-4FA4-AC7A-0D5770E292DF}" type="pres">
      <dgm:prSet presAssocID="{A6F1DBCB-164F-44EF-B5A5-63934AB0B4A6}" presName="hierChild1" presStyleCnt="0">
        <dgm:presLayoutVars>
          <dgm:orgChart val="1"/>
          <dgm:chPref val="1"/>
          <dgm:dir/>
          <dgm:animOne val="branch"/>
          <dgm:animLvl val="lvl"/>
          <dgm:resizeHandles/>
        </dgm:presLayoutVars>
      </dgm:prSet>
      <dgm:spPr/>
    </dgm:pt>
    <dgm:pt modelId="{83FD436A-DC85-4555-B2EA-50A1DEF43AD4}" type="pres">
      <dgm:prSet presAssocID="{05751A7D-A455-4695-AC46-F542DC47351E}" presName="hierRoot1" presStyleCnt="0">
        <dgm:presLayoutVars>
          <dgm:hierBranch/>
        </dgm:presLayoutVars>
      </dgm:prSet>
      <dgm:spPr/>
    </dgm:pt>
    <dgm:pt modelId="{BE56C675-E0FB-4D0C-A530-E5FE71DF817C}" type="pres">
      <dgm:prSet presAssocID="{05751A7D-A455-4695-AC46-F542DC47351E}" presName="rootComposite1" presStyleCnt="0"/>
      <dgm:spPr/>
    </dgm:pt>
    <dgm:pt modelId="{FE9CC004-8B53-4412-B242-C00655DC55A5}" type="pres">
      <dgm:prSet presAssocID="{05751A7D-A455-4695-AC46-F542DC47351E}" presName="rootText1" presStyleLbl="node0" presStyleIdx="0" presStyleCnt="1" custScaleX="277152" custScaleY="139147" custLinFactNeighborX="5454" custLinFactNeighborY="-82117">
        <dgm:presLayoutVars>
          <dgm:chPref val="3"/>
        </dgm:presLayoutVars>
      </dgm:prSet>
      <dgm:spPr/>
      <dgm:t>
        <a:bodyPr/>
        <a:lstStyle/>
        <a:p>
          <a:endParaRPr lang="ru-RU"/>
        </a:p>
      </dgm:t>
    </dgm:pt>
    <dgm:pt modelId="{6031920E-F77A-44E5-A3BF-2969C45F3CD7}" type="pres">
      <dgm:prSet presAssocID="{05751A7D-A455-4695-AC46-F542DC47351E}" presName="rootConnector1" presStyleLbl="node1" presStyleIdx="0" presStyleCnt="0"/>
      <dgm:spPr/>
      <dgm:t>
        <a:bodyPr/>
        <a:lstStyle/>
        <a:p>
          <a:endParaRPr lang="ru-RU"/>
        </a:p>
      </dgm:t>
    </dgm:pt>
    <dgm:pt modelId="{8C62578B-3B50-4704-BD0E-8C6A89285BFF}" type="pres">
      <dgm:prSet presAssocID="{05751A7D-A455-4695-AC46-F542DC47351E}" presName="hierChild2" presStyleCnt="0"/>
      <dgm:spPr/>
    </dgm:pt>
    <dgm:pt modelId="{39A025CE-22BF-46A3-B5C8-3C6985BC991B}" type="pres">
      <dgm:prSet presAssocID="{5331AA39-B2CD-4A49-908E-8F3898C67D8A}" presName="Name35" presStyleLbl="parChTrans1D2" presStyleIdx="0" presStyleCnt="3"/>
      <dgm:spPr/>
      <dgm:t>
        <a:bodyPr/>
        <a:lstStyle/>
        <a:p>
          <a:endParaRPr lang="ru-RU"/>
        </a:p>
      </dgm:t>
    </dgm:pt>
    <dgm:pt modelId="{6FE2C630-F597-4449-9AAD-8A1391E5759A}" type="pres">
      <dgm:prSet presAssocID="{B2B8B155-EE7A-4E3D-BAF1-371FFB64A1E2}" presName="hierRoot2" presStyleCnt="0">
        <dgm:presLayoutVars>
          <dgm:hierBranch/>
        </dgm:presLayoutVars>
      </dgm:prSet>
      <dgm:spPr/>
    </dgm:pt>
    <dgm:pt modelId="{37439B7D-E89B-4876-88D9-42AAA2B24747}" type="pres">
      <dgm:prSet presAssocID="{B2B8B155-EE7A-4E3D-BAF1-371FFB64A1E2}" presName="rootComposite" presStyleCnt="0"/>
      <dgm:spPr/>
    </dgm:pt>
    <dgm:pt modelId="{2FDBBB81-5845-4D4A-8121-1AA1FDC7623D}" type="pres">
      <dgm:prSet presAssocID="{B2B8B155-EE7A-4E3D-BAF1-371FFB64A1E2}" presName="rootText" presStyleLbl="node2" presStyleIdx="0" presStyleCnt="3" custScaleX="205640" custScaleY="180795" custLinFactNeighborX="6797">
        <dgm:presLayoutVars>
          <dgm:chPref val="3"/>
        </dgm:presLayoutVars>
      </dgm:prSet>
      <dgm:spPr/>
      <dgm:t>
        <a:bodyPr/>
        <a:lstStyle/>
        <a:p>
          <a:endParaRPr lang="ru-RU"/>
        </a:p>
      </dgm:t>
    </dgm:pt>
    <dgm:pt modelId="{EC8BAABB-3355-482D-9CD3-FB5F44E32905}" type="pres">
      <dgm:prSet presAssocID="{B2B8B155-EE7A-4E3D-BAF1-371FFB64A1E2}" presName="rootConnector" presStyleLbl="node2" presStyleIdx="0" presStyleCnt="3"/>
      <dgm:spPr/>
      <dgm:t>
        <a:bodyPr/>
        <a:lstStyle/>
        <a:p>
          <a:endParaRPr lang="ru-RU"/>
        </a:p>
      </dgm:t>
    </dgm:pt>
    <dgm:pt modelId="{2986289D-1F91-4365-B572-9C59007856A1}" type="pres">
      <dgm:prSet presAssocID="{B2B8B155-EE7A-4E3D-BAF1-371FFB64A1E2}" presName="hierChild4" presStyleCnt="0"/>
      <dgm:spPr/>
    </dgm:pt>
    <dgm:pt modelId="{2EC3D342-3DE8-43F0-BA6E-2A5F4CCE8094}" type="pres">
      <dgm:prSet presAssocID="{B2B8B155-EE7A-4E3D-BAF1-371FFB64A1E2}" presName="hierChild5" presStyleCnt="0"/>
      <dgm:spPr/>
    </dgm:pt>
    <dgm:pt modelId="{91DBCE3A-769F-4722-9709-F4ECE33D01D1}" type="pres">
      <dgm:prSet presAssocID="{7D062781-8511-4B5D-844A-DFF1BF71E461}" presName="Name35" presStyleLbl="parChTrans1D2" presStyleIdx="1" presStyleCnt="3"/>
      <dgm:spPr/>
      <dgm:t>
        <a:bodyPr/>
        <a:lstStyle/>
        <a:p>
          <a:endParaRPr lang="ru-RU"/>
        </a:p>
      </dgm:t>
    </dgm:pt>
    <dgm:pt modelId="{CCDEA68D-92BE-4D78-8AD4-7930786EF26B}" type="pres">
      <dgm:prSet presAssocID="{995B12AA-25C8-42B5-A382-A6AE2FF5BF22}" presName="hierRoot2" presStyleCnt="0">
        <dgm:presLayoutVars>
          <dgm:hierBranch/>
        </dgm:presLayoutVars>
      </dgm:prSet>
      <dgm:spPr/>
    </dgm:pt>
    <dgm:pt modelId="{B92E472F-6194-4B10-AB24-DBDCD34B7621}" type="pres">
      <dgm:prSet presAssocID="{995B12AA-25C8-42B5-A382-A6AE2FF5BF22}" presName="rootComposite" presStyleCnt="0"/>
      <dgm:spPr/>
    </dgm:pt>
    <dgm:pt modelId="{488CFD06-19CE-45FB-8CA7-473FCB2FD19C}" type="pres">
      <dgm:prSet presAssocID="{995B12AA-25C8-42B5-A382-A6AE2FF5BF22}" presName="rootText" presStyleLbl="node2" presStyleIdx="1" presStyleCnt="3" custScaleX="235836" custScaleY="185455" custLinFactNeighborX="62066" custLinFactNeighborY="21211">
        <dgm:presLayoutVars>
          <dgm:chPref val="3"/>
        </dgm:presLayoutVars>
      </dgm:prSet>
      <dgm:spPr/>
      <dgm:t>
        <a:bodyPr/>
        <a:lstStyle/>
        <a:p>
          <a:endParaRPr lang="ru-RU"/>
        </a:p>
      </dgm:t>
    </dgm:pt>
    <dgm:pt modelId="{0C0BEFFA-91B8-4A54-B812-CABA395C0CBC}" type="pres">
      <dgm:prSet presAssocID="{995B12AA-25C8-42B5-A382-A6AE2FF5BF22}" presName="rootConnector" presStyleLbl="node2" presStyleIdx="1" presStyleCnt="3"/>
      <dgm:spPr/>
      <dgm:t>
        <a:bodyPr/>
        <a:lstStyle/>
        <a:p>
          <a:endParaRPr lang="ru-RU"/>
        </a:p>
      </dgm:t>
    </dgm:pt>
    <dgm:pt modelId="{21A07749-3EE6-4361-A733-D04619E591E4}" type="pres">
      <dgm:prSet presAssocID="{995B12AA-25C8-42B5-A382-A6AE2FF5BF22}" presName="hierChild4" presStyleCnt="0"/>
      <dgm:spPr/>
    </dgm:pt>
    <dgm:pt modelId="{60B474A6-0212-4F4D-B7D3-99CB0AD18D96}" type="pres">
      <dgm:prSet presAssocID="{B9033A81-6E6E-4F23-AF94-BB58A39F0B6F}" presName="Name35" presStyleLbl="parChTrans1D3" presStyleIdx="0" presStyleCnt="4"/>
      <dgm:spPr/>
      <dgm:t>
        <a:bodyPr/>
        <a:lstStyle/>
        <a:p>
          <a:endParaRPr lang="ru-RU"/>
        </a:p>
      </dgm:t>
    </dgm:pt>
    <dgm:pt modelId="{1E5A6F8E-FDC6-407F-BADE-3D37877FB3A2}" type="pres">
      <dgm:prSet presAssocID="{9F814C3E-BB90-4E6B-A9F2-B14D297B35D9}" presName="hierRoot2" presStyleCnt="0">
        <dgm:presLayoutVars>
          <dgm:hierBranch val="r"/>
        </dgm:presLayoutVars>
      </dgm:prSet>
      <dgm:spPr/>
    </dgm:pt>
    <dgm:pt modelId="{E1A7BA5E-17FE-460E-9546-B7C0EFD7F511}" type="pres">
      <dgm:prSet presAssocID="{9F814C3E-BB90-4E6B-A9F2-B14D297B35D9}" presName="rootComposite" presStyleCnt="0"/>
      <dgm:spPr/>
    </dgm:pt>
    <dgm:pt modelId="{A57AA277-4E7F-413E-B6B1-5A4B479659F8}" type="pres">
      <dgm:prSet presAssocID="{9F814C3E-BB90-4E6B-A9F2-B14D297B35D9}" presName="rootText" presStyleLbl="node3" presStyleIdx="0" presStyleCnt="4" custScaleX="276053" custScaleY="303755" custLinFactY="22877" custLinFactNeighborX="-60726" custLinFactNeighborY="100000">
        <dgm:presLayoutVars>
          <dgm:chPref val="3"/>
        </dgm:presLayoutVars>
      </dgm:prSet>
      <dgm:spPr/>
      <dgm:t>
        <a:bodyPr/>
        <a:lstStyle/>
        <a:p>
          <a:endParaRPr lang="ru-RU"/>
        </a:p>
      </dgm:t>
    </dgm:pt>
    <dgm:pt modelId="{89010F8A-025F-468A-9517-97200E410771}" type="pres">
      <dgm:prSet presAssocID="{9F814C3E-BB90-4E6B-A9F2-B14D297B35D9}" presName="rootConnector" presStyleLbl="node3" presStyleIdx="0" presStyleCnt="4"/>
      <dgm:spPr/>
      <dgm:t>
        <a:bodyPr/>
        <a:lstStyle/>
        <a:p>
          <a:endParaRPr lang="ru-RU"/>
        </a:p>
      </dgm:t>
    </dgm:pt>
    <dgm:pt modelId="{E9B8450C-C38D-481A-8CF9-F36BFD5E092A}" type="pres">
      <dgm:prSet presAssocID="{9F814C3E-BB90-4E6B-A9F2-B14D297B35D9}" presName="hierChild4" presStyleCnt="0"/>
      <dgm:spPr/>
    </dgm:pt>
    <dgm:pt modelId="{289B8371-9DDC-4C61-909E-0ED7F6C90C0F}" type="pres">
      <dgm:prSet presAssocID="{9F814C3E-BB90-4E6B-A9F2-B14D297B35D9}" presName="hierChild5" presStyleCnt="0"/>
      <dgm:spPr/>
    </dgm:pt>
    <dgm:pt modelId="{CF772119-A347-4EB5-B54C-42C0C789CB71}" type="pres">
      <dgm:prSet presAssocID="{1BC2E2D7-7ECD-4AAA-BF4A-134EAE73F0DC}" presName="Name35" presStyleLbl="parChTrans1D3" presStyleIdx="1" presStyleCnt="4"/>
      <dgm:spPr/>
      <dgm:t>
        <a:bodyPr/>
        <a:lstStyle/>
        <a:p>
          <a:endParaRPr lang="ru-RU"/>
        </a:p>
      </dgm:t>
    </dgm:pt>
    <dgm:pt modelId="{F8A494C7-FBFF-4849-B02D-3D1035E7D3B7}" type="pres">
      <dgm:prSet presAssocID="{4C810D7A-1C2A-4F91-88B9-9C9F90807635}" presName="hierRoot2" presStyleCnt="0">
        <dgm:presLayoutVars>
          <dgm:hierBranch val="r"/>
        </dgm:presLayoutVars>
      </dgm:prSet>
      <dgm:spPr/>
    </dgm:pt>
    <dgm:pt modelId="{6853FDF4-E4AE-4065-9536-67BEE865E9E5}" type="pres">
      <dgm:prSet presAssocID="{4C810D7A-1C2A-4F91-88B9-9C9F90807635}" presName="rootComposite" presStyleCnt="0"/>
      <dgm:spPr/>
    </dgm:pt>
    <dgm:pt modelId="{AD29A28B-95AD-415E-86D6-C32D2F3DF1AE}" type="pres">
      <dgm:prSet presAssocID="{4C810D7A-1C2A-4F91-88B9-9C9F90807635}" presName="rootText" presStyleLbl="node3" presStyleIdx="1" presStyleCnt="4" custScaleX="309362" custScaleY="276774" custLinFactX="-107106" custLinFactY="200000" custLinFactNeighborX="-200000" custLinFactNeighborY="282705">
        <dgm:presLayoutVars>
          <dgm:chPref val="3"/>
        </dgm:presLayoutVars>
      </dgm:prSet>
      <dgm:spPr/>
      <dgm:t>
        <a:bodyPr/>
        <a:lstStyle/>
        <a:p>
          <a:endParaRPr lang="ru-RU"/>
        </a:p>
      </dgm:t>
    </dgm:pt>
    <dgm:pt modelId="{70650B52-1128-413F-B7E6-0202028557B8}" type="pres">
      <dgm:prSet presAssocID="{4C810D7A-1C2A-4F91-88B9-9C9F90807635}" presName="rootConnector" presStyleLbl="node3" presStyleIdx="1" presStyleCnt="4"/>
      <dgm:spPr/>
      <dgm:t>
        <a:bodyPr/>
        <a:lstStyle/>
        <a:p>
          <a:endParaRPr lang="ru-RU"/>
        </a:p>
      </dgm:t>
    </dgm:pt>
    <dgm:pt modelId="{6082B677-9D9C-4D57-9B90-0F1C8B7B846C}" type="pres">
      <dgm:prSet presAssocID="{4C810D7A-1C2A-4F91-88B9-9C9F90807635}" presName="hierChild4" presStyleCnt="0"/>
      <dgm:spPr/>
    </dgm:pt>
    <dgm:pt modelId="{F9E108F1-1685-49B2-A5CD-809C044FF339}" type="pres">
      <dgm:prSet presAssocID="{4C810D7A-1C2A-4F91-88B9-9C9F90807635}" presName="hierChild5" presStyleCnt="0"/>
      <dgm:spPr/>
    </dgm:pt>
    <dgm:pt modelId="{B07C6455-77B1-42D2-8C07-DA1695B5937C}" type="pres">
      <dgm:prSet presAssocID="{995B12AA-25C8-42B5-A382-A6AE2FF5BF22}" presName="hierChild5" presStyleCnt="0"/>
      <dgm:spPr/>
    </dgm:pt>
    <dgm:pt modelId="{FC480668-4D79-408D-8D58-F580A3FA057C}" type="pres">
      <dgm:prSet presAssocID="{619AA0EA-D423-4C12-B917-5D6A79E7D428}" presName="Name35" presStyleLbl="parChTrans1D2" presStyleIdx="2" presStyleCnt="3"/>
      <dgm:spPr/>
      <dgm:t>
        <a:bodyPr/>
        <a:lstStyle/>
        <a:p>
          <a:endParaRPr lang="ru-RU"/>
        </a:p>
      </dgm:t>
    </dgm:pt>
    <dgm:pt modelId="{DC7536AD-BD41-4308-9F98-21E1C51EABDA}" type="pres">
      <dgm:prSet presAssocID="{EE2CEDFC-360F-4335-972A-719BEE53E814}" presName="hierRoot2" presStyleCnt="0">
        <dgm:presLayoutVars>
          <dgm:hierBranch/>
        </dgm:presLayoutVars>
      </dgm:prSet>
      <dgm:spPr/>
    </dgm:pt>
    <dgm:pt modelId="{41ECFB77-4864-4ED6-BBF5-24771D8EFAEC}" type="pres">
      <dgm:prSet presAssocID="{EE2CEDFC-360F-4335-972A-719BEE53E814}" presName="rootComposite" presStyleCnt="0"/>
      <dgm:spPr/>
    </dgm:pt>
    <dgm:pt modelId="{E48B1D3C-0039-4D00-A34B-0100B1A9946D}" type="pres">
      <dgm:prSet presAssocID="{EE2CEDFC-360F-4335-972A-719BEE53E814}" presName="rootText" presStyleLbl="node2" presStyleIdx="2" presStyleCnt="3" custScaleX="312444" custScaleY="414107" custLinFactNeighborX="6797">
        <dgm:presLayoutVars>
          <dgm:chPref val="3"/>
        </dgm:presLayoutVars>
      </dgm:prSet>
      <dgm:spPr/>
      <dgm:t>
        <a:bodyPr/>
        <a:lstStyle/>
        <a:p>
          <a:endParaRPr lang="ru-RU"/>
        </a:p>
      </dgm:t>
    </dgm:pt>
    <dgm:pt modelId="{14ED2B4A-5300-4DCF-9F54-C676CC42C044}" type="pres">
      <dgm:prSet presAssocID="{EE2CEDFC-360F-4335-972A-719BEE53E814}" presName="rootConnector" presStyleLbl="node2" presStyleIdx="2" presStyleCnt="3"/>
      <dgm:spPr/>
      <dgm:t>
        <a:bodyPr/>
        <a:lstStyle/>
        <a:p>
          <a:endParaRPr lang="ru-RU"/>
        </a:p>
      </dgm:t>
    </dgm:pt>
    <dgm:pt modelId="{66CC667C-19DC-435A-9CFB-4AEF2E6BF026}" type="pres">
      <dgm:prSet presAssocID="{EE2CEDFC-360F-4335-972A-719BEE53E814}" presName="hierChild4" presStyleCnt="0"/>
      <dgm:spPr/>
    </dgm:pt>
    <dgm:pt modelId="{069D9D6F-A7CA-4577-8F38-0511BF234407}" type="pres">
      <dgm:prSet presAssocID="{E6E2B076-B2EE-449C-91F8-10F2339BB88F}" presName="Name35" presStyleLbl="parChTrans1D3" presStyleIdx="2" presStyleCnt="4"/>
      <dgm:spPr/>
      <dgm:t>
        <a:bodyPr/>
        <a:lstStyle/>
        <a:p>
          <a:endParaRPr lang="ru-RU"/>
        </a:p>
      </dgm:t>
    </dgm:pt>
    <dgm:pt modelId="{F95CE6BB-BF4F-42E0-8908-AEFB0EE6A805}" type="pres">
      <dgm:prSet presAssocID="{86A497CA-98D2-4345-9492-085E0BAC8A65}" presName="hierRoot2" presStyleCnt="0">
        <dgm:presLayoutVars>
          <dgm:hierBranch val="r"/>
        </dgm:presLayoutVars>
      </dgm:prSet>
      <dgm:spPr/>
    </dgm:pt>
    <dgm:pt modelId="{62B16AB2-25B8-433B-BFC4-3CE47D3A9A93}" type="pres">
      <dgm:prSet presAssocID="{86A497CA-98D2-4345-9492-085E0BAC8A65}" presName="rootComposite" presStyleCnt="0"/>
      <dgm:spPr/>
    </dgm:pt>
    <dgm:pt modelId="{4F3A1D29-158C-43D6-BE51-C4F81769FE19}" type="pres">
      <dgm:prSet presAssocID="{86A497CA-98D2-4345-9492-085E0BAC8A65}" presName="rootText" presStyleLbl="node3" presStyleIdx="2" presStyleCnt="4" custScaleX="227904" custScaleY="426705" custLinFactX="-41001" custLinFactNeighborX="-100000" custLinFactNeighborY="59716">
        <dgm:presLayoutVars>
          <dgm:chPref val="3"/>
        </dgm:presLayoutVars>
      </dgm:prSet>
      <dgm:spPr/>
      <dgm:t>
        <a:bodyPr/>
        <a:lstStyle/>
        <a:p>
          <a:endParaRPr lang="ru-RU"/>
        </a:p>
      </dgm:t>
    </dgm:pt>
    <dgm:pt modelId="{806020A3-3837-4665-9716-9A6961E23DB8}" type="pres">
      <dgm:prSet presAssocID="{86A497CA-98D2-4345-9492-085E0BAC8A65}" presName="rootConnector" presStyleLbl="node3" presStyleIdx="2" presStyleCnt="4"/>
      <dgm:spPr/>
      <dgm:t>
        <a:bodyPr/>
        <a:lstStyle/>
        <a:p>
          <a:endParaRPr lang="ru-RU"/>
        </a:p>
      </dgm:t>
    </dgm:pt>
    <dgm:pt modelId="{C0D8B85D-63CA-49DD-82C6-428BBAD22119}" type="pres">
      <dgm:prSet presAssocID="{86A497CA-98D2-4345-9492-085E0BAC8A65}" presName="hierChild4" presStyleCnt="0"/>
      <dgm:spPr/>
    </dgm:pt>
    <dgm:pt modelId="{9FB627EE-F906-4DAC-B93D-3D8F7E0F2581}" type="pres">
      <dgm:prSet presAssocID="{86A497CA-98D2-4345-9492-085E0BAC8A65}" presName="hierChild5" presStyleCnt="0"/>
      <dgm:spPr/>
    </dgm:pt>
    <dgm:pt modelId="{40DFB848-AFF3-487C-9D38-0AD03350076F}" type="pres">
      <dgm:prSet presAssocID="{C99C6BA1-DC01-4B81-8589-353A4B8631D1}" presName="Name35" presStyleLbl="parChTrans1D3" presStyleIdx="3" presStyleCnt="4"/>
      <dgm:spPr/>
      <dgm:t>
        <a:bodyPr/>
        <a:lstStyle/>
        <a:p>
          <a:endParaRPr lang="ru-RU"/>
        </a:p>
      </dgm:t>
    </dgm:pt>
    <dgm:pt modelId="{43E7E15F-B5C2-4552-9381-440BE13ACC84}" type="pres">
      <dgm:prSet presAssocID="{09699EAE-4647-49B7-8085-B3FB3D90AA64}" presName="hierRoot2" presStyleCnt="0">
        <dgm:presLayoutVars>
          <dgm:hierBranch val="r"/>
        </dgm:presLayoutVars>
      </dgm:prSet>
      <dgm:spPr/>
    </dgm:pt>
    <dgm:pt modelId="{3448B041-4A6A-431B-8C14-A20F0FFD8072}" type="pres">
      <dgm:prSet presAssocID="{09699EAE-4647-49B7-8085-B3FB3D90AA64}" presName="rootComposite" presStyleCnt="0"/>
      <dgm:spPr/>
    </dgm:pt>
    <dgm:pt modelId="{B8DE7C80-BEDD-4785-8B40-8C41CE3F3767}" type="pres">
      <dgm:prSet presAssocID="{09699EAE-4647-49B7-8085-B3FB3D90AA64}" presName="rootText" presStyleLbl="node3" presStyleIdx="3" presStyleCnt="4" custScaleX="251640" custScaleY="526133" custLinFactY="107190" custLinFactNeighborX="-29871" custLinFactNeighborY="200000">
        <dgm:presLayoutVars>
          <dgm:chPref val="3"/>
        </dgm:presLayoutVars>
      </dgm:prSet>
      <dgm:spPr/>
      <dgm:t>
        <a:bodyPr/>
        <a:lstStyle/>
        <a:p>
          <a:endParaRPr lang="ru-RU"/>
        </a:p>
      </dgm:t>
    </dgm:pt>
    <dgm:pt modelId="{AB574CA6-3622-4399-84A9-8919D216F0CA}" type="pres">
      <dgm:prSet presAssocID="{09699EAE-4647-49B7-8085-B3FB3D90AA64}" presName="rootConnector" presStyleLbl="node3" presStyleIdx="3" presStyleCnt="4"/>
      <dgm:spPr/>
      <dgm:t>
        <a:bodyPr/>
        <a:lstStyle/>
        <a:p>
          <a:endParaRPr lang="ru-RU"/>
        </a:p>
      </dgm:t>
    </dgm:pt>
    <dgm:pt modelId="{B329AF23-BC25-4AE7-8ECB-DE54B5E78F9B}" type="pres">
      <dgm:prSet presAssocID="{09699EAE-4647-49B7-8085-B3FB3D90AA64}" presName="hierChild4" presStyleCnt="0"/>
      <dgm:spPr/>
    </dgm:pt>
    <dgm:pt modelId="{BCC28AF8-CD74-4964-BEE6-15D38558B9B5}" type="pres">
      <dgm:prSet presAssocID="{09699EAE-4647-49B7-8085-B3FB3D90AA64}" presName="hierChild5" presStyleCnt="0"/>
      <dgm:spPr/>
    </dgm:pt>
    <dgm:pt modelId="{B54CB95A-DB74-42BF-8097-BA7A6599E4E8}" type="pres">
      <dgm:prSet presAssocID="{EE2CEDFC-360F-4335-972A-719BEE53E814}" presName="hierChild5" presStyleCnt="0"/>
      <dgm:spPr/>
    </dgm:pt>
    <dgm:pt modelId="{B65B04EF-F9BF-472F-9525-4BEAADF70504}" type="pres">
      <dgm:prSet presAssocID="{05751A7D-A455-4695-AC46-F542DC47351E}" presName="hierChild3" presStyleCnt="0"/>
      <dgm:spPr/>
    </dgm:pt>
  </dgm:ptLst>
  <dgm:cxnLst>
    <dgm:cxn modelId="{3D652738-347F-4FEF-998C-F53F08A4504B}" type="presOf" srcId="{619AA0EA-D423-4C12-B917-5D6A79E7D428}" destId="{FC480668-4D79-408D-8D58-F580A3FA057C}" srcOrd="0" destOrd="0" presId="urn:microsoft.com/office/officeart/2005/8/layout/orgChart1"/>
    <dgm:cxn modelId="{63843F2E-A957-4D12-85BD-277F03A237DC}" type="presOf" srcId="{B2B8B155-EE7A-4E3D-BAF1-371FFB64A1E2}" destId="{2FDBBB81-5845-4D4A-8121-1AA1FDC7623D}" srcOrd="0" destOrd="0" presId="urn:microsoft.com/office/officeart/2005/8/layout/orgChart1"/>
    <dgm:cxn modelId="{FAD006C0-85EE-4F6D-893E-1EB5543D684F}" type="presOf" srcId="{9F814C3E-BB90-4E6B-A9F2-B14D297B35D9}" destId="{89010F8A-025F-468A-9517-97200E410771}" srcOrd="1" destOrd="0" presId="urn:microsoft.com/office/officeart/2005/8/layout/orgChart1"/>
    <dgm:cxn modelId="{DED370F5-F4C6-49F6-AA01-277EED17DCDF}" type="presOf" srcId="{EE2CEDFC-360F-4335-972A-719BEE53E814}" destId="{14ED2B4A-5300-4DCF-9F54-C676CC42C044}" srcOrd="1" destOrd="0" presId="urn:microsoft.com/office/officeart/2005/8/layout/orgChart1"/>
    <dgm:cxn modelId="{0ED8A9E0-546A-4FE5-AB1B-490B3A039242}" type="presOf" srcId="{995B12AA-25C8-42B5-A382-A6AE2FF5BF22}" destId="{488CFD06-19CE-45FB-8CA7-473FCB2FD19C}" srcOrd="0" destOrd="0" presId="urn:microsoft.com/office/officeart/2005/8/layout/orgChart1"/>
    <dgm:cxn modelId="{ACCD54C8-8652-4CD4-A25F-99A62A98C0CB}" type="presOf" srcId="{B2B8B155-EE7A-4E3D-BAF1-371FFB64A1E2}" destId="{EC8BAABB-3355-482D-9CD3-FB5F44E32905}" srcOrd="1" destOrd="0" presId="urn:microsoft.com/office/officeart/2005/8/layout/orgChart1"/>
    <dgm:cxn modelId="{05B7955A-4D62-422C-8B95-C3B8AC28591E}" type="presOf" srcId="{9F814C3E-BB90-4E6B-A9F2-B14D297B35D9}" destId="{A57AA277-4E7F-413E-B6B1-5A4B479659F8}" srcOrd="0" destOrd="0" presId="urn:microsoft.com/office/officeart/2005/8/layout/orgChart1"/>
    <dgm:cxn modelId="{9FD35FE8-F909-4F00-A28A-69CD77FAA126}" type="presOf" srcId="{A6F1DBCB-164F-44EF-B5A5-63934AB0B4A6}" destId="{BF4E1AF5-066C-4FA4-AC7A-0D5770E292DF}" srcOrd="0" destOrd="0" presId="urn:microsoft.com/office/officeart/2005/8/layout/orgChart1"/>
    <dgm:cxn modelId="{2077E1DF-0428-4C4D-A4EF-075C5332CDA2}" type="presOf" srcId="{09699EAE-4647-49B7-8085-B3FB3D90AA64}" destId="{AB574CA6-3622-4399-84A9-8919D216F0CA}" srcOrd="1" destOrd="0" presId="urn:microsoft.com/office/officeart/2005/8/layout/orgChart1"/>
    <dgm:cxn modelId="{26FDD22B-9B86-4B5A-8B85-8012D82F7DB0}" srcId="{995B12AA-25C8-42B5-A382-A6AE2FF5BF22}" destId="{9F814C3E-BB90-4E6B-A9F2-B14D297B35D9}" srcOrd="0" destOrd="0" parTransId="{B9033A81-6E6E-4F23-AF94-BB58A39F0B6F}" sibTransId="{D37B41BE-C149-4EA9-A1C4-163A255C5EB2}"/>
    <dgm:cxn modelId="{F055A0AE-737C-4DFA-BFBC-4C4F2A496CE5}" type="presOf" srcId="{86A497CA-98D2-4345-9492-085E0BAC8A65}" destId="{4F3A1D29-158C-43D6-BE51-C4F81769FE19}" srcOrd="0" destOrd="0" presId="urn:microsoft.com/office/officeart/2005/8/layout/orgChart1"/>
    <dgm:cxn modelId="{358B2EDE-C144-4689-8C26-53962CF717C2}" type="presOf" srcId="{5331AA39-B2CD-4A49-908E-8F3898C67D8A}" destId="{39A025CE-22BF-46A3-B5C8-3C6985BC991B}" srcOrd="0" destOrd="0" presId="urn:microsoft.com/office/officeart/2005/8/layout/orgChart1"/>
    <dgm:cxn modelId="{7D3E9385-76DD-4535-BA7D-1585586E18D7}" type="presOf" srcId="{09699EAE-4647-49B7-8085-B3FB3D90AA64}" destId="{B8DE7C80-BEDD-4785-8B40-8C41CE3F3767}" srcOrd="0" destOrd="0" presId="urn:microsoft.com/office/officeart/2005/8/layout/orgChart1"/>
    <dgm:cxn modelId="{B1F2A880-91FF-4343-8589-B3127C505359}" type="presOf" srcId="{4C810D7A-1C2A-4F91-88B9-9C9F90807635}" destId="{70650B52-1128-413F-B7E6-0202028557B8}" srcOrd="1" destOrd="0" presId="urn:microsoft.com/office/officeart/2005/8/layout/orgChart1"/>
    <dgm:cxn modelId="{3B901E39-D158-4C44-9A93-3988B2998BCA}" type="presOf" srcId="{4C810D7A-1C2A-4F91-88B9-9C9F90807635}" destId="{AD29A28B-95AD-415E-86D6-C32D2F3DF1AE}" srcOrd="0" destOrd="0" presId="urn:microsoft.com/office/officeart/2005/8/layout/orgChart1"/>
    <dgm:cxn modelId="{46A27A7B-1610-424D-8B72-E25AA73F7321}" type="presOf" srcId="{1BC2E2D7-7ECD-4AAA-BF4A-134EAE73F0DC}" destId="{CF772119-A347-4EB5-B54C-42C0C789CB71}" srcOrd="0" destOrd="0" presId="urn:microsoft.com/office/officeart/2005/8/layout/orgChart1"/>
    <dgm:cxn modelId="{994EB912-BAAE-4881-A981-C5B48504ECB9}" type="presOf" srcId="{E6E2B076-B2EE-449C-91F8-10F2339BB88F}" destId="{069D9D6F-A7CA-4577-8F38-0511BF234407}" srcOrd="0" destOrd="0" presId="urn:microsoft.com/office/officeart/2005/8/layout/orgChart1"/>
    <dgm:cxn modelId="{F3BD4D46-51FE-49C3-9581-0F3082CE08EC}" type="presOf" srcId="{C99C6BA1-DC01-4B81-8589-353A4B8631D1}" destId="{40DFB848-AFF3-487C-9D38-0AD03350076F}" srcOrd="0" destOrd="0" presId="urn:microsoft.com/office/officeart/2005/8/layout/orgChart1"/>
    <dgm:cxn modelId="{C83349D3-ECB6-4FC7-B15A-9BBE5DFB5D36}" srcId="{05751A7D-A455-4695-AC46-F542DC47351E}" destId="{EE2CEDFC-360F-4335-972A-719BEE53E814}" srcOrd="2" destOrd="0" parTransId="{619AA0EA-D423-4C12-B917-5D6A79E7D428}" sibTransId="{DBA43675-563E-4300-B7DA-58A1A1BFEA11}"/>
    <dgm:cxn modelId="{60FBB28F-5466-4763-814D-6FE32421C145}" srcId="{A6F1DBCB-164F-44EF-B5A5-63934AB0B4A6}" destId="{05751A7D-A455-4695-AC46-F542DC47351E}" srcOrd="0" destOrd="0" parTransId="{F9CDD7F9-81A2-4BD1-9546-072190B95F34}" sibTransId="{A81C1FAD-91EA-463B-8E1B-F6C52A59ACBD}"/>
    <dgm:cxn modelId="{09A36CFD-33A1-4CDD-8AC1-38B9E68EDDB9}" type="presOf" srcId="{86A497CA-98D2-4345-9492-085E0BAC8A65}" destId="{806020A3-3837-4665-9716-9A6961E23DB8}" srcOrd="1" destOrd="0" presId="urn:microsoft.com/office/officeart/2005/8/layout/orgChart1"/>
    <dgm:cxn modelId="{246EFDE2-AE0B-4540-9182-4BFD12C0E859}" type="presOf" srcId="{05751A7D-A455-4695-AC46-F542DC47351E}" destId="{6031920E-F77A-44E5-A3BF-2969C45F3CD7}" srcOrd="1" destOrd="0" presId="urn:microsoft.com/office/officeart/2005/8/layout/orgChart1"/>
    <dgm:cxn modelId="{B4013529-AFF7-4FA5-93CB-3CD4FCDB4B51}" type="presOf" srcId="{05751A7D-A455-4695-AC46-F542DC47351E}" destId="{FE9CC004-8B53-4412-B242-C00655DC55A5}" srcOrd="0" destOrd="0" presId="urn:microsoft.com/office/officeart/2005/8/layout/orgChart1"/>
    <dgm:cxn modelId="{28C4E7F9-30E8-448C-962E-3FAC0F72B977}" type="presOf" srcId="{EE2CEDFC-360F-4335-972A-719BEE53E814}" destId="{E48B1D3C-0039-4D00-A34B-0100B1A9946D}" srcOrd="0" destOrd="0" presId="urn:microsoft.com/office/officeart/2005/8/layout/orgChart1"/>
    <dgm:cxn modelId="{7AE3F35A-3E32-4BB1-8CBA-0CEFF02F9835}" srcId="{EE2CEDFC-360F-4335-972A-719BEE53E814}" destId="{86A497CA-98D2-4345-9492-085E0BAC8A65}" srcOrd="0" destOrd="0" parTransId="{E6E2B076-B2EE-449C-91F8-10F2339BB88F}" sibTransId="{84DD06BD-197D-4333-82B0-948E2571603D}"/>
    <dgm:cxn modelId="{CB9980B2-D852-406F-90E4-33CB99B26BCB}" srcId="{05751A7D-A455-4695-AC46-F542DC47351E}" destId="{B2B8B155-EE7A-4E3D-BAF1-371FFB64A1E2}" srcOrd="0" destOrd="0" parTransId="{5331AA39-B2CD-4A49-908E-8F3898C67D8A}" sibTransId="{94861162-F50B-4594-9E7B-7C759099C0F4}"/>
    <dgm:cxn modelId="{73D88F9B-FD55-495B-9675-948CE9C690DE}" srcId="{05751A7D-A455-4695-AC46-F542DC47351E}" destId="{995B12AA-25C8-42B5-A382-A6AE2FF5BF22}" srcOrd="1" destOrd="0" parTransId="{7D062781-8511-4B5D-844A-DFF1BF71E461}" sibTransId="{E929132F-0960-458C-8921-9AEA20306860}"/>
    <dgm:cxn modelId="{7B4CE173-EA92-489C-85DB-C6545F817BD4}" srcId="{EE2CEDFC-360F-4335-972A-719BEE53E814}" destId="{09699EAE-4647-49B7-8085-B3FB3D90AA64}" srcOrd="1" destOrd="0" parTransId="{C99C6BA1-DC01-4B81-8589-353A4B8631D1}" sibTransId="{514C3689-7E8A-4D08-B41A-A6E331A27353}"/>
    <dgm:cxn modelId="{51F76564-CF32-4EE3-AEFA-1156CA285E20}" type="presOf" srcId="{B9033A81-6E6E-4F23-AF94-BB58A39F0B6F}" destId="{60B474A6-0212-4F4D-B7D3-99CB0AD18D96}" srcOrd="0" destOrd="0" presId="urn:microsoft.com/office/officeart/2005/8/layout/orgChart1"/>
    <dgm:cxn modelId="{BE6AF93A-EC18-4D10-B285-E1836E56B4F6}" srcId="{995B12AA-25C8-42B5-A382-A6AE2FF5BF22}" destId="{4C810D7A-1C2A-4F91-88B9-9C9F90807635}" srcOrd="1" destOrd="0" parTransId="{1BC2E2D7-7ECD-4AAA-BF4A-134EAE73F0DC}" sibTransId="{5E40CB66-EDA0-4489-BA94-3707EB194F8D}"/>
    <dgm:cxn modelId="{D45A4B3F-5D48-440D-8147-938C9FA765B3}" type="presOf" srcId="{7D062781-8511-4B5D-844A-DFF1BF71E461}" destId="{91DBCE3A-769F-4722-9709-F4ECE33D01D1}" srcOrd="0" destOrd="0" presId="urn:microsoft.com/office/officeart/2005/8/layout/orgChart1"/>
    <dgm:cxn modelId="{D8FF1CED-7DF9-4C43-B629-9D453780EF6F}" type="presOf" srcId="{995B12AA-25C8-42B5-A382-A6AE2FF5BF22}" destId="{0C0BEFFA-91B8-4A54-B812-CABA395C0CBC}" srcOrd="1" destOrd="0" presId="urn:microsoft.com/office/officeart/2005/8/layout/orgChart1"/>
    <dgm:cxn modelId="{CA535E51-C4A8-4874-8D16-E19C9D4B9DBF}" type="presParOf" srcId="{BF4E1AF5-066C-4FA4-AC7A-0D5770E292DF}" destId="{83FD436A-DC85-4555-B2EA-50A1DEF43AD4}" srcOrd="0" destOrd="0" presId="urn:microsoft.com/office/officeart/2005/8/layout/orgChart1"/>
    <dgm:cxn modelId="{536D4514-E7E8-4F34-84FD-32E325061C2C}" type="presParOf" srcId="{83FD436A-DC85-4555-B2EA-50A1DEF43AD4}" destId="{BE56C675-E0FB-4D0C-A530-E5FE71DF817C}" srcOrd="0" destOrd="0" presId="urn:microsoft.com/office/officeart/2005/8/layout/orgChart1"/>
    <dgm:cxn modelId="{90AD4455-D233-402F-8D34-14EBD70AE5A2}" type="presParOf" srcId="{BE56C675-E0FB-4D0C-A530-E5FE71DF817C}" destId="{FE9CC004-8B53-4412-B242-C00655DC55A5}" srcOrd="0" destOrd="0" presId="urn:microsoft.com/office/officeart/2005/8/layout/orgChart1"/>
    <dgm:cxn modelId="{CCEA6826-5CAB-401B-BCA0-093290E554C2}" type="presParOf" srcId="{BE56C675-E0FB-4D0C-A530-E5FE71DF817C}" destId="{6031920E-F77A-44E5-A3BF-2969C45F3CD7}" srcOrd="1" destOrd="0" presId="urn:microsoft.com/office/officeart/2005/8/layout/orgChart1"/>
    <dgm:cxn modelId="{F4C17EC0-8C9B-4D29-A201-B1AC9CDD332E}" type="presParOf" srcId="{83FD436A-DC85-4555-B2EA-50A1DEF43AD4}" destId="{8C62578B-3B50-4704-BD0E-8C6A89285BFF}" srcOrd="1" destOrd="0" presId="urn:microsoft.com/office/officeart/2005/8/layout/orgChart1"/>
    <dgm:cxn modelId="{3373C8C5-B1C1-48EC-B54B-FC6862671BA6}" type="presParOf" srcId="{8C62578B-3B50-4704-BD0E-8C6A89285BFF}" destId="{39A025CE-22BF-46A3-B5C8-3C6985BC991B}" srcOrd="0" destOrd="0" presId="urn:microsoft.com/office/officeart/2005/8/layout/orgChart1"/>
    <dgm:cxn modelId="{6039DAB5-DD8C-4114-A2FB-2AF31F1DEAF7}" type="presParOf" srcId="{8C62578B-3B50-4704-BD0E-8C6A89285BFF}" destId="{6FE2C630-F597-4449-9AAD-8A1391E5759A}" srcOrd="1" destOrd="0" presId="urn:microsoft.com/office/officeart/2005/8/layout/orgChart1"/>
    <dgm:cxn modelId="{37313DAB-919E-44D4-949C-15D30942A0CC}" type="presParOf" srcId="{6FE2C630-F597-4449-9AAD-8A1391E5759A}" destId="{37439B7D-E89B-4876-88D9-42AAA2B24747}" srcOrd="0" destOrd="0" presId="urn:microsoft.com/office/officeart/2005/8/layout/orgChart1"/>
    <dgm:cxn modelId="{826E712C-E2A7-468F-99B2-9070F99AA7C7}" type="presParOf" srcId="{37439B7D-E89B-4876-88D9-42AAA2B24747}" destId="{2FDBBB81-5845-4D4A-8121-1AA1FDC7623D}" srcOrd="0" destOrd="0" presId="urn:microsoft.com/office/officeart/2005/8/layout/orgChart1"/>
    <dgm:cxn modelId="{ABB7764C-EAE9-4AC6-A705-FD9B919A077E}" type="presParOf" srcId="{37439B7D-E89B-4876-88D9-42AAA2B24747}" destId="{EC8BAABB-3355-482D-9CD3-FB5F44E32905}" srcOrd="1" destOrd="0" presId="urn:microsoft.com/office/officeart/2005/8/layout/orgChart1"/>
    <dgm:cxn modelId="{927CC861-5B86-495B-9CA9-0264F12A63D0}" type="presParOf" srcId="{6FE2C630-F597-4449-9AAD-8A1391E5759A}" destId="{2986289D-1F91-4365-B572-9C59007856A1}" srcOrd="1" destOrd="0" presId="urn:microsoft.com/office/officeart/2005/8/layout/orgChart1"/>
    <dgm:cxn modelId="{3506893E-71D1-418D-821A-7802A2015DAD}" type="presParOf" srcId="{6FE2C630-F597-4449-9AAD-8A1391E5759A}" destId="{2EC3D342-3DE8-43F0-BA6E-2A5F4CCE8094}" srcOrd="2" destOrd="0" presId="urn:microsoft.com/office/officeart/2005/8/layout/orgChart1"/>
    <dgm:cxn modelId="{648451EC-3266-458F-A233-B22A6B89B3FC}" type="presParOf" srcId="{8C62578B-3B50-4704-BD0E-8C6A89285BFF}" destId="{91DBCE3A-769F-4722-9709-F4ECE33D01D1}" srcOrd="2" destOrd="0" presId="urn:microsoft.com/office/officeart/2005/8/layout/orgChart1"/>
    <dgm:cxn modelId="{64EFD998-DCDD-4313-9F03-727E6726E38C}" type="presParOf" srcId="{8C62578B-3B50-4704-BD0E-8C6A89285BFF}" destId="{CCDEA68D-92BE-4D78-8AD4-7930786EF26B}" srcOrd="3" destOrd="0" presId="urn:microsoft.com/office/officeart/2005/8/layout/orgChart1"/>
    <dgm:cxn modelId="{768D6384-A23C-477E-8DBC-1BF375796194}" type="presParOf" srcId="{CCDEA68D-92BE-4D78-8AD4-7930786EF26B}" destId="{B92E472F-6194-4B10-AB24-DBDCD34B7621}" srcOrd="0" destOrd="0" presId="urn:microsoft.com/office/officeart/2005/8/layout/orgChart1"/>
    <dgm:cxn modelId="{C1DFADE0-27CF-4294-AD12-603BF6A7CD3E}" type="presParOf" srcId="{B92E472F-6194-4B10-AB24-DBDCD34B7621}" destId="{488CFD06-19CE-45FB-8CA7-473FCB2FD19C}" srcOrd="0" destOrd="0" presId="urn:microsoft.com/office/officeart/2005/8/layout/orgChart1"/>
    <dgm:cxn modelId="{A4573AEB-9295-45EF-8EA1-620A87E9F298}" type="presParOf" srcId="{B92E472F-6194-4B10-AB24-DBDCD34B7621}" destId="{0C0BEFFA-91B8-4A54-B812-CABA395C0CBC}" srcOrd="1" destOrd="0" presId="urn:microsoft.com/office/officeart/2005/8/layout/orgChart1"/>
    <dgm:cxn modelId="{E2946BC2-34EE-4287-9DFF-D52C893B880C}" type="presParOf" srcId="{CCDEA68D-92BE-4D78-8AD4-7930786EF26B}" destId="{21A07749-3EE6-4361-A733-D04619E591E4}" srcOrd="1" destOrd="0" presId="urn:microsoft.com/office/officeart/2005/8/layout/orgChart1"/>
    <dgm:cxn modelId="{64421AEB-4DA3-4EFD-B6B1-BBB5F42C7421}" type="presParOf" srcId="{21A07749-3EE6-4361-A733-D04619E591E4}" destId="{60B474A6-0212-4F4D-B7D3-99CB0AD18D96}" srcOrd="0" destOrd="0" presId="urn:microsoft.com/office/officeart/2005/8/layout/orgChart1"/>
    <dgm:cxn modelId="{0F1CAD4E-FCEE-45F8-A7C5-9BDAF6A103C7}" type="presParOf" srcId="{21A07749-3EE6-4361-A733-D04619E591E4}" destId="{1E5A6F8E-FDC6-407F-BADE-3D37877FB3A2}" srcOrd="1" destOrd="0" presId="urn:microsoft.com/office/officeart/2005/8/layout/orgChart1"/>
    <dgm:cxn modelId="{6B92CA80-BF99-41BF-95EA-417634F8D4C9}" type="presParOf" srcId="{1E5A6F8E-FDC6-407F-BADE-3D37877FB3A2}" destId="{E1A7BA5E-17FE-460E-9546-B7C0EFD7F511}" srcOrd="0" destOrd="0" presId="urn:microsoft.com/office/officeart/2005/8/layout/orgChart1"/>
    <dgm:cxn modelId="{46E1AA8B-6687-4C3C-BE9A-CD13527374F5}" type="presParOf" srcId="{E1A7BA5E-17FE-460E-9546-B7C0EFD7F511}" destId="{A57AA277-4E7F-413E-B6B1-5A4B479659F8}" srcOrd="0" destOrd="0" presId="urn:microsoft.com/office/officeart/2005/8/layout/orgChart1"/>
    <dgm:cxn modelId="{B6946ABF-ABEB-483D-A6AB-8A04D2A01332}" type="presParOf" srcId="{E1A7BA5E-17FE-460E-9546-B7C0EFD7F511}" destId="{89010F8A-025F-468A-9517-97200E410771}" srcOrd="1" destOrd="0" presId="urn:microsoft.com/office/officeart/2005/8/layout/orgChart1"/>
    <dgm:cxn modelId="{6F3C0551-A5BE-4D6C-88E5-737A7FCD410B}" type="presParOf" srcId="{1E5A6F8E-FDC6-407F-BADE-3D37877FB3A2}" destId="{E9B8450C-C38D-481A-8CF9-F36BFD5E092A}" srcOrd="1" destOrd="0" presId="urn:microsoft.com/office/officeart/2005/8/layout/orgChart1"/>
    <dgm:cxn modelId="{A2E424C0-8246-4687-ADA8-14640CEEF107}" type="presParOf" srcId="{1E5A6F8E-FDC6-407F-BADE-3D37877FB3A2}" destId="{289B8371-9DDC-4C61-909E-0ED7F6C90C0F}" srcOrd="2" destOrd="0" presId="urn:microsoft.com/office/officeart/2005/8/layout/orgChart1"/>
    <dgm:cxn modelId="{97833A56-1C0C-4DC4-92CF-A240B96BEC71}" type="presParOf" srcId="{21A07749-3EE6-4361-A733-D04619E591E4}" destId="{CF772119-A347-4EB5-B54C-42C0C789CB71}" srcOrd="2" destOrd="0" presId="urn:microsoft.com/office/officeart/2005/8/layout/orgChart1"/>
    <dgm:cxn modelId="{57486F5E-9F05-46B8-BF6B-A6F84310B8C4}" type="presParOf" srcId="{21A07749-3EE6-4361-A733-D04619E591E4}" destId="{F8A494C7-FBFF-4849-B02D-3D1035E7D3B7}" srcOrd="3" destOrd="0" presId="urn:microsoft.com/office/officeart/2005/8/layout/orgChart1"/>
    <dgm:cxn modelId="{8DAF2454-D875-4CCE-8568-63D636563C19}" type="presParOf" srcId="{F8A494C7-FBFF-4849-B02D-3D1035E7D3B7}" destId="{6853FDF4-E4AE-4065-9536-67BEE865E9E5}" srcOrd="0" destOrd="0" presId="urn:microsoft.com/office/officeart/2005/8/layout/orgChart1"/>
    <dgm:cxn modelId="{E9B4143F-8FB2-418F-85D8-73E90BEDCFCA}" type="presParOf" srcId="{6853FDF4-E4AE-4065-9536-67BEE865E9E5}" destId="{AD29A28B-95AD-415E-86D6-C32D2F3DF1AE}" srcOrd="0" destOrd="0" presId="urn:microsoft.com/office/officeart/2005/8/layout/orgChart1"/>
    <dgm:cxn modelId="{6113AF93-B647-4BC8-8E2E-B1D9F2762AF0}" type="presParOf" srcId="{6853FDF4-E4AE-4065-9536-67BEE865E9E5}" destId="{70650B52-1128-413F-B7E6-0202028557B8}" srcOrd="1" destOrd="0" presId="urn:microsoft.com/office/officeart/2005/8/layout/orgChart1"/>
    <dgm:cxn modelId="{89E3E207-23C9-43D2-9D20-070DAC8D3E34}" type="presParOf" srcId="{F8A494C7-FBFF-4849-B02D-3D1035E7D3B7}" destId="{6082B677-9D9C-4D57-9B90-0F1C8B7B846C}" srcOrd="1" destOrd="0" presId="urn:microsoft.com/office/officeart/2005/8/layout/orgChart1"/>
    <dgm:cxn modelId="{88AFC963-6AAE-4352-9EA4-D9743C22B5C0}" type="presParOf" srcId="{F8A494C7-FBFF-4849-B02D-3D1035E7D3B7}" destId="{F9E108F1-1685-49B2-A5CD-809C044FF339}" srcOrd="2" destOrd="0" presId="urn:microsoft.com/office/officeart/2005/8/layout/orgChart1"/>
    <dgm:cxn modelId="{EA946011-A040-4142-B38D-ABBA601622D1}" type="presParOf" srcId="{CCDEA68D-92BE-4D78-8AD4-7930786EF26B}" destId="{B07C6455-77B1-42D2-8C07-DA1695B5937C}" srcOrd="2" destOrd="0" presId="urn:microsoft.com/office/officeart/2005/8/layout/orgChart1"/>
    <dgm:cxn modelId="{15CF3425-C9D8-48C3-BE45-88D643EDEBB7}" type="presParOf" srcId="{8C62578B-3B50-4704-BD0E-8C6A89285BFF}" destId="{FC480668-4D79-408D-8D58-F580A3FA057C}" srcOrd="4" destOrd="0" presId="urn:microsoft.com/office/officeart/2005/8/layout/orgChart1"/>
    <dgm:cxn modelId="{593AC42B-E800-49C5-963C-AA4CAE5D72C6}" type="presParOf" srcId="{8C62578B-3B50-4704-BD0E-8C6A89285BFF}" destId="{DC7536AD-BD41-4308-9F98-21E1C51EABDA}" srcOrd="5" destOrd="0" presId="urn:microsoft.com/office/officeart/2005/8/layout/orgChart1"/>
    <dgm:cxn modelId="{51C67261-DEA6-4A1E-A723-7F9E4973AE0C}" type="presParOf" srcId="{DC7536AD-BD41-4308-9F98-21E1C51EABDA}" destId="{41ECFB77-4864-4ED6-BBF5-24771D8EFAEC}" srcOrd="0" destOrd="0" presId="urn:microsoft.com/office/officeart/2005/8/layout/orgChart1"/>
    <dgm:cxn modelId="{17BC17C4-4643-4426-9706-3EF44C251FB6}" type="presParOf" srcId="{41ECFB77-4864-4ED6-BBF5-24771D8EFAEC}" destId="{E48B1D3C-0039-4D00-A34B-0100B1A9946D}" srcOrd="0" destOrd="0" presId="urn:microsoft.com/office/officeart/2005/8/layout/orgChart1"/>
    <dgm:cxn modelId="{3732E26E-5763-4EFC-ACBA-9B0C17B670D8}" type="presParOf" srcId="{41ECFB77-4864-4ED6-BBF5-24771D8EFAEC}" destId="{14ED2B4A-5300-4DCF-9F54-C676CC42C044}" srcOrd="1" destOrd="0" presId="urn:microsoft.com/office/officeart/2005/8/layout/orgChart1"/>
    <dgm:cxn modelId="{4E0349E0-0EC5-4CC7-9357-6FD3F88F80DF}" type="presParOf" srcId="{DC7536AD-BD41-4308-9F98-21E1C51EABDA}" destId="{66CC667C-19DC-435A-9CFB-4AEF2E6BF026}" srcOrd="1" destOrd="0" presId="urn:microsoft.com/office/officeart/2005/8/layout/orgChart1"/>
    <dgm:cxn modelId="{30115F8B-2F96-4098-9FB6-DFE6156A218C}" type="presParOf" srcId="{66CC667C-19DC-435A-9CFB-4AEF2E6BF026}" destId="{069D9D6F-A7CA-4577-8F38-0511BF234407}" srcOrd="0" destOrd="0" presId="urn:microsoft.com/office/officeart/2005/8/layout/orgChart1"/>
    <dgm:cxn modelId="{E907A689-A3F0-4178-81A7-D4AF61CA42BE}" type="presParOf" srcId="{66CC667C-19DC-435A-9CFB-4AEF2E6BF026}" destId="{F95CE6BB-BF4F-42E0-8908-AEFB0EE6A805}" srcOrd="1" destOrd="0" presId="urn:microsoft.com/office/officeart/2005/8/layout/orgChart1"/>
    <dgm:cxn modelId="{7C4ADA99-8985-4E96-9B6F-BAEA29B89255}" type="presParOf" srcId="{F95CE6BB-BF4F-42E0-8908-AEFB0EE6A805}" destId="{62B16AB2-25B8-433B-BFC4-3CE47D3A9A93}" srcOrd="0" destOrd="0" presId="urn:microsoft.com/office/officeart/2005/8/layout/orgChart1"/>
    <dgm:cxn modelId="{150FD12C-D171-488F-A9B4-BF708410757A}" type="presParOf" srcId="{62B16AB2-25B8-433B-BFC4-3CE47D3A9A93}" destId="{4F3A1D29-158C-43D6-BE51-C4F81769FE19}" srcOrd="0" destOrd="0" presId="urn:microsoft.com/office/officeart/2005/8/layout/orgChart1"/>
    <dgm:cxn modelId="{2C0B4A43-9040-4C22-9479-6B001C3503FA}" type="presParOf" srcId="{62B16AB2-25B8-433B-BFC4-3CE47D3A9A93}" destId="{806020A3-3837-4665-9716-9A6961E23DB8}" srcOrd="1" destOrd="0" presId="urn:microsoft.com/office/officeart/2005/8/layout/orgChart1"/>
    <dgm:cxn modelId="{C890EEED-F133-4029-AB1E-0B9B8E887630}" type="presParOf" srcId="{F95CE6BB-BF4F-42E0-8908-AEFB0EE6A805}" destId="{C0D8B85D-63CA-49DD-82C6-428BBAD22119}" srcOrd="1" destOrd="0" presId="urn:microsoft.com/office/officeart/2005/8/layout/orgChart1"/>
    <dgm:cxn modelId="{78F26084-9233-4C78-AC55-B5636CA09501}" type="presParOf" srcId="{F95CE6BB-BF4F-42E0-8908-AEFB0EE6A805}" destId="{9FB627EE-F906-4DAC-B93D-3D8F7E0F2581}" srcOrd="2" destOrd="0" presId="urn:microsoft.com/office/officeart/2005/8/layout/orgChart1"/>
    <dgm:cxn modelId="{F3F4DE75-1F2E-49BE-8F7F-ED7741BCD4DA}" type="presParOf" srcId="{66CC667C-19DC-435A-9CFB-4AEF2E6BF026}" destId="{40DFB848-AFF3-487C-9D38-0AD03350076F}" srcOrd="2" destOrd="0" presId="urn:microsoft.com/office/officeart/2005/8/layout/orgChart1"/>
    <dgm:cxn modelId="{F20294D1-34CA-4D67-8AA6-F306A4DB7821}" type="presParOf" srcId="{66CC667C-19DC-435A-9CFB-4AEF2E6BF026}" destId="{43E7E15F-B5C2-4552-9381-440BE13ACC84}" srcOrd="3" destOrd="0" presId="urn:microsoft.com/office/officeart/2005/8/layout/orgChart1"/>
    <dgm:cxn modelId="{D25769D4-2AA9-45AE-87D4-FA80C3EA4384}" type="presParOf" srcId="{43E7E15F-B5C2-4552-9381-440BE13ACC84}" destId="{3448B041-4A6A-431B-8C14-A20F0FFD8072}" srcOrd="0" destOrd="0" presId="urn:microsoft.com/office/officeart/2005/8/layout/orgChart1"/>
    <dgm:cxn modelId="{3C33B3D7-0AF0-404F-B83A-A5ECF22554AA}" type="presParOf" srcId="{3448B041-4A6A-431B-8C14-A20F0FFD8072}" destId="{B8DE7C80-BEDD-4785-8B40-8C41CE3F3767}" srcOrd="0" destOrd="0" presId="urn:microsoft.com/office/officeart/2005/8/layout/orgChart1"/>
    <dgm:cxn modelId="{2A207382-AF6A-4697-ADB0-036D518213E0}" type="presParOf" srcId="{3448B041-4A6A-431B-8C14-A20F0FFD8072}" destId="{AB574CA6-3622-4399-84A9-8919D216F0CA}" srcOrd="1" destOrd="0" presId="urn:microsoft.com/office/officeart/2005/8/layout/orgChart1"/>
    <dgm:cxn modelId="{8B110321-DD0E-43A7-B9E1-F9F8E96E0DD9}" type="presParOf" srcId="{43E7E15F-B5C2-4552-9381-440BE13ACC84}" destId="{B329AF23-BC25-4AE7-8ECB-DE54B5E78F9B}" srcOrd="1" destOrd="0" presId="urn:microsoft.com/office/officeart/2005/8/layout/orgChart1"/>
    <dgm:cxn modelId="{029F7699-D82B-4282-A466-6EBA55213771}" type="presParOf" srcId="{43E7E15F-B5C2-4552-9381-440BE13ACC84}" destId="{BCC28AF8-CD74-4964-BEE6-15D38558B9B5}" srcOrd="2" destOrd="0" presId="urn:microsoft.com/office/officeart/2005/8/layout/orgChart1"/>
    <dgm:cxn modelId="{1636E54D-7AEC-423A-BD92-6D9289DCD47D}" type="presParOf" srcId="{DC7536AD-BD41-4308-9F98-21E1C51EABDA}" destId="{B54CB95A-DB74-42BF-8097-BA7A6599E4E8}" srcOrd="2" destOrd="0" presId="urn:microsoft.com/office/officeart/2005/8/layout/orgChart1"/>
    <dgm:cxn modelId="{2A559960-06CB-4D3B-8C58-32D1F8CA3289}" type="presParOf" srcId="{83FD436A-DC85-4555-B2EA-50A1DEF43AD4}" destId="{B65B04EF-F9BF-472F-9525-4BEAADF7050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DFB848-AFF3-487C-9D38-0AD03350076F}">
      <dsp:nvSpPr>
        <dsp:cNvPr id="0" name=""/>
        <dsp:cNvSpPr/>
      </dsp:nvSpPr>
      <dsp:spPr>
        <a:xfrm>
          <a:off x="6782648" y="3196256"/>
          <a:ext cx="642765" cy="1170759"/>
        </a:xfrm>
        <a:custGeom>
          <a:avLst/>
          <a:gdLst/>
          <a:ahLst/>
          <a:cxnLst/>
          <a:rect l="0" t="0" r="0" b="0"/>
          <a:pathLst>
            <a:path>
              <a:moveTo>
                <a:pt x="0" y="0"/>
              </a:moveTo>
              <a:lnTo>
                <a:pt x="0" y="1093877"/>
              </a:lnTo>
              <a:lnTo>
                <a:pt x="642765" y="1093877"/>
              </a:lnTo>
              <a:lnTo>
                <a:pt x="642765" y="1170759"/>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9D9D6F-A7CA-4577-8F38-0511BF234407}">
      <dsp:nvSpPr>
        <dsp:cNvPr id="0" name=""/>
        <dsp:cNvSpPr/>
      </dsp:nvSpPr>
      <dsp:spPr>
        <a:xfrm>
          <a:off x="4702301" y="3196256"/>
          <a:ext cx="2080347" cy="372388"/>
        </a:xfrm>
        <a:custGeom>
          <a:avLst/>
          <a:gdLst/>
          <a:ahLst/>
          <a:cxnLst/>
          <a:rect l="0" t="0" r="0" b="0"/>
          <a:pathLst>
            <a:path>
              <a:moveTo>
                <a:pt x="2080347" y="0"/>
              </a:moveTo>
              <a:lnTo>
                <a:pt x="2080347" y="295506"/>
              </a:lnTo>
              <a:lnTo>
                <a:pt x="0" y="295506"/>
              </a:lnTo>
              <a:lnTo>
                <a:pt x="0" y="372388"/>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480668-4D79-408D-8D58-F580A3FA057C}">
      <dsp:nvSpPr>
        <dsp:cNvPr id="0" name=""/>
        <dsp:cNvSpPr/>
      </dsp:nvSpPr>
      <dsp:spPr>
        <a:xfrm>
          <a:off x="3980100" y="1225785"/>
          <a:ext cx="2802548" cy="454400"/>
        </a:xfrm>
        <a:custGeom>
          <a:avLst/>
          <a:gdLst/>
          <a:ahLst/>
          <a:cxnLst/>
          <a:rect l="0" t="0" r="0" b="0"/>
          <a:pathLst>
            <a:path>
              <a:moveTo>
                <a:pt x="0" y="0"/>
              </a:moveTo>
              <a:lnTo>
                <a:pt x="0" y="377517"/>
              </a:lnTo>
              <a:lnTo>
                <a:pt x="2802548" y="377517"/>
              </a:lnTo>
              <a:lnTo>
                <a:pt x="2802548" y="454400"/>
              </a:lnTo>
            </a:path>
          </a:pathLst>
        </a:custGeom>
        <a:noFill/>
        <a:ln w="127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772119-A347-4EB5-B54C-42C0C789CB71}">
      <dsp:nvSpPr>
        <dsp:cNvPr id="0" name=""/>
        <dsp:cNvSpPr/>
      </dsp:nvSpPr>
      <dsp:spPr>
        <a:xfrm>
          <a:off x="1365331" y="2436802"/>
          <a:ext cx="1615593" cy="1843322"/>
        </a:xfrm>
        <a:custGeom>
          <a:avLst/>
          <a:gdLst/>
          <a:ahLst/>
          <a:cxnLst/>
          <a:rect l="0" t="0" r="0" b="0"/>
          <a:pathLst>
            <a:path>
              <a:moveTo>
                <a:pt x="1615593" y="0"/>
              </a:moveTo>
              <a:lnTo>
                <a:pt x="1615593" y="1766440"/>
              </a:lnTo>
              <a:lnTo>
                <a:pt x="0" y="1766440"/>
              </a:lnTo>
              <a:lnTo>
                <a:pt x="0" y="1843322"/>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B474A6-0212-4F4D-B7D3-99CB0AD18D96}">
      <dsp:nvSpPr>
        <dsp:cNvPr id="0" name=""/>
        <dsp:cNvSpPr/>
      </dsp:nvSpPr>
      <dsp:spPr>
        <a:xfrm>
          <a:off x="1010647" y="2436802"/>
          <a:ext cx="1970278" cy="525970"/>
        </a:xfrm>
        <a:custGeom>
          <a:avLst/>
          <a:gdLst/>
          <a:ahLst/>
          <a:cxnLst/>
          <a:rect l="0" t="0" r="0" b="0"/>
          <a:pathLst>
            <a:path>
              <a:moveTo>
                <a:pt x="1970278" y="0"/>
              </a:moveTo>
              <a:lnTo>
                <a:pt x="1970278" y="449087"/>
              </a:lnTo>
              <a:lnTo>
                <a:pt x="0" y="449087"/>
              </a:lnTo>
              <a:lnTo>
                <a:pt x="0" y="525970"/>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DBCE3A-769F-4722-9709-F4ECE33D01D1}">
      <dsp:nvSpPr>
        <dsp:cNvPr id="0" name=""/>
        <dsp:cNvSpPr/>
      </dsp:nvSpPr>
      <dsp:spPr>
        <a:xfrm>
          <a:off x="2980925" y="1225785"/>
          <a:ext cx="999175" cy="532054"/>
        </a:xfrm>
        <a:custGeom>
          <a:avLst/>
          <a:gdLst/>
          <a:ahLst/>
          <a:cxnLst/>
          <a:rect l="0" t="0" r="0" b="0"/>
          <a:pathLst>
            <a:path>
              <a:moveTo>
                <a:pt x="999175" y="0"/>
              </a:moveTo>
              <a:lnTo>
                <a:pt x="999175" y="455172"/>
              </a:lnTo>
              <a:lnTo>
                <a:pt x="0" y="455172"/>
              </a:lnTo>
              <a:lnTo>
                <a:pt x="0" y="532054"/>
              </a:lnTo>
            </a:path>
          </a:pathLst>
        </a:custGeom>
        <a:noFill/>
        <a:ln w="127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A025CE-22BF-46A3-B5C8-3C6985BC991B}">
      <dsp:nvSpPr>
        <dsp:cNvPr id="0" name=""/>
        <dsp:cNvSpPr/>
      </dsp:nvSpPr>
      <dsp:spPr>
        <a:xfrm>
          <a:off x="806203" y="1225785"/>
          <a:ext cx="3173897" cy="454400"/>
        </a:xfrm>
        <a:custGeom>
          <a:avLst/>
          <a:gdLst/>
          <a:ahLst/>
          <a:cxnLst/>
          <a:rect l="0" t="0" r="0" b="0"/>
          <a:pathLst>
            <a:path>
              <a:moveTo>
                <a:pt x="3173897" y="0"/>
              </a:moveTo>
              <a:lnTo>
                <a:pt x="3173897" y="377517"/>
              </a:lnTo>
              <a:lnTo>
                <a:pt x="0" y="377517"/>
              </a:lnTo>
              <a:lnTo>
                <a:pt x="0" y="454400"/>
              </a:lnTo>
            </a:path>
          </a:pathLst>
        </a:custGeom>
        <a:noFill/>
        <a:ln w="127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9CC004-8B53-4412-B242-C00655DC55A5}">
      <dsp:nvSpPr>
        <dsp:cNvPr id="0" name=""/>
        <dsp:cNvSpPr/>
      </dsp:nvSpPr>
      <dsp:spPr>
        <a:xfrm>
          <a:off x="2965429" y="716359"/>
          <a:ext cx="2029341" cy="50942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0" i="0" u="none" strike="noStrike" kern="1200" cap="none" normalizeH="0" baseline="0" dirty="0" smtClean="0">
              <a:ln/>
              <a:effectLst/>
              <a:latin typeface="Arial" charset="0"/>
            </a:rPr>
            <a:t>Область </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0" i="0" u="none" strike="noStrike" kern="1200" cap="none" normalizeH="0" baseline="0" dirty="0" smtClean="0">
              <a:ln/>
              <a:effectLst/>
              <a:latin typeface="Arial" charset="0"/>
            </a:rPr>
            <a:t>применения ЭЦП</a:t>
          </a:r>
        </a:p>
      </dsp:txBody>
      <dsp:txXfrm>
        <a:off x="2965429" y="716359"/>
        <a:ext cx="2029341" cy="509425"/>
      </dsp:txXfrm>
    </dsp:sp>
    <dsp:sp modelId="{2FDBBB81-5845-4D4A-8121-1AA1FDC7623D}">
      <dsp:nvSpPr>
        <dsp:cNvPr id="0" name=""/>
        <dsp:cNvSpPr/>
      </dsp:nvSpPr>
      <dsp:spPr>
        <a:xfrm>
          <a:off x="53342" y="1680185"/>
          <a:ext cx="1505721" cy="66190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0" i="0" u="none" strike="noStrike" kern="1200" cap="none" normalizeH="0" baseline="0" dirty="0" smtClean="0">
              <a:ln/>
              <a:effectLst/>
              <a:latin typeface="Arial" charset="0"/>
            </a:rPr>
            <a:t>защищенная </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0" i="0" u="none" strike="noStrike" kern="1200" cap="none" normalizeH="0" baseline="0" dirty="0" smtClean="0">
              <a:ln/>
              <a:effectLst/>
              <a:latin typeface="Arial" charset="0"/>
            </a:rPr>
            <a:t>электронная </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0" i="0" u="none" strike="noStrike" kern="1200" cap="none" normalizeH="0" baseline="0" dirty="0" smtClean="0">
              <a:ln/>
              <a:effectLst/>
              <a:latin typeface="Arial" charset="0"/>
            </a:rPr>
            <a:t>почта </a:t>
          </a:r>
        </a:p>
      </dsp:txBody>
      <dsp:txXfrm>
        <a:off x="53342" y="1680185"/>
        <a:ext cx="1505721" cy="661901"/>
      </dsp:txXfrm>
    </dsp:sp>
    <dsp:sp modelId="{488CFD06-19CE-45FB-8CA7-473FCB2FD19C}">
      <dsp:nvSpPr>
        <dsp:cNvPr id="0" name=""/>
        <dsp:cNvSpPr/>
      </dsp:nvSpPr>
      <dsp:spPr>
        <a:xfrm>
          <a:off x="2117515" y="1757840"/>
          <a:ext cx="1726820" cy="67896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0" i="0" u="none" strike="noStrike" kern="1200" cap="none" normalizeH="0" baseline="0" dirty="0" smtClean="0">
              <a:ln/>
              <a:effectLst/>
              <a:latin typeface="Arial" charset="0"/>
            </a:rPr>
            <a:t>Подтверждение</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0" i="0" u="none" strike="noStrike" kern="1200" cap="none" normalizeH="0" baseline="0" dirty="0" smtClean="0">
              <a:ln/>
              <a:effectLst/>
              <a:latin typeface="Arial" charset="0"/>
            </a:rPr>
            <a:t> авторства </a:t>
          </a:r>
        </a:p>
      </dsp:txBody>
      <dsp:txXfrm>
        <a:off x="2117515" y="1757840"/>
        <a:ext cx="1726820" cy="678962"/>
      </dsp:txXfrm>
    </dsp:sp>
    <dsp:sp modelId="{A57AA277-4E7F-413E-B6B1-5A4B479659F8}">
      <dsp:nvSpPr>
        <dsp:cNvPr id="0" name=""/>
        <dsp:cNvSpPr/>
      </dsp:nvSpPr>
      <dsp:spPr>
        <a:xfrm>
          <a:off x="0" y="2962772"/>
          <a:ext cx="2021294" cy="111206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0" i="0" u="none" strike="noStrike" kern="1200" cap="none" normalizeH="0" baseline="0" dirty="0" smtClean="0">
              <a:ln/>
              <a:effectLst/>
              <a:latin typeface="Arial" charset="0"/>
            </a:rPr>
            <a:t>для подписи </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0" i="0" u="none" strike="noStrike" kern="1200" cap="none" normalizeH="0" baseline="0" dirty="0" smtClean="0">
              <a:ln/>
              <a:effectLst/>
              <a:latin typeface="Arial" charset="0"/>
            </a:rPr>
            <a:t>программ </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0" i="0" u="none" strike="noStrike" kern="1200" cap="none" normalizeH="0" baseline="0" dirty="0" smtClean="0">
              <a:ln/>
              <a:effectLst/>
              <a:latin typeface="Arial" charset="0"/>
            </a:rPr>
            <a:t>или отдельных </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0" i="0" u="none" strike="noStrike" kern="1200" cap="none" normalizeH="0" baseline="0" dirty="0" smtClean="0">
              <a:ln/>
              <a:effectLst/>
              <a:latin typeface="Arial" charset="0"/>
            </a:rPr>
            <a:t>модулей </a:t>
          </a:r>
        </a:p>
      </dsp:txBody>
      <dsp:txXfrm>
        <a:off x="0" y="2962772"/>
        <a:ext cx="2021294" cy="1112065"/>
      </dsp:txXfrm>
    </dsp:sp>
    <dsp:sp modelId="{AD29A28B-95AD-415E-86D6-C32D2F3DF1AE}">
      <dsp:nvSpPr>
        <dsp:cNvPr id="0" name=""/>
        <dsp:cNvSpPr/>
      </dsp:nvSpPr>
      <dsp:spPr>
        <a:xfrm>
          <a:off x="232738" y="4280125"/>
          <a:ext cx="2265186" cy="101328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0" i="0" u="none" strike="noStrike" kern="1200" cap="none" normalizeH="0" baseline="0" dirty="0" smtClean="0">
              <a:ln/>
              <a:effectLst/>
              <a:latin typeface="Arial" charset="0"/>
            </a:rPr>
            <a:t>как ответственная </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0" i="0" u="none" strike="noStrike" kern="1200" cap="none" normalizeH="0" baseline="0" dirty="0" smtClean="0">
              <a:ln/>
              <a:effectLst/>
              <a:latin typeface="Arial" charset="0"/>
            </a:rPr>
            <a:t>подпись на </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0" i="0" u="none" strike="noStrike" kern="1200" cap="none" normalizeH="0" baseline="0" dirty="0" smtClean="0">
              <a:ln/>
              <a:effectLst/>
              <a:latin typeface="Arial" charset="0"/>
            </a:rPr>
            <a:t>электронном документе </a:t>
          </a:r>
        </a:p>
      </dsp:txBody>
      <dsp:txXfrm>
        <a:off x="232738" y="4280125"/>
        <a:ext cx="2265186" cy="1013286"/>
      </dsp:txXfrm>
    </dsp:sp>
    <dsp:sp modelId="{E48B1D3C-0039-4D00-A34B-0100B1A9946D}">
      <dsp:nvSpPr>
        <dsp:cNvPr id="0" name=""/>
        <dsp:cNvSpPr/>
      </dsp:nvSpPr>
      <dsp:spPr>
        <a:xfrm>
          <a:off x="5638772" y="1680185"/>
          <a:ext cx="2287753" cy="151607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0" i="0" u="none" strike="noStrike" kern="1200" cap="none" normalizeH="0" baseline="0" dirty="0" smtClean="0">
              <a:ln/>
              <a:effectLst/>
              <a:latin typeface="Arial" charset="0"/>
            </a:rPr>
            <a:t>средство идентификации </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0" i="0" u="none" strike="noStrike" kern="1200" cap="none" normalizeH="0" baseline="0" dirty="0" smtClean="0">
              <a:ln/>
              <a:effectLst/>
              <a:latin typeface="Arial" charset="0"/>
            </a:rPr>
            <a:t>и аутентификации </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0" i="0" u="none" strike="noStrike" kern="1200" cap="none" normalizeH="0" baseline="0" dirty="0" smtClean="0">
              <a:ln/>
              <a:effectLst/>
              <a:latin typeface="Arial" charset="0"/>
            </a:rPr>
            <a:t>в различных </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0" i="0" u="none" strike="noStrike" kern="1200" cap="none" normalizeH="0" baseline="0" dirty="0" smtClean="0">
              <a:ln/>
              <a:effectLst/>
              <a:latin typeface="Arial" charset="0"/>
            </a:rPr>
            <a:t>Информационных</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0" i="0" u="none" strike="noStrike" kern="1200" cap="none" normalizeH="0" baseline="0" dirty="0" smtClean="0">
              <a:ln/>
              <a:effectLst/>
              <a:latin typeface="Arial" charset="0"/>
            </a:rPr>
            <a:t> системах </a:t>
          </a:r>
        </a:p>
      </dsp:txBody>
      <dsp:txXfrm>
        <a:off x="5638772" y="1680185"/>
        <a:ext cx="2287753" cy="1516071"/>
      </dsp:txXfrm>
    </dsp:sp>
    <dsp:sp modelId="{4F3A1D29-158C-43D6-BE51-C4F81769FE19}">
      <dsp:nvSpPr>
        <dsp:cNvPr id="0" name=""/>
        <dsp:cNvSpPr/>
      </dsp:nvSpPr>
      <dsp:spPr>
        <a:xfrm>
          <a:off x="3867931" y="3568645"/>
          <a:ext cx="1668741" cy="156219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0" i="0" u="none" strike="noStrike" kern="1200" cap="none" normalizeH="0" baseline="0" dirty="0" smtClean="0">
              <a:ln/>
              <a:effectLst/>
              <a:latin typeface="Arial" charset="0"/>
            </a:rPr>
            <a:t>Получение </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0" i="0" u="none" strike="noStrike" kern="1200" cap="none" normalizeH="0" baseline="0" dirty="0" smtClean="0">
              <a:ln/>
              <a:effectLst/>
              <a:latin typeface="Arial" charset="0"/>
            </a:rPr>
            <a:t>государственных услуг в </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0" i="0" u="none" strike="noStrike" kern="1200" cap="none" normalizeH="0" baseline="0" dirty="0" smtClean="0">
              <a:ln/>
              <a:effectLst/>
              <a:latin typeface="Arial" charset="0"/>
            </a:rPr>
            <a:t>электронном виде</a:t>
          </a:r>
        </a:p>
      </dsp:txBody>
      <dsp:txXfrm>
        <a:off x="3867931" y="3568645"/>
        <a:ext cx="1668741" cy="1562193"/>
      </dsp:txXfrm>
    </dsp:sp>
    <dsp:sp modelId="{B8DE7C80-BEDD-4785-8B40-8C41CE3F3767}">
      <dsp:nvSpPr>
        <dsp:cNvPr id="0" name=""/>
        <dsp:cNvSpPr/>
      </dsp:nvSpPr>
      <dsp:spPr>
        <a:xfrm>
          <a:off x="6504144" y="4367016"/>
          <a:ext cx="1842539" cy="192620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0" i="0" u="none" strike="noStrike" kern="1200" cap="none" normalizeH="0" baseline="0" dirty="0" smtClean="0">
              <a:ln/>
              <a:effectLst/>
              <a:latin typeface="Arial" charset="0"/>
            </a:rPr>
            <a:t>Участие в электронных </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0" i="0" u="none" strike="noStrike" kern="1200" cap="none" normalizeH="0" baseline="0" dirty="0" smtClean="0">
              <a:ln/>
              <a:effectLst/>
              <a:latin typeface="Arial" charset="0"/>
            </a:rPr>
            <a:t>торгах, </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0" i="0" u="none" strike="noStrike" kern="1200" cap="none" normalizeH="0" baseline="0" dirty="0" smtClean="0">
              <a:ln/>
              <a:effectLst/>
              <a:latin typeface="Arial" charset="0"/>
            </a:rPr>
            <a:t>тендерах, аукционах </a:t>
          </a:r>
        </a:p>
      </dsp:txBody>
      <dsp:txXfrm>
        <a:off x="6504144" y="4367016"/>
        <a:ext cx="1842539" cy="192620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4634E4-9E31-44A5-A4BB-6291FCF90CB4}" type="datetimeFigureOut">
              <a:rPr lang="ru-RU" smtClean="0"/>
              <a:pPr/>
              <a:t>28.03.2019</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0F7B52-EA8A-43F5-908F-18EB3EEBF7E6}" type="slidenum">
              <a:rPr lang="ru-RU" smtClean="0"/>
              <a:pPr/>
              <a:t>‹#›</a:t>
            </a:fld>
            <a:endParaRPr lang="ru-RU"/>
          </a:p>
        </p:txBody>
      </p:sp>
    </p:spTree>
    <p:extLst>
      <p:ext uri="{BB962C8B-B14F-4D97-AF65-F5344CB8AC3E}">
        <p14:creationId xmlns:p14="http://schemas.microsoft.com/office/powerpoint/2010/main" val="1478059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2" name="Прямоугольник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Скругленный прямоугольник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Подзаголовок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p:txBody>
          <a:bodyPr/>
          <a:lstStyle/>
          <a:p>
            <a:fld id="{5B106E36-FD25-4E2D-B0AA-010F637433A0}" type="datetimeFigureOut">
              <a:rPr lang="ru-RU" smtClean="0"/>
              <a:pPr/>
              <a:t>28.03.2019</a:t>
            </a:fld>
            <a:endParaRPr lang="ru-RU"/>
          </a:p>
        </p:txBody>
      </p:sp>
      <p:sp>
        <p:nvSpPr>
          <p:cNvPr id="17" name="Нижний колонтитул 16"/>
          <p:cNvSpPr>
            <a:spLocks noGrp="1"/>
          </p:cNvSpPr>
          <p:nvPr>
            <p:ph type="ftr" sz="quarter" idx="11"/>
          </p:nvPr>
        </p:nvSpPr>
        <p:spPr/>
        <p:txBody>
          <a:bodyPr/>
          <a:lstStyle/>
          <a:p>
            <a:endParaRPr lang="ru-RU"/>
          </a:p>
        </p:txBody>
      </p:sp>
      <p:sp>
        <p:nvSpPr>
          <p:cNvPr id="29" name="Номер слайда 28"/>
          <p:cNvSpPr>
            <a:spLocks noGrp="1"/>
          </p:cNvSpPr>
          <p:nvPr>
            <p:ph type="sldNum" sz="quarter" idx="12"/>
          </p:nvPr>
        </p:nvSpPr>
        <p:spPr/>
        <p:txBody>
          <a:bodyPr lIns="0" tIns="0" rIns="0" bIns="0">
            <a:noAutofit/>
          </a:bodyPr>
          <a:lstStyle>
            <a:lvl1pPr>
              <a:defRPr sz="1400">
                <a:solidFill>
                  <a:srgbClr val="FFFFFF"/>
                </a:solidFill>
              </a:defRPr>
            </a:lvl1pPr>
          </a:lstStyle>
          <a:p>
            <a:fld id="{725C68B6-61C2-468F-89AB-4B9F7531AA68}" type="slidenum">
              <a:rPr lang="ru-RU" smtClean="0"/>
              <a:pPr/>
              <a:t>‹#›</a:t>
            </a:fld>
            <a:endParaRPr lang="ru-RU"/>
          </a:p>
        </p:txBody>
      </p:sp>
      <p:sp>
        <p:nvSpPr>
          <p:cNvPr id="7" name="Прямоугольник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Заголовок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ru-RU" smtClean="0"/>
              <a:t>Образец заголовка</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28.03.2019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41"/>
            <a:ext cx="201168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914400" y="274640"/>
            <a:ext cx="55626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28.03.2019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28.03.2019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
        <p:nvSpPr>
          <p:cNvPr id="8" name="Содержимое 7"/>
          <p:cNvSpPr>
            <a:spLocks noGrp="1"/>
          </p:cNvSpPr>
          <p:nvPr>
            <p:ph sz="quarter" idx="1"/>
          </p:nvPr>
        </p:nvSpPr>
        <p:spPr>
          <a:xfrm>
            <a:off x="914400" y="1447800"/>
            <a:ext cx="7772400" cy="45720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11" name="Прямоугольник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Скругленный прямоугольник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722313" y="952500"/>
            <a:ext cx="7772400" cy="1362075"/>
          </a:xfrm>
        </p:spPr>
        <p:txBody>
          <a:bodyPr anchor="b" anchorCtr="0"/>
          <a:lstStyle>
            <a:lvl1pPr algn="l">
              <a:buNone/>
              <a:defRPr sz="4000" b="0" cap="none"/>
            </a:lvl1pPr>
          </a:lstStyle>
          <a:p>
            <a:r>
              <a:rPr kumimoji="0" lang="ru-RU" smtClean="0"/>
              <a:t>Образец заголовка</a:t>
            </a:r>
            <a:endParaRPr kumimoji="0" lang="en-US"/>
          </a:p>
        </p:txBody>
      </p:sp>
      <p:sp>
        <p:nvSpPr>
          <p:cNvPr id="3" name="Текст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28.03.2019</a:t>
            </a:fld>
            <a:endParaRPr lang="ru-RU"/>
          </a:p>
        </p:txBody>
      </p:sp>
      <p:sp>
        <p:nvSpPr>
          <p:cNvPr id="5" name="Нижний колонтитул 4"/>
          <p:cNvSpPr>
            <a:spLocks noGrp="1"/>
          </p:cNvSpPr>
          <p:nvPr>
            <p:ph type="ftr" sz="quarter" idx="11"/>
          </p:nvPr>
        </p:nvSpPr>
        <p:spPr>
          <a:xfrm>
            <a:off x="800100" y="6172200"/>
            <a:ext cx="4000500" cy="457200"/>
          </a:xfrm>
        </p:spPr>
        <p:txBody>
          <a:bodyPr/>
          <a:lstStyle/>
          <a:p>
            <a:endParaRPr lang="ru-RU"/>
          </a:p>
        </p:txBody>
      </p:sp>
      <p:sp>
        <p:nvSpPr>
          <p:cNvPr id="7" name="Прямоугольник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Прямоугольник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Прямоугольник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Номер слайда 5"/>
          <p:cNvSpPr>
            <a:spLocks noGrp="1"/>
          </p:cNvSpPr>
          <p:nvPr>
            <p:ph type="sldNum" sz="quarter" idx="12"/>
          </p:nvPr>
        </p:nvSpPr>
        <p:spPr>
          <a:xfrm>
            <a:off x="146304" y="6208776"/>
            <a:ext cx="457200" cy="457200"/>
          </a:xfrm>
        </p:spPr>
        <p:txBody>
          <a:bodyPr/>
          <a:lstStyle/>
          <a:p>
            <a:fld id="{725C68B6-61C2-468F-89AB-4B9F7531AA6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p>
            <a:fld id="{5B106E36-FD25-4E2D-B0AA-010F637433A0}" type="datetimeFigureOut">
              <a:rPr lang="ru-RU" smtClean="0"/>
              <a:pPr/>
              <a:t>28.03.2019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
        <p:nvSpPr>
          <p:cNvPr id="9" name="Содержимое 8"/>
          <p:cNvSpPr>
            <a:spLocks noGrp="1"/>
          </p:cNvSpPr>
          <p:nvPr>
            <p:ph sz="quarter" idx="1"/>
          </p:nvPr>
        </p:nvSpPr>
        <p:spPr>
          <a:xfrm>
            <a:off x="914400" y="1447800"/>
            <a:ext cx="3749040" cy="45720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1" name="Содержимое 10"/>
          <p:cNvSpPr>
            <a:spLocks noGrp="1"/>
          </p:cNvSpPr>
          <p:nvPr>
            <p:ph sz="quarter" idx="2"/>
          </p:nvPr>
        </p:nvSpPr>
        <p:spPr>
          <a:xfrm>
            <a:off x="4933950" y="1447800"/>
            <a:ext cx="3749040" cy="45720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273050"/>
            <a:ext cx="7772400" cy="1143000"/>
          </a:xfrm>
        </p:spPr>
        <p:txBody>
          <a:bodyPr anchor="b" anchorCtr="0"/>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7" name="Дата 6"/>
          <p:cNvSpPr>
            <a:spLocks noGrp="1"/>
          </p:cNvSpPr>
          <p:nvPr>
            <p:ph type="dt" sz="half" idx="10"/>
          </p:nvPr>
        </p:nvSpPr>
        <p:spPr/>
        <p:txBody>
          <a:bodyPr/>
          <a:lstStyle/>
          <a:p>
            <a:fld id="{5B106E36-FD25-4E2D-B0AA-010F637433A0}" type="datetimeFigureOut">
              <a:rPr lang="ru-RU" smtClean="0"/>
              <a:pPr/>
              <a:t>28.03.2019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
        <p:nvSpPr>
          <p:cNvPr id="11" name="Содержимое 10"/>
          <p:cNvSpPr>
            <a:spLocks noGrp="1"/>
          </p:cNvSpPr>
          <p:nvPr>
            <p:ph sz="half" idx="2"/>
          </p:nvPr>
        </p:nvSpPr>
        <p:spPr>
          <a:xfrm>
            <a:off x="914400" y="2247900"/>
            <a:ext cx="3733800" cy="38862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Содержимое 12"/>
          <p:cNvSpPr>
            <a:spLocks noGrp="1"/>
          </p:cNvSpPr>
          <p:nvPr>
            <p:ph sz="half" idx="4"/>
          </p:nvPr>
        </p:nvSpPr>
        <p:spPr>
          <a:xfrm>
            <a:off x="4953000" y="2247900"/>
            <a:ext cx="3733800" cy="38862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5B106E36-FD25-4E2D-B0AA-010F637433A0}" type="datetimeFigureOut">
              <a:rPr lang="ru-RU" smtClean="0"/>
              <a:pPr/>
              <a:t>28.03.2019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28.03.2019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8" name="Прямоугольник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Скругленный прямоугольник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914400" y="273050"/>
            <a:ext cx="7772400" cy="1143000"/>
          </a:xfrm>
        </p:spPr>
        <p:txBody>
          <a:bodyPr anchor="b" anchorCtr="0"/>
          <a:lstStyle>
            <a:lvl1pPr algn="l">
              <a:buNone/>
              <a:defRPr sz="4000" b="0"/>
            </a:lvl1pPr>
          </a:lstStyle>
          <a:p>
            <a:r>
              <a:rPr kumimoji="0" lang="ru-RU" smtClean="0"/>
              <a:t>Образец заголовка</a:t>
            </a:r>
            <a:endParaRPr kumimoji="0" lang="en-US"/>
          </a:p>
        </p:txBody>
      </p:sp>
      <p:sp>
        <p:nvSpPr>
          <p:cNvPr id="3" name="Текст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28.03.2019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
        <p:nvSpPr>
          <p:cNvPr id="11" name="Содержимое 10"/>
          <p:cNvSpPr>
            <a:spLocks noGrp="1"/>
          </p:cNvSpPr>
          <p:nvPr>
            <p:ph sz="quarter" idx="1"/>
          </p:nvPr>
        </p:nvSpPr>
        <p:spPr>
          <a:xfrm>
            <a:off x="2971800" y="1600200"/>
            <a:ext cx="5715000" cy="44958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ru-RU" smtClean="0"/>
              <a:t>Образец заголовка</a:t>
            </a:r>
            <a:endParaRPr kumimoji="0" lang="en-US"/>
          </a:p>
        </p:txBody>
      </p:sp>
      <p:sp>
        <p:nvSpPr>
          <p:cNvPr id="4" name="Текст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28.03.2019</a:t>
            </a:fld>
            <a:endParaRPr lang="ru-RU"/>
          </a:p>
        </p:txBody>
      </p:sp>
      <p:sp>
        <p:nvSpPr>
          <p:cNvPr id="6" name="Нижний колонтитул 5"/>
          <p:cNvSpPr>
            <a:spLocks noGrp="1"/>
          </p:cNvSpPr>
          <p:nvPr>
            <p:ph type="ftr" sz="quarter" idx="11"/>
          </p:nvPr>
        </p:nvSpPr>
        <p:spPr>
          <a:xfrm>
            <a:off x="914400" y="6172200"/>
            <a:ext cx="3886200" cy="457200"/>
          </a:xfrm>
        </p:spPr>
        <p:txBody>
          <a:bodyPr/>
          <a:lstStyle/>
          <a:p>
            <a:endParaRPr lang="ru-RU"/>
          </a:p>
        </p:txBody>
      </p:sp>
      <p:sp>
        <p:nvSpPr>
          <p:cNvPr id="7" name="Номер слайда 6"/>
          <p:cNvSpPr>
            <a:spLocks noGrp="1"/>
          </p:cNvSpPr>
          <p:nvPr>
            <p:ph type="sldNum" sz="quarter" idx="12"/>
          </p:nvPr>
        </p:nvSpPr>
        <p:spPr>
          <a:xfrm>
            <a:off x="146304" y="6208776"/>
            <a:ext cx="457200" cy="457200"/>
          </a:xfrm>
        </p:spPr>
        <p:txBody>
          <a:bodyPr/>
          <a:lstStyle/>
          <a:p>
            <a:fld id="{725C68B6-61C2-468F-89AB-4B9F7531AA68}" type="slidenum">
              <a:rPr lang="ru-RU" smtClean="0"/>
              <a:pPr/>
              <a:t>‹#›</a:t>
            </a:fld>
            <a:endParaRPr lang="ru-RU"/>
          </a:p>
        </p:txBody>
      </p:sp>
      <p:sp>
        <p:nvSpPr>
          <p:cNvPr id="11" name="Прямоугольник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оугольник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Рисунок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ru-RU" smtClean="0"/>
              <a:t>Вставка рисунка</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Прямоугольник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Скругленный прямоугольник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Заголовок 21"/>
          <p:cNvSpPr>
            <a:spLocks noGrp="1"/>
          </p:cNvSpPr>
          <p:nvPr>
            <p:ph type="title"/>
          </p:nvPr>
        </p:nvSpPr>
        <p:spPr>
          <a:xfrm>
            <a:off x="914400" y="274638"/>
            <a:ext cx="7772400" cy="1143000"/>
          </a:xfrm>
          <a:prstGeom prst="rect">
            <a:avLst/>
          </a:prstGeom>
        </p:spPr>
        <p:txBody>
          <a:bodyPr bIns="91440" anchor="b" anchorCtr="0">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B106E36-FD25-4E2D-B0AA-010F637433A0}" type="datetimeFigureOut">
              <a:rPr lang="ru-RU" smtClean="0"/>
              <a:pPr/>
              <a:t>28.03.2019</a:t>
            </a:fld>
            <a:endParaRPr lang="ru-RU"/>
          </a:p>
        </p:txBody>
      </p:sp>
      <p:sp>
        <p:nvSpPr>
          <p:cNvPr id="3" name="Нижний колонтитул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ru-RU"/>
          </a:p>
        </p:txBody>
      </p:sp>
      <p:sp>
        <p:nvSpPr>
          <p:cNvPr id="23" name="Номер слайда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725C68B6-61C2-468F-89AB-4B9F7531AA68}" type="slidenum">
              <a:rPr lang="ru-RU" smtClean="0"/>
              <a:pPr/>
              <a:t>‹#›</a:t>
            </a:fld>
            <a:endParaRPr lang="ru-RU"/>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3707904" y="3200400"/>
            <a:ext cx="5112568" cy="1600200"/>
          </a:xfrm>
        </p:spPr>
        <p:txBody>
          <a:bodyPr>
            <a:normAutofit/>
          </a:bodyPr>
          <a:lstStyle/>
          <a:p>
            <a:r>
              <a:rPr lang="ru-RU" sz="4000" dirty="0" smtClean="0"/>
              <a:t>Электронная Цифровая Подпись</a:t>
            </a:r>
            <a:endParaRPr lang="ru-RU" sz="4000" dirty="0"/>
          </a:p>
        </p:txBody>
      </p:sp>
      <p:pic>
        <p:nvPicPr>
          <p:cNvPr id="1026" name="Picture 2"/>
          <p:cNvPicPr>
            <a:picLocks noChangeAspect="1" noChangeArrowheads="1"/>
          </p:cNvPicPr>
          <p:nvPr/>
        </p:nvPicPr>
        <p:blipFill>
          <a:blip r:embed="rId2" cstate="print"/>
          <a:srcRect/>
          <a:stretch>
            <a:fillRect/>
          </a:stretch>
        </p:blipFill>
        <p:spPr bwMode="auto">
          <a:xfrm>
            <a:off x="251520" y="3717032"/>
            <a:ext cx="3105133" cy="2328850"/>
          </a:xfrm>
          <a:prstGeom prst="rect">
            <a:avLst/>
          </a:prstGeom>
          <a:noFill/>
          <a:ln w="9525">
            <a:noFill/>
            <a:miter lim="800000"/>
            <a:headEnd/>
            <a:tailEnd/>
          </a:ln>
        </p:spPr>
      </p:pic>
      <p:sp>
        <p:nvSpPr>
          <p:cNvPr id="4" name="Заголовок 3"/>
          <p:cNvSpPr>
            <a:spLocks noGrp="1"/>
          </p:cNvSpPr>
          <p:nvPr>
            <p:ph type="ctrTitle"/>
          </p:nvPr>
        </p:nvSpPr>
        <p:spPr/>
        <p:txBody>
          <a:bodyPr/>
          <a:lstStyle/>
          <a:p>
            <a:endParaRPr lang="ru-RU"/>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548680"/>
            <a:ext cx="8183880" cy="661824"/>
          </a:xfrm>
        </p:spPr>
        <p:txBody>
          <a:bodyPr>
            <a:normAutofit fontScale="90000"/>
          </a:bodyPr>
          <a:lstStyle/>
          <a:p>
            <a:pPr algn="ctr"/>
            <a:r>
              <a:rPr lang="ru-RU" dirty="0" smtClean="0"/>
              <a:t>ВИДЫ ЦИФРОВЫХ ПОДПИСЕЙ</a:t>
            </a:r>
            <a:endParaRPr lang="ru-RU" dirty="0"/>
          </a:p>
        </p:txBody>
      </p:sp>
      <p:sp>
        <p:nvSpPr>
          <p:cNvPr id="3" name="Содержимое 2"/>
          <p:cNvSpPr>
            <a:spLocks noGrp="1"/>
          </p:cNvSpPr>
          <p:nvPr>
            <p:ph idx="1"/>
          </p:nvPr>
        </p:nvSpPr>
        <p:spPr>
          <a:xfrm>
            <a:off x="395536" y="1412776"/>
            <a:ext cx="8183880" cy="2736304"/>
          </a:xfrm>
        </p:spPr>
        <p:txBody>
          <a:bodyPr>
            <a:normAutofit/>
          </a:bodyPr>
          <a:lstStyle/>
          <a:p>
            <a:pPr marL="0" indent="0" algn="just">
              <a:buNone/>
            </a:pPr>
            <a:r>
              <a:rPr lang="ru-RU" b="1" dirty="0" smtClean="0"/>
              <a:t>Усиленная неквалифицированная ЭП </a:t>
            </a:r>
            <a:r>
              <a:rPr lang="ru-RU" sz="2400" b="1" dirty="0" smtClean="0"/>
              <a:t>- </a:t>
            </a:r>
            <a:r>
              <a:rPr lang="ru-RU" sz="2000" dirty="0" smtClean="0"/>
              <a:t>позволяет не только идентифицировать отправителя, но и подтвердить, что с момента подписания документ не менялся. Применяется во всех видах отношений, если иное не установлено нормативным правовым актом или соглашением участников отношений.</a:t>
            </a:r>
          </a:p>
          <a:p>
            <a:pPr algn="just"/>
            <a:r>
              <a:rPr lang="ru-RU" sz="2000" dirty="0" smtClean="0"/>
              <a:t>Создается с использованием криптографических средств. </a:t>
            </a:r>
          </a:p>
          <a:p>
            <a:pPr algn="just"/>
            <a:r>
              <a:rPr lang="ru-RU" sz="2000" dirty="0" smtClean="0"/>
              <a:t>Может рассматриваться как аналог документа с печатью.</a:t>
            </a:r>
            <a:endParaRPr lang="ru-RU" sz="2000" dirty="0"/>
          </a:p>
        </p:txBody>
      </p:sp>
      <p:pic>
        <p:nvPicPr>
          <p:cNvPr id="32770" name="Picture 2" descr="http://www.iecp.ru/images/ecp_02.png"/>
          <p:cNvPicPr>
            <a:picLocks noChangeAspect="1" noChangeArrowheads="1"/>
          </p:cNvPicPr>
          <p:nvPr/>
        </p:nvPicPr>
        <p:blipFill>
          <a:blip r:embed="rId2" cstate="print"/>
          <a:srcRect/>
          <a:stretch>
            <a:fillRect/>
          </a:stretch>
        </p:blipFill>
        <p:spPr bwMode="auto">
          <a:xfrm>
            <a:off x="1043608" y="4149080"/>
            <a:ext cx="6667500" cy="1905000"/>
          </a:xfrm>
          <a:prstGeom prst="rect">
            <a:avLst/>
          </a:prstGeom>
          <a:noFill/>
        </p:spPr>
      </p:pic>
    </p:spTree>
    <p:extLst>
      <p:ext uri="{BB962C8B-B14F-4D97-AF65-F5344CB8AC3E}">
        <p14:creationId xmlns:p14="http://schemas.microsoft.com/office/powerpoint/2010/main" val="23720713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86621" y="260648"/>
            <a:ext cx="8183880" cy="1051560"/>
          </a:xfrm>
        </p:spPr>
        <p:txBody>
          <a:bodyPr/>
          <a:lstStyle/>
          <a:p>
            <a:pPr algn="ctr"/>
            <a:r>
              <a:rPr lang="ru-RU" dirty="0" smtClean="0"/>
              <a:t>ВИДЫ ЦИФРОВЫХ ПОДПИСЕЙ</a:t>
            </a:r>
            <a:endParaRPr lang="ru-RU" dirty="0"/>
          </a:p>
        </p:txBody>
      </p:sp>
      <p:sp>
        <p:nvSpPr>
          <p:cNvPr id="3" name="Содержимое 2"/>
          <p:cNvSpPr>
            <a:spLocks noGrp="1"/>
          </p:cNvSpPr>
          <p:nvPr>
            <p:ph idx="1"/>
          </p:nvPr>
        </p:nvSpPr>
        <p:spPr>
          <a:xfrm>
            <a:off x="467544" y="1772816"/>
            <a:ext cx="8183880" cy="2016224"/>
          </a:xfrm>
        </p:spPr>
        <p:txBody>
          <a:bodyPr>
            <a:normAutofit fontScale="92500" lnSpcReduction="20000"/>
          </a:bodyPr>
          <a:lstStyle/>
          <a:p>
            <a:pPr marL="347472" lvl="1" indent="0" algn="just">
              <a:buNone/>
            </a:pPr>
            <a:r>
              <a:rPr lang="ru-RU" sz="2800" b="1" dirty="0" smtClean="0"/>
              <a:t>Усиленная квалифицированная электронная подпись (КЭП)-</a:t>
            </a:r>
            <a:r>
              <a:rPr lang="ru-RU" dirty="0" smtClean="0"/>
              <a:t>предназначена для взаимодействия юридических лиц и госорганов с использованием государственных информационных систем.</a:t>
            </a:r>
          </a:p>
          <a:p>
            <a:pPr lvl="1" algn="just"/>
            <a:r>
              <a:rPr lang="ru-RU" dirty="0" smtClean="0"/>
              <a:t>Использует сертификат аккредитованного Удостоверяющего центра. </a:t>
            </a:r>
          </a:p>
          <a:p>
            <a:pPr algn="just"/>
            <a:endParaRPr lang="ru-RU" dirty="0"/>
          </a:p>
        </p:txBody>
      </p:sp>
      <p:pic>
        <p:nvPicPr>
          <p:cNvPr id="33794" name="Picture 2" descr="http://www.iecp.ru/images/ecp_03.png"/>
          <p:cNvPicPr>
            <a:picLocks noChangeAspect="1" noChangeArrowheads="1"/>
          </p:cNvPicPr>
          <p:nvPr/>
        </p:nvPicPr>
        <p:blipFill>
          <a:blip r:embed="rId2" cstate="print"/>
          <a:srcRect/>
          <a:stretch>
            <a:fillRect/>
          </a:stretch>
        </p:blipFill>
        <p:spPr bwMode="auto">
          <a:xfrm>
            <a:off x="1115616" y="4005064"/>
            <a:ext cx="6667500" cy="1905000"/>
          </a:xfrm>
          <a:prstGeom prst="rect">
            <a:avLst/>
          </a:prstGeom>
          <a:noFill/>
        </p:spPr>
      </p:pic>
    </p:spTree>
    <p:extLst>
      <p:ext uri="{BB962C8B-B14F-4D97-AF65-F5344CB8AC3E}">
        <p14:creationId xmlns:p14="http://schemas.microsoft.com/office/powerpoint/2010/main" val="15133967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323850" y="274638"/>
            <a:ext cx="8820150" cy="706437"/>
          </a:xfrm>
        </p:spPr>
        <p:txBody>
          <a:bodyPr>
            <a:noAutofit/>
          </a:bodyPr>
          <a:lstStyle/>
          <a:p>
            <a:pPr algn="r"/>
            <a:r>
              <a:rPr lang="ru-RU" sz="4400" b="1" dirty="0" smtClean="0">
                <a:solidFill>
                  <a:schemeClr val="tx2">
                    <a:lumMod val="75000"/>
                  </a:schemeClr>
                </a:solidFill>
              </a:rPr>
              <a:t>Как пользоваться ЭЦП?</a:t>
            </a:r>
            <a:endParaRPr lang="ru-RU" sz="4400" b="1" dirty="0">
              <a:solidFill>
                <a:schemeClr val="tx2">
                  <a:lumMod val="75000"/>
                </a:schemeClr>
              </a:solidFill>
            </a:endParaRPr>
          </a:p>
        </p:txBody>
      </p:sp>
      <p:sp>
        <p:nvSpPr>
          <p:cNvPr id="3" name="Содержимое 2"/>
          <p:cNvSpPr>
            <a:spLocks noGrp="1"/>
          </p:cNvSpPr>
          <p:nvPr>
            <p:ph sz="quarter" idx="4294967295"/>
          </p:nvPr>
        </p:nvSpPr>
        <p:spPr>
          <a:xfrm>
            <a:off x="251520" y="980728"/>
            <a:ext cx="8712968" cy="4932710"/>
          </a:xfrm>
        </p:spPr>
        <p:txBody>
          <a:bodyPr>
            <a:noAutofit/>
          </a:bodyPr>
          <a:lstStyle/>
          <a:p>
            <a:pPr algn="just">
              <a:buNone/>
            </a:pPr>
            <a:r>
              <a:rPr lang="ru-RU" sz="2000" dirty="0" smtClean="0"/>
              <a:t>Никаких специальных знаний, навыков и умений для этого не потребуется. Каждому пользователю ЭЦП, участвующему в обмене электронными документами, генерируются уникальные открытый и закрытый (секретный) криптографические ключи.</a:t>
            </a:r>
          </a:p>
          <a:p>
            <a:pPr algn="just">
              <a:buNone/>
            </a:pPr>
            <a:r>
              <a:rPr lang="ru-RU" sz="2000" b="1" dirty="0" smtClean="0">
                <a:solidFill>
                  <a:schemeClr val="tx2">
                    <a:lumMod val="75000"/>
                  </a:schemeClr>
                </a:solidFill>
              </a:rPr>
              <a:t>Закрытый ключ </a:t>
            </a:r>
            <a:r>
              <a:rPr lang="ru-RU" sz="2000" dirty="0" smtClean="0"/>
              <a:t>– это закрытый уникальный набор информации объемом 256 бит, хранится в недоступном другим лицам месте на дискете, смарт-карте, </a:t>
            </a:r>
            <a:r>
              <a:rPr lang="ru-RU" sz="2000" dirty="0" err="1" smtClean="0"/>
              <a:t>ru-token</a:t>
            </a:r>
            <a:r>
              <a:rPr lang="ru-RU" sz="2000" dirty="0" smtClean="0"/>
              <a:t>. Работает закрытый ключ только в паре с открытым ключом.</a:t>
            </a:r>
          </a:p>
          <a:p>
            <a:pPr algn="just">
              <a:buNone/>
            </a:pPr>
            <a:r>
              <a:rPr lang="ru-RU" sz="2000" b="1" dirty="0" smtClean="0">
                <a:solidFill>
                  <a:schemeClr val="tx2">
                    <a:lumMod val="75000"/>
                  </a:schemeClr>
                </a:solidFill>
              </a:rPr>
              <a:t>Открытый ключ </a:t>
            </a:r>
            <a:r>
              <a:rPr lang="ru-RU" sz="2000" dirty="0" smtClean="0"/>
              <a:t>- используется для проверки ЭЦП получаемых документов/файлов. Технически это набор информации объемом 1024 бита. Открытый ключ передается вместе с Вашим письмом, подписанным ЭЦП. Дубликат открытого ключа направляется в Удостоверяющий Центр, где создана библиотека открытых ключей ЭЦП. </a:t>
            </a:r>
            <a:endParaRPr lang="ru-RU"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3528" y="332656"/>
            <a:ext cx="8496944" cy="6771084"/>
          </a:xfrm>
          <a:prstGeom prst="rect">
            <a:avLst/>
          </a:prstGeom>
        </p:spPr>
        <p:txBody>
          <a:bodyPr wrap="square">
            <a:spAutoFit/>
          </a:bodyPr>
          <a:lstStyle/>
          <a:p>
            <a:pPr algn="just"/>
            <a:r>
              <a:rPr lang="ru-RU" sz="2000" dirty="0" smtClean="0"/>
              <a:t>Вы формируете документ в электронной форме с использованием электронной подписи. При этом на основе секретного закрытого ключа ЭЦП и содержимого документа путем криптографического преобразования вырабатывается некоторое большое число, которое и является электронно-цифровой подписью данного пользователя под данным конкретным документом. Это число добавляется в конец электронного документа или сохраняется в отдельном файле.</a:t>
            </a:r>
          </a:p>
          <a:p>
            <a:r>
              <a:rPr lang="ru-RU" b="1" dirty="0" smtClean="0">
                <a:solidFill>
                  <a:schemeClr val="tx2">
                    <a:lumMod val="75000"/>
                  </a:schemeClr>
                </a:solidFill>
              </a:rPr>
              <a:t>В подпись, в том числе, записывается следующая информация</a:t>
            </a:r>
            <a:r>
              <a:rPr lang="ru-RU" dirty="0" smtClean="0"/>
              <a:t>: </a:t>
            </a:r>
          </a:p>
          <a:p>
            <a:pPr>
              <a:buFont typeface="Wingdings" pitchFamily="2" charset="2"/>
              <a:buChar char="ü"/>
            </a:pPr>
            <a:r>
              <a:rPr lang="ru-RU" sz="2000" dirty="0" smtClean="0"/>
              <a:t>имя файла открытого ключа подписи,</a:t>
            </a:r>
          </a:p>
          <a:p>
            <a:pPr>
              <a:buFont typeface="Wingdings" pitchFamily="2" charset="2"/>
              <a:buChar char="ü"/>
            </a:pPr>
            <a:r>
              <a:rPr lang="ru-RU" sz="2000" dirty="0" smtClean="0"/>
              <a:t>информация о лице, сформировавшем подпись,</a:t>
            </a:r>
          </a:p>
          <a:p>
            <a:pPr>
              <a:buFont typeface="Wingdings" pitchFamily="2" charset="2"/>
              <a:buChar char="ü"/>
            </a:pPr>
            <a:r>
              <a:rPr lang="ru-RU" sz="2000" dirty="0" smtClean="0"/>
              <a:t>дата формирования подписи.</a:t>
            </a:r>
          </a:p>
          <a:p>
            <a:pPr algn="just"/>
            <a:r>
              <a:rPr lang="ru-RU" sz="2000" dirty="0" smtClean="0"/>
              <a:t>Пользователь, получивший подписанный документ и имеющий открытый ключ ЭЦП отправителя на основании текста документа и открытого ключа отправителя выполняет обратное криптографическое преобразование, обеспечивающее проверку электронной цифровой подписи отправителя. Если ЭЦП под документом верна, то это значит, что документ действительно подписан отправителем и в текст документа не внесено никаких изменений. В противном случае будет выдаваться сообщение, что сертификат отправителя не является действительным.</a:t>
            </a:r>
          </a:p>
          <a:p>
            <a:endParaRPr lang="ru-RU" dirty="0" smtClean="0"/>
          </a:p>
          <a:p>
            <a:r>
              <a:rPr lang="ru-RU" dirty="0" smtClean="0"/>
              <a:t> </a:t>
            </a:r>
            <a:endParaRPr lang="ru-RU"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548680"/>
            <a:ext cx="8183880" cy="589816"/>
          </a:xfrm>
        </p:spPr>
        <p:txBody>
          <a:bodyPr>
            <a:normAutofit fontScale="90000"/>
          </a:bodyPr>
          <a:lstStyle/>
          <a:p>
            <a:pPr algn="ctr"/>
            <a:r>
              <a:rPr lang="ru-RU" dirty="0" smtClean="0">
                <a:solidFill>
                  <a:schemeClr val="tx2">
                    <a:lumMod val="90000"/>
                  </a:schemeClr>
                </a:solidFill>
              </a:rPr>
              <a:t>Требования к </a:t>
            </a:r>
            <a:r>
              <a:rPr lang="ru-RU" i="1" dirty="0" smtClean="0">
                <a:solidFill>
                  <a:schemeClr val="tx2">
                    <a:lumMod val="90000"/>
                  </a:schemeClr>
                </a:solidFill>
              </a:rPr>
              <a:t>цифровой подписи</a:t>
            </a:r>
            <a:endParaRPr lang="ru-RU" dirty="0">
              <a:solidFill>
                <a:schemeClr val="tx2">
                  <a:lumMod val="90000"/>
                </a:schemeClr>
              </a:solidFill>
            </a:endParaRPr>
          </a:p>
        </p:txBody>
      </p:sp>
      <p:sp>
        <p:nvSpPr>
          <p:cNvPr id="3" name="Содержимое 2"/>
          <p:cNvSpPr>
            <a:spLocks noGrp="1"/>
          </p:cNvSpPr>
          <p:nvPr>
            <p:ph idx="1"/>
          </p:nvPr>
        </p:nvSpPr>
        <p:spPr>
          <a:xfrm>
            <a:off x="502920" y="1412776"/>
            <a:ext cx="8183880" cy="4752528"/>
          </a:xfrm>
        </p:spPr>
        <p:txBody>
          <a:bodyPr>
            <a:normAutofit fontScale="77500" lnSpcReduction="20000"/>
          </a:bodyPr>
          <a:lstStyle/>
          <a:p>
            <a:pPr lvl="0" algn="just"/>
            <a:r>
              <a:rPr lang="ru-RU" dirty="0" smtClean="0"/>
              <a:t>Подпись должна быть битовым образцом, который зависит от подписываемого сообщения.</a:t>
            </a:r>
          </a:p>
          <a:p>
            <a:pPr lvl="0" algn="just">
              <a:buNone/>
            </a:pPr>
            <a:endParaRPr lang="ru-RU" dirty="0" smtClean="0"/>
          </a:p>
          <a:p>
            <a:pPr lvl="0" algn="just"/>
            <a:r>
              <a:rPr lang="ru-RU" dirty="0" smtClean="0"/>
              <a:t>Подпись должна использовать некоторую уникальную информацию отправителя для предотвращения подделки или отказа.</a:t>
            </a:r>
          </a:p>
          <a:p>
            <a:pPr lvl="0" algn="just">
              <a:buNone/>
            </a:pPr>
            <a:endParaRPr lang="ru-RU" dirty="0" smtClean="0"/>
          </a:p>
          <a:p>
            <a:pPr lvl="0" algn="just"/>
            <a:r>
              <a:rPr lang="ru-RU" dirty="0" smtClean="0"/>
              <a:t>Создавать </a:t>
            </a:r>
            <a:r>
              <a:rPr lang="ru-RU" i="1" dirty="0" smtClean="0"/>
              <a:t>цифровую подпись</a:t>
            </a:r>
            <a:r>
              <a:rPr lang="ru-RU" dirty="0" smtClean="0"/>
              <a:t> должно быть относительно легко.</a:t>
            </a:r>
          </a:p>
          <a:p>
            <a:pPr lvl="0" algn="just">
              <a:buNone/>
            </a:pPr>
            <a:endParaRPr lang="ru-RU" dirty="0" smtClean="0"/>
          </a:p>
          <a:p>
            <a:pPr lvl="0" algn="just"/>
            <a:r>
              <a:rPr lang="ru-RU" dirty="0" smtClean="0"/>
              <a:t>Должно быть вычислительно невозможно подделать </a:t>
            </a:r>
            <a:r>
              <a:rPr lang="ru-RU" i="1" dirty="0" smtClean="0"/>
              <a:t>цифровую подпись</a:t>
            </a:r>
            <a:r>
              <a:rPr lang="ru-RU" dirty="0" smtClean="0"/>
              <a:t> как созданием нового сообщения для существующей </a:t>
            </a:r>
            <a:r>
              <a:rPr lang="ru-RU" i="1" dirty="0" smtClean="0"/>
              <a:t>цифровой подписи</a:t>
            </a:r>
            <a:r>
              <a:rPr lang="ru-RU" dirty="0" smtClean="0"/>
              <a:t>, так и созданием ложной </a:t>
            </a:r>
            <a:r>
              <a:rPr lang="ru-RU" i="1" dirty="0" smtClean="0"/>
              <a:t>цифровой подписи</a:t>
            </a:r>
            <a:r>
              <a:rPr lang="ru-RU" dirty="0" smtClean="0"/>
              <a:t> для некоторого сообщения.</a:t>
            </a:r>
          </a:p>
          <a:p>
            <a:pPr lvl="0" algn="just">
              <a:buNone/>
            </a:pPr>
            <a:endParaRPr lang="ru-RU" dirty="0" smtClean="0"/>
          </a:p>
          <a:p>
            <a:pPr lvl="0" algn="just"/>
            <a:r>
              <a:rPr lang="ru-RU" i="1" dirty="0" smtClean="0"/>
              <a:t>Цифровая подпись</a:t>
            </a:r>
            <a:r>
              <a:rPr lang="ru-RU" dirty="0" smtClean="0"/>
              <a:t> должна быть достаточно компактной и не занимать много памяти.</a:t>
            </a:r>
          </a:p>
          <a:p>
            <a:pPr algn="just"/>
            <a:endParaRPr lang="ru-RU" dirty="0"/>
          </a:p>
        </p:txBody>
      </p:sp>
    </p:spTree>
    <p:extLst>
      <p:ext uri="{BB962C8B-B14F-4D97-AF65-F5344CB8AC3E}">
        <p14:creationId xmlns:p14="http://schemas.microsoft.com/office/powerpoint/2010/main" val="37267903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3568" y="764704"/>
            <a:ext cx="8183880" cy="589816"/>
          </a:xfrm>
        </p:spPr>
        <p:txBody>
          <a:bodyPr>
            <a:normAutofit fontScale="90000"/>
          </a:bodyPr>
          <a:lstStyle/>
          <a:p>
            <a:pPr algn="ctr"/>
            <a:r>
              <a:rPr lang="ru-RU" dirty="0" smtClean="0">
                <a:solidFill>
                  <a:schemeClr val="tx2">
                    <a:lumMod val="90000"/>
                  </a:schemeClr>
                </a:solidFill>
              </a:rPr>
              <a:t>Схемы построения ЭЦП</a:t>
            </a:r>
            <a:endParaRPr lang="ru-RU" dirty="0">
              <a:solidFill>
                <a:schemeClr val="tx2">
                  <a:lumMod val="90000"/>
                </a:schemeClr>
              </a:solidFill>
            </a:endParaRPr>
          </a:p>
        </p:txBody>
      </p:sp>
      <p:sp>
        <p:nvSpPr>
          <p:cNvPr id="3" name="Содержимое 2"/>
          <p:cNvSpPr>
            <a:spLocks noGrp="1"/>
          </p:cNvSpPr>
          <p:nvPr>
            <p:ph idx="1"/>
          </p:nvPr>
        </p:nvSpPr>
        <p:spPr>
          <a:xfrm>
            <a:off x="323528" y="1556792"/>
            <a:ext cx="8183880" cy="4464496"/>
          </a:xfrm>
        </p:spPr>
        <p:txBody>
          <a:bodyPr>
            <a:normAutofit/>
          </a:bodyPr>
          <a:lstStyle/>
          <a:p>
            <a:pPr algn="just"/>
            <a:r>
              <a:rPr lang="ru-RU" dirty="0" smtClean="0"/>
              <a:t>Прямая</a:t>
            </a:r>
            <a:r>
              <a:rPr lang="ru-RU" b="1" i="1" dirty="0" smtClean="0"/>
              <a:t> </a:t>
            </a:r>
            <a:r>
              <a:rPr lang="ru-RU" dirty="0" smtClean="0"/>
              <a:t> ЭЦП </a:t>
            </a:r>
          </a:p>
          <a:p>
            <a:pPr algn="just">
              <a:buNone/>
            </a:pPr>
            <a:r>
              <a:rPr lang="ru-RU" dirty="0" smtClean="0"/>
              <a:t>	</a:t>
            </a:r>
            <a:r>
              <a:rPr lang="ru-RU" sz="2000" dirty="0" smtClean="0"/>
              <a:t>Взаимодействуют только отправитель и получатель. Получатель знает открытый ключ отправителя.  Основана на применении алгоритмов симметричного и ассиметричного шифрования. </a:t>
            </a:r>
          </a:p>
          <a:p>
            <a:pPr algn="just"/>
            <a:r>
              <a:rPr lang="ru-RU" dirty="0" smtClean="0"/>
              <a:t>Арбитражная ЭЦП</a:t>
            </a:r>
          </a:p>
          <a:p>
            <a:pPr algn="just">
              <a:buNone/>
            </a:pPr>
            <a:r>
              <a:rPr lang="ru-RU" sz="1800" dirty="0" smtClean="0"/>
              <a:t>	</a:t>
            </a:r>
            <a:r>
              <a:rPr lang="ru-RU" sz="2000" dirty="0"/>
              <a:t>Предусматривает наличие в системе третьего лица — арбитра, пользующегося доверием обеих сторон. Авторизацией документа является сам факт шифрования его секретным ключом и передача его арбитру. Реализуется на основе алгоритмов симметричного шифрования.</a:t>
            </a:r>
          </a:p>
          <a:p>
            <a:pPr algn="just">
              <a:buNone/>
            </a:pPr>
            <a:endParaRPr lang="ru-RU" sz="1800" dirty="0"/>
          </a:p>
        </p:txBody>
      </p:sp>
    </p:spTree>
    <p:extLst>
      <p:ext uri="{BB962C8B-B14F-4D97-AF65-F5344CB8AC3E}">
        <p14:creationId xmlns:p14="http://schemas.microsoft.com/office/powerpoint/2010/main" val="16082945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3528" y="332656"/>
            <a:ext cx="8568952" cy="59766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3074" name="Picture 2" descr="https://upload.wikimedia.org/wikipedia/commons/c/c4/Digital_Signature_diagram_ru.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980727"/>
            <a:ext cx="7140749" cy="5238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83864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51520" y="1772816"/>
            <a:ext cx="8712968" cy="4401205"/>
          </a:xfrm>
          <a:prstGeom prst="rect">
            <a:avLst/>
          </a:prstGeom>
        </p:spPr>
        <p:txBody>
          <a:bodyPr wrap="square">
            <a:spAutoFit/>
          </a:bodyPr>
          <a:lstStyle/>
          <a:p>
            <a:pPr algn="just"/>
            <a:r>
              <a:rPr lang="ru-RU" sz="2000" b="1" dirty="0" smtClean="0">
                <a:solidFill>
                  <a:schemeClr val="tx2">
                    <a:lumMod val="75000"/>
                  </a:schemeClr>
                </a:solidFill>
              </a:rPr>
              <a:t>Электронная подпись </a:t>
            </a:r>
            <a:r>
              <a:rPr lang="ru-RU" sz="2000" dirty="0" smtClean="0"/>
              <a:t>- информация в электронной форме, которая присоединена к другой информации в электронной форме (подписываемой информации) или иным образом связана с такой информацией и которая используется для определения лица, подписывающего информацию;</a:t>
            </a:r>
          </a:p>
          <a:p>
            <a:pPr algn="just"/>
            <a:endParaRPr lang="ru-RU" sz="2000" dirty="0" smtClean="0"/>
          </a:p>
          <a:p>
            <a:pPr algn="just"/>
            <a:r>
              <a:rPr lang="ru-RU" sz="2000" b="1" dirty="0" smtClean="0">
                <a:solidFill>
                  <a:schemeClr val="tx2">
                    <a:lumMod val="75000"/>
                  </a:schemeClr>
                </a:solidFill>
              </a:rPr>
              <a:t>Сертификат ключа проверки электронной подписи </a:t>
            </a:r>
            <a:r>
              <a:rPr lang="ru-RU" sz="2000" dirty="0" smtClean="0"/>
              <a:t>- электронный документ или документ на бумажном носителе, выданные удостоверяющим центром либо доверенным лицом удостоверяющего центра и подтверждающие принадлежность ключа проверки электронной подписи владельцу сертификата ключа проверки электронной подписи;</a:t>
            </a:r>
            <a:endParaRPr lang="en-US" sz="2000" dirty="0" smtClean="0"/>
          </a:p>
          <a:p>
            <a:pPr algn="just"/>
            <a:endParaRPr lang="ru-RU" sz="2000" dirty="0" smtClean="0"/>
          </a:p>
          <a:p>
            <a:pPr algn="just"/>
            <a:r>
              <a:rPr lang="ru-RU" sz="2000" dirty="0" smtClean="0"/>
              <a:t> </a:t>
            </a:r>
          </a:p>
        </p:txBody>
      </p:sp>
      <p:sp>
        <p:nvSpPr>
          <p:cNvPr id="4" name="Прямоугольник 3"/>
          <p:cNvSpPr/>
          <p:nvPr/>
        </p:nvSpPr>
        <p:spPr>
          <a:xfrm>
            <a:off x="251520" y="260648"/>
            <a:ext cx="8712968" cy="1107996"/>
          </a:xfrm>
          <a:prstGeom prst="rect">
            <a:avLst/>
          </a:prstGeom>
        </p:spPr>
        <p:txBody>
          <a:bodyPr wrap="square">
            <a:spAutoFit/>
          </a:bodyPr>
          <a:lstStyle/>
          <a:p>
            <a:pPr algn="just"/>
            <a:r>
              <a:rPr lang="ru-RU" sz="2200" dirty="0" smtClean="0"/>
              <a:t> </a:t>
            </a:r>
          </a:p>
          <a:p>
            <a:pPr algn="just"/>
            <a:r>
              <a:rPr lang="ru-RU" sz="2200" b="1" dirty="0" smtClean="0">
                <a:solidFill>
                  <a:schemeClr val="tx2">
                    <a:lumMod val="75000"/>
                  </a:schemeClr>
                </a:solidFill>
              </a:rPr>
              <a:t>Ключ электронной подписи </a:t>
            </a:r>
            <a:r>
              <a:rPr lang="ru-RU" sz="2200" dirty="0" smtClean="0"/>
              <a:t>- уникальная последовательность символов, предназначенная для создания электронной подписи;</a:t>
            </a:r>
            <a:endParaRPr lang="ru-RU" sz="2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3528" y="1564243"/>
            <a:ext cx="8568952" cy="5293757"/>
          </a:xfrm>
          <a:prstGeom prst="rect">
            <a:avLst/>
          </a:prstGeom>
        </p:spPr>
        <p:txBody>
          <a:bodyPr wrap="square">
            <a:spAutoFit/>
          </a:bodyPr>
          <a:lstStyle/>
          <a:p>
            <a:pPr algn="just"/>
            <a:endParaRPr lang="en-US" b="1" dirty="0" smtClean="0">
              <a:solidFill>
                <a:schemeClr val="tx2">
                  <a:lumMod val="75000"/>
                </a:schemeClr>
              </a:solidFill>
            </a:endParaRPr>
          </a:p>
          <a:p>
            <a:pPr algn="just"/>
            <a:r>
              <a:rPr lang="ru-RU" b="1" dirty="0" smtClean="0">
                <a:solidFill>
                  <a:schemeClr val="tx2">
                    <a:lumMod val="75000"/>
                  </a:schemeClr>
                </a:solidFill>
              </a:rPr>
              <a:t>Средства </a:t>
            </a:r>
            <a:r>
              <a:rPr lang="ru-RU" sz="2000" b="1" dirty="0" smtClean="0">
                <a:solidFill>
                  <a:schemeClr val="tx2">
                    <a:lumMod val="75000"/>
                  </a:schemeClr>
                </a:solidFill>
              </a:rPr>
              <a:t>электронной подписи</a:t>
            </a:r>
            <a:r>
              <a:rPr lang="ru-RU" sz="2000" dirty="0" smtClean="0"/>
              <a:t> - шифровальные (криптографические) средства, используемые для реализации хотя бы одной из следующих функций - создание электронной подписи, проверка электронной подписи, создание ключа электронной подписи и ключа проверки электронной подписи;</a:t>
            </a:r>
          </a:p>
          <a:p>
            <a:pPr algn="just"/>
            <a:r>
              <a:rPr lang="ru-RU" sz="2000" dirty="0" smtClean="0"/>
              <a:t> </a:t>
            </a:r>
            <a:r>
              <a:rPr lang="ru-RU" sz="2000" b="1" dirty="0" smtClean="0">
                <a:solidFill>
                  <a:schemeClr val="tx2">
                    <a:lumMod val="75000"/>
                  </a:schemeClr>
                </a:solidFill>
              </a:rPr>
              <a:t>Средства удостоверяющего центра </a:t>
            </a:r>
            <a:r>
              <a:rPr lang="ru-RU" sz="2000" dirty="0" smtClean="0"/>
              <a:t>- программные и (или) аппаратные средства, используемые для реализации функций удостоверяющего центра;</a:t>
            </a:r>
          </a:p>
          <a:p>
            <a:pPr algn="just"/>
            <a:r>
              <a:rPr lang="ru-RU" sz="2000" dirty="0" smtClean="0"/>
              <a:t> </a:t>
            </a:r>
          </a:p>
          <a:p>
            <a:pPr algn="just"/>
            <a:r>
              <a:rPr lang="ru-RU" sz="2000" b="1" dirty="0" smtClean="0">
                <a:solidFill>
                  <a:schemeClr val="tx2">
                    <a:lumMod val="75000"/>
                  </a:schemeClr>
                </a:solidFill>
              </a:rPr>
              <a:t>Участники электронного взаимодействия </a:t>
            </a:r>
            <a:r>
              <a:rPr lang="ru-RU" sz="2000" dirty="0" smtClean="0"/>
              <a:t>- осуществляющие обмен информацией в электронной форме государственные органы, органы местного самоуправления, организации, а также граждане;</a:t>
            </a:r>
          </a:p>
          <a:p>
            <a:pPr algn="just"/>
            <a:r>
              <a:rPr lang="ru-RU" sz="2000" dirty="0" smtClean="0"/>
              <a:t> </a:t>
            </a:r>
            <a:r>
              <a:rPr lang="ru-RU" sz="2000" b="1" dirty="0" smtClean="0">
                <a:solidFill>
                  <a:schemeClr val="tx2">
                    <a:lumMod val="75000"/>
                  </a:schemeClr>
                </a:solidFill>
              </a:rPr>
              <a:t>Корпоративная информационная система </a:t>
            </a:r>
            <a:r>
              <a:rPr lang="ru-RU" sz="2000" dirty="0" smtClean="0"/>
              <a:t>- информационная система, участники электронного взаимодействия в которой составляют определенный круг лиц;</a:t>
            </a:r>
          </a:p>
          <a:p>
            <a:pPr algn="just"/>
            <a:r>
              <a:rPr lang="ru-RU" sz="2000" dirty="0" smtClean="0"/>
              <a:t> </a:t>
            </a:r>
          </a:p>
        </p:txBody>
      </p:sp>
      <p:sp>
        <p:nvSpPr>
          <p:cNvPr id="3" name="Прямоугольник 2"/>
          <p:cNvSpPr/>
          <p:nvPr/>
        </p:nvSpPr>
        <p:spPr>
          <a:xfrm>
            <a:off x="323528" y="188640"/>
            <a:ext cx="8568952" cy="1785104"/>
          </a:xfrm>
          <a:prstGeom prst="rect">
            <a:avLst/>
          </a:prstGeom>
        </p:spPr>
        <p:txBody>
          <a:bodyPr wrap="square">
            <a:spAutoFit/>
          </a:bodyPr>
          <a:lstStyle/>
          <a:p>
            <a:pPr algn="just"/>
            <a:r>
              <a:rPr lang="ru-RU" sz="2200" b="1" dirty="0" smtClean="0">
                <a:solidFill>
                  <a:schemeClr val="tx2">
                    <a:lumMod val="75000"/>
                  </a:schemeClr>
                </a:solidFill>
              </a:rPr>
              <a:t>Ключ проверки электронной подписи </a:t>
            </a:r>
            <a:r>
              <a:rPr lang="ru-RU" sz="2200" dirty="0" smtClean="0"/>
              <a:t>- уникальная последовательность символов, однозначно связанная с ключом электронной подписи и предназначенная для проверки подлинности электронной подписи (далее - проверка электронной подписи);</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bwMode="auto">
          <a:xfrm>
            <a:off x="481914" y="127608"/>
            <a:ext cx="8183880" cy="1051560"/>
          </a:xfrm>
          <a:noFill/>
        </p:spPr>
        <p:txBody>
          <a:bodyPr>
            <a:normAutofit fontScale="90000"/>
          </a:bodyPr>
          <a:lstStyle/>
          <a:p>
            <a:pPr algn="ctr"/>
            <a:r>
              <a:rPr b="1" dirty="0">
                <a:solidFill>
                  <a:srgbClr val="FFCC66"/>
                </a:solidFill>
                <a:effectLst/>
                <a:latin typeface="Comic Sans MS" pitchFamily="66" charset="0"/>
              </a:rPr>
              <a:t/>
            </a:r>
            <a:br>
              <a:rPr b="1" dirty="0">
                <a:solidFill>
                  <a:srgbClr val="FFCC66"/>
                </a:solidFill>
                <a:effectLst/>
                <a:latin typeface="Comic Sans MS" pitchFamily="66" charset="0"/>
              </a:rPr>
            </a:br>
            <a:r>
              <a:rPr lang="ru-RU" dirty="0" smtClean="0"/>
              <a:t> </a:t>
            </a:r>
            <a:r>
              <a:rPr lang="ru-RU" dirty="0" smtClean="0">
                <a:solidFill>
                  <a:srgbClr val="FF0000"/>
                </a:solidFill>
              </a:rPr>
              <a:t>Устройства хранения закрытого ключа </a:t>
            </a:r>
            <a:endParaRPr b="1" dirty="0">
              <a:solidFill>
                <a:srgbClr val="FF0000"/>
              </a:solidFill>
              <a:effectLst/>
            </a:endParaRPr>
          </a:p>
        </p:txBody>
      </p:sp>
      <p:pic>
        <p:nvPicPr>
          <p:cNvPr id="24580" name="Picture 4" descr="300px-EToken_6_models"/>
          <p:cNvPicPr>
            <a:picLocks noGrp="1" noChangeAspect="1" noChangeArrowheads="1"/>
          </p:cNvPicPr>
          <p:nvPr>
            <p:ph sz="half" idx="1"/>
          </p:nvPr>
        </p:nvPicPr>
        <p:blipFill>
          <a:blip r:embed="rId2" cstate="print"/>
          <a:stretch>
            <a:fillRect/>
          </a:stretch>
        </p:blipFill>
        <p:spPr>
          <a:xfrm>
            <a:off x="3275856" y="3717032"/>
            <a:ext cx="2595997" cy="2016224"/>
          </a:xfrm>
          <a:ln/>
        </p:spPr>
      </p:pic>
      <p:sp>
        <p:nvSpPr>
          <p:cNvPr id="9" name="Содержимое 8"/>
          <p:cNvSpPr>
            <a:spLocks noGrp="1"/>
          </p:cNvSpPr>
          <p:nvPr>
            <p:ph sz="half" idx="2"/>
          </p:nvPr>
        </p:nvSpPr>
        <p:spPr>
          <a:xfrm>
            <a:off x="5004048" y="1700808"/>
            <a:ext cx="3931920" cy="2930632"/>
          </a:xfrm>
        </p:spPr>
        <p:txBody>
          <a:bodyPr/>
          <a:lstStyle/>
          <a:p>
            <a:pPr lvl="0"/>
            <a:r>
              <a:rPr lang="ru-RU" dirty="0" smtClean="0"/>
              <a:t>Смарт-карты</a:t>
            </a:r>
          </a:p>
          <a:p>
            <a:pPr lvl="0"/>
            <a:r>
              <a:rPr lang="ru-RU" dirty="0" smtClean="0"/>
              <a:t>USB-брелоки</a:t>
            </a:r>
          </a:p>
          <a:p>
            <a:pPr lvl="0"/>
            <a:r>
              <a:rPr lang="ru-RU" dirty="0" smtClean="0"/>
              <a:t>Таблетки </a:t>
            </a:r>
            <a:r>
              <a:rPr lang="ru-RU" dirty="0" err="1" smtClean="0"/>
              <a:t>Touch-Memory</a:t>
            </a:r>
            <a:endParaRPr lang="ru-RU" dirty="0" smtClean="0"/>
          </a:p>
          <a:p>
            <a:pPr>
              <a:buNone/>
            </a:pPr>
            <a:endParaRPr lang="ru-RU" dirty="0"/>
          </a:p>
        </p:txBody>
      </p:sp>
      <p:pic>
        <p:nvPicPr>
          <p:cNvPr id="24581" name="Picture 5"/>
          <p:cNvPicPr>
            <a:picLocks noChangeAspect="1" noChangeArrowheads="1"/>
          </p:cNvPicPr>
          <p:nvPr/>
        </p:nvPicPr>
        <p:blipFill>
          <a:blip r:embed="rId3" cstate="print"/>
          <a:srcRect/>
          <a:stretch>
            <a:fillRect/>
          </a:stretch>
        </p:blipFill>
        <p:spPr bwMode="auto">
          <a:xfrm>
            <a:off x="899592" y="1844824"/>
            <a:ext cx="2316162" cy="3456384"/>
          </a:xfrm>
          <a:prstGeom prst="rect">
            <a:avLst/>
          </a:prstGeom>
          <a:noFill/>
          <a:ln w="9525">
            <a:noFill/>
            <a:miter lim="800000"/>
            <a:headEnd/>
            <a:tailEnd/>
          </a:ln>
          <a:effectLst/>
        </p:spPr>
      </p:pic>
      <p:pic>
        <p:nvPicPr>
          <p:cNvPr id="24582" name="Picture 6"/>
          <p:cNvPicPr>
            <a:picLocks noChangeAspect="1" noChangeArrowheads="1"/>
          </p:cNvPicPr>
          <p:nvPr/>
        </p:nvPicPr>
        <p:blipFill>
          <a:blip r:embed="rId4" cstate="print"/>
          <a:srcRect/>
          <a:stretch>
            <a:fillRect/>
          </a:stretch>
        </p:blipFill>
        <p:spPr bwMode="auto">
          <a:xfrm>
            <a:off x="6516216" y="4797152"/>
            <a:ext cx="1440160" cy="1468834"/>
          </a:xfrm>
          <a:prstGeom prst="rect">
            <a:avLst/>
          </a:prstGeom>
          <a:noFill/>
          <a:ln w="9525">
            <a:noFill/>
            <a:miter lim="800000"/>
            <a:headEnd/>
            <a:tailEnd/>
          </a:ln>
          <a:effectLst/>
        </p:spPr>
      </p:pic>
      <p:pic>
        <p:nvPicPr>
          <p:cNvPr id="6146" name="Picture 2"/>
          <p:cNvPicPr>
            <a:picLocks noChangeAspect="1" noChangeArrowheads="1"/>
          </p:cNvPicPr>
          <p:nvPr/>
        </p:nvPicPr>
        <p:blipFill>
          <a:blip r:embed="rId5" cstate="print"/>
          <a:srcRect/>
          <a:stretch>
            <a:fillRect/>
          </a:stretch>
        </p:blipFill>
        <p:spPr bwMode="auto">
          <a:xfrm>
            <a:off x="3419872" y="1844824"/>
            <a:ext cx="1259632" cy="1350568"/>
          </a:xfrm>
          <a:prstGeom prst="rect">
            <a:avLst/>
          </a:prstGeom>
          <a:noFill/>
          <a:ln w="9525">
            <a:noFill/>
            <a:miter lim="800000"/>
            <a:headEnd/>
            <a:tailEnd/>
          </a:ln>
        </p:spPr>
      </p:pic>
    </p:spTree>
    <p:extLst>
      <p:ext uri="{BB962C8B-B14F-4D97-AF65-F5344CB8AC3E}">
        <p14:creationId xmlns:p14="http://schemas.microsoft.com/office/powerpoint/2010/main" val="23249524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520" y="274638"/>
            <a:ext cx="8435280" cy="706090"/>
          </a:xfrm>
        </p:spPr>
        <p:txBody>
          <a:bodyPr>
            <a:noAutofit/>
          </a:bodyPr>
          <a:lstStyle/>
          <a:p>
            <a:pPr algn="r"/>
            <a:r>
              <a:rPr lang="ru-RU" sz="4800" b="1" dirty="0" smtClean="0">
                <a:solidFill>
                  <a:schemeClr val="tx2">
                    <a:lumMod val="75000"/>
                  </a:schemeClr>
                </a:solidFill>
              </a:rPr>
              <a:t>Что такое ЭЦП?</a:t>
            </a:r>
            <a:endParaRPr lang="ru-RU" sz="4800" b="1" dirty="0">
              <a:solidFill>
                <a:schemeClr val="tx2">
                  <a:lumMod val="75000"/>
                </a:schemeClr>
              </a:solidFill>
            </a:endParaRPr>
          </a:p>
        </p:txBody>
      </p:sp>
      <p:sp>
        <p:nvSpPr>
          <p:cNvPr id="3" name="Содержимое 2"/>
          <p:cNvSpPr>
            <a:spLocks noGrp="1"/>
          </p:cNvSpPr>
          <p:nvPr>
            <p:ph sz="quarter" idx="1"/>
          </p:nvPr>
        </p:nvSpPr>
        <p:spPr>
          <a:xfrm>
            <a:off x="323528" y="1052736"/>
            <a:ext cx="8363272" cy="4967064"/>
          </a:xfrm>
        </p:spPr>
        <p:txBody>
          <a:bodyPr>
            <a:normAutofit/>
          </a:bodyPr>
          <a:lstStyle/>
          <a:p>
            <a:pPr algn="ctr">
              <a:buNone/>
            </a:pPr>
            <a:r>
              <a:rPr lang="ru-RU" dirty="0" smtClean="0"/>
              <a:t>В системе электронных торгов Заказчиками и Поставщиками в удаленном режиме совершаются действия, связанные соответственно с организацией и проведением торгов, а также участием в них. </a:t>
            </a:r>
          </a:p>
          <a:p>
            <a:pPr algn="ctr">
              <a:buNone/>
            </a:pPr>
            <a:r>
              <a:rPr lang="ru-RU" dirty="0" smtClean="0"/>
              <a:t>Для того чтобы все процедуры на всех стадиях имели полную юридическую значимость и были защищены от недобросовестных внешних воздействий, применяется Электронная Цифровая Подпись (ЭЦП) (с 01 июля 2013 года - Электронная Подпись).</a:t>
            </a:r>
            <a:endParaRPr lang="ru-RU"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1520" y="188640"/>
            <a:ext cx="8640960" cy="1323439"/>
          </a:xfrm>
          <a:prstGeom prst="rect">
            <a:avLst/>
          </a:prstGeom>
        </p:spPr>
        <p:txBody>
          <a:bodyPr wrap="square">
            <a:spAutoFit/>
          </a:bodyPr>
          <a:lstStyle/>
          <a:p>
            <a:pPr algn="ctr"/>
            <a:r>
              <a:rPr lang="ru-RU" sz="2000" b="1" dirty="0" smtClean="0">
                <a:solidFill>
                  <a:schemeClr val="tx2">
                    <a:lumMod val="75000"/>
                  </a:schemeClr>
                </a:solidFill>
              </a:rPr>
              <a:t>В настоящее время сертификаты ключа подписи часто записываются на специализированные носители ограниченного доступа. В частности, в роли таковых могут выступать </a:t>
            </a:r>
            <a:r>
              <a:rPr lang="ru-RU" sz="2000" b="1" dirty="0" err="1" smtClean="0">
                <a:solidFill>
                  <a:schemeClr val="tx2">
                    <a:lumMod val="75000"/>
                  </a:schemeClr>
                </a:solidFill>
              </a:rPr>
              <a:t>Rutoken</a:t>
            </a:r>
            <a:r>
              <a:rPr lang="ru-RU" sz="2000" b="1" dirty="0" smtClean="0">
                <a:solidFill>
                  <a:schemeClr val="tx2">
                    <a:lumMod val="75000"/>
                  </a:schemeClr>
                </a:solidFill>
              </a:rPr>
              <a:t> (</a:t>
            </a:r>
            <a:r>
              <a:rPr lang="ru-RU" sz="2000" b="1" dirty="0" err="1" smtClean="0">
                <a:solidFill>
                  <a:schemeClr val="tx2">
                    <a:lumMod val="75000"/>
                  </a:schemeClr>
                </a:solidFill>
              </a:rPr>
              <a:t>Рутокен</a:t>
            </a:r>
            <a:r>
              <a:rPr lang="ru-RU" sz="2000" b="1" dirty="0" smtClean="0">
                <a:solidFill>
                  <a:schemeClr val="tx2">
                    <a:lumMod val="75000"/>
                  </a:schemeClr>
                </a:solidFill>
              </a:rPr>
              <a:t>) и </a:t>
            </a:r>
            <a:r>
              <a:rPr lang="ru-RU" sz="2000" b="1" dirty="0" err="1" smtClean="0">
                <a:solidFill>
                  <a:schemeClr val="tx2">
                    <a:lumMod val="75000"/>
                  </a:schemeClr>
                </a:solidFill>
              </a:rPr>
              <a:t>etoken</a:t>
            </a:r>
            <a:r>
              <a:rPr lang="ru-RU" sz="2000" b="1" dirty="0" smtClean="0">
                <a:solidFill>
                  <a:schemeClr val="tx2">
                    <a:lumMod val="75000"/>
                  </a:schemeClr>
                </a:solidFill>
              </a:rPr>
              <a:t> (</a:t>
            </a:r>
            <a:r>
              <a:rPr lang="ru-RU" sz="2000" b="1" dirty="0" err="1" smtClean="0">
                <a:solidFill>
                  <a:schemeClr val="tx2">
                    <a:lumMod val="75000"/>
                  </a:schemeClr>
                </a:solidFill>
              </a:rPr>
              <a:t>Етокен</a:t>
            </a:r>
            <a:r>
              <a:rPr lang="ru-RU" sz="2000" b="1" dirty="0" smtClean="0">
                <a:solidFill>
                  <a:schemeClr val="tx2">
                    <a:lumMod val="75000"/>
                  </a:schemeClr>
                </a:solidFill>
              </a:rPr>
              <a:t>)</a:t>
            </a:r>
            <a:endParaRPr lang="ru-RU" sz="2000" b="1" dirty="0">
              <a:solidFill>
                <a:schemeClr val="tx2">
                  <a:lumMod val="75000"/>
                </a:schemeClr>
              </a:solidFill>
            </a:endParaRPr>
          </a:p>
        </p:txBody>
      </p:sp>
      <p:pic>
        <p:nvPicPr>
          <p:cNvPr id="3074" name="Picture 2"/>
          <p:cNvPicPr>
            <a:picLocks noChangeAspect="1" noChangeArrowheads="1"/>
          </p:cNvPicPr>
          <p:nvPr/>
        </p:nvPicPr>
        <p:blipFill>
          <a:blip r:embed="rId2" cstate="print"/>
          <a:srcRect/>
          <a:stretch>
            <a:fillRect/>
          </a:stretch>
        </p:blipFill>
        <p:spPr bwMode="auto">
          <a:xfrm>
            <a:off x="323528" y="1412776"/>
            <a:ext cx="1866900" cy="1104900"/>
          </a:xfrm>
          <a:prstGeom prst="rect">
            <a:avLst/>
          </a:prstGeom>
          <a:noFill/>
          <a:ln w="9525">
            <a:noFill/>
            <a:miter lim="800000"/>
            <a:headEnd/>
            <a:tailEnd/>
          </a:ln>
        </p:spPr>
      </p:pic>
      <p:sp>
        <p:nvSpPr>
          <p:cNvPr id="4" name="Прямоугольник 3"/>
          <p:cNvSpPr/>
          <p:nvPr/>
        </p:nvSpPr>
        <p:spPr>
          <a:xfrm>
            <a:off x="287016" y="2348880"/>
            <a:ext cx="8677472" cy="4708981"/>
          </a:xfrm>
          <a:prstGeom prst="rect">
            <a:avLst/>
          </a:prstGeom>
        </p:spPr>
        <p:txBody>
          <a:bodyPr wrap="square">
            <a:spAutoFit/>
          </a:bodyPr>
          <a:lstStyle/>
          <a:p>
            <a:pPr algn="just"/>
            <a:endParaRPr lang="ru-RU" sz="2000" dirty="0" smtClean="0"/>
          </a:p>
          <a:p>
            <a:pPr algn="just"/>
            <a:r>
              <a:rPr lang="ru-RU" sz="2000" dirty="0" smtClean="0"/>
              <a:t>Электронный идентификатор </a:t>
            </a:r>
            <a:r>
              <a:rPr lang="ru-RU" sz="2000" dirty="0" err="1" smtClean="0"/>
              <a:t>Rutoken</a:t>
            </a:r>
            <a:r>
              <a:rPr lang="ru-RU" sz="2000" dirty="0" smtClean="0"/>
              <a:t> - это компактное устройство в виде USB-брелка, которое служит для авторизации пользователя в сети или на локальном компьютере, защиты электронной переписки, безопасного удаленного доступа к информационным ресурсам, а также надежного хранения персональных данных.</a:t>
            </a:r>
          </a:p>
          <a:p>
            <a:pPr algn="just"/>
            <a:r>
              <a:rPr lang="ru-RU" sz="2000" dirty="0" err="1" smtClean="0"/>
              <a:t>Rutoken</a:t>
            </a:r>
            <a:r>
              <a:rPr lang="ru-RU" sz="2000" dirty="0" smtClean="0"/>
              <a:t> с успехом заменяет любые парольные системы защиты, ведь теперь не нужно запоминать множество логинов и сложных паролей, все они надежно хранятся в памяти </a:t>
            </a:r>
            <a:r>
              <a:rPr lang="ru-RU" sz="2000" dirty="0" err="1" smtClean="0"/>
              <a:t>токена</a:t>
            </a:r>
            <a:r>
              <a:rPr lang="ru-RU" sz="2000" dirty="0" smtClean="0"/>
              <a:t>. Все что должен сделать пользователь — подключить </a:t>
            </a:r>
            <a:r>
              <a:rPr lang="ru-RU" sz="2000" dirty="0" err="1" smtClean="0"/>
              <a:t>токен</a:t>
            </a:r>
            <a:r>
              <a:rPr lang="ru-RU" sz="2000" dirty="0" smtClean="0"/>
              <a:t> к USB-порту и набрать PIN-код. Таким образом, осуществляется двухфакторная аутентификация, когда доступ к информации можно получить, только обладая уникальным предметом (</a:t>
            </a:r>
            <a:r>
              <a:rPr lang="ru-RU" sz="2000" dirty="0" err="1" smtClean="0"/>
              <a:t>токеном</a:t>
            </a:r>
            <a:r>
              <a:rPr lang="ru-RU" sz="2000" dirty="0" smtClean="0"/>
              <a:t>) и зная некоторую уникальную комбинацию символов (PIN-код).</a:t>
            </a:r>
          </a:p>
          <a:p>
            <a:pPr algn="just"/>
            <a:endParaRPr lang="ru-RU" sz="2000" dirty="0" smtClean="0"/>
          </a:p>
        </p:txBody>
      </p:sp>
      <p:sp>
        <p:nvSpPr>
          <p:cNvPr id="5" name="Прямоугольник 4"/>
          <p:cNvSpPr/>
          <p:nvPr/>
        </p:nvSpPr>
        <p:spPr>
          <a:xfrm>
            <a:off x="2339752" y="2132856"/>
            <a:ext cx="2097305" cy="369332"/>
          </a:xfrm>
          <a:prstGeom prst="rect">
            <a:avLst/>
          </a:prstGeom>
        </p:spPr>
        <p:txBody>
          <a:bodyPr wrap="none">
            <a:spAutoFit/>
          </a:bodyPr>
          <a:lstStyle/>
          <a:p>
            <a:pPr algn="just"/>
            <a:r>
              <a:rPr lang="ru-RU" dirty="0" err="1" smtClean="0"/>
              <a:t>Rutoken</a:t>
            </a:r>
            <a:r>
              <a:rPr lang="ru-RU" dirty="0" smtClean="0"/>
              <a:t> (</a:t>
            </a:r>
            <a:r>
              <a:rPr lang="ru-RU" dirty="0" err="1" smtClean="0"/>
              <a:t>Рутокен</a:t>
            </a:r>
            <a:r>
              <a:rPr lang="ru-RU" dirty="0" smtClean="0"/>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3528" y="751344"/>
            <a:ext cx="8496944" cy="4154984"/>
          </a:xfrm>
          <a:prstGeom prst="rect">
            <a:avLst/>
          </a:prstGeom>
        </p:spPr>
        <p:txBody>
          <a:bodyPr wrap="square">
            <a:spAutoFit/>
          </a:bodyPr>
          <a:lstStyle/>
          <a:p>
            <a:pPr algn="just"/>
            <a:r>
              <a:rPr lang="ru-RU" sz="2200" dirty="0" err="1" smtClean="0"/>
              <a:t>Rutoken</a:t>
            </a:r>
            <a:r>
              <a:rPr lang="ru-RU" sz="2200" dirty="0" smtClean="0"/>
              <a:t> выступает удачной альтернативой другим аппаратным носителям ключевой информации: смарт-картам. </a:t>
            </a:r>
          </a:p>
          <a:p>
            <a:pPr algn="just"/>
            <a:r>
              <a:rPr lang="ru-RU" sz="2200" dirty="0" smtClean="0"/>
              <a:t>Действительно, </a:t>
            </a:r>
            <a:r>
              <a:rPr lang="ru-RU" sz="2200" dirty="0" err="1" smtClean="0"/>
              <a:t>Rutoken</a:t>
            </a:r>
            <a:r>
              <a:rPr lang="ru-RU" sz="2200" dirty="0" smtClean="0"/>
              <a:t> — это аналог смарт-карты, но для работы с ним не требуется дополнительное оборудование (считыватель), данные надежно хранятся в энергонезависимой памяти </a:t>
            </a:r>
            <a:r>
              <a:rPr lang="ru-RU" sz="2200" dirty="0" err="1" smtClean="0"/>
              <a:t>токена</a:t>
            </a:r>
            <a:r>
              <a:rPr lang="ru-RU" sz="2200" dirty="0" smtClean="0"/>
              <a:t> объемом до 128 Кб, прочный корпус </a:t>
            </a:r>
            <a:r>
              <a:rPr lang="ru-RU" sz="2200" dirty="0" err="1" smtClean="0"/>
              <a:t>Rutoken</a:t>
            </a:r>
            <a:r>
              <a:rPr lang="ru-RU" sz="2200" dirty="0" smtClean="0"/>
              <a:t> устойчив к внешним воздействиям.</a:t>
            </a:r>
          </a:p>
          <a:p>
            <a:pPr algn="just"/>
            <a:endParaRPr lang="ru-RU" sz="2200" dirty="0" smtClean="0"/>
          </a:p>
          <a:p>
            <a:pPr algn="just"/>
            <a:r>
              <a:rPr lang="ru-RU" sz="2200" dirty="0" smtClean="0"/>
              <a:t>Основу </a:t>
            </a:r>
            <a:r>
              <a:rPr lang="ru-RU" sz="2200" dirty="0" err="1" smtClean="0"/>
              <a:t>Rutoken</a:t>
            </a:r>
            <a:r>
              <a:rPr lang="ru-RU" sz="2200" dirty="0" smtClean="0"/>
              <a:t> составляет микроконтроллер, который выполняет криптографическое преобразование данных, и память, в которой хранятся данные пользователя (пароли, сертификаты, ключи шифрования и т. д.).</a:t>
            </a:r>
            <a:endParaRPr lang="ru-RU" sz="2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332656"/>
            <a:ext cx="8640960" cy="4524315"/>
          </a:xfrm>
          <a:prstGeom prst="rect">
            <a:avLst/>
          </a:prstGeom>
        </p:spPr>
        <p:txBody>
          <a:bodyPr wrap="square">
            <a:spAutoFit/>
          </a:bodyPr>
          <a:lstStyle/>
          <a:p>
            <a:pPr algn="just"/>
            <a:r>
              <a:rPr lang="ru-RU" sz="2400" dirty="0" smtClean="0"/>
              <a:t>Электронные идентификаторы обычно используются в комплексе с соответствующими программно-аппаратными средствами. </a:t>
            </a:r>
            <a:r>
              <a:rPr lang="ru-RU" sz="2400" dirty="0" err="1" smtClean="0"/>
              <a:t>Rutoken</a:t>
            </a:r>
            <a:r>
              <a:rPr lang="ru-RU" sz="2400" dirty="0" smtClean="0"/>
              <a:t> поддерживает основные промышленные стандарты, что позволяет без труда использовать </a:t>
            </a:r>
            <a:r>
              <a:rPr lang="ru-RU" sz="2400" dirty="0" err="1" smtClean="0"/>
              <a:t>токены</a:t>
            </a:r>
            <a:r>
              <a:rPr lang="ru-RU" sz="2400" dirty="0" smtClean="0"/>
              <a:t> в уже существующих системах безопасности информации.</a:t>
            </a:r>
          </a:p>
          <a:p>
            <a:pPr algn="just"/>
            <a:endParaRPr lang="ru-RU" sz="2400" dirty="0" smtClean="0"/>
          </a:p>
          <a:p>
            <a:pPr algn="just"/>
            <a:r>
              <a:rPr lang="ru-RU" sz="2400" dirty="0" err="1" smtClean="0"/>
              <a:t>Rutoken</a:t>
            </a:r>
            <a:r>
              <a:rPr lang="ru-RU" sz="2400" dirty="0" smtClean="0"/>
              <a:t> разработан с учетом современных требований к устройствам защиты информации. Главным отличием </a:t>
            </a:r>
            <a:r>
              <a:rPr lang="ru-RU" sz="2400" dirty="0" err="1" smtClean="0"/>
              <a:t>Rutoken</a:t>
            </a:r>
            <a:r>
              <a:rPr lang="ru-RU" sz="2400" dirty="0" smtClean="0"/>
              <a:t> от зарубежных аналогов является аппаратно реализованный российский стандарт шифрования — ГОСТ 28147-89</a:t>
            </a:r>
            <a:r>
              <a:rPr lang="ru-RU" dirty="0" smtClean="0"/>
              <a:t>.</a:t>
            </a:r>
            <a:endParaRPr lang="ru-RU" dirty="0"/>
          </a:p>
        </p:txBody>
      </p:sp>
      <p:pic>
        <p:nvPicPr>
          <p:cNvPr id="4098" name="Picture 2"/>
          <p:cNvPicPr>
            <a:picLocks noChangeAspect="1" noChangeArrowheads="1"/>
          </p:cNvPicPr>
          <p:nvPr/>
        </p:nvPicPr>
        <p:blipFill>
          <a:blip r:embed="rId2" cstate="print"/>
          <a:srcRect/>
          <a:stretch>
            <a:fillRect/>
          </a:stretch>
        </p:blipFill>
        <p:spPr bwMode="auto">
          <a:xfrm>
            <a:off x="755576" y="5157192"/>
            <a:ext cx="7923665" cy="14565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1520" y="3573016"/>
            <a:ext cx="8640960" cy="2246769"/>
          </a:xfrm>
          <a:prstGeom prst="rect">
            <a:avLst/>
          </a:prstGeom>
        </p:spPr>
        <p:txBody>
          <a:bodyPr wrap="square">
            <a:spAutoFit/>
          </a:bodyPr>
          <a:lstStyle/>
          <a:p>
            <a:pPr algn="just"/>
            <a:r>
              <a:rPr lang="ru-RU" sz="2000" dirty="0" smtClean="0"/>
              <a:t>Название </a:t>
            </a:r>
            <a:r>
              <a:rPr lang="ru-RU" sz="2000" dirty="0" err="1" smtClean="0"/>
              <a:t>eToken</a:t>
            </a:r>
            <a:r>
              <a:rPr lang="ru-RU" sz="2000" dirty="0" smtClean="0"/>
              <a:t> происходит от английских слов </a:t>
            </a:r>
            <a:r>
              <a:rPr lang="ru-RU" sz="2000" dirty="0" err="1" smtClean="0"/>
              <a:t>electronic</a:t>
            </a:r>
            <a:r>
              <a:rPr lang="ru-RU" sz="2000" dirty="0" smtClean="0"/>
              <a:t> — электронный и </a:t>
            </a:r>
            <a:r>
              <a:rPr lang="ru-RU" sz="2000" dirty="0" err="1" smtClean="0"/>
              <a:t>token</a:t>
            </a:r>
            <a:r>
              <a:rPr lang="ru-RU" sz="2000" dirty="0" smtClean="0"/>
              <a:t> — признак, жетон.</a:t>
            </a:r>
          </a:p>
          <a:p>
            <a:pPr algn="just"/>
            <a:endParaRPr lang="ru-RU" sz="2000" dirty="0" smtClean="0"/>
          </a:p>
          <a:p>
            <a:pPr algn="just"/>
            <a:r>
              <a:rPr lang="ru-RU" sz="2000" dirty="0" smtClean="0"/>
              <a:t>Различные модели </a:t>
            </a:r>
            <a:r>
              <a:rPr lang="ru-RU" sz="2000" dirty="0" err="1" smtClean="0"/>
              <a:t>eToken</a:t>
            </a:r>
            <a:r>
              <a:rPr lang="ru-RU" sz="2000" dirty="0" smtClean="0"/>
              <a:t> выпускаются фирмой </a:t>
            </a:r>
            <a:r>
              <a:rPr lang="ru-RU" sz="2000" dirty="0" err="1" smtClean="0"/>
              <a:t>SafeNet</a:t>
            </a:r>
            <a:r>
              <a:rPr lang="ru-RU" sz="2000" dirty="0" smtClean="0"/>
              <a:t> и российской компанией «Аладдин Р.Д.».  </a:t>
            </a:r>
            <a:r>
              <a:rPr lang="ru-RU" sz="2000" dirty="0" err="1" smtClean="0"/>
              <a:t>eToken</a:t>
            </a:r>
            <a:r>
              <a:rPr lang="ru-RU" sz="2000" dirty="0" smtClean="0"/>
              <a:t> выпускается в двух форм-факторах: USB-ключа и смарт-карты. Существуют разнообразные варианты </a:t>
            </a:r>
            <a:r>
              <a:rPr lang="ru-RU" sz="2000" dirty="0" err="1" smtClean="0"/>
              <a:t>токенов</a:t>
            </a:r>
            <a:r>
              <a:rPr lang="ru-RU" sz="2000" dirty="0" smtClean="0"/>
              <a:t>, предназначенные для разных нужд.</a:t>
            </a:r>
            <a:endParaRPr lang="ru-RU" sz="2000" dirty="0"/>
          </a:p>
        </p:txBody>
      </p:sp>
      <p:pic>
        <p:nvPicPr>
          <p:cNvPr id="5122" name="Picture 2"/>
          <p:cNvPicPr>
            <a:picLocks noChangeAspect="1" noChangeArrowheads="1"/>
          </p:cNvPicPr>
          <p:nvPr/>
        </p:nvPicPr>
        <p:blipFill>
          <a:blip r:embed="rId2" cstate="print"/>
          <a:srcRect/>
          <a:stretch>
            <a:fillRect/>
          </a:stretch>
        </p:blipFill>
        <p:spPr bwMode="auto">
          <a:xfrm>
            <a:off x="5724128" y="764704"/>
            <a:ext cx="3125475" cy="1844030"/>
          </a:xfrm>
          <a:prstGeom prst="rect">
            <a:avLst/>
          </a:prstGeom>
          <a:noFill/>
          <a:ln w="9525">
            <a:noFill/>
            <a:miter lim="800000"/>
            <a:headEnd/>
            <a:tailEnd/>
          </a:ln>
        </p:spPr>
      </p:pic>
      <p:sp>
        <p:nvSpPr>
          <p:cNvPr id="5" name="Прямоугольник 4"/>
          <p:cNvSpPr/>
          <p:nvPr/>
        </p:nvSpPr>
        <p:spPr>
          <a:xfrm>
            <a:off x="251520" y="332656"/>
            <a:ext cx="5184576" cy="3170099"/>
          </a:xfrm>
          <a:prstGeom prst="rect">
            <a:avLst/>
          </a:prstGeom>
        </p:spPr>
        <p:txBody>
          <a:bodyPr wrap="square">
            <a:spAutoFit/>
          </a:bodyPr>
          <a:lstStyle/>
          <a:p>
            <a:pPr algn="just"/>
            <a:r>
              <a:rPr lang="ru-RU" sz="2000" dirty="0" err="1" smtClean="0"/>
              <a:t>eToken</a:t>
            </a:r>
            <a:r>
              <a:rPr lang="ru-RU" sz="2000" dirty="0" smtClean="0"/>
              <a:t> – это защищенное устройство, предназначенное для строгой аутентификации и безопасного хранения ключей шифрования, цифровых сертификатов и любой другой секретной информации. </a:t>
            </a:r>
            <a:r>
              <a:rPr lang="ru-RU" sz="2000" dirty="0" err="1" smtClean="0"/>
              <a:t>eToken</a:t>
            </a:r>
            <a:r>
              <a:rPr lang="ru-RU" sz="2000" dirty="0" smtClean="0"/>
              <a:t> поддерживает работу и интегрируется со всеми основными системами и приложениями, использующими технологии смарт-карт или PKI (</a:t>
            </a:r>
            <a:r>
              <a:rPr lang="ru-RU" sz="2000" dirty="0" err="1" smtClean="0"/>
              <a:t>Public</a:t>
            </a:r>
            <a:r>
              <a:rPr lang="ru-RU" sz="2000" dirty="0" smtClean="0"/>
              <a:t> </a:t>
            </a:r>
            <a:r>
              <a:rPr lang="ru-RU" sz="2000" dirty="0" err="1" smtClean="0"/>
              <a:t>Key</a:t>
            </a:r>
            <a:r>
              <a:rPr lang="ru-RU" sz="2000" dirty="0" smtClean="0"/>
              <a:t> </a:t>
            </a:r>
            <a:r>
              <a:rPr lang="ru-RU" sz="2000" dirty="0" err="1" smtClean="0"/>
              <a:t>Infrastructure</a:t>
            </a:r>
            <a:r>
              <a:rPr lang="ru-RU" sz="2000" dirty="0" smtClean="0"/>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712968" cy="3108543"/>
          </a:xfrm>
          <a:prstGeom prst="rect">
            <a:avLst/>
          </a:prstGeom>
        </p:spPr>
        <p:txBody>
          <a:bodyPr wrap="square">
            <a:spAutoFit/>
          </a:bodyPr>
          <a:lstStyle/>
          <a:p>
            <a:r>
              <a:rPr lang="ru-RU" sz="2800" b="1" dirty="0" smtClean="0">
                <a:solidFill>
                  <a:schemeClr val="tx2">
                    <a:lumMod val="75000"/>
                  </a:schemeClr>
                </a:solidFill>
              </a:rPr>
              <a:t>Особенности </a:t>
            </a:r>
            <a:r>
              <a:rPr lang="ru-RU" sz="2800" b="1" dirty="0" err="1" smtClean="0">
                <a:solidFill>
                  <a:schemeClr val="tx2">
                    <a:lumMod val="75000"/>
                  </a:schemeClr>
                </a:solidFill>
              </a:rPr>
              <a:t>eToken</a:t>
            </a:r>
            <a:r>
              <a:rPr lang="ru-RU" sz="2800" b="1" dirty="0" smtClean="0">
                <a:solidFill>
                  <a:schemeClr val="tx2">
                    <a:lumMod val="75000"/>
                  </a:schemeClr>
                </a:solidFill>
              </a:rPr>
              <a:t>: </a:t>
            </a:r>
          </a:p>
          <a:p>
            <a:pPr algn="just">
              <a:buFont typeface="Wingdings" pitchFamily="2" charset="2"/>
              <a:buChar char="ü"/>
            </a:pPr>
            <a:r>
              <a:rPr lang="ru-RU" sz="2800" dirty="0" smtClean="0"/>
              <a:t>Аппаратная поддержка работы с цифровыми сертификатами и электронной цифровой подписью (ЭЦП);</a:t>
            </a:r>
          </a:p>
          <a:p>
            <a:pPr algn="just">
              <a:buFont typeface="Wingdings" pitchFamily="2" charset="2"/>
              <a:buChar char="ü"/>
            </a:pPr>
            <a:r>
              <a:rPr lang="ru-RU" sz="2800" dirty="0" smtClean="0"/>
              <a:t>Универсальное устройство: применяется в любых приложениях, использующих технологии смарт-карт или PKI (</a:t>
            </a:r>
            <a:r>
              <a:rPr lang="ru-RU" sz="2800" dirty="0" err="1" smtClean="0"/>
              <a:t>Public</a:t>
            </a:r>
            <a:r>
              <a:rPr lang="ru-RU" sz="2800" dirty="0" smtClean="0"/>
              <a:t> </a:t>
            </a:r>
            <a:r>
              <a:rPr lang="ru-RU" sz="2800" dirty="0" err="1" smtClean="0"/>
              <a:t>Key</a:t>
            </a:r>
            <a:r>
              <a:rPr lang="ru-RU" sz="2800" dirty="0" smtClean="0"/>
              <a:t> </a:t>
            </a:r>
            <a:r>
              <a:rPr lang="ru-RU" sz="2800" dirty="0" err="1" smtClean="0"/>
              <a:t>Infrastructure</a:t>
            </a:r>
            <a:r>
              <a:rPr lang="ru-RU" sz="2800" dirty="0" smtClean="0"/>
              <a:t>)</a:t>
            </a:r>
            <a:r>
              <a:rPr lang="en-US" sz="2800" dirty="0" smtClean="0"/>
              <a:t>.</a:t>
            </a:r>
            <a:endParaRPr lang="ru-RU" sz="28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3528" y="332656"/>
            <a:ext cx="8496944" cy="3477875"/>
          </a:xfrm>
          <a:prstGeom prst="rect">
            <a:avLst/>
          </a:prstGeom>
        </p:spPr>
        <p:txBody>
          <a:bodyPr wrap="square">
            <a:spAutoFit/>
          </a:bodyPr>
          <a:lstStyle/>
          <a:p>
            <a:pPr algn="just"/>
            <a:r>
              <a:rPr lang="ru-RU" sz="2000" dirty="0" smtClean="0"/>
              <a:t>Электронные ключи </a:t>
            </a:r>
            <a:r>
              <a:rPr lang="ru-RU" sz="2000" dirty="0" err="1" smtClean="0"/>
              <a:t>eToken</a:t>
            </a:r>
            <a:r>
              <a:rPr lang="ru-RU" sz="2000" dirty="0" smtClean="0"/>
              <a:t> базируются на высокозащищенной платформе, разработанной для производства смарт-карт — области, в которой традиционно предъявляют повышенные требования к информационной безопасности. Поэтому </a:t>
            </a:r>
            <a:r>
              <a:rPr lang="ru-RU" sz="2000" dirty="0" err="1" smtClean="0"/>
              <a:t>токен</a:t>
            </a:r>
            <a:r>
              <a:rPr lang="ru-RU" sz="2000" dirty="0" smtClean="0"/>
              <a:t> фактически является миниатюрным компьютером, обеспечивающим безопасное хранение Ваших персональных данных и надежно защищенным от несанкционированного вмешательства. Подобно Вашему компьютеру устройства </a:t>
            </a:r>
            <a:r>
              <a:rPr lang="ru-RU" sz="2000" dirty="0" err="1" smtClean="0"/>
              <a:t>eToken</a:t>
            </a:r>
            <a:r>
              <a:rPr lang="ru-RU" sz="2000" dirty="0" smtClean="0"/>
              <a:t> содержат процессор и модули памяти, функционируют под управлением своей операционной системы, выполняют необходимые прикладные программы и хранят Вашу информацию.</a:t>
            </a:r>
            <a:endParaRPr lang="ru-RU" sz="2000" dirty="0"/>
          </a:p>
        </p:txBody>
      </p:sp>
      <p:pic>
        <p:nvPicPr>
          <p:cNvPr id="3" name="Picture 3"/>
          <p:cNvPicPr>
            <a:picLocks noChangeAspect="1" noChangeArrowheads="1"/>
          </p:cNvPicPr>
          <p:nvPr/>
        </p:nvPicPr>
        <p:blipFill>
          <a:blip r:embed="rId2" cstate="print"/>
          <a:srcRect/>
          <a:stretch>
            <a:fillRect/>
          </a:stretch>
        </p:blipFill>
        <p:spPr bwMode="auto">
          <a:xfrm>
            <a:off x="2195736" y="3463234"/>
            <a:ext cx="4752528" cy="320737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502920" y="368660"/>
            <a:ext cx="8183880" cy="432048"/>
          </a:xfrm>
        </p:spPr>
        <p:txBody>
          <a:bodyPr>
            <a:normAutofit fontScale="90000"/>
          </a:bodyPr>
          <a:lstStyle/>
          <a:p>
            <a:pPr algn="ctr"/>
            <a:r>
              <a:rPr lang="ru-RU" dirty="0" smtClean="0">
                <a:solidFill>
                  <a:schemeClr val="tx2">
                    <a:lumMod val="90000"/>
                  </a:schemeClr>
                </a:solidFill>
              </a:rPr>
              <a:t>Симметричные алгоритмы</a:t>
            </a:r>
            <a:endParaRPr lang="ru-RU" dirty="0">
              <a:solidFill>
                <a:schemeClr val="tx2">
                  <a:lumMod val="90000"/>
                </a:schemeClr>
              </a:solidFill>
            </a:endParaRPr>
          </a:p>
        </p:txBody>
      </p:sp>
      <p:sp>
        <p:nvSpPr>
          <p:cNvPr id="6" name="Содержимое 5"/>
          <p:cNvSpPr>
            <a:spLocks noGrp="1"/>
          </p:cNvSpPr>
          <p:nvPr>
            <p:ph idx="1"/>
          </p:nvPr>
        </p:nvSpPr>
        <p:spPr>
          <a:xfrm>
            <a:off x="502920" y="1034734"/>
            <a:ext cx="8183880" cy="1584176"/>
          </a:xfrm>
        </p:spPr>
        <p:txBody>
          <a:bodyPr>
            <a:normAutofit/>
          </a:bodyPr>
          <a:lstStyle/>
          <a:p>
            <a:pPr algn="just"/>
            <a:r>
              <a:rPr lang="ru-RU" sz="2000" dirty="0" smtClean="0"/>
              <a:t>Для шифрования и расшифровки используются одни и те же алгоритмы. Один и тот же секретный ключ используется для шифрования и расшифровки.</a:t>
            </a:r>
            <a:endParaRPr lang="en-US" sz="2000" dirty="0" smtClean="0"/>
          </a:p>
          <a:p>
            <a:pPr algn="just"/>
            <a:r>
              <a:rPr lang="ru-RU" sz="2000" dirty="0" smtClean="0"/>
              <a:t>Основаны на хорошо изученных блочных шифрах.</a:t>
            </a:r>
            <a:endParaRPr lang="ru-RU" sz="2000" dirty="0"/>
          </a:p>
        </p:txBody>
      </p:sp>
      <p:pic>
        <p:nvPicPr>
          <p:cNvPr id="65538" name="Picture 2" descr="http://old.notariat.ru/default.aspx-mode=image&amp;id=824.jpg"/>
          <p:cNvPicPr>
            <a:picLocks noChangeAspect="1" noChangeArrowheads="1"/>
          </p:cNvPicPr>
          <p:nvPr/>
        </p:nvPicPr>
        <p:blipFill>
          <a:blip r:embed="rId2" cstate="print"/>
          <a:srcRect/>
          <a:stretch>
            <a:fillRect/>
          </a:stretch>
        </p:blipFill>
        <p:spPr bwMode="auto">
          <a:xfrm>
            <a:off x="1691680" y="2852936"/>
            <a:ext cx="5112568" cy="3672408"/>
          </a:xfrm>
          <a:prstGeom prst="rect">
            <a:avLst/>
          </a:prstGeom>
          <a:noFill/>
        </p:spPr>
      </p:pic>
    </p:spTree>
    <p:extLst>
      <p:ext uri="{BB962C8B-B14F-4D97-AF65-F5344CB8AC3E}">
        <p14:creationId xmlns:p14="http://schemas.microsoft.com/office/powerpoint/2010/main" val="34845948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260648"/>
            <a:ext cx="8183880" cy="1051560"/>
          </a:xfrm>
        </p:spPr>
        <p:txBody>
          <a:bodyPr>
            <a:normAutofit fontScale="90000"/>
          </a:bodyPr>
          <a:lstStyle/>
          <a:p>
            <a:pPr algn="ctr"/>
            <a:r>
              <a:rPr lang="ru-RU" dirty="0" smtClean="0">
                <a:solidFill>
                  <a:schemeClr val="tx2">
                    <a:lumMod val="90000"/>
                  </a:schemeClr>
                </a:solidFill>
              </a:rPr>
              <a:t>Примеры симметричных алгоритмов</a:t>
            </a:r>
            <a:endParaRPr lang="ru-RU" dirty="0">
              <a:solidFill>
                <a:schemeClr val="tx2">
                  <a:lumMod val="90000"/>
                </a:schemeClr>
              </a:solidFill>
            </a:endParaRPr>
          </a:p>
        </p:txBody>
      </p:sp>
      <p:sp>
        <p:nvSpPr>
          <p:cNvPr id="3" name="Содержимое 2"/>
          <p:cNvSpPr>
            <a:spLocks noGrp="1"/>
          </p:cNvSpPr>
          <p:nvPr>
            <p:ph idx="1"/>
          </p:nvPr>
        </p:nvSpPr>
        <p:spPr>
          <a:xfrm>
            <a:off x="467544" y="2276872"/>
            <a:ext cx="8183880" cy="3312368"/>
          </a:xfrm>
        </p:spPr>
        <p:txBody>
          <a:bodyPr>
            <a:normAutofit/>
          </a:bodyPr>
          <a:lstStyle/>
          <a:p>
            <a:pPr algn="just"/>
            <a:r>
              <a:rPr lang="en-US" sz="2000" dirty="0" smtClean="0"/>
              <a:t>DES (Data Encryption Standard)</a:t>
            </a:r>
            <a:r>
              <a:rPr lang="ru-RU" sz="2000" dirty="0" smtClean="0"/>
              <a:t>- Шифруется блок из 64 бит, используется 64-битовый ключ (требуется только 56 бит), 16 проходов.</a:t>
            </a:r>
          </a:p>
          <a:p>
            <a:pPr algn="just"/>
            <a:r>
              <a:rPr lang="en-US" sz="2000" dirty="0" smtClean="0"/>
              <a:t>3-DES </a:t>
            </a:r>
            <a:r>
              <a:rPr lang="ru-RU" sz="2000" dirty="0" smtClean="0"/>
              <a:t>или тройной </a:t>
            </a:r>
            <a:r>
              <a:rPr lang="en-US" sz="2000" dirty="0" smtClean="0"/>
              <a:t>DES</a:t>
            </a:r>
            <a:endParaRPr lang="ru-RU" sz="2000" dirty="0" smtClean="0"/>
          </a:p>
          <a:p>
            <a:pPr algn="just"/>
            <a:r>
              <a:rPr lang="en-US" sz="2000" dirty="0" smtClean="0"/>
              <a:t>RC5</a:t>
            </a:r>
            <a:endParaRPr lang="ru-RU" sz="2000" dirty="0" smtClean="0"/>
          </a:p>
          <a:p>
            <a:pPr algn="just"/>
            <a:r>
              <a:rPr lang="en-US" sz="2000" dirty="0" smtClean="0"/>
              <a:t>CAST</a:t>
            </a:r>
            <a:r>
              <a:rPr lang="ru-RU" sz="2000" dirty="0" smtClean="0"/>
              <a:t> 64-битный блочный шифратор, ключи длиной от 40 до 64 бит, вскрывается только прямым перебором.</a:t>
            </a:r>
          </a:p>
          <a:p>
            <a:pPr algn="just"/>
            <a:r>
              <a:rPr lang="ru-RU" sz="2000" dirty="0" smtClean="0"/>
              <a:t>Устройство с одноразовыми ключами - У отправителя и получателя имеются одинаковые устройства. </a:t>
            </a:r>
            <a:endParaRPr lang="ru-RU" sz="2000" dirty="0"/>
          </a:p>
        </p:txBody>
      </p:sp>
    </p:spTree>
    <p:extLst>
      <p:ext uri="{BB962C8B-B14F-4D97-AF65-F5344CB8AC3E}">
        <p14:creationId xmlns:p14="http://schemas.microsoft.com/office/powerpoint/2010/main" val="38776902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0" y="26756"/>
            <a:ext cx="8183880" cy="1051560"/>
          </a:xfrm>
        </p:spPr>
        <p:txBody>
          <a:bodyPr>
            <a:normAutofit/>
          </a:bodyPr>
          <a:lstStyle/>
          <a:p>
            <a:pPr algn="ctr"/>
            <a:r>
              <a:rPr lang="ru-RU" dirty="0" smtClean="0">
                <a:solidFill>
                  <a:schemeClr val="tx2">
                    <a:lumMod val="90000"/>
                  </a:schemeClr>
                </a:solidFill>
              </a:rPr>
              <a:t>Симметричная схема шифрования</a:t>
            </a:r>
            <a:endParaRPr lang="ru-RU" dirty="0">
              <a:solidFill>
                <a:schemeClr val="tx2">
                  <a:lumMod val="90000"/>
                </a:schemeClr>
              </a:solidFill>
            </a:endParaRPr>
          </a:p>
        </p:txBody>
      </p:sp>
      <p:sp>
        <p:nvSpPr>
          <p:cNvPr id="3" name="Содержимое 2"/>
          <p:cNvSpPr>
            <a:spLocks noGrp="1"/>
          </p:cNvSpPr>
          <p:nvPr>
            <p:ph idx="1"/>
          </p:nvPr>
        </p:nvSpPr>
        <p:spPr>
          <a:xfrm>
            <a:off x="502920" y="1772816"/>
            <a:ext cx="8183880" cy="4752528"/>
          </a:xfrm>
        </p:spPr>
        <p:txBody>
          <a:bodyPr>
            <a:normAutofit fontScale="92500" lnSpcReduction="20000"/>
          </a:bodyPr>
          <a:lstStyle/>
          <a:p>
            <a:pPr algn="just">
              <a:buNone/>
            </a:pPr>
            <a:r>
              <a:rPr lang="ru-RU" b="1" dirty="0" smtClean="0">
                <a:solidFill>
                  <a:schemeClr val="tx2">
                    <a:lumMod val="90000"/>
                  </a:schemeClr>
                </a:solidFill>
              </a:rPr>
              <a:t>Преимущества:</a:t>
            </a:r>
          </a:p>
          <a:p>
            <a:pPr algn="just">
              <a:buNone/>
            </a:pPr>
            <a:r>
              <a:rPr lang="ru-RU" dirty="0" smtClean="0"/>
              <a:t>Стойкость симметричных схем </a:t>
            </a:r>
            <a:r>
              <a:rPr lang="ru-RU" b="1" dirty="0" smtClean="0"/>
              <a:t>ЭП.</a:t>
            </a:r>
          </a:p>
          <a:p>
            <a:pPr algn="just">
              <a:buNone/>
            </a:pPr>
            <a:r>
              <a:rPr lang="ru-RU" dirty="0" smtClean="0"/>
              <a:t>	</a:t>
            </a:r>
          </a:p>
          <a:p>
            <a:pPr algn="just">
              <a:buNone/>
            </a:pPr>
            <a:r>
              <a:rPr lang="ru-RU" b="1" dirty="0" smtClean="0">
                <a:solidFill>
                  <a:schemeClr val="tx2">
                    <a:lumMod val="90000"/>
                  </a:schemeClr>
                </a:solidFill>
              </a:rPr>
              <a:t>Недостатки</a:t>
            </a:r>
            <a:r>
              <a:rPr lang="en-US" b="1" dirty="0" smtClean="0">
                <a:solidFill>
                  <a:schemeClr val="tx2">
                    <a:lumMod val="90000"/>
                  </a:schemeClr>
                </a:solidFill>
              </a:rPr>
              <a:t>:</a:t>
            </a:r>
            <a:r>
              <a:rPr lang="ru-RU" b="1" dirty="0" smtClean="0">
                <a:solidFill>
                  <a:schemeClr val="tx2">
                    <a:lumMod val="90000"/>
                  </a:schemeClr>
                </a:solidFill>
              </a:rPr>
              <a:t> </a:t>
            </a:r>
          </a:p>
          <a:p>
            <a:pPr algn="just">
              <a:buNone/>
            </a:pPr>
            <a:endParaRPr lang="ru-RU" dirty="0" smtClean="0">
              <a:solidFill>
                <a:schemeClr val="accent2"/>
              </a:solidFill>
            </a:endParaRPr>
          </a:p>
          <a:p>
            <a:pPr lvl="0" algn="just"/>
            <a:r>
              <a:rPr lang="ru-RU" dirty="0" smtClean="0"/>
              <a:t>Нужно подписывать отдельно каждый бит передаваемой информации, что приводит к значительному увеличению подписи. Подпись может превосходить сообщение по размеру на два порядка.</a:t>
            </a:r>
          </a:p>
          <a:p>
            <a:pPr lvl="0" algn="just">
              <a:buNone/>
            </a:pPr>
            <a:endParaRPr lang="ru-RU" dirty="0" smtClean="0"/>
          </a:p>
          <a:p>
            <a:pPr lvl="0" algn="just"/>
            <a:r>
              <a:rPr lang="ru-RU" dirty="0" smtClean="0"/>
              <a:t>Сгенерированные для подписи ключи могут быть использованы только один раз, так как после подписания раскрывается половина секретного ключа.</a:t>
            </a:r>
          </a:p>
          <a:p>
            <a:pPr algn="just">
              <a:buNone/>
            </a:pPr>
            <a:endParaRPr lang="ru-RU" dirty="0"/>
          </a:p>
        </p:txBody>
      </p:sp>
    </p:spTree>
    <p:extLst>
      <p:ext uri="{BB962C8B-B14F-4D97-AF65-F5344CB8AC3E}">
        <p14:creationId xmlns:p14="http://schemas.microsoft.com/office/powerpoint/2010/main" val="18302640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Прямоуг. 2"/>
          <p:cNvSpPr>
            <a:spLocks noGrp="1"/>
          </p:cNvSpPr>
          <p:nvPr>
            <p:ph type="title"/>
          </p:nvPr>
        </p:nvSpPr>
        <p:spPr>
          <a:xfrm>
            <a:off x="899592" y="476672"/>
            <a:ext cx="5256584" cy="1585913"/>
          </a:xfrm>
        </p:spPr>
        <p:txBody>
          <a:bodyPr>
            <a:normAutofit/>
          </a:bodyPr>
          <a:lstStyle/>
          <a:p>
            <a:r>
              <a:rPr lang="ru-RU" b="1" dirty="0" smtClean="0">
                <a:solidFill>
                  <a:schemeClr val="tx2">
                    <a:lumMod val="90000"/>
                  </a:schemeClr>
                </a:solidFill>
              </a:rPr>
              <a:t>Прямая</a:t>
            </a:r>
            <a:r>
              <a:rPr lang="ru-RU" b="1" i="1" dirty="0" smtClean="0">
                <a:solidFill>
                  <a:schemeClr val="tx2">
                    <a:lumMod val="90000"/>
                  </a:schemeClr>
                </a:solidFill>
              </a:rPr>
              <a:t> </a:t>
            </a:r>
            <a:r>
              <a:rPr lang="ru-RU" b="1" dirty="0" smtClean="0">
                <a:solidFill>
                  <a:schemeClr val="tx2">
                    <a:lumMod val="90000"/>
                  </a:schemeClr>
                </a:solidFill>
              </a:rPr>
              <a:t> ЭЦП.</a:t>
            </a:r>
            <a:br>
              <a:rPr lang="ru-RU" b="1" dirty="0" smtClean="0">
                <a:solidFill>
                  <a:schemeClr val="tx2">
                    <a:lumMod val="90000"/>
                  </a:schemeClr>
                </a:solidFill>
              </a:rPr>
            </a:br>
            <a:r>
              <a:rPr lang="ru-RU" sz="2200" dirty="0" smtClean="0">
                <a:solidFill>
                  <a:schemeClr val="tx1"/>
                </a:solidFill>
              </a:rPr>
              <a:t>Ассиметричные алгоритмы шифрования . Ключи.</a:t>
            </a:r>
            <a:endParaRPr lang="ru-RU" sz="2200" b="1" dirty="0" smtClean="0">
              <a:solidFill>
                <a:schemeClr val="tx1"/>
              </a:solidFill>
            </a:endParaRPr>
          </a:p>
        </p:txBody>
      </p:sp>
      <p:sp>
        <p:nvSpPr>
          <p:cNvPr id="16387" name="Прямоуг. 3"/>
          <p:cNvSpPr>
            <a:spLocks noGrp="1"/>
          </p:cNvSpPr>
          <p:nvPr>
            <p:ph type="body" idx="1"/>
          </p:nvPr>
        </p:nvSpPr>
        <p:spPr>
          <a:xfrm>
            <a:off x="611560" y="2060848"/>
            <a:ext cx="8183880" cy="3888432"/>
          </a:xfrm>
        </p:spPr>
        <p:txBody>
          <a:bodyPr>
            <a:normAutofit/>
          </a:bodyPr>
          <a:lstStyle/>
          <a:p>
            <a:pPr algn="just" eaLnBrk="1" hangingPunct="1">
              <a:lnSpc>
                <a:spcPct val="90000"/>
              </a:lnSpc>
            </a:pPr>
            <a:endParaRPr lang="ru-RU" sz="1800" dirty="0" smtClean="0"/>
          </a:p>
          <a:p>
            <a:pPr algn="just" eaLnBrk="1" hangingPunct="1">
              <a:lnSpc>
                <a:spcPct val="90000"/>
              </a:lnSpc>
            </a:pPr>
            <a:r>
              <a:rPr lang="ru-RU" sz="2000" dirty="0" smtClean="0"/>
              <a:t>Ассиметричные алгоритмы работают с двумя ключами - текст, зашифрованный одним ключом, может быть расшифрован </a:t>
            </a:r>
            <a:r>
              <a:rPr lang="ru-RU" sz="2000" b="1" dirty="0" smtClean="0"/>
              <a:t>только</a:t>
            </a:r>
            <a:r>
              <a:rPr lang="en-US" sz="2000" dirty="0" smtClean="0"/>
              <a:t> </a:t>
            </a:r>
            <a:r>
              <a:rPr lang="ru-RU" sz="2000" dirty="0" smtClean="0"/>
              <a:t>вторым ключом. Вся технология состоит в том, что ключи связаны между собой алгоритмом генерации. </a:t>
            </a:r>
          </a:p>
          <a:p>
            <a:pPr algn="just" eaLnBrk="1" hangingPunct="1">
              <a:lnSpc>
                <a:spcPct val="90000"/>
              </a:lnSpc>
            </a:pPr>
            <a:endParaRPr lang="ru-RU" sz="2000" dirty="0" smtClean="0"/>
          </a:p>
          <a:p>
            <a:pPr algn="just">
              <a:lnSpc>
                <a:spcPct val="90000"/>
              </a:lnSpc>
            </a:pPr>
            <a:r>
              <a:rPr lang="ru-RU" sz="2000" dirty="0" smtClean="0"/>
              <a:t>Если Вы шифруете письмо своим закрытым ключом (ЗК), расшифровать его может любой человек, имеющий Ваш открытый ключ (ОК). То, что сообщение расшифровывается ОК однозначно определяет, что зашифровано оно было Вашим ЗК. А это могли сделать Вы и только Вы... соответственно, это и есть Ваша подпись. </a:t>
            </a:r>
          </a:p>
          <a:p>
            <a:pPr algn="just" eaLnBrk="1" hangingPunct="1">
              <a:lnSpc>
                <a:spcPct val="90000"/>
              </a:lnSpc>
              <a:buNone/>
            </a:pPr>
            <a:endParaRPr lang="ru-RU" sz="1800" dirty="0" smtClean="0"/>
          </a:p>
        </p:txBody>
      </p:sp>
      <p:pic>
        <p:nvPicPr>
          <p:cNvPr id="16390" name="Рисунок 6"/>
          <p:cNvPicPr>
            <a:picLocks noChangeAspect="1" noChangeArrowheads="1"/>
          </p:cNvPicPr>
          <p:nvPr/>
        </p:nvPicPr>
        <p:blipFill>
          <a:blip r:embed="rId2" cstate="print">
            <a:clrChange>
              <a:clrFrom>
                <a:srgbClr val="CAF2F1"/>
              </a:clrFrom>
              <a:clrTo>
                <a:srgbClr val="CAF2F1">
                  <a:alpha val="0"/>
                </a:srgbClr>
              </a:clrTo>
            </a:clrChange>
          </a:blip>
          <a:srcRect/>
          <a:stretch>
            <a:fillRect/>
          </a:stretch>
        </p:blipFill>
        <p:spPr bwMode="auto">
          <a:xfrm>
            <a:off x="6732240" y="692696"/>
            <a:ext cx="1619250" cy="1558925"/>
          </a:xfrm>
          <a:prstGeom prst="rect">
            <a:avLst/>
          </a:prstGeom>
          <a:noFill/>
          <a:ln w="9525">
            <a:noFill/>
            <a:miter lim="800000"/>
            <a:headEnd/>
            <a:tailEnd/>
          </a:ln>
          <a:effectLst/>
        </p:spPr>
      </p:pic>
    </p:spTree>
    <p:extLst>
      <p:ext uri="{BB962C8B-B14F-4D97-AF65-F5344CB8AC3E}">
        <p14:creationId xmlns:p14="http://schemas.microsoft.com/office/powerpoint/2010/main" val="3344466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xit" presetSubtype="4" fill="hold" nodeType="clickEffect">
                                  <p:stCondLst>
                                    <p:cond delay="0"/>
                                  </p:stCondLst>
                                  <p:childTnLst>
                                    <p:animEffect transition="out" filter="slide(fromBottom)">
                                      <p:cBhvr>
                                        <p:cTn id="6" dur="500"/>
                                        <p:tgtEl>
                                          <p:spTgt spid="16390"/>
                                        </p:tgtEl>
                                      </p:cBhvr>
                                    </p:animEffect>
                                    <p:set>
                                      <p:cBhvr>
                                        <p:cTn id="7" dur="1" fill="hold">
                                          <p:stCondLst>
                                            <p:cond delay="499"/>
                                          </p:stCondLst>
                                        </p:cTn>
                                        <p:tgtEl>
                                          <p:spTgt spid="1639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ru-RU" dirty="0" smtClean="0"/>
              <a:t>Порядок подписания электронного документа</a:t>
            </a:r>
            <a:endParaRPr lang="ru-RU" dirty="0"/>
          </a:p>
        </p:txBody>
      </p:sp>
      <p:pic>
        <p:nvPicPr>
          <p:cNvPr id="4" name="Рисунок 3"/>
          <p:cNvPicPr/>
          <p:nvPr/>
        </p:nvPicPr>
        <p:blipFill>
          <a:blip r:embed="rId2"/>
          <a:stretch>
            <a:fillRect/>
          </a:stretch>
        </p:blipFill>
        <p:spPr>
          <a:xfrm>
            <a:off x="1678912" y="1556792"/>
            <a:ext cx="6243376" cy="4135400"/>
          </a:xfrm>
          <a:prstGeom prst="rect">
            <a:avLst/>
          </a:prstGeom>
        </p:spPr>
      </p:pic>
    </p:spTree>
    <p:extLst>
      <p:ext uri="{BB962C8B-B14F-4D97-AF65-F5344CB8AC3E}">
        <p14:creationId xmlns:p14="http://schemas.microsoft.com/office/powerpoint/2010/main" val="32071773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descr="http://old.notariat.ru/default.aspx-mode=image&amp;id=828.jpg"/>
          <p:cNvPicPr>
            <a:picLocks noChangeAspect="1" noChangeArrowheads="1"/>
          </p:cNvPicPr>
          <p:nvPr/>
        </p:nvPicPr>
        <p:blipFill>
          <a:blip r:embed="rId2" cstate="print"/>
          <a:srcRect/>
          <a:stretch>
            <a:fillRect/>
          </a:stretch>
        </p:blipFill>
        <p:spPr bwMode="auto">
          <a:xfrm>
            <a:off x="1187624" y="836712"/>
            <a:ext cx="6624736" cy="4968552"/>
          </a:xfrm>
          <a:prstGeom prst="rect">
            <a:avLst/>
          </a:prstGeom>
          <a:noFill/>
        </p:spPr>
      </p:pic>
    </p:spTree>
    <p:extLst>
      <p:ext uri="{BB962C8B-B14F-4D97-AF65-F5344CB8AC3E}">
        <p14:creationId xmlns:p14="http://schemas.microsoft.com/office/powerpoint/2010/main" val="21134661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539552" y="404664"/>
            <a:ext cx="8183880" cy="589816"/>
          </a:xfrm>
        </p:spPr>
        <p:txBody>
          <a:bodyPr>
            <a:normAutofit/>
          </a:bodyPr>
          <a:lstStyle/>
          <a:p>
            <a:pPr algn="ctr"/>
            <a:r>
              <a:rPr lang="ru-RU" sz="2800" dirty="0" smtClean="0">
                <a:solidFill>
                  <a:schemeClr val="tx2">
                    <a:lumMod val="90000"/>
                  </a:schemeClr>
                </a:solidFill>
              </a:rPr>
              <a:t>СХЕМА ЭЦП ВКЛЮЧАЕТ 3 ПРОЦЕССА</a:t>
            </a:r>
            <a:endParaRPr lang="ru-RU" sz="2800" dirty="0">
              <a:solidFill>
                <a:schemeClr val="tx2">
                  <a:lumMod val="90000"/>
                </a:schemeClr>
              </a:solidFill>
            </a:endParaRPr>
          </a:p>
        </p:txBody>
      </p:sp>
      <p:sp>
        <p:nvSpPr>
          <p:cNvPr id="5" name="Содержимое 4"/>
          <p:cNvSpPr>
            <a:spLocks noGrp="1"/>
          </p:cNvSpPr>
          <p:nvPr>
            <p:ph idx="1"/>
          </p:nvPr>
        </p:nvSpPr>
        <p:spPr>
          <a:xfrm>
            <a:off x="502920" y="1484784"/>
            <a:ext cx="8183880" cy="4752528"/>
          </a:xfrm>
        </p:spPr>
        <p:txBody>
          <a:bodyPr/>
          <a:lstStyle/>
          <a:p>
            <a:pPr algn="just"/>
            <a:r>
              <a:rPr lang="ru-RU" b="1" dirty="0" smtClean="0"/>
              <a:t>Генерация ключевой пары</a:t>
            </a:r>
          </a:p>
          <a:p>
            <a:pPr algn="just"/>
            <a:endParaRPr lang="ru-RU" dirty="0" smtClean="0"/>
          </a:p>
          <a:p>
            <a:pPr algn="just"/>
            <a:r>
              <a:rPr lang="ru-RU" b="1" dirty="0" smtClean="0"/>
              <a:t>Формирование подписи</a:t>
            </a:r>
          </a:p>
          <a:p>
            <a:pPr algn="just"/>
            <a:endParaRPr lang="ru-RU" dirty="0" smtClean="0"/>
          </a:p>
          <a:p>
            <a:pPr algn="just"/>
            <a:r>
              <a:rPr lang="ru-RU" b="1" dirty="0" smtClean="0"/>
              <a:t>Проверка </a:t>
            </a:r>
            <a:r>
              <a:rPr lang="ru-RU" dirty="0" smtClean="0"/>
              <a:t>(верификация подписи)- проводится открытым ключом, соответствующим тому закрытому ключу, который использовался при подписании</a:t>
            </a:r>
            <a:endParaRPr lang="ru-RU" dirty="0"/>
          </a:p>
        </p:txBody>
      </p:sp>
    </p:spTree>
    <p:extLst>
      <p:ext uri="{BB962C8B-B14F-4D97-AF65-F5344CB8AC3E}">
        <p14:creationId xmlns:p14="http://schemas.microsoft.com/office/powerpoint/2010/main" val="23868435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descr="http://uc.credos.ru/img/load/_1240407416_5.jpg"/>
          <p:cNvPicPr>
            <a:picLocks noChangeAspect="1" noChangeArrowheads="1"/>
          </p:cNvPicPr>
          <p:nvPr/>
        </p:nvPicPr>
        <p:blipFill>
          <a:blip r:embed="rId2" cstate="print"/>
          <a:srcRect/>
          <a:stretch>
            <a:fillRect/>
          </a:stretch>
        </p:blipFill>
        <p:spPr bwMode="auto">
          <a:xfrm>
            <a:off x="395536" y="188640"/>
            <a:ext cx="8352928" cy="6336704"/>
          </a:xfrm>
          <a:prstGeom prst="rect">
            <a:avLst/>
          </a:prstGeom>
          <a:noFill/>
        </p:spPr>
      </p:pic>
    </p:spTree>
    <p:extLst>
      <p:ext uri="{BB962C8B-B14F-4D97-AF65-F5344CB8AC3E}">
        <p14:creationId xmlns:p14="http://schemas.microsoft.com/office/powerpoint/2010/main" val="20129494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332656"/>
            <a:ext cx="8183880" cy="936104"/>
          </a:xfrm>
        </p:spPr>
        <p:txBody>
          <a:bodyPr>
            <a:normAutofit fontScale="90000"/>
          </a:bodyPr>
          <a:lstStyle/>
          <a:p>
            <a:pPr algn="ctr"/>
            <a:r>
              <a:rPr lang="ru-RU" dirty="0" smtClean="0">
                <a:solidFill>
                  <a:schemeClr val="tx2">
                    <a:lumMod val="90000"/>
                  </a:schemeClr>
                </a:solidFill>
              </a:rPr>
              <a:t/>
            </a:r>
            <a:br>
              <a:rPr lang="ru-RU" dirty="0" smtClean="0">
                <a:solidFill>
                  <a:schemeClr val="tx2">
                    <a:lumMod val="90000"/>
                  </a:schemeClr>
                </a:solidFill>
              </a:rPr>
            </a:br>
            <a:r>
              <a:rPr lang="ru-RU" dirty="0" smtClean="0">
                <a:solidFill>
                  <a:schemeClr val="tx2">
                    <a:lumMod val="90000"/>
                  </a:schemeClr>
                </a:solidFill>
              </a:rPr>
              <a:t>Хеш-функция </a:t>
            </a:r>
            <a:r>
              <a:rPr lang="ru-RU" dirty="0" smtClean="0">
                <a:solidFill>
                  <a:srgbClr val="FF0000"/>
                </a:solidFill>
              </a:rPr>
              <a:t/>
            </a:r>
            <a:br>
              <a:rPr lang="ru-RU" dirty="0" smtClean="0">
                <a:solidFill>
                  <a:srgbClr val="FF0000"/>
                </a:solidFill>
              </a:rPr>
            </a:br>
            <a:r>
              <a:rPr lang="ru-RU" sz="2700" dirty="0" smtClean="0">
                <a:solidFill>
                  <a:schemeClr val="tx1"/>
                </a:solidFill>
              </a:rPr>
              <a:t>(контрольная сумма, дайджест сообщения)</a:t>
            </a:r>
            <a:endParaRPr lang="ru-RU" sz="2700" dirty="0">
              <a:solidFill>
                <a:schemeClr val="tx1"/>
              </a:solidFill>
            </a:endParaRPr>
          </a:p>
        </p:txBody>
      </p:sp>
      <p:sp>
        <p:nvSpPr>
          <p:cNvPr id="3" name="Содержимое 2"/>
          <p:cNvSpPr>
            <a:spLocks noGrp="1"/>
          </p:cNvSpPr>
          <p:nvPr>
            <p:ph idx="1"/>
          </p:nvPr>
        </p:nvSpPr>
        <p:spPr>
          <a:xfrm>
            <a:off x="467544" y="1628800"/>
            <a:ext cx="8183880" cy="4464496"/>
          </a:xfrm>
        </p:spPr>
        <p:txBody>
          <a:bodyPr>
            <a:normAutofit lnSpcReduction="10000"/>
          </a:bodyPr>
          <a:lstStyle/>
          <a:p>
            <a:pPr algn="just"/>
            <a:r>
              <a:rPr lang="ru-RU" sz="2000" b="1" i="1" dirty="0" smtClean="0"/>
              <a:t>Криптографическая хэш-функция </a:t>
            </a:r>
            <a:r>
              <a:rPr lang="ru-RU" sz="2000" b="1" i="1" dirty="0" err="1" smtClean="0"/>
              <a:t>h</a:t>
            </a:r>
            <a:r>
              <a:rPr lang="ru-RU" sz="2000" b="1" i="1" dirty="0" smtClean="0"/>
              <a:t> </a:t>
            </a:r>
            <a:r>
              <a:rPr lang="ru-RU" sz="2000" i="1" dirty="0" smtClean="0"/>
              <a:t>— это функция, определенная на битовых строках произвольной длины со значениями в строках битов фиксированной длины. Ее значение часто называют хэш-кодом или </a:t>
            </a:r>
            <a:r>
              <a:rPr lang="ru-RU" sz="2000" i="1" dirty="0" err="1" smtClean="0"/>
              <a:t>хэш</a:t>
            </a:r>
            <a:r>
              <a:rPr lang="ru-RU" sz="2000" i="1" dirty="0" smtClean="0"/>
              <a:t>-значением.</a:t>
            </a:r>
          </a:p>
          <a:p>
            <a:pPr algn="just"/>
            <a:r>
              <a:rPr lang="ru-RU" sz="2000" b="1" dirty="0"/>
              <a:t>Хеширование</a:t>
            </a:r>
            <a:r>
              <a:rPr lang="ru-RU" sz="2000" dirty="0"/>
              <a:t> – преобразование входного набора данных.</a:t>
            </a:r>
          </a:p>
          <a:p>
            <a:pPr algn="just"/>
            <a:r>
              <a:rPr lang="ru-RU" sz="2000" b="1" dirty="0"/>
              <a:t>Хеш-функция (функция свертки)</a:t>
            </a:r>
            <a:r>
              <a:rPr lang="ru-RU" sz="2000" dirty="0"/>
              <a:t> – сжимает исходный массив данных.</a:t>
            </a:r>
          </a:p>
          <a:p>
            <a:pPr marL="0" indent="0" algn="just">
              <a:buNone/>
            </a:pPr>
            <a:r>
              <a:rPr lang="ru-RU" sz="2000" dirty="0" smtClean="0"/>
              <a:t>Можно назвать </a:t>
            </a:r>
            <a:r>
              <a:rPr lang="ru-RU" sz="2000" dirty="0" err="1" smtClean="0"/>
              <a:t>хэш</a:t>
            </a:r>
            <a:r>
              <a:rPr lang="ru-RU" sz="2000" dirty="0" smtClean="0"/>
              <a:t> функцию архивированием, в результате чего мы получаем очень маленькую последовательность байт, но восстановить исходные данные из такого «архива» нельзя.</a:t>
            </a:r>
          </a:p>
          <a:p>
            <a:pPr algn="just"/>
            <a:r>
              <a:rPr lang="ru-RU" sz="2000" b="1" dirty="0" smtClean="0">
                <a:solidFill>
                  <a:schemeClr val="tx2">
                    <a:lumMod val="90000"/>
                  </a:schemeClr>
                </a:solidFill>
              </a:rPr>
              <a:t>Пример</a:t>
            </a:r>
            <a:r>
              <a:rPr lang="en-US" sz="2000" b="1" dirty="0" smtClean="0">
                <a:solidFill>
                  <a:schemeClr val="tx2">
                    <a:lumMod val="90000"/>
                  </a:schemeClr>
                </a:solidFill>
              </a:rPr>
              <a:t>:</a:t>
            </a:r>
          </a:p>
          <a:p>
            <a:pPr algn="just">
              <a:buNone/>
            </a:pPr>
            <a:r>
              <a:rPr lang="ru-RU" sz="2000" dirty="0" smtClean="0"/>
              <a:t>ГОСТ Р 34.11-94 (длина 256 бит)</a:t>
            </a:r>
            <a:r>
              <a:rPr lang="en-US" sz="2000" dirty="0" smtClean="0"/>
              <a:t> -</a:t>
            </a:r>
            <a:endParaRPr lang="ru-RU" sz="2000" dirty="0" smtClean="0"/>
          </a:p>
          <a:p>
            <a:pPr algn="just">
              <a:buNone/>
            </a:pPr>
            <a:r>
              <a:rPr lang="en-US" sz="2000" dirty="0" smtClean="0"/>
              <a:t>d38e4f1bc5d03601486f4aca83fed00c82e1a36fdac27806cce4b9464af1e9f9</a:t>
            </a:r>
          </a:p>
          <a:p>
            <a:pPr algn="just"/>
            <a:endParaRPr lang="ru-RU" sz="2000" dirty="0"/>
          </a:p>
        </p:txBody>
      </p:sp>
    </p:spTree>
    <p:extLst>
      <p:ext uri="{BB962C8B-B14F-4D97-AF65-F5344CB8AC3E}">
        <p14:creationId xmlns:p14="http://schemas.microsoft.com/office/powerpoint/2010/main" val="38188865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188640"/>
            <a:ext cx="8183880" cy="864096"/>
          </a:xfrm>
        </p:spPr>
        <p:txBody>
          <a:bodyPr>
            <a:normAutofit/>
          </a:bodyPr>
          <a:lstStyle/>
          <a:p>
            <a:pPr algn="ctr"/>
            <a:r>
              <a:rPr lang="ru-RU" dirty="0" smtClean="0">
                <a:solidFill>
                  <a:schemeClr val="tx2">
                    <a:lumMod val="90000"/>
                  </a:schemeClr>
                </a:solidFill>
              </a:rPr>
              <a:t>Использование хеш-функций</a:t>
            </a:r>
            <a:endParaRPr lang="ru-RU" dirty="0">
              <a:solidFill>
                <a:schemeClr val="tx2">
                  <a:lumMod val="90000"/>
                </a:schemeClr>
              </a:solidFill>
            </a:endParaRPr>
          </a:p>
        </p:txBody>
      </p:sp>
      <p:sp>
        <p:nvSpPr>
          <p:cNvPr id="3" name="Содержимое 2"/>
          <p:cNvSpPr>
            <a:spLocks noGrp="1"/>
          </p:cNvSpPr>
          <p:nvPr>
            <p:ph sz="half" idx="1"/>
          </p:nvPr>
        </p:nvSpPr>
        <p:spPr>
          <a:xfrm>
            <a:off x="1979712" y="5229200"/>
            <a:ext cx="3931920" cy="1008112"/>
          </a:xfrm>
        </p:spPr>
        <p:txBody>
          <a:bodyPr>
            <a:normAutofit fontScale="85000" lnSpcReduction="20000"/>
          </a:bodyPr>
          <a:lstStyle/>
          <a:p>
            <a:r>
              <a:rPr lang="ru-RU" sz="2400" dirty="0" smtClean="0"/>
              <a:t>Вычислительная сложность. </a:t>
            </a:r>
          </a:p>
          <a:p>
            <a:r>
              <a:rPr lang="ru-RU" sz="2400" dirty="0" smtClean="0"/>
              <a:t>Совместимость.</a:t>
            </a:r>
          </a:p>
          <a:p>
            <a:r>
              <a:rPr lang="ru-RU" sz="2400" dirty="0" smtClean="0"/>
              <a:t>Целостность</a:t>
            </a:r>
            <a:r>
              <a:rPr lang="ru-RU" dirty="0" smtClean="0"/>
              <a:t>. </a:t>
            </a:r>
          </a:p>
          <a:p>
            <a:endParaRPr lang="ru-RU" dirty="0"/>
          </a:p>
        </p:txBody>
      </p:sp>
      <p:pic>
        <p:nvPicPr>
          <p:cNvPr id="8194" name="Picture 2" descr="http://www.moodle.ipm.kstu.ru/pluginfile.php/29807/mod_page/content/15/%D1%85%D0%B5%D1%88.png"/>
          <p:cNvPicPr>
            <a:picLocks noChangeAspect="1" noChangeArrowheads="1"/>
          </p:cNvPicPr>
          <p:nvPr/>
        </p:nvPicPr>
        <p:blipFill>
          <a:blip r:embed="rId2" cstate="print"/>
          <a:srcRect/>
          <a:stretch>
            <a:fillRect/>
          </a:stretch>
        </p:blipFill>
        <p:spPr bwMode="auto">
          <a:xfrm>
            <a:off x="1115616" y="1916832"/>
            <a:ext cx="6120680" cy="3079898"/>
          </a:xfrm>
          <a:prstGeom prst="rect">
            <a:avLst/>
          </a:prstGeom>
          <a:noFill/>
        </p:spPr>
      </p:pic>
    </p:spTree>
    <p:extLst>
      <p:ext uri="{BB962C8B-B14F-4D97-AF65-F5344CB8AC3E}">
        <p14:creationId xmlns:p14="http://schemas.microsoft.com/office/powerpoint/2010/main" val="14345054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548680"/>
            <a:ext cx="8183880" cy="1051560"/>
          </a:xfrm>
        </p:spPr>
        <p:txBody>
          <a:bodyPr>
            <a:noAutofit/>
          </a:bodyPr>
          <a:lstStyle/>
          <a:p>
            <a:pPr algn="ctr"/>
            <a:r>
              <a:rPr lang="ru-RU" sz="2800" dirty="0" smtClean="0">
                <a:solidFill>
                  <a:schemeClr val="tx2">
                    <a:lumMod val="90000"/>
                  </a:schemeClr>
                </a:solidFill>
              </a:rPr>
              <a:t>Достоинства и недостатки </a:t>
            </a:r>
            <a:br>
              <a:rPr lang="ru-RU" sz="2800" dirty="0" smtClean="0">
                <a:solidFill>
                  <a:schemeClr val="tx2">
                    <a:lumMod val="90000"/>
                  </a:schemeClr>
                </a:solidFill>
              </a:rPr>
            </a:br>
            <a:r>
              <a:rPr lang="ru-RU" sz="2800" dirty="0" smtClean="0">
                <a:solidFill>
                  <a:schemeClr val="tx2">
                    <a:lumMod val="90000"/>
                  </a:schemeClr>
                </a:solidFill>
              </a:rPr>
              <a:t>Хеш-функции</a:t>
            </a:r>
            <a:endParaRPr lang="ru-RU" sz="2800" dirty="0">
              <a:solidFill>
                <a:schemeClr val="tx2">
                  <a:lumMod val="90000"/>
                </a:schemeClr>
              </a:solidFill>
            </a:endParaRPr>
          </a:p>
        </p:txBody>
      </p:sp>
      <p:sp>
        <p:nvSpPr>
          <p:cNvPr id="3" name="Содержимое 2"/>
          <p:cNvSpPr>
            <a:spLocks noGrp="1"/>
          </p:cNvSpPr>
          <p:nvPr>
            <p:ph sz="half" idx="1"/>
          </p:nvPr>
        </p:nvSpPr>
        <p:spPr>
          <a:xfrm>
            <a:off x="467544" y="1988840"/>
            <a:ext cx="3931920" cy="4389120"/>
          </a:xfrm>
        </p:spPr>
        <p:txBody>
          <a:bodyPr/>
          <a:lstStyle/>
          <a:p>
            <a:r>
              <a:rPr lang="ru-RU" sz="2400" dirty="0" smtClean="0"/>
              <a:t>малый размер</a:t>
            </a:r>
          </a:p>
          <a:p>
            <a:r>
              <a:rPr lang="ru-RU" sz="2400" dirty="0" smtClean="0"/>
              <a:t>стандартный размер</a:t>
            </a:r>
          </a:p>
          <a:p>
            <a:r>
              <a:rPr lang="ru-RU" sz="2400" dirty="0" smtClean="0"/>
              <a:t>нельзя подобрать исходные данные к значению за приемлемое время (например: получить пароль)</a:t>
            </a:r>
          </a:p>
          <a:p>
            <a:endParaRPr lang="ru-RU" dirty="0"/>
          </a:p>
        </p:txBody>
      </p:sp>
      <p:sp>
        <p:nvSpPr>
          <p:cNvPr id="4" name="Содержимое 3"/>
          <p:cNvSpPr>
            <a:spLocks noGrp="1"/>
          </p:cNvSpPr>
          <p:nvPr>
            <p:ph sz="half" idx="2"/>
          </p:nvPr>
        </p:nvSpPr>
        <p:spPr>
          <a:xfrm>
            <a:off x="4644008" y="1916832"/>
            <a:ext cx="3931920" cy="4389120"/>
          </a:xfrm>
        </p:spPr>
        <p:txBody>
          <a:bodyPr>
            <a:normAutofit/>
          </a:bodyPr>
          <a:lstStyle/>
          <a:p>
            <a:r>
              <a:rPr lang="ru-RU" sz="2400" dirty="0" smtClean="0"/>
              <a:t>низкая скорость вычисления (сопоставима с шифрованием)</a:t>
            </a:r>
          </a:p>
          <a:p>
            <a:r>
              <a:rPr lang="ru-RU" sz="2400" dirty="0" smtClean="0"/>
              <a:t>можно подменить</a:t>
            </a:r>
          </a:p>
          <a:p>
            <a:r>
              <a:rPr lang="ru-RU" sz="2400" dirty="0" smtClean="0"/>
              <a:t>для одного значения существует множество исходных данных</a:t>
            </a:r>
          </a:p>
          <a:p>
            <a:endParaRPr lang="ru-RU" sz="2400" dirty="0"/>
          </a:p>
        </p:txBody>
      </p:sp>
    </p:spTree>
    <p:extLst>
      <p:ext uri="{BB962C8B-B14F-4D97-AF65-F5344CB8AC3E}">
        <p14:creationId xmlns:p14="http://schemas.microsoft.com/office/powerpoint/2010/main" val="6597256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descr="http://uc.credos.ru/img/load/_1240407416_5.jpg"/>
          <p:cNvPicPr>
            <a:picLocks noChangeAspect="1" noChangeArrowheads="1"/>
          </p:cNvPicPr>
          <p:nvPr/>
        </p:nvPicPr>
        <p:blipFill>
          <a:blip r:embed="rId2" cstate="print"/>
          <a:srcRect/>
          <a:stretch>
            <a:fillRect/>
          </a:stretch>
        </p:blipFill>
        <p:spPr bwMode="auto">
          <a:xfrm>
            <a:off x="395536" y="188640"/>
            <a:ext cx="8352928" cy="6336704"/>
          </a:xfrm>
          <a:prstGeom prst="rect">
            <a:avLst/>
          </a:prstGeom>
          <a:noFill/>
        </p:spPr>
      </p:pic>
    </p:spTree>
    <p:extLst>
      <p:ext uri="{BB962C8B-B14F-4D97-AF65-F5344CB8AC3E}">
        <p14:creationId xmlns:p14="http://schemas.microsoft.com/office/powerpoint/2010/main" val="1146620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520" y="188640"/>
            <a:ext cx="8183880" cy="733832"/>
          </a:xfrm>
        </p:spPr>
        <p:txBody>
          <a:bodyPr>
            <a:normAutofit fontScale="90000"/>
          </a:bodyPr>
          <a:lstStyle/>
          <a:p>
            <a:pPr algn="ctr"/>
            <a:r>
              <a:rPr lang="ru-RU" dirty="0" smtClean="0">
                <a:solidFill>
                  <a:schemeClr val="tx2">
                    <a:lumMod val="90000"/>
                  </a:schemeClr>
                </a:solidFill>
              </a:rPr>
              <a:t>СТАНДАРТЫ ЭЦП</a:t>
            </a:r>
            <a:endParaRPr lang="ru-RU" dirty="0">
              <a:solidFill>
                <a:schemeClr val="tx2">
                  <a:lumMod val="90000"/>
                </a:schemeClr>
              </a:solidFill>
            </a:endParaRPr>
          </a:p>
        </p:txBody>
      </p:sp>
      <p:sp>
        <p:nvSpPr>
          <p:cNvPr id="3" name="Содержимое 2"/>
          <p:cNvSpPr>
            <a:spLocks noGrp="1"/>
          </p:cNvSpPr>
          <p:nvPr>
            <p:ph idx="1"/>
          </p:nvPr>
        </p:nvSpPr>
        <p:spPr>
          <a:xfrm>
            <a:off x="539552" y="1628800"/>
            <a:ext cx="8183880" cy="4187952"/>
          </a:xfrm>
        </p:spPr>
        <p:txBody>
          <a:bodyPr/>
          <a:lstStyle/>
          <a:p>
            <a:pPr algn="just"/>
            <a:r>
              <a:rPr lang="ru-RU" dirty="0" smtClean="0"/>
              <a:t>1976 </a:t>
            </a:r>
            <a:r>
              <a:rPr lang="ru-RU" dirty="0" err="1" smtClean="0"/>
              <a:t>Уилфрид</a:t>
            </a:r>
            <a:r>
              <a:rPr lang="ru-RU" dirty="0" smtClean="0"/>
              <a:t> </a:t>
            </a:r>
            <a:r>
              <a:rPr lang="ru-RU" dirty="0" err="1" smtClean="0"/>
              <a:t>Диффи</a:t>
            </a:r>
            <a:r>
              <a:rPr lang="ru-RU" dirty="0" smtClean="0"/>
              <a:t>, Мартин </a:t>
            </a:r>
            <a:r>
              <a:rPr lang="ru-RU" dirty="0" err="1" smtClean="0"/>
              <a:t>Хеллман</a:t>
            </a:r>
            <a:r>
              <a:rPr lang="ru-RU" dirty="0" smtClean="0"/>
              <a:t> –понятие ЭЦП</a:t>
            </a:r>
          </a:p>
          <a:p>
            <a:pPr algn="just"/>
            <a:r>
              <a:rPr lang="ru-RU" dirty="0" smtClean="0"/>
              <a:t>1977– алгоритм </a:t>
            </a:r>
            <a:r>
              <a:rPr lang="en-US" dirty="0" smtClean="0"/>
              <a:t>RSA</a:t>
            </a:r>
          </a:p>
          <a:p>
            <a:pPr algn="just"/>
            <a:r>
              <a:rPr lang="en-US" dirty="0" smtClean="0"/>
              <a:t>1984- </a:t>
            </a:r>
            <a:r>
              <a:rPr lang="ru-RU" dirty="0" smtClean="0"/>
              <a:t>алгоритм </a:t>
            </a:r>
            <a:r>
              <a:rPr lang="en-US" dirty="0" smtClean="0"/>
              <a:t>GMR</a:t>
            </a:r>
            <a:endParaRPr lang="ru-RU" dirty="0" smtClean="0"/>
          </a:p>
          <a:p>
            <a:pPr algn="just"/>
            <a:r>
              <a:rPr lang="ru-RU" dirty="0" smtClean="0"/>
              <a:t>1991 – алгоритм </a:t>
            </a:r>
            <a:r>
              <a:rPr lang="en-US" dirty="0" smtClean="0"/>
              <a:t>DSS</a:t>
            </a:r>
          </a:p>
          <a:p>
            <a:pPr algn="just"/>
            <a:r>
              <a:rPr lang="en-US" dirty="0" smtClean="0"/>
              <a:t>1994 –</a:t>
            </a:r>
            <a:r>
              <a:rPr lang="ru-RU" dirty="0" smtClean="0"/>
              <a:t>ГОСТ Р 34.10-94</a:t>
            </a:r>
          </a:p>
          <a:p>
            <a:pPr algn="just"/>
            <a:r>
              <a:rPr lang="ru-RU" dirty="0" smtClean="0"/>
              <a:t>2002- ГОСТ Р 34.10-2001</a:t>
            </a:r>
            <a:endParaRPr lang="ru-RU" dirty="0"/>
          </a:p>
        </p:txBody>
      </p:sp>
    </p:spTree>
    <p:extLst>
      <p:ext uri="{BB962C8B-B14F-4D97-AF65-F5344CB8AC3E}">
        <p14:creationId xmlns:p14="http://schemas.microsoft.com/office/powerpoint/2010/main" val="37052041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a:xfrm>
            <a:off x="1043608" y="548680"/>
            <a:ext cx="7580312" cy="1296144"/>
          </a:xfrm>
        </p:spPr>
        <p:txBody>
          <a:bodyPr>
            <a:normAutofit fontScale="90000"/>
          </a:bodyPr>
          <a:lstStyle/>
          <a:p>
            <a:pPr algn="ctr"/>
            <a:r>
              <a:rPr lang="ru-RU" dirty="0" smtClean="0">
                <a:solidFill>
                  <a:schemeClr val="tx2">
                    <a:lumMod val="90000"/>
                  </a:schemeClr>
                </a:solidFill>
              </a:rPr>
              <a:t>Асимметричное шифрование. </a:t>
            </a:r>
            <a:br>
              <a:rPr lang="ru-RU" dirty="0" smtClean="0">
                <a:solidFill>
                  <a:schemeClr val="tx2">
                    <a:lumMod val="90000"/>
                  </a:schemeClr>
                </a:solidFill>
              </a:rPr>
            </a:br>
            <a:r>
              <a:rPr lang="ru-RU" dirty="0" smtClean="0">
                <a:solidFill>
                  <a:schemeClr val="tx2">
                    <a:lumMod val="90000"/>
                  </a:schemeClr>
                </a:solidFill>
              </a:rPr>
              <a:t> Проблема конфиденциальности </a:t>
            </a:r>
            <a:br>
              <a:rPr lang="ru-RU" dirty="0" smtClean="0">
                <a:solidFill>
                  <a:schemeClr val="tx2">
                    <a:lumMod val="90000"/>
                  </a:schemeClr>
                </a:solidFill>
              </a:rPr>
            </a:br>
            <a:endParaRPr lang="ru-RU" dirty="0">
              <a:solidFill>
                <a:schemeClr val="tx2">
                  <a:lumMod val="90000"/>
                </a:schemeClr>
              </a:solidFill>
            </a:endParaRPr>
          </a:p>
        </p:txBody>
      </p:sp>
      <p:sp>
        <p:nvSpPr>
          <p:cNvPr id="12" name="Текст 11"/>
          <p:cNvSpPr>
            <a:spLocks noGrp="1"/>
          </p:cNvSpPr>
          <p:nvPr>
            <p:ph type="body" idx="2"/>
          </p:nvPr>
        </p:nvSpPr>
        <p:spPr>
          <a:xfrm>
            <a:off x="4604645" y="1604135"/>
            <a:ext cx="4324625" cy="4206112"/>
          </a:xfrm>
        </p:spPr>
        <p:txBody>
          <a:bodyPr>
            <a:noAutofit/>
          </a:bodyPr>
          <a:lstStyle/>
          <a:p>
            <a:pPr algn="just"/>
            <a:r>
              <a:rPr lang="ru-RU" sz="2000" dirty="0" smtClean="0"/>
              <a:t>пользователь </a:t>
            </a:r>
            <a:r>
              <a:rPr lang="ru-RU" sz="2000" b="1" dirty="0" smtClean="0"/>
              <a:t>А</a:t>
            </a:r>
            <a:r>
              <a:rPr lang="ru-RU" sz="2000" dirty="0" smtClean="0"/>
              <a:t> заранее отсылает публичный (открытый) ключ своим корреспондентам </a:t>
            </a:r>
            <a:r>
              <a:rPr lang="ru-RU" sz="2000" b="1" dirty="0" smtClean="0"/>
              <a:t>В</a:t>
            </a:r>
            <a:r>
              <a:rPr lang="ru-RU" sz="2000" dirty="0" smtClean="0"/>
              <a:t> и </a:t>
            </a:r>
            <a:r>
              <a:rPr lang="ru-RU" sz="2000" b="1" dirty="0" smtClean="0"/>
              <a:t>С</a:t>
            </a:r>
            <a:r>
              <a:rPr lang="ru-RU" sz="2000" dirty="0" smtClean="0"/>
              <a:t>, а затем отправляет им сообщение, зашифрованное его частным (секретным) ключом.</a:t>
            </a:r>
          </a:p>
          <a:p>
            <a:pPr algn="just"/>
            <a:endParaRPr lang="ru-RU" sz="2000" dirty="0" smtClean="0"/>
          </a:p>
          <a:p>
            <a:pPr algn="just"/>
            <a:r>
              <a:rPr lang="ru-RU" sz="2000" dirty="0" smtClean="0"/>
              <a:t>Сообщение мог послать только А (лишь он обладает частным ключом), т.е. проблема аутентификации решена. Но, например, B не уверен, что письмо не прочитал также С. Таким образом, конфиденциальность не обеспечена</a:t>
            </a:r>
            <a:endParaRPr lang="ru-RU" sz="2000" dirty="0"/>
          </a:p>
        </p:txBody>
      </p:sp>
      <p:pic>
        <p:nvPicPr>
          <p:cNvPr id="67586" name="Picture 2" descr="Сообщение мог послать только А (лишь он обладает частным ключом), т.е. проблема аутентификации решена. Но, например, B не уверен, что письмо не прочитал также С. Таким образом, конфиденциальность не обеспечена"/>
          <p:cNvPicPr>
            <a:picLocks noChangeAspect="1" noChangeArrowheads="1"/>
          </p:cNvPicPr>
          <p:nvPr/>
        </p:nvPicPr>
        <p:blipFill>
          <a:blip r:embed="rId2" cstate="print"/>
          <a:srcRect/>
          <a:stretch>
            <a:fillRect/>
          </a:stretch>
        </p:blipFill>
        <p:spPr bwMode="auto">
          <a:xfrm>
            <a:off x="323528" y="1834983"/>
            <a:ext cx="4248472" cy="3744416"/>
          </a:xfrm>
          <a:prstGeom prst="rect">
            <a:avLst/>
          </a:prstGeom>
          <a:noFill/>
        </p:spPr>
      </p:pic>
    </p:spTree>
    <p:extLst>
      <p:ext uri="{BB962C8B-B14F-4D97-AF65-F5344CB8AC3E}">
        <p14:creationId xmlns:p14="http://schemas.microsoft.com/office/powerpoint/2010/main" val="24307148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7584" y="620688"/>
            <a:ext cx="7920880" cy="864096"/>
          </a:xfrm>
        </p:spPr>
        <p:txBody>
          <a:bodyPr>
            <a:normAutofit fontScale="90000"/>
          </a:bodyPr>
          <a:lstStyle/>
          <a:p>
            <a:pPr algn="ctr"/>
            <a:r>
              <a:rPr lang="ru-RU" dirty="0" smtClean="0">
                <a:solidFill>
                  <a:schemeClr val="tx2">
                    <a:lumMod val="90000"/>
                  </a:schemeClr>
                </a:solidFill>
              </a:rPr>
              <a:t>Асимметричное шифрование. </a:t>
            </a:r>
            <a:br>
              <a:rPr lang="ru-RU" dirty="0" smtClean="0">
                <a:solidFill>
                  <a:schemeClr val="tx2">
                    <a:lumMod val="90000"/>
                  </a:schemeClr>
                </a:solidFill>
              </a:rPr>
            </a:br>
            <a:r>
              <a:rPr lang="ru-RU" dirty="0" smtClean="0">
                <a:solidFill>
                  <a:schemeClr val="tx2">
                    <a:lumMod val="90000"/>
                  </a:schemeClr>
                </a:solidFill>
              </a:rPr>
              <a:t> Проблема аутентификации</a:t>
            </a:r>
            <a:r>
              <a:rPr lang="ru-RU" b="0" dirty="0" smtClean="0">
                <a:solidFill>
                  <a:schemeClr val="tx2">
                    <a:lumMod val="90000"/>
                  </a:schemeClr>
                </a:solidFill>
              </a:rPr>
              <a:t> </a:t>
            </a:r>
            <a:endParaRPr lang="ru-RU" dirty="0">
              <a:solidFill>
                <a:schemeClr val="tx2">
                  <a:lumMod val="90000"/>
                </a:schemeClr>
              </a:solidFill>
            </a:endParaRPr>
          </a:p>
        </p:txBody>
      </p:sp>
      <p:sp>
        <p:nvSpPr>
          <p:cNvPr id="3" name="Текст 2"/>
          <p:cNvSpPr>
            <a:spLocks noGrp="1"/>
          </p:cNvSpPr>
          <p:nvPr>
            <p:ph type="body" idx="2"/>
          </p:nvPr>
        </p:nvSpPr>
        <p:spPr>
          <a:xfrm>
            <a:off x="4788024" y="1483862"/>
            <a:ext cx="4104456" cy="4392488"/>
          </a:xfrm>
        </p:spPr>
        <p:txBody>
          <a:bodyPr>
            <a:noAutofit/>
          </a:bodyPr>
          <a:lstStyle/>
          <a:p>
            <a:pPr algn="just"/>
            <a:r>
              <a:rPr lang="ru-RU" dirty="0" smtClean="0"/>
              <a:t>А – может выложить свой публичный ключ в сети на сервере с открытым доступом. Каждый  (В или С) может скачать его и прислать конфиденциальное письмо для А. </a:t>
            </a:r>
          </a:p>
          <a:p>
            <a:pPr algn="just"/>
            <a:endParaRPr lang="ru-RU" dirty="0" smtClean="0"/>
          </a:p>
          <a:p>
            <a:pPr algn="just"/>
            <a:r>
              <a:rPr lang="ru-RU" dirty="0" smtClean="0"/>
              <a:t>Сообщение может прочесть только А, так как лишь он обладает частным (секретным), ключом раскрывающим сообщение, то есть проблема конфиденциальности решена. </a:t>
            </a:r>
          </a:p>
          <a:p>
            <a:pPr algn="just"/>
            <a:endParaRPr lang="ru-RU" dirty="0" smtClean="0"/>
          </a:p>
          <a:p>
            <a:pPr algn="just"/>
            <a:r>
              <a:rPr lang="ru-RU" dirty="0" smtClean="0"/>
              <a:t>Но А не может быть уверен, что сообщение не прислал С, выдающий себя за В. Таким образом, аутентификация не обеспечивается</a:t>
            </a:r>
            <a:endParaRPr lang="ru-RU" dirty="0"/>
          </a:p>
        </p:txBody>
      </p:sp>
      <p:pic>
        <p:nvPicPr>
          <p:cNvPr id="68610" name="Picture 2" descr="Сообщение может прочесть только А, так как лишь он обладает частным ключом, раскрывающим сообщение, то есть проблема конфиденциальности решена. Но А не может быть уверен, что сообщение не прислал С, выдающий себя за В. Таким образом, аутентификация не обеспечивается"/>
          <p:cNvPicPr>
            <a:picLocks noChangeAspect="1" noChangeArrowheads="1"/>
          </p:cNvPicPr>
          <p:nvPr/>
        </p:nvPicPr>
        <p:blipFill>
          <a:blip r:embed="rId2" cstate="print"/>
          <a:srcRect/>
          <a:stretch>
            <a:fillRect/>
          </a:stretch>
        </p:blipFill>
        <p:spPr bwMode="auto">
          <a:xfrm>
            <a:off x="203060" y="2132856"/>
            <a:ext cx="4572000" cy="3456384"/>
          </a:xfrm>
          <a:prstGeom prst="rect">
            <a:avLst/>
          </a:prstGeom>
          <a:noFill/>
        </p:spPr>
      </p:pic>
    </p:spTree>
    <p:extLst>
      <p:ext uri="{BB962C8B-B14F-4D97-AF65-F5344CB8AC3E}">
        <p14:creationId xmlns:p14="http://schemas.microsoft.com/office/powerpoint/2010/main" val="39102886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90000"/>
          </a:schemeClr>
        </a:solidFill>
        <a:effectLst/>
      </p:bgPr>
    </p:bg>
    <p:spTree>
      <p:nvGrpSpPr>
        <p:cNvPr id="1" name=""/>
        <p:cNvGrpSpPr/>
        <p:nvPr/>
      </p:nvGrpSpPr>
      <p:grpSpPr>
        <a:xfrm>
          <a:off x="0" y="0"/>
          <a:ext cx="0" cy="0"/>
          <a:chOff x="0" y="0"/>
          <a:chExt cx="0" cy="0"/>
        </a:xfrm>
      </p:grpSpPr>
      <p:sp>
        <p:nvSpPr>
          <p:cNvPr id="3" name="Прямоугольник 2"/>
          <p:cNvSpPr/>
          <p:nvPr/>
        </p:nvSpPr>
        <p:spPr>
          <a:xfrm>
            <a:off x="107504" y="476672"/>
            <a:ext cx="8856984" cy="5832648"/>
          </a:xfrm>
          <a:prstGeom prst="rect">
            <a:avLst/>
          </a:prstGeom>
          <a:solidFill>
            <a:schemeClr val="accent1">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ru-RU"/>
          </a:p>
        </p:txBody>
      </p:sp>
      <p:graphicFrame>
        <p:nvGraphicFramePr>
          <p:cNvPr id="2" name="Схема 1"/>
          <p:cNvGraphicFramePr/>
          <p:nvPr>
            <p:extLst>
              <p:ext uri="{D42A27DB-BD31-4B8C-83A1-F6EECF244321}">
                <p14:modId xmlns:p14="http://schemas.microsoft.com/office/powerpoint/2010/main" val="3071331857"/>
              </p:ext>
            </p:extLst>
          </p:nvPr>
        </p:nvGraphicFramePr>
        <p:xfrm>
          <a:off x="179512" y="16098"/>
          <a:ext cx="8568977" cy="6293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82711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177974" y="1628800"/>
            <a:ext cx="4752528" cy="1008112"/>
          </a:xfrm>
        </p:spPr>
        <p:txBody>
          <a:bodyPr>
            <a:normAutofit fontScale="90000"/>
          </a:bodyPr>
          <a:lstStyle/>
          <a:p>
            <a:r>
              <a:rPr lang="ru-RU" dirty="0" smtClean="0">
                <a:solidFill>
                  <a:schemeClr val="tx2">
                    <a:lumMod val="90000"/>
                  </a:schemeClr>
                </a:solidFill>
              </a:rPr>
              <a:t>Шифрование с симметричным и асимметричным ключом</a:t>
            </a:r>
            <a:endParaRPr lang="ru-RU" dirty="0">
              <a:solidFill>
                <a:schemeClr val="tx2">
                  <a:lumMod val="90000"/>
                </a:schemeClr>
              </a:solidFill>
            </a:endParaRPr>
          </a:p>
        </p:txBody>
      </p:sp>
      <p:sp>
        <p:nvSpPr>
          <p:cNvPr id="3" name="Текст 2"/>
          <p:cNvSpPr>
            <a:spLocks noGrp="1"/>
          </p:cNvSpPr>
          <p:nvPr>
            <p:ph type="body" idx="2"/>
          </p:nvPr>
        </p:nvSpPr>
        <p:spPr>
          <a:xfrm>
            <a:off x="5004048" y="2600966"/>
            <a:ext cx="3885838" cy="4789510"/>
          </a:xfrm>
        </p:spPr>
        <p:txBody>
          <a:bodyPr>
            <a:normAutofit/>
          </a:bodyPr>
          <a:lstStyle/>
          <a:p>
            <a:pPr algn="just"/>
            <a:r>
              <a:rPr lang="ru-RU" sz="2000" dirty="0" smtClean="0"/>
              <a:t>современные системы шифрования используют комбинацию асимметричной и традиционной симметричной систем шифрования. Шифрование с открытым ключом используется для передачи </a:t>
            </a:r>
            <a:r>
              <a:rPr lang="ru-RU" sz="2000" i="1" dirty="0" smtClean="0"/>
              <a:t>симметричного ключа</a:t>
            </a:r>
            <a:r>
              <a:rPr lang="ru-RU" sz="2000" dirty="0" smtClean="0"/>
              <a:t>, который служит непосредственно для шифрования передаваемой информации.</a:t>
            </a:r>
            <a:endParaRPr lang="ru-RU" sz="2000" dirty="0"/>
          </a:p>
        </p:txBody>
      </p:sp>
      <p:pic>
        <p:nvPicPr>
          <p:cNvPr id="69634" name="Picture 2" descr="Шифрование с симметричным и асимметричным ключом"/>
          <p:cNvPicPr>
            <a:picLocks noChangeAspect="1" noChangeArrowheads="1"/>
          </p:cNvPicPr>
          <p:nvPr/>
        </p:nvPicPr>
        <p:blipFill>
          <a:blip r:embed="rId2" cstate="print"/>
          <a:srcRect/>
          <a:stretch>
            <a:fillRect/>
          </a:stretch>
        </p:blipFill>
        <p:spPr bwMode="auto">
          <a:xfrm>
            <a:off x="323528" y="476672"/>
            <a:ext cx="4572000" cy="5791201"/>
          </a:xfrm>
          <a:prstGeom prst="rect">
            <a:avLst/>
          </a:prstGeom>
          <a:noFill/>
        </p:spPr>
      </p:pic>
    </p:spTree>
    <p:extLst>
      <p:ext uri="{BB962C8B-B14F-4D97-AF65-F5344CB8AC3E}">
        <p14:creationId xmlns:p14="http://schemas.microsoft.com/office/powerpoint/2010/main" val="343125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539552" y="404664"/>
            <a:ext cx="8183880" cy="1051560"/>
          </a:xfrm>
        </p:spPr>
        <p:txBody>
          <a:bodyPr>
            <a:normAutofit fontScale="90000"/>
          </a:bodyPr>
          <a:lstStyle/>
          <a:p>
            <a:r>
              <a:rPr lang="ru-RU" b="0" dirty="0" smtClean="0">
                <a:solidFill>
                  <a:schemeClr val="tx2">
                    <a:lumMod val="90000"/>
                  </a:schemeClr>
                </a:solidFill>
              </a:rPr>
              <a:t>Схема шифрования с симметричным и асимметричным ключом</a:t>
            </a:r>
            <a:endParaRPr lang="ru-RU" dirty="0">
              <a:solidFill>
                <a:schemeClr val="tx2">
                  <a:lumMod val="90000"/>
                </a:schemeClr>
              </a:solidFill>
            </a:endParaRPr>
          </a:p>
        </p:txBody>
      </p:sp>
      <p:sp>
        <p:nvSpPr>
          <p:cNvPr id="6" name="Содержимое 5"/>
          <p:cNvSpPr>
            <a:spLocks noGrp="1"/>
          </p:cNvSpPr>
          <p:nvPr>
            <p:ph idx="1"/>
          </p:nvPr>
        </p:nvSpPr>
        <p:spPr>
          <a:xfrm>
            <a:off x="611560" y="1700808"/>
            <a:ext cx="8183880" cy="4692008"/>
          </a:xfrm>
        </p:spPr>
        <p:txBody>
          <a:bodyPr>
            <a:normAutofit fontScale="85000" lnSpcReduction="20000"/>
          </a:bodyPr>
          <a:lstStyle/>
          <a:p>
            <a:pPr algn="just"/>
            <a:r>
              <a:rPr lang="ru-RU" b="1" dirty="0" smtClean="0"/>
              <a:t>А</a:t>
            </a:r>
            <a:r>
              <a:rPr lang="ru-RU" dirty="0" smtClean="0"/>
              <a:t> шифрует исходный файл с помощью симметричного (секретного) ключа (1). Затем (2) </a:t>
            </a:r>
            <a:r>
              <a:rPr lang="ru-RU" b="1" dirty="0" smtClean="0"/>
              <a:t>А</a:t>
            </a:r>
            <a:r>
              <a:rPr lang="ru-RU" dirty="0" smtClean="0"/>
              <a:t> получает из открытых источников публичный ключ, принадлежащий </a:t>
            </a:r>
            <a:r>
              <a:rPr lang="ru-RU" b="1" dirty="0" smtClean="0"/>
              <a:t>В</a:t>
            </a:r>
            <a:r>
              <a:rPr lang="ru-RU" dirty="0" smtClean="0"/>
              <a:t>, и с помощью этого ключа зашифровывает свой </a:t>
            </a:r>
            <a:r>
              <a:rPr lang="ru-RU" i="1" dirty="0" smtClean="0"/>
              <a:t>симметричный ключ</a:t>
            </a:r>
            <a:r>
              <a:rPr lang="ru-RU" dirty="0" smtClean="0"/>
              <a:t>. Далее (3) оба объекта (зашифрованный файл и зашифрованный </a:t>
            </a:r>
            <a:r>
              <a:rPr lang="ru-RU" i="1" dirty="0" smtClean="0"/>
              <a:t>симметричный ключ</a:t>
            </a:r>
            <a:r>
              <a:rPr lang="ru-RU" dirty="0" smtClean="0"/>
              <a:t>) отсылаются на адрес В посредством Интернета.</a:t>
            </a:r>
          </a:p>
          <a:p>
            <a:pPr algn="just"/>
            <a:r>
              <a:rPr lang="ru-RU" b="1" dirty="0" smtClean="0"/>
              <a:t>В</a:t>
            </a:r>
            <a:r>
              <a:rPr lang="ru-RU" dirty="0" smtClean="0"/>
              <a:t> получает оба объекта (4). </a:t>
            </a:r>
            <a:r>
              <a:rPr lang="ru-RU" i="1" dirty="0" smtClean="0"/>
              <a:t>Симметричный ключ</a:t>
            </a:r>
            <a:r>
              <a:rPr lang="ru-RU" dirty="0" smtClean="0"/>
              <a:t> расшифровывается частным ключом, принадлежащим </a:t>
            </a:r>
            <a:r>
              <a:rPr lang="ru-RU" b="1" dirty="0" smtClean="0"/>
              <a:t>В</a:t>
            </a:r>
            <a:r>
              <a:rPr lang="ru-RU" dirty="0" smtClean="0"/>
              <a:t> (5) и, наконец, с помощью </a:t>
            </a:r>
            <a:r>
              <a:rPr lang="ru-RU" i="1" dirty="0" smtClean="0"/>
              <a:t>расшифрованного</a:t>
            </a:r>
            <a:r>
              <a:rPr lang="ru-RU" dirty="0" smtClean="0"/>
              <a:t> </a:t>
            </a:r>
            <a:r>
              <a:rPr lang="ru-RU" i="1" dirty="0" smtClean="0"/>
              <a:t>симметричного ключа</a:t>
            </a:r>
            <a:r>
              <a:rPr lang="ru-RU" dirty="0" smtClean="0"/>
              <a:t> расшифровывается исходный файл  (6).</a:t>
            </a:r>
          </a:p>
          <a:p>
            <a:pPr algn="just"/>
            <a:r>
              <a:rPr lang="ru-RU" dirty="0" smtClean="0"/>
              <a:t>Когда кто-то получает от вас сообщение, зашифрованное вашим частным ключом, он уверен в </a:t>
            </a:r>
            <a:r>
              <a:rPr lang="ru-RU" i="1" dirty="0" smtClean="0"/>
              <a:t>аутентичности</a:t>
            </a:r>
            <a:r>
              <a:rPr lang="ru-RU" dirty="0" smtClean="0"/>
              <a:t> послания. То есть в данном случае шифрование эквивалентно поставленной подписи.</a:t>
            </a:r>
          </a:p>
          <a:p>
            <a:pPr algn="just"/>
            <a:endParaRPr lang="ru-RU" dirty="0"/>
          </a:p>
        </p:txBody>
      </p:sp>
    </p:spTree>
    <p:extLst>
      <p:ext uri="{BB962C8B-B14F-4D97-AF65-F5344CB8AC3E}">
        <p14:creationId xmlns:p14="http://schemas.microsoft.com/office/powerpoint/2010/main" val="41137669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80898" name="Picture 2" descr="http://education.aspu.ru/olifer_img/gl11-12.jpg"/>
          <p:cNvPicPr>
            <a:picLocks noChangeAspect="1" noChangeArrowheads="1"/>
          </p:cNvPicPr>
          <p:nvPr/>
        </p:nvPicPr>
        <p:blipFill>
          <a:blip r:embed="rId2" cstate="print"/>
          <a:srcRect/>
          <a:stretch>
            <a:fillRect/>
          </a:stretch>
        </p:blipFill>
        <p:spPr bwMode="auto">
          <a:xfrm>
            <a:off x="1115616" y="836712"/>
            <a:ext cx="6983754" cy="4930532"/>
          </a:xfrm>
          <a:prstGeom prst="rect">
            <a:avLst/>
          </a:prstGeom>
          <a:noFill/>
        </p:spPr>
      </p:pic>
    </p:spTree>
    <p:extLst>
      <p:ext uri="{BB962C8B-B14F-4D97-AF65-F5344CB8AC3E}">
        <p14:creationId xmlns:p14="http://schemas.microsoft.com/office/powerpoint/2010/main" val="35473096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7584" y="-99392"/>
            <a:ext cx="7772400" cy="1143000"/>
          </a:xfrm>
        </p:spPr>
        <p:txBody>
          <a:bodyPr/>
          <a:lstStyle/>
          <a:p>
            <a:pPr algn="ctr"/>
            <a:r>
              <a:rPr lang="ru-RU" dirty="0" smtClean="0">
                <a:solidFill>
                  <a:schemeClr val="tx2">
                    <a:lumMod val="90000"/>
                  </a:schemeClr>
                </a:solidFill>
              </a:rPr>
              <a:t>Контрольные вопросы</a:t>
            </a:r>
            <a:endParaRPr lang="ru-RU" dirty="0">
              <a:solidFill>
                <a:schemeClr val="tx2">
                  <a:lumMod val="90000"/>
                </a:schemeClr>
              </a:solidFill>
            </a:endParaRPr>
          </a:p>
        </p:txBody>
      </p:sp>
      <p:sp>
        <p:nvSpPr>
          <p:cNvPr id="3" name="Объект 2"/>
          <p:cNvSpPr>
            <a:spLocks noGrp="1"/>
          </p:cNvSpPr>
          <p:nvPr>
            <p:ph sz="quarter" idx="1"/>
          </p:nvPr>
        </p:nvSpPr>
        <p:spPr>
          <a:xfrm>
            <a:off x="914400" y="1447800"/>
            <a:ext cx="7906072" cy="4573488"/>
          </a:xfrm>
        </p:spPr>
        <p:txBody>
          <a:bodyPr/>
          <a:lstStyle/>
          <a:p>
            <a:pPr marL="514350" indent="-514350" algn="just">
              <a:buFont typeface="+mj-lt"/>
              <a:buAutoNum type="arabicPeriod"/>
            </a:pPr>
            <a:r>
              <a:rPr lang="ru-RU" dirty="0" smtClean="0"/>
              <a:t>ЭЦП – это…</a:t>
            </a:r>
            <a:endParaRPr lang="ru-RU" dirty="0"/>
          </a:p>
          <a:p>
            <a:pPr marL="514350" indent="-514350" algn="just">
              <a:buFont typeface="+mj-lt"/>
              <a:buAutoNum type="arabicPeriod"/>
            </a:pPr>
            <a:r>
              <a:rPr lang="ru-RU" dirty="0" smtClean="0"/>
              <a:t>Перечислите и кратко опишите виды цифровых подписей.</a:t>
            </a:r>
          </a:p>
          <a:p>
            <a:pPr marL="514350" indent="-514350" algn="just">
              <a:buFont typeface="+mj-lt"/>
              <a:buAutoNum type="arabicPeriod"/>
            </a:pPr>
            <a:r>
              <a:rPr lang="ru-RU" dirty="0" smtClean="0"/>
              <a:t>Какие </a:t>
            </a:r>
            <a:r>
              <a:rPr lang="ru-RU" dirty="0"/>
              <a:t>имеются </a:t>
            </a:r>
            <a:r>
              <a:rPr lang="ru-RU" dirty="0" smtClean="0"/>
              <a:t>схемы </a:t>
            </a:r>
            <a:r>
              <a:rPr lang="ru-RU" dirty="0"/>
              <a:t>построения </a:t>
            </a:r>
            <a:r>
              <a:rPr lang="ru-RU" dirty="0" smtClean="0"/>
              <a:t>ЭЦП?</a:t>
            </a:r>
          </a:p>
          <a:p>
            <a:pPr marL="514350" indent="-514350" algn="just">
              <a:buFont typeface="+mj-lt"/>
              <a:buAutoNum type="arabicPeriod"/>
            </a:pPr>
            <a:r>
              <a:rPr lang="ru-RU" dirty="0" smtClean="0"/>
              <a:t>Напишите определение понятия «средства электронной подписи».</a:t>
            </a:r>
          </a:p>
          <a:p>
            <a:pPr marL="514350" indent="-514350" algn="just">
              <a:buFont typeface="+mj-lt"/>
              <a:buAutoNum type="arabicPeriod"/>
            </a:pPr>
            <a:r>
              <a:rPr lang="ru-RU" dirty="0" smtClean="0"/>
              <a:t>На основе каких алгоритмов могут создаваться ЭЦП?</a:t>
            </a:r>
          </a:p>
          <a:p>
            <a:pPr marL="514350" indent="-514350" algn="just">
              <a:buFont typeface="+mj-lt"/>
              <a:buAutoNum type="arabicPeriod"/>
            </a:pPr>
            <a:r>
              <a:rPr lang="ru-RU" dirty="0" smtClean="0"/>
              <a:t>Какие три процесса включает процесс создания ЭЦП?</a:t>
            </a:r>
          </a:p>
          <a:p>
            <a:pPr algn="just"/>
            <a:endParaRPr lang="ru-RU" dirty="0" smtClean="0"/>
          </a:p>
          <a:p>
            <a:pPr algn="just"/>
            <a:endParaRPr lang="ru-RU" dirty="0"/>
          </a:p>
          <a:p>
            <a:pPr algn="just"/>
            <a:endParaRPr lang="ru-RU" dirty="0"/>
          </a:p>
        </p:txBody>
      </p:sp>
    </p:spTree>
    <p:extLst>
      <p:ext uri="{BB962C8B-B14F-4D97-AF65-F5344CB8AC3E}">
        <p14:creationId xmlns:p14="http://schemas.microsoft.com/office/powerpoint/2010/main" val="1511245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4294967295"/>
          </p:nvPr>
        </p:nvSpPr>
        <p:spPr>
          <a:xfrm>
            <a:off x="251520" y="260648"/>
            <a:ext cx="8640960" cy="6381328"/>
          </a:xfrm>
        </p:spPr>
        <p:txBody>
          <a:bodyPr>
            <a:normAutofit fontScale="92500" lnSpcReduction="10000"/>
          </a:bodyPr>
          <a:lstStyle/>
          <a:p>
            <a:pPr algn="ctr">
              <a:buNone/>
            </a:pPr>
            <a:r>
              <a:rPr lang="ru-RU" dirty="0" smtClean="0"/>
              <a:t>В мире электронных </a:t>
            </a:r>
            <a:r>
              <a:rPr lang="ru-RU" sz="2800" dirty="0" smtClean="0"/>
              <a:t>документов подписание файла с помощью графических символов теряет смысл, так как подделать и скопировать графический символ можно бесконечное количество раз. Электронная Цифровая Подпись (ЭЦП) является полным электронным аналогом обычной подписи на бумаге, но реализуется не с помощью графических изображений, а с помощью математических преобразований над содержимым документа</a:t>
            </a:r>
            <a:r>
              <a:rPr lang="ru-RU" dirty="0" smtClean="0"/>
              <a:t>.</a:t>
            </a:r>
          </a:p>
          <a:p>
            <a:endParaRPr lang="ru-RU" dirty="0" smtClean="0"/>
          </a:p>
          <a:p>
            <a:pPr algn="ctr">
              <a:buNone/>
            </a:pPr>
            <a:r>
              <a:rPr lang="ru-RU" sz="2800" dirty="0" smtClean="0"/>
              <a:t>Особенности математического алгоритма создания и проверки ЭЦП гарантируют невозможность подделки такой подписи посторонними лицами, чем достигается неопровержимость авторства. На современном этапе развития электронной торговли надежность и удобство использования ЭЦП не вызывает сомнений.</a:t>
            </a:r>
            <a:endParaRPr lang="ru-RU"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67544" y="188640"/>
            <a:ext cx="8064896" cy="3046988"/>
          </a:xfrm>
          <a:prstGeom prst="rect">
            <a:avLst/>
          </a:prstGeom>
        </p:spPr>
        <p:txBody>
          <a:bodyPr wrap="square">
            <a:spAutoFit/>
          </a:bodyPr>
          <a:lstStyle/>
          <a:p>
            <a:pPr algn="ctr"/>
            <a:r>
              <a:rPr lang="ru-RU" sz="2400" dirty="0" smtClean="0"/>
              <a:t>ЭЦП – реквизит электронного документа, предназначенный для защиты данного документа от подделки, полученный в результате криптографического преобразования информации с использованием закрытого ключа ЭЦП и позволяющий идентифицировать владельца ключа, а также установить отсутствие искажения информации в электронном документе.</a:t>
            </a:r>
            <a:endParaRPr lang="ru-RU" sz="2400" dirty="0"/>
          </a:p>
        </p:txBody>
      </p:sp>
      <p:pic>
        <p:nvPicPr>
          <p:cNvPr id="2050" name="Picture 2"/>
          <p:cNvPicPr>
            <a:picLocks noChangeAspect="1" noChangeArrowheads="1"/>
          </p:cNvPicPr>
          <p:nvPr/>
        </p:nvPicPr>
        <p:blipFill>
          <a:blip r:embed="rId2" cstate="print"/>
          <a:srcRect/>
          <a:stretch>
            <a:fillRect/>
          </a:stretch>
        </p:blipFill>
        <p:spPr bwMode="auto">
          <a:xfrm>
            <a:off x="323528" y="4149080"/>
            <a:ext cx="3323446" cy="23762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260648"/>
            <a:ext cx="8712968" cy="5170646"/>
          </a:xfrm>
          <a:prstGeom prst="rect">
            <a:avLst/>
          </a:prstGeom>
        </p:spPr>
        <p:txBody>
          <a:bodyPr wrap="square">
            <a:spAutoFit/>
          </a:bodyPr>
          <a:lstStyle/>
          <a:p>
            <a:pPr algn="just"/>
            <a:r>
              <a:rPr lang="ru-RU" sz="2400" dirty="0" smtClean="0"/>
              <a:t>ЭЦП представляет собой определенную последовательность символов, которая формируется в результате преобразования исходного документа (или любой другой информации) при помощи специального программного обеспечения. ЭЦП добавляется к исходному документу при пересылке. ЭЦП является уникальной для каждого документа и не может быть перенесена на другой документ. Невозможность подделки ЭЦП обеспечивается значительным количеством математических вычислений, необходимых для её подбора. Таким образом, при получении документа, подписанного ЭЦП, получатель может быть уверен в авторстве и неизменности текста данного документа.</a:t>
            </a:r>
          </a:p>
          <a:p>
            <a:endParaRPr lang="ru-RU"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3528" y="476672"/>
            <a:ext cx="8424936" cy="6001643"/>
          </a:xfrm>
          <a:prstGeom prst="rect">
            <a:avLst/>
          </a:prstGeom>
        </p:spPr>
        <p:txBody>
          <a:bodyPr wrap="square">
            <a:spAutoFit/>
          </a:bodyPr>
          <a:lstStyle/>
          <a:p>
            <a:pPr algn="just"/>
            <a:r>
              <a:rPr lang="ru-RU" sz="2400" dirty="0" smtClean="0"/>
              <a:t>Использование ЭЦП является на сегодняшний день законодательно оформленной и юридически значимой процедурой обмена защищенными данными через телекоммуникационные каналы связи, в частности, через Интернет. Особую актуальность применение ЭЦП, безусловно, приобретает в связи с переходом системы государственного и муниципального заказа на электронные схемы функционирования.</a:t>
            </a:r>
          </a:p>
          <a:p>
            <a:pPr algn="just"/>
            <a:endParaRPr lang="ru-RU" sz="2400" dirty="0" smtClean="0"/>
          </a:p>
          <a:p>
            <a:pPr algn="just"/>
            <a:r>
              <a:rPr lang="ru-RU" sz="2400" dirty="0" smtClean="0"/>
              <a:t>ЭЦП заменяет собой подпись уполномоченного лица и печать организации, что позволяет не дублировать подаваемые документов на бумаге. В прошлое ушли те времена, когда Участники Размещения Заказа должны были готовить объемные заявки в печатном виде, чтобы поучаствовать в открытом конкурсе или открытом аукционе.</a:t>
            </a:r>
            <a:endParaRPr lang="ru-RU"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1560" y="476672"/>
            <a:ext cx="8183880" cy="619512"/>
          </a:xfrm>
        </p:spPr>
        <p:txBody>
          <a:bodyPr>
            <a:normAutofit fontScale="90000"/>
          </a:bodyPr>
          <a:lstStyle/>
          <a:p>
            <a:pPr algn="ctr"/>
            <a:r>
              <a:rPr lang="ru-RU" dirty="0" smtClean="0"/>
              <a:t>ВИДЫ ЦИФРОВЫХ ПОДПИСЕЙ</a:t>
            </a:r>
            <a:endParaRPr lang="ru-RU" dirty="0"/>
          </a:p>
        </p:txBody>
      </p:sp>
      <p:sp>
        <p:nvSpPr>
          <p:cNvPr id="3" name="Содержимое 2"/>
          <p:cNvSpPr>
            <a:spLocks noGrp="1"/>
          </p:cNvSpPr>
          <p:nvPr>
            <p:ph idx="1"/>
          </p:nvPr>
        </p:nvSpPr>
        <p:spPr>
          <a:xfrm>
            <a:off x="467544" y="1196752"/>
            <a:ext cx="8327896" cy="3456384"/>
          </a:xfrm>
        </p:spPr>
        <p:txBody>
          <a:bodyPr>
            <a:normAutofit/>
          </a:bodyPr>
          <a:lstStyle/>
          <a:p>
            <a:pPr marL="0" lvl="0" indent="0" algn="just">
              <a:buNone/>
            </a:pPr>
            <a:r>
              <a:rPr lang="ru-RU" b="1" dirty="0" smtClean="0"/>
              <a:t>Простая электронная подпись (ПЭП) </a:t>
            </a:r>
            <a:r>
              <a:rPr lang="ru-RU" dirty="0" smtClean="0"/>
              <a:t>– </a:t>
            </a:r>
            <a:r>
              <a:rPr lang="ru-RU" sz="2000" dirty="0" smtClean="0"/>
              <a:t>подтверждает, что электронное сообщение отправлено конкретным лицом. Предназначена для подписания электронных сообщений, направляемых в государственный орган, орган местного самоуправления или должностному лицу.</a:t>
            </a:r>
          </a:p>
          <a:p>
            <a:pPr lvl="0" algn="just"/>
            <a:r>
              <a:rPr lang="ru-RU" sz="2000" dirty="0" smtClean="0"/>
              <a:t>Создается с помощью кодов, паролей и других инструментов (комбинация логина и пароля).</a:t>
            </a:r>
          </a:p>
          <a:p>
            <a:pPr lvl="0" algn="just"/>
            <a:r>
              <a:rPr lang="ru-RU" sz="2000" dirty="0" smtClean="0"/>
              <a:t>Может рассматриваться как аналог собственноручной подписи.</a:t>
            </a:r>
          </a:p>
          <a:p>
            <a:pPr algn="just">
              <a:buNone/>
            </a:pPr>
            <a:endParaRPr lang="ru-RU" dirty="0"/>
          </a:p>
        </p:txBody>
      </p:sp>
      <p:pic>
        <p:nvPicPr>
          <p:cNvPr id="14338" name="Picture 2" descr="http://www.iecp.ru/images/ecp_01.png"/>
          <p:cNvPicPr>
            <a:picLocks noChangeAspect="1" noChangeArrowheads="1"/>
          </p:cNvPicPr>
          <p:nvPr/>
        </p:nvPicPr>
        <p:blipFill>
          <a:blip r:embed="rId2" cstate="print"/>
          <a:srcRect/>
          <a:stretch>
            <a:fillRect/>
          </a:stretch>
        </p:blipFill>
        <p:spPr bwMode="auto">
          <a:xfrm>
            <a:off x="1043608" y="4509120"/>
            <a:ext cx="6667500" cy="1905000"/>
          </a:xfrm>
          <a:prstGeom prst="rect">
            <a:avLst/>
          </a:prstGeom>
          <a:noFill/>
        </p:spPr>
      </p:pic>
    </p:spTree>
    <p:extLst>
      <p:ext uri="{BB962C8B-B14F-4D97-AF65-F5344CB8AC3E}">
        <p14:creationId xmlns:p14="http://schemas.microsoft.com/office/powerpoint/2010/main" val="23449347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праведливость">
  <a:themeElements>
    <a:clrScheme name="Открытая">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Справедливость">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Справедливость">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163</TotalTime>
  <Words>2058</Words>
  <Application>Microsoft Office PowerPoint</Application>
  <PresentationFormat>Экран (4:3)</PresentationFormat>
  <Paragraphs>194</Paragraphs>
  <Slides>43</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43</vt:i4>
      </vt:variant>
    </vt:vector>
  </HeadingPairs>
  <TitlesOfParts>
    <vt:vector size="52" baseType="lpstr">
      <vt:lpstr>Arial</vt:lpstr>
      <vt:lpstr>Calibri</vt:lpstr>
      <vt:lpstr>Cambria</vt:lpstr>
      <vt:lpstr>Comic Sans MS</vt:lpstr>
      <vt:lpstr>Franklin Gothic Book</vt:lpstr>
      <vt:lpstr>Perpetua</vt:lpstr>
      <vt:lpstr>Wingdings</vt:lpstr>
      <vt:lpstr>Wingdings 2</vt:lpstr>
      <vt:lpstr>Справедливость</vt:lpstr>
      <vt:lpstr>Презентация PowerPoint</vt:lpstr>
      <vt:lpstr>Что такое ЭЦП?</vt:lpstr>
      <vt:lpstr>Порядок подписания электронного документа</vt:lpstr>
      <vt:lpstr>Презентация PowerPoint</vt:lpstr>
      <vt:lpstr>Презентация PowerPoint</vt:lpstr>
      <vt:lpstr>Презентация PowerPoint</vt:lpstr>
      <vt:lpstr>Презентация PowerPoint</vt:lpstr>
      <vt:lpstr>Презентация PowerPoint</vt:lpstr>
      <vt:lpstr>ВИДЫ ЦИФРОВЫХ ПОДПИСЕЙ</vt:lpstr>
      <vt:lpstr>ВИДЫ ЦИФРОВЫХ ПОДПИСЕЙ</vt:lpstr>
      <vt:lpstr>ВИДЫ ЦИФРОВЫХ ПОДПИСЕЙ</vt:lpstr>
      <vt:lpstr>Как пользоваться ЭЦП?</vt:lpstr>
      <vt:lpstr>Презентация PowerPoint</vt:lpstr>
      <vt:lpstr>Требования к цифровой подписи</vt:lpstr>
      <vt:lpstr>Схемы построения ЭЦП</vt:lpstr>
      <vt:lpstr>Презентация PowerPoint</vt:lpstr>
      <vt:lpstr>Презентация PowerPoint</vt:lpstr>
      <vt:lpstr>Презентация PowerPoint</vt:lpstr>
      <vt:lpstr>  Устройства хранения закрытого ключа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Симметричные алгоритмы</vt:lpstr>
      <vt:lpstr>Примеры симметричных алгоритмов</vt:lpstr>
      <vt:lpstr>Симметричная схема шифрования</vt:lpstr>
      <vt:lpstr>Прямая  ЭЦП. Ассиметричные алгоритмы шифрования . Ключи.</vt:lpstr>
      <vt:lpstr>Презентация PowerPoint</vt:lpstr>
      <vt:lpstr>СХЕМА ЭЦП ВКЛЮЧАЕТ 3 ПРОЦЕССА</vt:lpstr>
      <vt:lpstr>Презентация PowerPoint</vt:lpstr>
      <vt:lpstr> Хеш-функция  (контрольная сумма, дайджест сообщения)</vt:lpstr>
      <vt:lpstr>Использование хеш-функций</vt:lpstr>
      <vt:lpstr>Достоинства и недостатки  Хеш-функции</vt:lpstr>
      <vt:lpstr>Презентация PowerPoint</vt:lpstr>
      <vt:lpstr>СТАНДАРТЫ ЭЦП</vt:lpstr>
      <vt:lpstr>Асимметричное шифрование.   Проблема конфиденциальности  </vt:lpstr>
      <vt:lpstr>Асимметричное шифрование.   Проблема аутентификации </vt:lpstr>
      <vt:lpstr>Шифрование с симметричным и асимметричным ключом</vt:lpstr>
      <vt:lpstr>Схема шифрования с симметричным и асимметричным ключом</vt:lpstr>
      <vt:lpstr>Презентация PowerPoint</vt:lpstr>
      <vt:lpstr>Контрольные вопросы</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Документационное обеспечение управления</dc:title>
  <dc:creator>User</dc:creator>
  <cp:lastModifiedBy>Преподаватель</cp:lastModifiedBy>
  <cp:revision>36</cp:revision>
  <dcterms:created xsi:type="dcterms:W3CDTF">2014-03-17T11:57:45Z</dcterms:created>
  <dcterms:modified xsi:type="dcterms:W3CDTF">2019-03-28T09:15:36Z</dcterms:modified>
</cp:coreProperties>
</file>