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5" r:id="rId1"/>
    <p:sldMasterId id="2147483967" r:id="rId2"/>
    <p:sldMasterId id="2147484190" r:id="rId3"/>
  </p:sldMasterIdLst>
  <p:sldIdLst>
    <p:sldId id="256" r:id="rId4"/>
    <p:sldId id="257" r:id="rId5"/>
    <p:sldId id="273" r:id="rId6"/>
    <p:sldId id="258" r:id="rId7"/>
    <p:sldId id="259" r:id="rId8"/>
    <p:sldId id="261" r:id="rId9"/>
    <p:sldId id="274" r:id="rId10"/>
    <p:sldId id="275" r:id="rId11"/>
    <p:sldId id="276" r:id="rId12"/>
    <p:sldId id="277" r:id="rId13"/>
    <p:sldId id="278" r:id="rId14"/>
    <p:sldId id="279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6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1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3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93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19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1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0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7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53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5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25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08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05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27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35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3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26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11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89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7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64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648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264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253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07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07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847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49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4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4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7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  <p:sldLayoutId id="2147484204" r:id="rId14"/>
    <p:sldLayoutId id="2147484205" r:id="rId15"/>
    <p:sldLayoutId id="2147484206" r:id="rId16"/>
    <p:sldLayoutId id="21474842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0054" y="144781"/>
            <a:ext cx="12252054" cy="70965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Шифрование с использованием системы Цезаря </a:t>
            </a:r>
            <a:endParaRPr lang="ru-RU" sz="4000" dirty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4361" y="1663908"/>
            <a:ext cx="8423221" cy="3821799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 со сдвигом тринадцать также используется в алгоритме ROT13, простом методе запутывания текста, широко используемого в </a:t>
            </a:r>
            <a:r>
              <a:rPr lang="ru-RU" sz="32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Usenet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, и используется скорее как способ сокрытия </a:t>
            </a:r>
            <a:r>
              <a:rPr lang="ru-RU" sz="32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спойлеров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, чем как метод 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шифрования.</a:t>
            </a:r>
            <a:endParaRPr lang="ru-RU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 useBgFill="1">
        <p:nvSpPr>
          <p:cNvPr id="5" name="Заголовок 1"/>
          <p:cNvSpPr txBox="1">
            <a:spLocks/>
          </p:cNvSpPr>
          <p:nvPr/>
        </p:nvSpPr>
        <p:spPr>
          <a:xfrm>
            <a:off x="-60054" y="129791"/>
            <a:ext cx="12252052" cy="664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 useBgFill="1">
        <p:nvSpPr>
          <p:cNvPr id="5" name="Заголовок 1"/>
          <p:cNvSpPr txBox="1">
            <a:spLocks/>
          </p:cNvSpPr>
          <p:nvPr/>
        </p:nvSpPr>
        <p:spPr>
          <a:xfrm>
            <a:off x="-60054" y="129791"/>
            <a:ext cx="12252052" cy="664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 useBgFill="1">
        <p:nvSpPr>
          <p:cNvPr id="6" name="Объект 2"/>
          <p:cNvSpPr txBox="1">
            <a:spLocks/>
          </p:cNvSpPr>
          <p:nvPr/>
        </p:nvSpPr>
        <p:spPr>
          <a:xfrm>
            <a:off x="959370" y="1773229"/>
            <a:ext cx="6460760" cy="448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buNone/>
            </a:pPr>
            <a:r>
              <a:rPr lang="ru-RU" sz="3200" dirty="0" smtClean="0">
                <a:latin typeface="Comic Sans MS" panose="030F0702030302020204" pitchFamily="66" charset="0"/>
              </a:rPr>
              <a:t>Шифр Цезаря можно взломать методом грубой силы. Для этого достаточно </a:t>
            </a:r>
            <a:r>
              <a:rPr lang="ru-RU" sz="3200" dirty="0">
                <a:latin typeface="Comic Sans MS" panose="030F0702030302020204" pitchFamily="66" charset="0"/>
              </a:rPr>
              <a:t>выписать отрывок зашифрованного текста в столбец всех возможных сдвигов — техника, иногда называемая как «завершение простого компонента</a:t>
            </a:r>
            <a:r>
              <a:rPr lang="ru-RU" sz="3200" dirty="0" smtClean="0">
                <a:latin typeface="Comic Sans MS" panose="030F0702030302020204" pitchFamily="66" charset="0"/>
              </a:rPr>
              <a:t>».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766" y="1773229"/>
            <a:ext cx="3003030" cy="44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4984" y="1559532"/>
            <a:ext cx="10321975" cy="4533415"/>
          </a:xfrm>
        </p:spPr>
        <p:txBody>
          <a:bodyPr>
            <a:noAutofit/>
          </a:bodyPr>
          <a:lstStyle/>
          <a:p>
            <a:pPr marL="0" indent="450000" algn="just">
              <a:buNone/>
            </a:pPr>
            <a:r>
              <a:rPr lang="ru-RU" sz="3200" dirty="0">
                <a:latin typeface="Comic Sans MS" panose="030F0702030302020204" pitchFamily="66" charset="0"/>
              </a:rPr>
              <a:t>Другой способ применения этого метода — это написать алфавит под каждой буквой зашифрованного текста, начиная с этой буквы. Метод может быть ускорен, если использовать заранее подготовленные полоски с алфавитом. Для этого нужно сложить полоски так, чтобы в одной строке образовался </a:t>
            </a:r>
            <a:r>
              <a:rPr lang="ru-RU" sz="3200" dirty="0" err="1">
                <a:latin typeface="Comic Sans MS" panose="030F0702030302020204" pitchFamily="66" charset="0"/>
              </a:rPr>
              <a:t>зашифрованый</a:t>
            </a:r>
            <a:r>
              <a:rPr lang="ru-RU" sz="3200" dirty="0">
                <a:latin typeface="Comic Sans MS" panose="030F0702030302020204" pitchFamily="66" charset="0"/>
              </a:rPr>
              <a:t> текст, тогда в некоторой другой строке мы увидим открытый текст.</a:t>
            </a:r>
          </a:p>
        </p:txBody>
      </p:sp>
      <p:sp useBgFill="1">
        <p:nvSpPr>
          <p:cNvPr id="5" name="Заголовок 1"/>
          <p:cNvSpPr txBox="1">
            <a:spLocks/>
          </p:cNvSpPr>
          <p:nvPr/>
        </p:nvSpPr>
        <p:spPr>
          <a:xfrm>
            <a:off x="-60054" y="129791"/>
            <a:ext cx="12252052" cy="664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54" y="0"/>
            <a:ext cx="12252054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054" y="129791"/>
            <a:ext cx="12252054" cy="799600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</a:p>
        </p:txBody>
      </p:sp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0348" y="1497143"/>
            <a:ext cx="4224681" cy="4171014"/>
          </a:xfrm>
        </p:spPr>
        <p:txBody>
          <a:bodyPr anchor="t">
            <a:normAutofit/>
          </a:bodyPr>
          <a:lstStyle/>
          <a:p>
            <a:pPr marL="0" indent="450000" algn="just">
              <a:lnSpc>
                <a:spcPct val="110000"/>
              </a:lnSpc>
              <a:buNone/>
            </a:pPr>
            <a:r>
              <a:rPr lang="ru-RU" sz="3200" dirty="0" smtClean="0">
                <a:latin typeface="Comic Sans MS" panose="030F0702030302020204" pitchFamily="66" charset="0"/>
              </a:rPr>
              <a:t> 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Шаг 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шифрования, выполняемый </a:t>
            </a:r>
            <a:r>
              <a:rPr lang="ru-RU" sz="3200" dirty="0" err="1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-ром 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Цезаря, часто включается как часть 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более </a:t>
            </a:r>
            <a:r>
              <a:rPr lang="ru-RU" sz="3200" dirty="0" err="1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сло-жных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схем, таких как шифр </a:t>
            </a:r>
            <a:r>
              <a:rPr lang="ru-RU" sz="3200" dirty="0" err="1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Виженера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1" y="1497143"/>
            <a:ext cx="5561352" cy="41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054" y="129791"/>
            <a:ext cx="12252054" cy="769620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</a:p>
        </p:txBody>
      </p:sp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455" y="1375348"/>
            <a:ext cx="10253271" cy="5006715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Как 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и все </a:t>
            </a:r>
            <a:r>
              <a:rPr lang="ru-RU" sz="32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моноалфавитные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 шифры, шифр Цезаря легко взламывается и не имеет почти никакого применения на практике.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09" y="3069236"/>
            <a:ext cx="3390762" cy="30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0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666" y="3159594"/>
            <a:ext cx="11197652" cy="71911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Спасибо за внимание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666" y="4901783"/>
            <a:ext cx="11197652" cy="7944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Фтгфлдс</a:t>
            </a:r>
            <a:r>
              <a:rPr lang="ru-RU" sz="3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кг </a:t>
            </a:r>
            <a:r>
              <a:rPr lang="ru-RU" sz="3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ерлпгрлз</a:t>
            </a:r>
            <a:endParaRPr lang="ru-RU" sz="3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 useBgFill="1">
        <p:nvSpPr>
          <p:cNvPr id="7" name="Заголовок 1"/>
          <p:cNvSpPr txBox="1">
            <a:spLocks/>
          </p:cNvSpPr>
          <p:nvPr/>
        </p:nvSpPr>
        <p:spPr>
          <a:xfrm>
            <a:off x="-60054" y="129791"/>
            <a:ext cx="12252054" cy="769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054" y="129792"/>
            <a:ext cx="12252054" cy="72464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</a:p>
        </p:txBody>
      </p:sp>
      <p:sp useBgFill="1"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44577" y="5441510"/>
            <a:ext cx="10793167" cy="1139252"/>
          </a:xfrm>
        </p:spPr>
        <p:txBody>
          <a:bodyPr anchor="t">
            <a:normAutofit/>
          </a:bodyPr>
          <a:lstStyle/>
          <a:p>
            <a:pPr marL="0" indent="4500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spc="-15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Один </a:t>
            </a:r>
            <a:r>
              <a:rPr lang="ru-RU" sz="3200" spc="-150" dirty="0">
                <a:latin typeface="Comic Sans MS" panose="030F0702030302020204" pitchFamily="66" charset="0"/>
                <a:cs typeface="Times New Roman" panose="02020603050405020304" pitchFamily="18" charset="0"/>
              </a:rPr>
              <a:t>из самых простых и </a:t>
            </a:r>
            <a:r>
              <a:rPr lang="ru-RU" sz="3200" spc="-15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наиболее широко </a:t>
            </a:r>
            <a:r>
              <a:rPr lang="ru-RU" sz="3200" spc="-150" dirty="0">
                <a:latin typeface="Comic Sans MS" panose="030F0702030302020204" pitchFamily="66" charset="0"/>
                <a:cs typeface="Times New Roman" panose="02020603050405020304" pitchFamily="18" charset="0"/>
              </a:rPr>
              <a:t>известных методов шифрования.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4553855" y="1478701"/>
            <a:ext cx="2852063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Шифр Цезаря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4552252" y="4176825"/>
            <a:ext cx="285366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Шифр Сдвига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21" name="TextBox 20"/>
          <p:cNvSpPr txBox="1"/>
          <p:nvPr/>
        </p:nvSpPr>
        <p:spPr>
          <a:xfrm>
            <a:off x="827232" y="2855587"/>
            <a:ext cx="241284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Код </a:t>
            </a:r>
            <a:r>
              <a:rPr lang="ru-RU" sz="3200" dirty="0">
                <a:latin typeface="Comic Sans MS" panose="030F0702030302020204" pitchFamily="66" charset="0"/>
              </a:rPr>
              <a:t>Ц</a:t>
            </a:r>
            <a:r>
              <a:rPr lang="ru-RU" sz="3200" dirty="0" smtClean="0">
                <a:latin typeface="Comic Sans MS" panose="030F0702030302020204" pitchFamily="66" charset="0"/>
              </a:rPr>
              <a:t>езаря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22" name="TextBox 21"/>
          <p:cNvSpPr txBox="1"/>
          <p:nvPr/>
        </p:nvSpPr>
        <p:spPr>
          <a:xfrm>
            <a:off x="8619344" y="2745369"/>
            <a:ext cx="281840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Сдвиг Цезаря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23" name="TextBox 22"/>
          <p:cNvSpPr txBox="1"/>
          <p:nvPr/>
        </p:nvSpPr>
        <p:spPr>
          <a:xfrm>
            <a:off x="4552252" y="2845326"/>
            <a:ext cx="276389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Одно и тоже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>
        <p:nvSpPr>
          <p:cNvPr id="24" name="Стрелка вправо 23"/>
          <p:cNvSpPr/>
          <p:nvPr/>
        </p:nvSpPr>
        <p:spPr>
          <a:xfrm rot="16200000">
            <a:off x="5524264" y="2224612"/>
            <a:ext cx="736653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400000">
            <a:off x="5524265" y="3555946"/>
            <a:ext cx="736653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7334122" y="2845326"/>
            <a:ext cx="1285222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0800000">
            <a:off x="3249058" y="2915761"/>
            <a:ext cx="1285222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1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055" y="129791"/>
            <a:ext cx="12252053" cy="73964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</a:p>
        </p:txBody>
      </p:sp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6379" y="2256125"/>
            <a:ext cx="9155619" cy="3089642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Это 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вид шифра подстановки, в котором каждый символ в открытом тексте заменяется символом, находящимся на некотором постоянном числе позиций левее или правее него в 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алфавите.</a:t>
            </a:r>
            <a:endParaRPr lang="ru-RU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30" y="2256125"/>
            <a:ext cx="3056509" cy="30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054" y="129791"/>
            <a:ext cx="12252054" cy="70965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 useBgFill="1"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638269" y="4946752"/>
            <a:ext cx="9014085" cy="1154243"/>
          </a:xfrm>
        </p:spPr>
        <p:txBody>
          <a:bodyPr>
            <a:normAutofit fontScale="85000" lnSpcReduction="10000"/>
          </a:bodyPr>
          <a:lstStyle/>
          <a:p>
            <a:pPr marL="0" indent="450000" algn="just">
              <a:buNone/>
            </a:pP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</a:t>
            </a:r>
            <a:r>
              <a:rPr lang="ru-RU" sz="3200" spc="100" dirty="0">
                <a:latin typeface="Comic Sans MS" panose="030F0702030302020204" pitchFamily="66" charset="0"/>
                <a:cs typeface="Times New Roman" panose="02020603050405020304" pitchFamily="18" charset="0"/>
              </a:rPr>
              <a:t>назван в честь Гая Юлия 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Цезаря, </a:t>
            </a:r>
            <a:r>
              <a:rPr lang="ru-RU" sz="3200" spc="100" dirty="0">
                <a:latin typeface="Comic Sans MS" panose="030F0702030302020204" pitchFamily="66" charset="0"/>
                <a:cs typeface="Times New Roman" panose="02020603050405020304" pitchFamily="18" charset="0"/>
              </a:rPr>
              <a:t>который использовал его с левым сдвигом на 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3.</a:t>
            </a:r>
            <a:endParaRPr lang="ru-RU" sz="3200" spc="1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9" y="1159037"/>
            <a:ext cx="5915916" cy="25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054" y="129791"/>
            <a:ext cx="12252054" cy="67967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</a:p>
        </p:txBody>
      </p:sp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739" y="4595550"/>
            <a:ext cx="10770704" cy="1663909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Если </a:t>
            </a:r>
            <a:r>
              <a:rPr lang="ru-RU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сопоставить каждому символу алфавита его порядковый номер (нумеруя с 0</a:t>
            </a:r>
            <a:r>
              <a:rPr lang="ru-RU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),</a:t>
            </a:r>
            <a:r>
              <a:rPr lang="ru-RU" sz="3200" spc="100" dirty="0">
                <a:latin typeface="Comic Sans MS" panose="030F0702030302020204" pitchFamily="66" charset="0"/>
                <a:cs typeface="Times New Roman" panose="02020603050405020304" pitchFamily="18" charset="0"/>
              </a:rPr>
              <a:t> то 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шифрование </a:t>
            </a:r>
            <a:r>
              <a:rPr lang="ru-RU" sz="3200" spc="100" dirty="0">
                <a:latin typeface="Comic Sans MS" panose="030F0702030302020204" pitchFamily="66" charset="0"/>
                <a:cs typeface="Times New Roman" panose="02020603050405020304" pitchFamily="18" charset="0"/>
              </a:rPr>
              <a:t>и дешифрование можно выразить 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формулами</a:t>
            </a:r>
            <a:r>
              <a:rPr lang="ru-RU" sz="3200" spc="100" dirty="0">
                <a:latin typeface="Comic Sans MS" panose="030F0702030302020204" pitchFamily="66" charset="0"/>
                <a:cs typeface="Times New Roman" panose="02020603050405020304" pitchFamily="18" charset="0"/>
              </a:rPr>
              <a:t>:</a:t>
            </a:r>
          </a:p>
          <a:p>
            <a:pPr marL="0" indent="45000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9" y="1276295"/>
            <a:ext cx="7220802" cy="25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 useBgFill="1"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054" y="129791"/>
            <a:ext cx="12252052" cy="66468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</a:p>
        </p:txBody>
      </p:sp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410" y="4518739"/>
            <a:ext cx="10118360" cy="1832349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spc="100" dirty="0">
                <a:latin typeface="Comic Sans MS" panose="030F0702030302020204" pitchFamily="66" charset="0"/>
                <a:cs typeface="Times New Roman" panose="02020603050405020304" pitchFamily="18" charset="0"/>
              </a:rPr>
              <a:t>Г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де </a:t>
            </a:r>
            <a:r>
              <a:rPr lang="en-US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x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ru-RU" sz="3200" spc="100" dirty="0">
                <a:latin typeface="Comic Sans MS" panose="030F0702030302020204" pitchFamily="66" charset="0"/>
                <a:cs typeface="Times New Roman" panose="02020603050405020304" pitchFamily="18" charset="0"/>
              </a:rPr>
              <a:t>-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символ открытого текста,</a:t>
            </a:r>
            <a:r>
              <a:rPr lang="en-US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y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-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символ шифрованного текста, </a:t>
            </a:r>
            <a:r>
              <a:rPr lang="en-US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- мощность алфавита,</a:t>
            </a:r>
            <a:r>
              <a:rPr lang="en-US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k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-</a:t>
            </a:r>
            <a:r>
              <a:rPr lang="ru-RU" sz="3200" spc="1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ключ.</a:t>
            </a:r>
            <a:endParaRPr lang="en-US" sz="3200" spc="1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450000" algn="just">
              <a:buNone/>
            </a:pPr>
            <a:endParaRPr lang="ru-RU" sz="3200" spc="100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5861153" y="2764410"/>
            <a:ext cx="515661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X=(</a:t>
            </a:r>
            <a:r>
              <a:rPr lang="en-US" sz="4000" dirty="0" err="1" smtClean="0">
                <a:latin typeface="Comic Sans MS" panose="030F0702030302020204" pitchFamily="66" charset="0"/>
                <a:cs typeface="Times New Roman" panose="02020603050405020304" pitchFamily="18" charset="0"/>
              </a:rPr>
              <a:t>y-k+n</a:t>
            </a:r>
            <a:r>
              <a:rPr lang="en-US" sz="4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 mod n</a:t>
            </a:r>
            <a:endParaRPr lang="ru-RU" sz="4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899410" y="1179360"/>
            <a:ext cx="496174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Y=(</a:t>
            </a:r>
            <a:r>
              <a:rPr lang="en-US" sz="4000" dirty="0" err="1" smtClean="0">
                <a:latin typeface="Comic Sans MS" panose="030F0702030302020204" pitchFamily="66" charset="0"/>
                <a:cs typeface="Times New Roman" panose="02020603050405020304" pitchFamily="18" charset="0"/>
              </a:rPr>
              <a:t>x+k</a:t>
            </a:r>
            <a:r>
              <a:rPr lang="en-US" sz="4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 mod n</a:t>
            </a:r>
            <a:endParaRPr lang="ru-RU" sz="4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 useBgFill="1">
        <p:nvSpPr>
          <p:cNvPr id="5" name="Заголовок 1"/>
          <p:cNvSpPr txBox="1">
            <a:spLocks/>
          </p:cNvSpPr>
          <p:nvPr/>
        </p:nvSpPr>
        <p:spPr>
          <a:xfrm>
            <a:off x="-60054" y="129791"/>
            <a:ext cx="12252052" cy="664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3720338" y="1268656"/>
            <a:ext cx="8141972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Пример шифра со сдвигом вправо на 3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9689" y="2285999"/>
            <a:ext cx="4440639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Оригинальный текст: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3699067" y="3374633"/>
            <a:ext cx="81845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Вкусные конфеты в магазине за углом.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524655" y="4523864"/>
            <a:ext cx="4380585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omic Sans MS" panose="030F0702030302020204" pitchFamily="66" charset="0"/>
              </a:rPr>
              <a:t>Шифрованный текст: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3699068" y="5645993"/>
            <a:ext cx="81845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200" dirty="0" err="1">
                <a:latin typeface="Comic Sans MS" panose="030F0702030302020204" pitchFamily="66" charset="0"/>
              </a:rPr>
              <a:t>Енцфрюз</a:t>
            </a:r>
            <a:r>
              <a:rPr lang="ru-RU" sz="3200" dirty="0">
                <a:latin typeface="Comic Sans MS" panose="030F0702030302020204" pitchFamily="66" charset="0"/>
              </a:rPr>
              <a:t> </a:t>
            </a:r>
            <a:r>
              <a:rPr lang="ru-RU" sz="3200" dirty="0" err="1">
                <a:latin typeface="Comic Sans MS" panose="030F0702030302020204" pitchFamily="66" charset="0"/>
              </a:rPr>
              <a:t>нсрчзхю</a:t>
            </a:r>
            <a:r>
              <a:rPr lang="ru-RU" sz="3200" dirty="0">
                <a:latin typeface="Comic Sans MS" panose="030F0702030302020204" pitchFamily="66" charset="0"/>
              </a:rPr>
              <a:t> е </a:t>
            </a:r>
            <a:r>
              <a:rPr lang="ru-RU" sz="3200" dirty="0" err="1">
                <a:latin typeface="Comic Sans MS" panose="030F0702030302020204" pitchFamily="66" charset="0"/>
              </a:rPr>
              <a:t>пгёгклрз</a:t>
            </a:r>
            <a:r>
              <a:rPr lang="ru-RU" sz="3200" dirty="0">
                <a:latin typeface="Comic Sans MS" panose="030F0702030302020204" pitchFamily="66" charset="0"/>
              </a:rPr>
              <a:t> кг </a:t>
            </a:r>
            <a:r>
              <a:rPr lang="ru-RU" sz="3200" dirty="0" err="1">
                <a:latin typeface="Comic Sans MS" panose="030F0702030302020204" pitchFamily="66" charset="0"/>
              </a:rPr>
              <a:t>цёосп</a:t>
            </a:r>
            <a:r>
              <a:rPr lang="ru-RU" sz="32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96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 useBgFill="1">
        <p:nvSpPr>
          <p:cNvPr id="5" name="Заголовок 1"/>
          <p:cNvSpPr txBox="1">
            <a:spLocks/>
          </p:cNvSpPr>
          <p:nvPr/>
        </p:nvSpPr>
        <p:spPr>
          <a:xfrm>
            <a:off x="-60054" y="129791"/>
            <a:ext cx="12252052" cy="664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842525" y="1317860"/>
            <a:ext cx="10896597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450000" algn="just"/>
            <a:r>
              <a:rPr lang="ru-RU" sz="3200" dirty="0">
                <a:latin typeface="Comic Sans MS" panose="030F0702030302020204" pitchFamily="66" charset="0"/>
              </a:rPr>
              <a:t>Шифр Цезаря со сдвигом на один используется на </a:t>
            </a:r>
            <a:r>
              <a:rPr lang="ru-RU" sz="3200" dirty="0" smtClean="0">
                <a:latin typeface="Comic Sans MS" panose="030F0702030302020204" pitchFamily="66" charset="0"/>
              </a:rPr>
              <a:t>обратной </a:t>
            </a:r>
            <a:r>
              <a:rPr lang="ru-RU" sz="3200" dirty="0">
                <a:latin typeface="Comic Sans MS" panose="030F0702030302020204" pitchFamily="66" charset="0"/>
              </a:rPr>
              <a:t>стороне </a:t>
            </a:r>
            <a:r>
              <a:rPr lang="ru-RU" sz="3200" dirty="0" err="1">
                <a:latin typeface="Comic Sans MS" panose="030F0702030302020204" pitchFamily="66" charset="0"/>
              </a:rPr>
              <a:t>мезузы</a:t>
            </a:r>
            <a:r>
              <a:rPr lang="ru-RU" sz="3200" dirty="0">
                <a:latin typeface="Comic Sans MS" panose="030F0702030302020204" pitchFamily="66" charset="0"/>
              </a:rPr>
              <a:t>, чтобы зашифровать имена Бога. </a:t>
            </a:r>
            <a:r>
              <a:rPr lang="ru-RU" sz="3200" dirty="0" smtClean="0">
                <a:latin typeface="Comic Sans MS" panose="030F0702030302020204" pitchFamily="66" charset="0"/>
              </a:rPr>
              <a:t>Это </a:t>
            </a:r>
            <a:r>
              <a:rPr lang="ru-RU" sz="3200" dirty="0">
                <a:latin typeface="Comic Sans MS" panose="030F0702030302020204" pitchFamily="66" charset="0"/>
              </a:rPr>
              <a:t>может быть пережитком с раннего времени, </a:t>
            </a:r>
            <a:endParaRPr lang="ru-RU" sz="32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3200" dirty="0" smtClean="0">
                <a:latin typeface="Comic Sans MS" panose="030F0702030302020204" pitchFamily="66" charset="0"/>
              </a:rPr>
              <a:t>когда </a:t>
            </a:r>
            <a:r>
              <a:rPr lang="ru-RU" sz="3200" dirty="0">
                <a:latin typeface="Comic Sans MS" panose="030F0702030302020204" pitchFamily="66" charset="0"/>
              </a:rPr>
              <a:t>еврейскому народу не разрешили иметь </a:t>
            </a:r>
            <a:r>
              <a:rPr lang="ru-RU" sz="3200" dirty="0" err="1" smtClean="0">
                <a:latin typeface="Comic Sans MS" panose="030F0702030302020204" pitchFamily="66" charset="0"/>
              </a:rPr>
              <a:t>мезузы</a:t>
            </a:r>
            <a:r>
              <a:rPr lang="ru-RU" sz="32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ru-RU" sz="3200" dirty="0" smtClean="0">
              <a:latin typeface="Comic Sans MS" panose="030F0702030302020204" pitchFamily="66" charset="0"/>
            </a:endParaRPr>
          </a:p>
          <a:p>
            <a:pPr algn="just"/>
            <a:endParaRPr lang="ru-RU" sz="3200" dirty="0">
              <a:latin typeface="Comic Sans MS" panose="030F0702030302020204" pitchFamily="66" charset="0"/>
            </a:endParaRPr>
          </a:p>
          <a:p>
            <a:pPr algn="just"/>
            <a:endParaRPr lang="ru-RU" sz="3200" dirty="0" smtClean="0">
              <a:latin typeface="Comic Sans MS" panose="030F0702030302020204" pitchFamily="66" charset="0"/>
            </a:endParaRPr>
          </a:p>
          <a:p>
            <a:pPr algn="just"/>
            <a:endParaRPr lang="ru-RU" sz="3200" dirty="0">
              <a:latin typeface="Comic Sans MS" panose="030F0702030302020204" pitchFamily="66" charset="0"/>
            </a:endParaRPr>
          </a:p>
          <a:p>
            <a:pPr algn="just"/>
            <a:endParaRPr lang="ru-RU" sz="3200" dirty="0">
              <a:latin typeface="Comic Sans MS" panose="030F0702030302020204" pitchFamily="66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3449" y="2818064"/>
            <a:ext cx="1521155" cy="3772466"/>
          </a:xfrm>
        </p:spPr>
      </p:pic>
    </p:spTree>
    <p:extLst>
      <p:ext uri="{BB962C8B-B14F-4D97-AF65-F5344CB8AC3E}">
        <p14:creationId xmlns:p14="http://schemas.microsoft.com/office/powerpoint/2010/main" val="6409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673" y="1260282"/>
            <a:ext cx="10896597" cy="5188834"/>
          </a:xfrm>
        </p:spPr>
        <p:txBody>
          <a:bodyPr>
            <a:noAutofit/>
          </a:bodyPr>
          <a:lstStyle/>
          <a:p>
            <a:pPr marL="0" indent="450000" algn="just">
              <a:buNone/>
            </a:pPr>
            <a:r>
              <a:rPr lang="ru-RU" sz="3200" dirty="0">
                <a:latin typeface="Comic Sans MS" panose="030F0702030302020204" pitchFamily="66" charset="0"/>
              </a:rPr>
              <a:t>В XIX веке личная секция рекламных объявлений в газетах иногда использовалась, чтобы обмениваться </a:t>
            </a:r>
            <a:r>
              <a:rPr lang="ru-RU" sz="3200" dirty="0" smtClean="0">
                <a:latin typeface="Comic Sans MS" panose="030F0702030302020204" pitchFamily="66" charset="0"/>
              </a:rPr>
              <a:t>сообщениями</a:t>
            </a:r>
            <a:r>
              <a:rPr lang="ru-RU" sz="3200" dirty="0">
                <a:latin typeface="Comic Sans MS" panose="030F0702030302020204" pitchFamily="66" charset="0"/>
              </a:rPr>
              <a:t>, зашифрованными с использованием простых шифров. Кан (1967) описывает случаи когда любители участвовали в секретных коммуникациях, зашифрованных с использованием шифра Цезаря в «</a:t>
            </a:r>
            <a:r>
              <a:rPr lang="ru-RU" sz="3200" dirty="0" smtClean="0">
                <a:latin typeface="Comic Sans MS" panose="030F0702030302020204" pitchFamily="66" charset="0"/>
              </a:rPr>
              <a:t>Таймс».</a:t>
            </a:r>
          </a:p>
          <a:p>
            <a:pPr marL="0" indent="450000" algn="just">
              <a:buNone/>
            </a:pPr>
            <a:endParaRPr lang="ru-RU" sz="3200" dirty="0">
              <a:latin typeface="Comic Sans MS" panose="030F0702030302020204" pitchFamily="66" charset="0"/>
            </a:endParaRPr>
          </a:p>
          <a:p>
            <a:pPr marL="0" indent="450000" algn="just">
              <a:buNone/>
            </a:pPr>
            <a:endParaRPr lang="ru-RU" sz="3200" dirty="0" smtClean="0">
              <a:latin typeface="Comic Sans MS" panose="030F0702030302020204" pitchFamily="66" charset="0"/>
            </a:endParaRPr>
          </a:p>
          <a:p>
            <a:pPr marL="0" indent="450000" algn="just">
              <a:buNone/>
            </a:pPr>
            <a:endParaRPr lang="ru-RU" sz="3200" dirty="0" smtClean="0">
              <a:latin typeface="Comic Sans MS" panose="030F0702030302020204" pitchFamily="66" charset="0"/>
            </a:endParaRPr>
          </a:p>
          <a:p>
            <a:pPr marL="0" indent="450000" algn="just">
              <a:buNone/>
            </a:pPr>
            <a:endParaRPr lang="ru-RU" sz="3200" dirty="0" smtClean="0">
              <a:latin typeface="Comic Sans MS" panose="030F0702030302020204" pitchFamily="66" charset="0"/>
            </a:endParaRPr>
          </a:p>
          <a:p>
            <a:pPr marL="0" indent="450000" algn="just">
              <a:buNone/>
            </a:pPr>
            <a:endParaRPr lang="ru-RU" sz="3200" dirty="0">
              <a:latin typeface="Comic Sans MS" panose="030F0702030302020204" pitchFamily="66" charset="0"/>
            </a:endParaRPr>
          </a:p>
          <a:p>
            <a:pPr marL="0" indent="450000" algn="just">
              <a:buNone/>
            </a:pPr>
            <a:endParaRPr lang="ru-RU" sz="3200" dirty="0">
              <a:latin typeface="Comic Sans MS" panose="030F0702030302020204" pitchFamily="66" charset="0"/>
            </a:endParaRPr>
          </a:p>
        </p:txBody>
      </p:sp>
      <p:sp useBgFill="1">
        <p:nvSpPr>
          <p:cNvPr id="5" name="Заголовок 1"/>
          <p:cNvSpPr txBox="1">
            <a:spLocks/>
          </p:cNvSpPr>
          <p:nvPr/>
        </p:nvSpPr>
        <p:spPr>
          <a:xfrm>
            <a:off x="-60054" y="129791"/>
            <a:ext cx="12252052" cy="664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latin typeface="Comic Sans MS" panose="030F0702030302020204" pitchFamily="66" charset="0"/>
                <a:cs typeface="Times New Roman" panose="02020603050405020304" pitchFamily="18" charset="0"/>
              </a:rPr>
              <a:t>Шифр Цезаря</a:t>
            </a:r>
            <a:endParaRPr lang="ru-RU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84" y="4461375"/>
            <a:ext cx="3288190" cy="16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417</TotalTime>
  <Words>237</Words>
  <Application>Microsoft Office PowerPoint</Application>
  <PresentationFormat>Широкоэкранный</PresentationFormat>
  <Paragraphs>49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Garamond</vt:lpstr>
      <vt:lpstr>Times New Roman</vt:lpstr>
      <vt:lpstr>Wingdings 2</vt:lpstr>
      <vt:lpstr>HDOfficeLightV0</vt:lpstr>
      <vt:lpstr>1_HDOfficeLightV0</vt:lpstr>
      <vt:lpstr>Натуральные материалы</vt:lpstr>
      <vt:lpstr>Шифрование с использованием системы Цезаря </vt:lpstr>
      <vt:lpstr>Шифр Цезаря</vt:lpstr>
      <vt:lpstr>Шифр Цезаря</vt:lpstr>
      <vt:lpstr>Шифр Цезаря</vt:lpstr>
      <vt:lpstr>Шифр Цезаря</vt:lpstr>
      <vt:lpstr>Шифр Цезаря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Шифр Цезаря</vt:lpstr>
      <vt:lpstr>Шифр Цезаря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Шифрование с использованием системы Цезаря</dc:title>
  <dc:creator>Aleksandra Bal</dc:creator>
  <cp:lastModifiedBy>Преподаватель</cp:lastModifiedBy>
  <cp:revision>35</cp:revision>
  <dcterms:created xsi:type="dcterms:W3CDTF">2016-09-05T12:52:47Z</dcterms:created>
  <dcterms:modified xsi:type="dcterms:W3CDTF">2019-02-04T07:35:27Z</dcterms:modified>
</cp:coreProperties>
</file>