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06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0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73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8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2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5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7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5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9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783076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Шифрование методом </a:t>
            </a:r>
            <a:r>
              <a:rPr lang="ru-RU" b="1" dirty="0" err="1"/>
              <a:t>гаммирования</a:t>
            </a:r>
            <a:r>
              <a:rPr lang="ru-RU" b="1" dirty="0" smtClean="0"/>
              <a:t>.</a:t>
            </a:r>
            <a:br>
              <a:rPr lang="ru-RU" b="1" dirty="0" smtClean="0"/>
            </a:br>
            <a:r>
              <a:rPr lang="ru-RU" b="1" dirty="0" smtClean="0"/>
              <a:t>Потоковые </a:t>
            </a:r>
            <a:r>
              <a:rPr lang="ru-RU" b="1" dirty="0"/>
              <a:t>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1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0650" y="810638"/>
            <a:ext cx="9764916" cy="3819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i="1" dirty="0">
                <a:solidFill>
                  <a:schemeClr val="tx1"/>
                </a:solidFill>
              </a:rPr>
              <a:t>Принцип потокового шифрования.</a:t>
            </a:r>
            <a:r>
              <a:rPr lang="ru-RU" sz="2200" b="1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Генератор случайных чисел выдает определенную гамму (числовую последовательность). Последняя накладывается на шифруемую информацию с применением операции XOR. На выходе получаются зашифрованные данные. Наиболее популярный потоковый шифр - RC4, признанный органами стандартизации. Надежность потокового шифрования зависит от числовой последовательности, выдаваемой генератором. 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2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3177" y="0"/>
            <a:ext cx="10056745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i="1" dirty="0">
                <a:solidFill>
                  <a:schemeClr val="tx1"/>
                </a:solidFill>
              </a:rPr>
              <a:t>Сфера применения потоковых шифров</a:t>
            </a:r>
            <a:r>
              <a:rPr lang="ru-RU" sz="2200" b="1" dirty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- военные, сетевые, телефонные и другие системы, где необходимо преобразование речевой информации в цифровую форму и надежное шифрование данных. Причина популярности - простота реализации и конструирования генераторов, надежность шифрования, отсутствие ошибок в потоковом шифре.</a:t>
            </a: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tx1"/>
                </a:solidFill>
              </a:rPr>
              <a:t>В проектировании поточных шифров применяется один из следующих подходов: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tx1"/>
                </a:solidFill>
              </a:rPr>
              <a:t>- системно-теоретический -</a:t>
            </a:r>
            <a:r>
              <a:rPr lang="ru-RU" sz="2200" dirty="0">
                <a:solidFill>
                  <a:schemeClr val="tx1"/>
                </a:solidFill>
              </a:rPr>
              <a:t> основан на создании проблемы, которая еще не известна и не исследована </a:t>
            </a:r>
            <a:r>
              <a:rPr lang="ru-RU" sz="2200" dirty="0" err="1">
                <a:solidFill>
                  <a:schemeClr val="tx1"/>
                </a:solidFill>
              </a:rPr>
              <a:t>криптоаналитиком</a:t>
            </a:r>
            <a:r>
              <a:rPr lang="ru-RU" sz="2200" dirty="0">
                <a:solidFill>
                  <a:schemeClr val="tx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tx1"/>
                </a:solidFill>
              </a:rPr>
              <a:t>- информационно-технический</a:t>
            </a:r>
            <a:r>
              <a:rPr lang="ru-RU" sz="2200" dirty="0">
                <a:solidFill>
                  <a:schemeClr val="tx1"/>
                </a:solidFill>
              </a:rPr>
              <a:t> - базируется на попытке спрятать разгадку от </a:t>
            </a:r>
            <a:r>
              <a:rPr lang="ru-RU" sz="2200" dirty="0" err="1">
                <a:solidFill>
                  <a:schemeClr val="tx1"/>
                </a:solidFill>
              </a:rPr>
              <a:t>криптоаналитика</a:t>
            </a:r>
            <a:r>
              <a:rPr lang="ru-RU" sz="2200" dirty="0">
                <a:solidFill>
                  <a:schemeClr val="tx1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tx1"/>
                </a:solidFill>
              </a:rPr>
              <a:t>- сложно-теоретический</a:t>
            </a:r>
            <a:r>
              <a:rPr lang="ru-RU" sz="2200" dirty="0">
                <a:solidFill>
                  <a:schemeClr val="tx1"/>
                </a:solidFill>
              </a:rPr>
              <a:t> - подход, базирующийся на известной, хоть и сложной проблеме;</a:t>
            </a: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tx1"/>
                </a:solidFill>
              </a:rPr>
              <a:t>- </a:t>
            </a:r>
            <a:r>
              <a:rPr lang="ru-RU" sz="2200" i="1" dirty="0" err="1">
                <a:solidFill>
                  <a:schemeClr val="tx1"/>
                </a:solidFill>
              </a:rPr>
              <a:t>рандомизированный</a:t>
            </a:r>
            <a:r>
              <a:rPr lang="ru-RU" sz="2200" dirty="0">
                <a:solidFill>
                  <a:schemeClr val="tx1"/>
                </a:solidFill>
              </a:rPr>
              <a:t> - подход, где создается объемная задача, решение которой выглядит невозможным.</a:t>
            </a: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 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0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197" y="0"/>
            <a:ext cx="8911687" cy="1280890"/>
          </a:xfrm>
        </p:spPr>
        <p:txBody>
          <a:bodyPr/>
          <a:lstStyle/>
          <a:p>
            <a:r>
              <a:rPr lang="ru-RU" b="1" dirty="0" smtClean="0"/>
              <a:t>Контрольные вопросы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05551" y="1280890"/>
            <a:ext cx="9687095" cy="385531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2400" dirty="0" err="1" smtClean="0">
                <a:solidFill>
                  <a:schemeClr val="tx1"/>
                </a:solidFill>
              </a:rPr>
              <a:t>Гаммирование</a:t>
            </a:r>
            <a:r>
              <a:rPr lang="ru-RU" sz="2400" dirty="0" smtClean="0">
                <a:solidFill>
                  <a:schemeClr val="tx1"/>
                </a:solidFill>
              </a:rPr>
              <a:t> - это…</a:t>
            </a:r>
          </a:p>
          <a:p>
            <a:pPr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Слайды 3-7 переписать пример с формулами, алфавитом и таблицами.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</a:rPr>
              <a:t>Потоковый </a:t>
            </a:r>
            <a:r>
              <a:rPr lang="ru-RU" sz="2400" dirty="0" smtClean="0">
                <a:solidFill>
                  <a:schemeClr val="tx1"/>
                </a:solidFill>
              </a:rPr>
              <a:t>шифр – это…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55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7140" y="654995"/>
            <a:ext cx="6147880" cy="6203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 smtClean="0">
                <a:solidFill>
                  <a:schemeClr val="tx1"/>
                </a:solidFill>
              </a:rPr>
              <a:t>Суть метода </a:t>
            </a:r>
            <a:r>
              <a:rPr lang="ru-RU" sz="2200" dirty="0" err="1" smtClean="0">
                <a:solidFill>
                  <a:schemeClr val="tx1"/>
                </a:solidFill>
              </a:rPr>
              <a:t>гаммирования</a:t>
            </a:r>
            <a:r>
              <a:rPr lang="ru-RU" sz="2200" dirty="0" smtClean="0">
                <a:solidFill>
                  <a:schemeClr val="tx1"/>
                </a:solidFill>
              </a:rPr>
              <a:t> состоит </a:t>
            </a:r>
            <a:r>
              <a:rPr lang="ru-RU" sz="2200" dirty="0">
                <a:solidFill>
                  <a:schemeClr val="tx1"/>
                </a:solidFill>
              </a:rPr>
              <a:t>в том, что символы шифруемого текста последовательно складываются с символами некоторой специальной последовательности, которая называется </a:t>
            </a:r>
            <a:r>
              <a:rPr lang="ru-RU" sz="2200" b="1" i="1" dirty="0">
                <a:solidFill>
                  <a:schemeClr val="tx1"/>
                </a:solidFill>
              </a:rPr>
              <a:t>гаммой</a:t>
            </a:r>
            <a:r>
              <a:rPr lang="ru-RU" sz="2200" dirty="0">
                <a:solidFill>
                  <a:schemeClr val="tx1"/>
                </a:solidFill>
              </a:rPr>
              <a:t>. Иногда такой метод представляют как наложение гаммы на исходный текст, поэтому он получил название "</a:t>
            </a:r>
            <a:r>
              <a:rPr lang="ru-RU" sz="2200" b="1" i="1" dirty="0" err="1">
                <a:solidFill>
                  <a:schemeClr val="tx1"/>
                </a:solidFill>
              </a:rPr>
              <a:t>гаммирование</a:t>
            </a:r>
            <a:r>
              <a:rPr lang="ru-RU" sz="2200" dirty="0">
                <a:solidFill>
                  <a:schemeClr val="tx1"/>
                </a:solidFill>
              </a:rPr>
              <a:t>". На самом деле граница между </a:t>
            </a:r>
            <a:r>
              <a:rPr lang="ru-RU" sz="2200" dirty="0" err="1">
                <a:solidFill>
                  <a:schemeClr val="tx1"/>
                </a:solidFill>
              </a:rPr>
              <a:t>гаммиpованием</a:t>
            </a:r>
            <a:r>
              <a:rPr lang="ru-RU" sz="2200" dirty="0">
                <a:solidFill>
                  <a:schemeClr val="tx1"/>
                </a:solidFill>
              </a:rPr>
              <a:t> и использованием бесконечных ключей и шифров </a:t>
            </a:r>
            <a:r>
              <a:rPr lang="ru-RU" sz="2200" dirty="0" err="1" smtClean="0">
                <a:solidFill>
                  <a:schemeClr val="tx1"/>
                </a:solidFill>
              </a:rPr>
              <a:t>Вижинеpа</a:t>
            </a:r>
            <a:r>
              <a:rPr lang="ru-RU" sz="2200" dirty="0" smtClean="0">
                <a:solidFill>
                  <a:schemeClr val="tx1"/>
                </a:solidFill>
              </a:rPr>
              <a:t> весьма </a:t>
            </a:r>
            <a:r>
              <a:rPr lang="ru-RU" sz="2200" dirty="0">
                <a:solidFill>
                  <a:schemeClr val="tx1"/>
                </a:solidFill>
              </a:rPr>
              <a:t>условная.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5890" y="1562911"/>
            <a:ext cx="5298331" cy="4844372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200" b="1" dirty="0" err="1">
                <a:solidFill>
                  <a:schemeClr val="tx1"/>
                </a:solidFill>
              </a:rPr>
              <a:t>Гаммирование</a:t>
            </a:r>
            <a:r>
              <a:rPr lang="ru-RU" sz="2200" dirty="0">
                <a:solidFill>
                  <a:schemeClr val="tx1"/>
                </a:solidFill>
              </a:rPr>
              <a:t> - преобразование исходного (открытого) текста, при котором символы исходного </a:t>
            </a:r>
            <a:r>
              <a:rPr lang="ru-RU" sz="2200" dirty="0" smtClean="0">
                <a:solidFill>
                  <a:schemeClr val="tx1"/>
                </a:solidFill>
              </a:rPr>
              <a:t>текста складываются по модулю, равному мощности алфавита) с символами псевдослучайно последовательности, вырабатываемой по определенному правилу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1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9695" y="0"/>
            <a:ext cx="10564238" cy="66537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В аддитивных шифрах символы исходного сообщения заменяются числами, которые складываются по модулю с числами гаммы. Ключом шифра является гамма, символы которой последовательно повторяются.</a:t>
            </a: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Перед шифрованием символы сообщения и гаммы заменяются их номерами в алфавите и само кодирование выполняется по формуле</a:t>
            </a:r>
          </a:p>
          <a:p>
            <a:pPr marL="0" indent="0" algn="ctr">
              <a:buNone/>
            </a:pPr>
            <a:r>
              <a:rPr lang="ru-RU" sz="2200" i="1" dirty="0" err="1">
                <a:solidFill>
                  <a:schemeClr val="tx1"/>
                </a:solidFill>
              </a:rPr>
              <a:t>C</a:t>
            </a:r>
            <a:r>
              <a:rPr lang="ru-RU" sz="2200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i="1" dirty="0">
                <a:solidFill>
                  <a:schemeClr val="tx1"/>
                </a:solidFill>
              </a:rPr>
              <a:t> = (</a:t>
            </a:r>
            <a:r>
              <a:rPr lang="ru-RU" sz="2200" i="1" dirty="0" err="1">
                <a:solidFill>
                  <a:schemeClr val="tx1"/>
                </a:solidFill>
              </a:rPr>
              <a:t>T</a:t>
            </a:r>
            <a:r>
              <a:rPr lang="ru-RU" sz="2200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i="1" dirty="0" err="1">
                <a:solidFill>
                  <a:schemeClr val="tx1"/>
                </a:solidFill>
              </a:rPr>
              <a:t>+G</a:t>
            </a:r>
            <a:r>
              <a:rPr lang="ru-RU" sz="2200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i="1" dirty="0">
                <a:solidFill>
                  <a:schemeClr val="tx1"/>
                </a:solidFill>
              </a:rPr>
              <a:t>) </a:t>
            </a:r>
            <a:r>
              <a:rPr lang="ru-RU" sz="2200" i="1" dirty="0" err="1">
                <a:solidFill>
                  <a:schemeClr val="tx1"/>
                </a:solidFill>
              </a:rPr>
              <a:t>mod</a:t>
            </a:r>
            <a:r>
              <a:rPr lang="ru-RU" sz="2200" i="1" dirty="0">
                <a:solidFill>
                  <a:schemeClr val="tx1"/>
                </a:solidFill>
              </a:rPr>
              <a:t> N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Примечания:</a:t>
            </a: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tx1"/>
                </a:solidFill>
              </a:rPr>
              <a:t>а)</a:t>
            </a:r>
            <a:r>
              <a:rPr lang="ru-RU" sz="2200" dirty="0">
                <a:solidFill>
                  <a:schemeClr val="tx1"/>
                </a:solidFill>
              </a:rPr>
              <a:t> </a:t>
            </a:r>
            <a:r>
              <a:rPr lang="ru-RU" sz="2200" dirty="0" err="1">
                <a:solidFill>
                  <a:schemeClr val="tx1"/>
                </a:solidFill>
              </a:rPr>
              <a:t>mod</a:t>
            </a:r>
            <a:r>
              <a:rPr lang="ru-RU" sz="2200" dirty="0">
                <a:solidFill>
                  <a:schemeClr val="tx1"/>
                </a:solidFill>
              </a:rPr>
              <a:t> - операция целочисленного деления, вычисляющая остаток от деления. Например, 18 </a:t>
            </a:r>
            <a:r>
              <a:rPr lang="ru-RU" sz="2200" dirty="0" err="1">
                <a:solidFill>
                  <a:schemeClr val="tx1"/>
                </a:solidFill>
              </a:rPr>
              <a:t>mod</a:t>
            </a:r>
            <a:r>
              <a:rPr lang="ru-RU" sz="2200" dirty="0">
                <a:solidFill>
                  <a:schemeClr val="tx1"/>
                </a:solidFill>
              </a:rPr>
              <a:t> 5 = 3</a:t>
            </a: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или 48 </a:t>
            </a:r>
            <a:r>
              <a:rPr lang="ru-RU" sz="2200" dirty="0" err="1">
                <a:solidFill>
                  <a:schemeClr val="tx1"/>
                </a:solidFill>
              </a:rPr>
              <a:t>mod</a:t>
            </a:r>
            <a:r>
              <a:rPr lang="ru-RU" sz="2200" dirty="0">
                <a:solidFill>
                  <a:schemeClr val="tx1"/>
                </a:solidFill>
              </a:rPr>
              <a:t> 44 = 4. Данная операция доступна в </a:t>
            </a:r>
            <a:r>
              <a:rPr lang="ru-RU" sz="2200" dirty="0" err="1">
                <a:solidFill>
                  <a:schemeClr val="tx1"/>
                </a:solidFill>
              </a:rPr>
              <a:t>Windows</a:t>
            </a:r>
            <a:r>
              <a:rPr lang="ru-RU" sz="2200" dirty="0">
                <a:solidFill>
                  <a:schemeClr val="tx1"/>
                </a:solidFill>
              </a:rPr>
              <a:t>-калькуляторе в режиме "Инженерный</a:t>
            </a:r>
            <a:r>
              <a:rPr lang="ru-RU" sz="2200" dirty="0" smtClean="0">
                <a:solidFill>
                  <a:schemeClr val="tx1"/>
                </a:solidFill>
              </a:rPr>
              <a:t>".</a:t>
            </a:r>
          </a:p>
          <a:p>
            <a:pPr marL="0" indent="0" algn="just">
              <a:buNone/>
            </a:pPr>
            <a:r>
              <a:rPr lang="ru-RU" sz="2200" b="1" dirty="0" smtClean="0">
                <a:solidFill>
                  <a:schemeClr val="tx1"/>
                </a:solidFill>
              </a:rPr>
              <a:t>б</a:t>
            </a:r>
            <a:r>
              <a:rPr lang="ru-RU" sz="2200" b="1" dirty="0">
                <a:solidFill>
                  <a:schemeClr val="tx1"/>
                </a:solidFill>
              </a:rPr>
              <a:t>)</a:t>
            </a:r>
            <a:r>
              <a:rPr lang="ru-RU" sz="2200" dirty="0">
                <a:solidFill>
                  <a:schemeClr val="tx1"/>
                </a:solidFill>
              </a:rPr>
              <a:t> N равен количеству символов применяемого алфавита.</a:t>
            </a: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tx1"/>
                </a:solidFill>
              </a:rPr>
              <a:t>в) </a:t>
            </a:r>
            <a:r>
              <a:rPr lang="ru-RU" sz="2200" dirty="0" err="1">
                <a:solidFill>
                  <a:schemeClr val="tx1"/>
                </a:solidFill>
              </a:rPr>
              <a:t>Ci</a:t>
            </a:r>
            <a:r>
              <a:rPr lang="ru-RU" sz="2200" dirty="0">
                <a:solidFill>
                  <a:schemeClr val="tx1"/>
                </a:solidFill>
              </a:rPr>
              <a:t>, </a:t>
            </a:r>
            <a:r>
              <a:rPr lang="ru-RU" sz="2200" dirty="0" err="1">
                <a:solidFill>
                  <a:schemeClr val="tx1"/>
                </a:solidFill>
              </a:rPr>
              <a:t>Ti</a:t>
            </a:r>
            <a:r>
              <a:rPr lang="ru-RU" sz="2200" dirty="0">
                <a:solidFill>
                  <a:schemeClr val="tx1"/>
                </a:solidFill>
              </a:rPr>
              <a:t> и </a:t>
            </a:r>
            <a:r>
              <a:rPr lang="ru-RU" sz="2200" dirty="0" err="1">
                <a:solidFill>
                  <a:schemeClr val="tx1"/>
                </a:solidFill>
              </a:rPr>
              <a:t>Gi</a:t>
            </a:r>
            <a:r>
              <a:rPr lang="ru-RU" sz="2200" dirty="0">
                <a:solidFill>
                  <a:schemeClr val="tx1"/>
                </a:solidFill>
              </a:rPr>
              <a:t> - номера i-х символов, соответственно, шифрограммы, шифруемого текста и гаммы</a:t>
            </a: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tx1"/>
                </a:solidFill>
              </a:rPr>
              <a:t>г) </a:t>
            </a:r>
            <a:r>
              <a:rPr lang="ru-RU" sz="2200" dirty="0">
                <a:solidFill>
                  <a:schemeClr val="tx1"/>
                </a:solidFill>
              </a:rPr>
              <a:t>если </a:t>
            </a:r>
            <a:r>
              <a:rPr lang="ru-RU" sz="2200" dirty="0" err="1">
                <a:solidFill>
                  <a:schemeClr val="tx1"/>
                </a:solidFill>
              </a:rPr>
              <a:t>Ci</a:t>
            </a:r>
            <a:r>
              <a:rPr lang="ru-RU" sz="2200" dirty="0">
                <a:solidFill>
                  <a:schemeClr val="tx1"/>
                </a:solidFill>
              </a:rPr>
              <a:t> будет равно нулю, то его следует приравнять N.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3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4812" y="168613"/>
            <a:ext cx="10212388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Создание шифрограммы завершается заменой полученных чисел </a:t>
            </a:r>
            <a:r>
              <a:rPr lang="ru-RU" sz="2200" b="1" i="1" dirty="0" err="1">
                <a:solidFill>
                  <a:schemeClr val="tx1"/>
                </a:solidFill>
              </a:rPr>
              <a:t>C</a:t>
            </a:r>
            <a:r>
              <a:rPr lang="ru-RU" sz="22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dirty="0">
                <a:solidFill>
                  <a:schemeClr val="tx1"/>
                </a:solidFill>
              </a:rPr>
              <a:t> на соответствующие буквы алфавита.</a:t>
            </a: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В рассмотренном ниже примере исходное сообщение - «</a:t>
            </a:r>
            <a:r>
              <a:rPr lang="ru-RU" sz="2200" b="1" dirty="0">
                <a:solidFill>
                  <a:schemeClr val="tx1"/>
                </a:solidFill>
              </a:rPr>
              <a:t>КАФЕДРА СИСТЕМ ИНФОРМАТИКИ</a:t>
            </a:r>
            <a:r>
              <a:rPr lang="ru-RU" sz="2200" dirty="0">
                <a:solidFill>
                  <a:schemeClr val="tx1"/>
                </a:solidFill>
              </a:rPr>
              <a:t>», используемая гамма - «</a:t>
            </a:r>
            <a:r>
              <a:rPr lang="ru-RU" sz="2200" b="1" dirty="0">
                <a:solidFill>
                  <a:schemeClr val="tx1"/>
                </a:solidFill>
              </a:rPr>
              <a:t>СИМВОЛ</a:t>
            </a:r>
            <a:r>
              <a:rPr lang="ru-RU" sz="2200" dirty="0">
                <a:solidFill>
                  <a:schemeClr val="tx1"/>
                </a:solidFill>
              </a:rPr>
              <a:t>».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4" y="2024110"/>
            <a:ext cx="10299686" cy="38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1543" y="518809"/>
            <a:ext cx="9998380" cy="33722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В данной теме используется алфавит, состоящий из 44 символов (</a:t>
            </a:r>
            <a:r>
              <a:rPr lang="ru-RU" sz="2200" b="1" dirty="0">
                <a:solidFill>
                  <a:schemeClr val="tx1"/>
                </a:solidFill>
              </a:rPr>
              <a:t>N=44</a:t>
            </a:r>
            <a:r>
              <a:rPr lang="ru-RU" sz="2200" dirty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buNone/>
            </a:pPr>
            <a:r>
              <a:rPr lang="ru-RU" sz="2200" i="1" dirty="0">
                <a:solidFill>
                  <a:schemeClr val="tx1"/>
                </a:solidFill>
              </a:rPr>
              <a:t>Примечание:</a:t>
            </a:r>
            <a:r>
              <a:rPr lang="ru-RU" sz="2200" dirty="0">
                <a:solidFill>
                  <a:schemeClr val="tx1"/>
                </a:solidFill>
              </a:rPr>
              <a:t> Если в строке </a:t>
            </a:r>
            <a:r>
              <a:rPr lang="ru-RU" sz="2200" b="1" dirty="0">
                <a:solidFill>
                  <a:schemeClr val="tx1"/>
                </a:solidFill>
              </a:rPr>
              <a:t>T+G</a:t>
            </a:r>
            <a:r>
              <a:rPr lang="ru-RU" sz="2200" dirty="0">
                <a:solidFill>
                  <a:schemeClr val="tx1"/>
                </a:solidFill>
              </a:rPr>
              <a:t> значение меньше чем </a:t>
            </a:r>
            <a:r>
              <a:rPr lang="ru-RU" sz="2200" b="1" dirty="0">
                <a:solidFill>
                  <a:schemeClr val="tx1"/>
                </a:solidFill>
              </a:rPr>
              <a:t>N</a:t>
            </a:r>
            <a:r>
              <a:rPr lang="ru-RU" sz="2200" dirty="0">
                <a:solidFill>
                  <a:schemeClr val="tx1"/>
                </a:solidFill>
              </a:rPr>
              <a:t>, то значение в строке </a:t>
            </a:r>
            <a:r>
              <a:rPr lang="ru-RU" sz="2200" b="1" dirty="0" err="1">
                <a:solidFill>
                  <a:schemeClr val="tx1"/>
                </a:solidFill>
              </a:rPr>
              <a:t>mod</a:t>
            </a:r>
            <a:r>
              <a:rPr lang="ru-RU" sz="2200" b="1" dirty="0">
                <a:solidFill>
                  <a:schemeClr val="tx1"/>
                </a:solidFill>
              </a:rPr>
              <a:t> N</a:t>
            </a:r>
            <a:r>
              <a:rPr lang="ru-RU" sz="2200" dirty="0">
                <a:solidFill>
                  <a:schemeClr val="tx1"/>
                </a:solidFill>
              </a:rPr>
              <a:t> должно быть таким же как в </a:t>
            </a:r>
            <a:r>
              <a:rPr lang="ru-RU" sz="2200" b="1" dirty="0">
                <a:solidFill>
                  <a:schemeClr val="tx1"/>
                </a:solidFill>
              </a:rPr>
              <a:t>T+G</a:t>
            </a:r>
            <a:r>
              <a:rPr lang="ru-RU" sz="2200" dirty="0">
                <a:solidFill>
                  <a:schemeClr val="tx1"/>
                </a:solidFill>
              </a:rPr>
              <a:t>, противном случае значение строки </a:t>
            </a:r>
            <a:r>
              <a:rPr lang="ru-RU" sz="2200" b="1" dirty="0">
                <a:solidFill>
                  <a:schemeClr val="tx1"/>
                </a:solidFill>
              </a:rPr>
              <a:t>T+G</a:t>
            </a:r>
            <a:r>
              <a:rPr lang="ru-RU" sz="2200" dirty="0">
                <a:solidFill>
                  <a:schemeClr val="tx1"/>
                </a:solidFill>
              </a:rPr>
              <a:t> убавляйте на </a:t>
            </a:r>
            <a:r>
              <a:rPr lang="ru-RU" sz="2200" b="1" dirty="0">
                <a:solidFill>
                  <a:schemeClr val="tx1"/>
                </a:solidFill>
              </a:rPr>
              <a:t>N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802"/>
          <a:stretch/>
        </p:blipFill>
        <p:spPr>
          <a:xfrm>
            <a:off x="845715" y="2821020"/>
            <a:ext cx="11346285" cy="18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2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4247" y="525294"/>
            <a:ext cx="9870365" cy="5385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Дешифрирование выполняется по формуле</a:t>
            </a:r>
          </a:p>
          <a:p>
            <a:pPr marL="0" indent="0" algn="ctr">
              <a:buNone/>
            </a:pPr>
            <a:r>
              <a:rPr lang="ru-RU" sz="3600" b="1" i="1" dirty="0" err="1">
                <a:solidFill>
                  <a:schemeClr val="tx1"/>
                </a:solidFill>
              </a:rPr>
              <a:t>T</a:t>
            </a:r>
            <a:r>
              <a:rPr lang="ru-RU" sz="36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3600" b="1" i="1" dirty="0">
                <a:solidFill>
                  <a:schemeClr val="tx1"/>
                </a:solidFill>
              </a:rPr>
              <a:t> = (</a:t>
            </a:r>
            <a:r>
              <a:rPr lang="ru-RU" sz="3600" b="1" i="1" dirty="0" err="1">
                <a:solidFill>
                  <a:schemeClr val="tx1"/>
                </a:solidFill>
              </a:rPr>
              <a:t>C</a:t>
            </a:r>
            <a:r>
              <a:rPr lang="ru-RU" sz="36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3600" b="1" i="1" dirty="0" err="1">
                <a:solidFill>
                  <a:schemeClr val="tx1"/>
                </a:solidFill>
              </a:rPr>
              <a:t>-G</a:t>
            </a:r>
            <a:r>
              <a:rPr lang="ru-RU" sz="36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3600" b="1" i="1" dirty="0" err="1">
                <a:solidFill>
                  <a:schemeClr val="tx1"/>
                </a:solidFill>
              </a:rPr>
              <a:t>+N</a:t>
            </a:r>
            <a:r>
              <a:rPr lang="ru-RU" sz="3600" b="1" i="1" dirty="0">
                <a:solidFill>
                  <a:schemeClr val="tx1"/>
                </a:solidFill>
              </a:rPr>
              <a:t>) </a:t>
            </a:r>
            <a:r>
              <a:rPr lang="ru-RU" sz="3600" b="1" i="1" dirty="0" err="1">
                <a:solidFill>
                  <a:schemeClr val="tx1"/>
                </a:solidFill>
              </a:rPr>
              <a:t>mod</a:t>
            </a:r>
            <a:r>
              <a:rPr lang="ru-RU" sz="3600" b="1" i="1" dirty="0">
                <a:solidFill>
                  <a:schemeClr val="tx1"/>
                </a:solidFill>
              </a:rPr>
              <a:t> N</a:t>
            </a:r>
            <a:r>
              <a:rPr lang="ru-RU" sz="2200" dirty="0">
                <a:solidFill>
                  <a:schemeClr val="tx1"/>
                </a:solidFill>
              </a:rPr>
              <a:t> ,</a:t>
            </a: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где </a:t>
            </a:r>
            <a:r>
              <a:rPr lang="ru-RU" sz="2200" b="1" i="1" dirty="0" err="1">
                <a:solidFill>
                  <a:schemeClr val="tx1"/>
                </a:solidFill>
              </a:rPr>
              <a:t>T</a:t>
            </a:r>
            <a:r>
              <a:rPr lang="ru-RU" sz="22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dirty="0">
                <a:solidFill>
                  <a:schemeClr val="tx1"/>
                </a:solidFill>
              </a:rPr>
              <a:t> – это символы исходного сообщения, </a:t>
            </a:r>
            <a:r>
              <a:rPr lang="ru-RU" sz="2200" b="1" i="1" dirty="0" err="1">
                <a:solidFill>
                  <a:schemeClr val="tx1"/>
                </a:solidFill>
              </a:rPr>
              <a:t>C</a:t>
            </a:r>
            <a:r>
              <a:rPr lang="ru-RU" sz="22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dirty="0">
                <a:solidFill>
                  <a:schemeClr val="tx1"/>
                </a:solidFill>
              </a:rPr>
              <a:t> – символы зашифрованного сообщения, </a:t>
            </a:r>
            <a:r>
              <a:rPr lang="ru-RU" sz="2200" b="1" i="1" dirty="0" err="1">
                <a:solidFill>
                  <a:schemeClr val="tx1"/>
                </a:solidFill>
              </a:rPr>
              <a:t>G</a:t>
            </a:r>
            <a:r>
              <a:rPr lang="ru-RU" sz="22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dirty="0">
                <a:solidFill>
                  <a:schemeClr val="tx1"/>
                </a:solidFill>
              </a:rPr>
              <a:t> – символы гаммы.</a:t>
            </a: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tx1"/>
                </a:solidFill>
              </a:rPr>
              <a:t>Примечание: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если </a:t>
            </a:r>
            <a:r>
              <a:rPr lang="ru-RU" sz="2200" b="1" i="1" dirty="0" err="1">
                <a:solidFill>
                  <a:schemeClr val="tx1"/>
                </a:solidFill>
              </a:rPr>
              <a:t>T</a:t>
            </a:r>
            <a:r>
              <a:rPr lang="ru-RU" sz="2200" b="1" i="1" baseline="-25000" dirty="0" err="1">
                <a:solidFill>
                  <a:schemeClr val="tx1"/>
                </a:solidFill>
              </a:rPr>
              <a:t>i</a:t>
            </a:r>
            <a:r>
              <a:rPr lang="ru-RU" sz="2200" b="1" i="1" dirty="0">
                <a:solidFill>
                  <a:schemeClr val="tx1"/>
                </a:solidFill>
              </a:rPr>
              <a:t>=0</a:t>
            </a:r>
            <a:r>
              <a:rPr lang="ru-RU" sz="2200" dirty="0">
                <a:solidFill>
                  <a:schemeClr val="tx1"/>
                </a:solidFill>
              </a:rPr>
              <a:t>, то его следует взять равным </a:t>
            </a:r>
            <a:r>
              <a:rPr lang="ru-RU" sz="2200" b="1" i="1" dirty="0">
                <a:solidFill>
                  <a:schemeClr val="tx1"/>
                </a:solidFill>
              </a:rPr>
              <a:t>N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8060" y="0"/>
            <a:ext cx="10428051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В примере ниже зашифрованное выше сообщение вновь приводится к исходному виду</a:t>
            </a:r>
            <a:endParaRPr lang="ru-RU" sz="22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02" y="1362682"/>
            <a:ext cx="10366912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2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8916" y="2336178"/>
            <a:ext cx="8911687" cy="1280890"/>
          </a:xfrm>
        </p:spPr>
        <p:txBody>
          <a:bodyPr>
            <a:normAutofit/>
          </a:bodyPr>
          <a:lstStyle/>
          <a:p>
            <a:r>
              <a:rPr lang="ru-RU" sz="6000" b="1" dirty="0"/>
              <a:t>Потоковые шифры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0184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5356" y="0"/>
            <a:ext cx="10536644" cy="66342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b="1" dirty="0">
                <a:solidFill>
                  <a:schemeClr val="tx1"/>
                </a:solidFill>
              </a:rPr>
              <a:t>Потоковый шифр</a:t>
            </a:r>
            <a:r>
              <a:rPr lang="ru-RU" sz="2200" dirty="0">
                <a:solidFill>
                  <a:schemeClr val="tx1"/>
                </a:solidFill>
              </a:rPr>
              <a:t> - </a:t>
            </a:r>
            <a:r>
              <a:rPr lang="ru-RU" sz="2200" i="1" dirty="0">
                <a:solidFill>
                  <a:schemeClr val="tx1"/>
                </a:solidFill>
              </a:rPr>
              <a:t>симметричный тип шифра, где каждый элемент открытого текста переводится в зашифрованный вид, в зависимости от применяемого ключа и его позиции в текстовом потоке</a:t>
            </a:r>
            <a:r>
              <a:rPr lang="ru-RU" sz="2200" i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sz="2200" i="1" dirty="0" smtClean="0">
                <a:solidFill>
                  <a:schemeClr val="tx1"/>
                </a:solidFill>
              </a:rPr>
              <a:t>Потоковый </a:t>
            </a:r>
            <a:r>
              <a:rPr lang="ru-RU" sz="2200" i="1" dirty="0">
                <a:solidFill>
                  <a:schemeClr val="tx1"/>
                </a:solidFill>
              </a:rPr>
              <a:t>шифр </a:t>
            </a:r>
            <a:r>
              <a:rPr lang="ru-RU" sz="2200" dirty="0">
                <a:solidFill>
                  <a:schemeClr val="tx1"/>
                </a:solidFill>
              </a:rPr>
              <a:t>- вид шифра, в котором каждый бит данных зашифровывается посредством </a:t>
            </a:r>
            <a:r>
              <a:rPr lang="ru-RU" sz="2200" dirty="0" err="1">
                <a:solidFill>
                  <a:schemeClr val="tx1"/>
                </a:solidFill>
              </a:rPr>
              <a:t>гаммирования</a:t>
            </a:r>
            <a:r>
              <a:rPr lang="ru-RU" sz="2200" dirty="0">
                <a:solidFill>
                  <a:schemeClr val="tx1"/>
                </a:solidFill>
              </a:rPr>
              <a:t>. Процесс </a:t>
            </a:r>
            <a:r>
              <a:rPr lang="ru-RU" sz="2200" dirty="0" err="1">
                <a:solidFill>
                  <a:schemeClr val="tx1"/>
                </a:solidFill>
              </a:rPr>
              <a:t>гаммирования</a:t>
            </a:r>
            <a:r>
              <a:rPr lang="ru-RU" sz="2200" dirty="0">
                <a:solidFill>
                  <a:schemeClr val="tx1"/>
                </a:solidFill>
              </a:rPr>
              <a:t> подразумевает наложение на информацию гамм кода по строго определенным правилам. Чтобы расшифровать данные, требуется наложение той же гаммы на зашифрованный текст.</a:t>
            </a:r>
          </a:p>
          <a:p>
            <a:pPr marL="0" indent="0" algn="just">
              <a:buNone/>
            </a:pPr>
            <a:r>
              <a:rPr lang="ru-RU" sz="2200" dirty="0">
                <a:solidFill>
                  <a:schemeClr val="tx1"/>
                </a:solidFill>
              </a:rPr>
              <a:t>Первые потоковые шифры были использованы еще во времена Второй мировой войны (до появления электроники). Более чем через два десятка лет (в 1965 году) норвежский </a:t>
            </a:r>
            <a:r>
              <a:rPr lang="ru-RU" sz="2200" dirty="0" err="1">
                <a:solidFill>
                  <a:schemeClr val="tx1"/>
                </a:solidFill>
              </a:rPr>
              <a:t>криптограф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Эранст</a:t>
            </a: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 err="1">
                <a:solidFill>
                  <a:schemeClr val="tx1"/>
                </a:solidFill>
              </a:rPr>
              <a:t>Селмер</a:t>
            </a:r>
            <a:r>
              <a:rPr lang="ru-RU" sz="2200" dirty="0">
                <a:solidFill>
                  <a:schemeClr val="tx1"/>
                </a:solidFill>
              </a:rPr>
              <a:t> разработал свою теорию последовательности регистровых сдвигов. Еще через время Соломон </a:t>
            </a:r>
            <a:r>
              <a:rPr lang="ru-RU" sz="2200" dirty="0" err="1">
                <a:solidFill>
                  <a:schemeClr val="tx1"/>
                </a:solidFill>
              </a:rPr>
              <a:t>Голомб</a:t>
            </a:r>
            <a:r>
              <a:rPr lang="ru-RU" sz="2200" dirty="0">
                <a:solidFill>
                  <a:schemeClr val="tx1"/>
                </a:solidFill>
              </a:rPr>
              <a:t> написал книгу о последовательности сдвиговых регистров. При этом популярность потоковым шифрам пришла раньше - в 1949 году, когда миру была представлена работа Клода Шеннона о стойкости шифра </a:t>
            </a:r>
            <a:r>
              <a:rPr lang="ru-RU" sz="2200" dirty="0" err="1">
                <a:solidFill>
                  <a:schemeClr val="tx1"/>
                </a:solidFill>
              </a:rPr>
              <a:t>Вернама</a:t>
            </a:r>
            <a:r>
              <a:rPr lang="ru-RU" sz="22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443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351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Легкий дым</vt:lpstr>
      <vt:lpstr>Шифрование методом гаммирования. Потоковые шифры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Потоковые шифры</vt:lpstr>
      <vt:lpstr>Презентация PowerPoint</vt:lpstr>
      <vt:lpstr>Презентация PowerPoint</vt:lpstr>
      <vt:lpstr>Презентация PowerPoint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Шифрование методом гаммирования. Потоковые шифры</dc:title>
  <dc:creator>Преподаватель</dc:creator>
  <cp:lastModifiedBy>Преподаватель</cp:lastModifiedBy>
  <cp:revision>4</cp:revision>
  <dcterms:created xsi:type="dcterms:W3CDTF">2019-02-12T10:32:48Z</dcterms:created>
  <dcterms:modified xsi:type="dcterms:W3CDTF">2019-02-12T11:09:00Z</dcterms:modified>
</cp:coreProperties>
</file>