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1" r:id="rId5"/>
    <p:sldId id="292"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6" r:id="rId33"/>
    <p:sldId id="287" r:id="rId34"/>
    <p:sldId id="288" r:id="rId35"/>
    <p:sldId id="289" r:id="rId36"/>
    <p:sldId id="290" r:id="rId37"/>
    <p:sldId id="293" r:id="rId38"/>
    <p:sldId id="295" r:id="rId39"/>
    <p:sldId id="294"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3" d="100"/>
          <a:sy n="73" d="100"/>
        </p:scale>
        <p:origin x="6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41B6A11-8A7B-4DB6-936B-E9BCCF31532D}"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134089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41B6A11-8A7B-4DB6-936B-E9BCCF31532D}"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370995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41B6A11-8A7B-4DB6-936B-E9BCCF31532D}"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60AEFC-330E-4B53-81A7-070BF67C8BBB}"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9820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41B6A11-8A7B-4DB6-936B-E9BCCF31532D}"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2028842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41B6A11-8A7B-4DB6-936B-E9BCCF31532D}"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60AEFC-330E-4B53-81A7-070BF67C8BBB}"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36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41B6A11-8A7B-4DB6-936B-E9BCCF31532D}"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3970460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41B6A11-8A7B-4DB6-936B-E9BCCF31532D}"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2896852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41B6A11-8A7B-4DB6-936B-E9BCCF31532D}"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141767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41B6A11-8A7B-4DB6-936B-E9BCCF31532D}"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211397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41B6A11-8A7B-4DB6-936B-E9BCCF31532D}" type="datetimeFigureOut">
              <a:rPr lang="ru-RU" smtClean="0"/>
              <a:t>02.04.2019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346670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41B6A11-8A7B-4DB6-936B-E9BCCF31532D}" type="datetimeFigureOut">
              <a:rPr lang="ru-RU" smtClean="0"/>
              <a:t>02.04.2019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424549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41B6A11-8A7B-4DB6-936B-E9BCCF31532D}" type="datetimeFigureOut">
              <a:rPr lang="ru-RU" smtClean="0"/>
              <a:t>02.04.2019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134993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41B6A11-8A7B-4DB6-936B-E9BCCF31532D}" type="datetimeFigureOut">
              <a:rPr lang="ru-RU" smtClean="0"/>
              <a:t>02.04.2019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390191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B6A11-8A7B-4DB6-936B-E9BCCF31532D}" type="datetimeFigureOut">
              <a:rPr lang="ru-RU" smtClean="0"/>
              <a:t>02.04.2019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127138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41B6A11-8A7B-4DB6-936B-E9BCCF31532D}" type="datetimeFigureOut">
              <a:rPr lang="ru-RU" smtClean="0"/>
              <a:t>02.04.2019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399694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41B6A11-8A7B-4DB6-936B-E9BCCF31532D}" type="datetimeFigureOut">
              <a:rPr lang="ru-RU" smtClean="0"/>
              <a:t>02.04.2019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B60AEFC-330E-4B53-81A7-070BF67C8BBB}" type="slidenum">
              <a:rPr lang="ru-RU" smtClean="0"/>
              <a:t>‹#›</a:t>
            </a:fld>
            <a:endParaRPr lang="ru-RU"/>
          </a:p>
        </p:txBody>
      </p:sp>
    </p:spTree>
    <p:extLst>
      <p:ext uri="{BB962C8B-B14F-4D97-AF65-F5344CB8AC3E}">
        <p14:creationId xmlns:p14="http://schemas.microsoft.com/office/powerpoint/2010/main" val="243015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1B6A11-8A7B-4DB6-936B-E9BCCF31532D}" type="datetimeFigureOut">
              <a:rPr lang="ru-RU" smtClean="0"/>
              <a:t>02.04.2019</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60AEFC-330E-4B53-81A7-070BF67C8BBB}" type="slidenum">
              <a:rPr lang="ru-RU" smtClean="0"/>
              <a:t>‹#›</a:t>
            </a:fld>
            <a:endParaRPr lang="ru-RU"/>
          </a:p>
        </p:txBody>
      </p:sp>
    </p:spTree>
    <p:extLst>
      <p:ext uri="{BB962C8B-B14F-4D97-AF65-F5344CB8AC3E}">
        <p14:creationId xmlns:p14="http://schemas.microsoft.com/office/powerpoint/2010/main" val="297200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15181" y="3044614"/>
            <a:ext cx="9073847" cy="1646302"/>
          </a:xfrm>
        </p:spPr>
        <p:txBody>
          <a:bodyPr/>
          <a:lstStyle/>
          <a:p>
            <a:pPr algn="ctr"/>
            <a:r>
              <a:rPr lang="ru-RU" sz="4000" b="1" dirty="0">
                <a:solidFill>
                  <a:schemeClr val="accent2">
                    <a:lumMod val="50000"/>
                  </a:schemeClr>
                </a:solidFill>
              </a:rPr>
              <a:t>Понятие о политике безопасности: анализ риска; угрозы/видимость; уязвимость/последствия; учет информационных ценностей</a:t>
            </a:r>
            <a:r>
              <a:rPr lang="ru-RU" sz="4000" dirty="0">
                <a:solidFill>
                  <a:schemeClr val="accent2">
                    <a:lumMod val="50000"/>
                  </a:schemeClr>
                </a:solidFill>
              </a:rPr>
              <a:t/>
            </a:r>
            <a:br>
              <a:rPr lang="ru-RU" sz="4000" dirty="0">
                <a:solidFill>
                  <a:schemeClr val="accent2">
                    <a:lumMod val="50000"/>
                  </a:schemeClr>
                </a:solidFill>
              </a:rPr>
            </a:br>
            <a:endParaRPr lang="ru-RU" sz="4000" dirty="0">
              <a:solidFill>
                <a:schemeClr val="accent2">
                  <a:lumMod val="50000"/>
                </a:schemeClr>
              </a:solidFill>
            </a:endParaRPr>
          </a:p>
        </p:txBody>
      </p:sp>
    </p:spTree>
    <p:extLst>
      <p:ext uri="{BB962C8B-B14F-4D97-AF65-F5344CB8AC3E}">
        <p14:creationId xmlns:p14="http://schemas.microsoft.com/office/powerpoint/2010/main" val="3063475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5631" y="0"/>
            <a:ext cx="9838266" cy="5943600"/>
          </a:xfrm>
        </p:spPr>
        <p:txBody>
          <a:bodyPr>
            <a:noAutofit/>
          </a:bodyPr>
          <a:lstStyle/>
          <a:p>
            <a:pPr marL="0" indent="0" algn="just">
              <a:buNone/>
            </a:pPr>
            <a:r>
              <a:rPr lang="ru-RU" sz="2400" b="1" i="1" dirty="0">
                <a:solidFill>
                  <a:schemeClr val="tx1"/>
                </a:solidFill>
              </a:rPr>
              <a:t>Распределение ролей и обязанностей</a:t>
            </a:r>
            <a:r>
              <a:rPr lang="ru-RU" sz="2400" i="1" dirty="0">
                <a:solidFill>
                  <a:schemeClr val="tx1"/>
                </a:solidFill>
              </a:rPr>
              <a:t>. </a:t>
            </a:r>
            <a:r>
              <a:rPr lang="ru-RU" sz="2000" dirty="0">
                <a:solidFill>
                  <a:schemeClr val="tx1"/>
                </a:solidFill>
              </a:rPr>
              <a:t>За реализацию сформулированных выше целей отвечают соответствующие должностные лица и пользователи сети.</a:t>
            </a:r>
          </a:p>
          <a:p>
            <a:pPr marL="0" indent="0" algn="just">
              <a:buNone/>
            </a:pPr>
            <a:r>
              <a:rPr lang="ru-RU" sz="2000" i="1" dirty="0">
                <a:solidFill>
                  <a:schemeClr val="tx1"/>
                </a:solidFill>
              </a:rPr>
              <a:t>Руководители подразделений </a:t>
            </a:r>
            <a:r>
              <a:rPr lang="ru-RU" sz="2000" dirty="0">
                <a:solidFill>
                  <a:schemeClr val="tx1"/>
                </a:solidFill>
              </a:rPr>
              <a:t>отвечают за доведение положений политики безопасности до пользователей и за контакты с ними.</a:t>
            </a:r>
          </a:p>
          <a:p>
            <a:pPr marL="0" indent="0" algn="just">
              <a:buNone/>
            </a:pPr>
            <a:r>
              <a:rPr lang="ru-RU" sz="2000" i="1" dirty="0">
                <a:solidFill>
                  <a:schemeClr val="tx1"/>
                </a:solidFill>
              </a:rPr>
              <a:t>Администраторы локальной сети </a:t>
            </a:r>
            <a:r>
              <a:rPr lang="ru-RU" sz="2000" dirty="0">
                <a:solidFill>
                  <a:schemeClr val="tx1"/>
                </a:solidFill>
              </a:rPr>
              <a:t>обеспечивают непрерывное функционирование сети и отвечают за реализацию технических мер, необходимых для проведе­ния в жизнь политики безопасности.</a:t>
            </a:r>
          </a:p>
          <a:p>
            <a:pPr marL="0" indent="0" algn="just">
              <a:buNone/>
            </a:pPr>
            <a:r>
              <a:rPr lang="ru-RU" sz="2000" i="1" dirty="0">
                <a:solidFill>
                  <a:schemeClr val="tx1"/>
                </a:solidFill>
              </a:rPr>
              <a:t>Администраторы сервисов </a:t>
            </a:r>
            <a:r>
              <a:rPr lang="ru-RU" sz="2000" dirty="0">
                <a:solidFill>
                  <a:schemeClr val="tx1"/>
                </a:solidFill>
              </a:rPr>
              <a:t>отвечают за конкретные сервисы и, в частности, за то, чтобы защита была построена в соответствии с общей политикой безопасности.</a:t>
            </a:r>
          </a:p>
          <a:p>
            <a:pPr marL="0" indent="0" algn="just">
              <a:buNone/>
            </a:pPr>
            <a:r>
              <a:rPr lang="ru-RU" sz="2000" i="1" dirty="0">
                <a:solidFill>
                  <a:schemeClr val="tx1"/>
                </a:solidFill>
              </a:rPr>
              <a:t>Пользователи</a:t>
            </a:r>
            <a:r>
              <a:rPr lang="ru-RU" sz="2000" dirty="0">
                <a:solidFill>
                  <a:schemeClr val="tx1"/>
                </a:solidFill>
              </a:rPr>
              <a:t> обязаны работать с локальной сетью в соответствии с политикой безопасности, подчиняться распоряжениям лиц, отвечающих за отдельные аспекты безопасности, ставить в известность руководство обо всех подозрительных ситуациях.</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1576888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1755" y="0"/>
            <a:ext cx="9590073" cy="6283234"/>
          </a:xfrm>
        </p:spPr>
        <p:txBody>
          <a:bodyPr>
            <a:noAutofit/>
          </a:bodyPr>
          <a:lstStyle/>
          <a:p>
            <a:pPr marL="0" indent="0" algn="just">
              <a:buNone/>
            </a:pPr>
            <a:r>
              <a:rPr lang="ru-RU" sz="2400" b="1" i="1" dirty="0">
                <a:solidFill>
                  <a:schemeClr val="tx1"/>
                </a:solidFill>
              </a:rPr>
              <a:t>Санкции.</a:t>
            </a:r>
            <a:r>
              <a:rPr lang="ru-RU" sz="2400" i="1" dirty="0">
                <a:solidFill>
                  <a:schemeClr val="tx1"/>
                </a:solidFill>
              </a:rPr>
              <a:t> </a:t>
            </a:r>
            <a:r>
              <a:rPr lang="ru-RU" sz="2000" dirty="0">
                <a:solidFill>
                  <a:schemeClr val="tx1"/>
                </a:solidFill>
              </a:rPr>
              <a:t>Нарушение политики безопасности может подвергнуть локальную сеть и циркулирующую в ней информацию недопустимому риску. Случаи нарушения безопасности со стороны персонала должны оперативно рассматриваться руковод­ством для принятия дисциплинарных мер вплоть до увольнения.</a:t>
            </a:r>
          </a:p>
          <a:p>
            <a:pPr marL="0" indent="0" algn="just">
              <a:buNone/>
            </a:pPr>
            <a:r>
              <a:rPr lang="ru-RU" sz="2400" b="1" i="1" dirty="0">
                <a:solidFill>
                  <a:schemeClr val="tx1"/>
                </a:solidFill>
              </a:rPr>
              <a:t>Дополнительная информация. </a:t>
            </a:r>
            <a:r>
              <a:rPr lang="ru-RU" sz="2000" dirty="0">
                <a:solidFill>
                  <a:schemeClr val="tx1"/>
                </a:solidFill>
              </a:rPr>
              <a:t>Конкретным группам исполнителей могут потребоваться для ознакомления какие-то дополнительные документы, в частности документы специализированных политик и процедур безопасности, а также другие руководящие указания. Необходимость в дополнительных документах политик безопасности в значительной степени зависит от размеров и сложности организации. Для достаточно большой организации могут потребоваться в дополнение к базовой политике специализированные политики безопасности. Организации меньшего размера нуждаются только в некотором подмножестве специализированных политик. Многие из этих документов поддержки могут быть довольно краткими - объемом в одну - две страницы.</a:t>
            </a:r>
          </a:p>
          <a:p>
            <a:pPr marL="0" indent="0" algn="just">
              <a:buNone/>
            </a:pPr>
            <a:r>
              <a:rPr lang="ru-RU" sz="2000" dirty="0">
                <a:solidFill>
                  <a:schemeClr val="tx1"/>
                </a:solidFill>
              </a:rPr>
              <a:t>С практической точки зрения политики безопасности можно разделить на три уровня: </a:t>
            </a:r>
            <a:r>
              <a:rPr lang="ru-RU" sz="2000" i="1" u="sng" dirty="0">
                <a:solidFill>
                  <a:schemeClr val="tx1"/>
                </a:solidFill>
              </a:rPr>
              <a:t>верхний, средний и нижний.</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1512496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0945" y="161972"/>
            <a:ext cx="9616198" cy="5833879"/>
          </a:xfrm>
        </p:spPr>
        <p:txBody>
          <a:bodyPr>
            <a:noAutofit/>
          </a:bodyPr>
          <a:lstStyle/>
          <a:p>
            <a:pPr marL="0" indent="0" algn="just">
              <a:buNone/>
            </a:pPr>
            <a:r>
              <a:rPr lang="ru-RU" sz="2400" b="1" i="1" dirty="0">
                <a:solidFill>
                  <a:schemeClr val="tx1"/>
                </a:solidFill>
              </a:rPr>
              <a:t>Верхний уровень политики безопасности </a:t>
            </a:r>
            <a:r>
              <a:rPr lang="ru-RU" sz="2000" dirty="0">
                <a:solidFill>
                  <a:schemeClr val="tx1"/>
                </a:solidFill>
              </a:rPr>
              <a:t>определяет решения, затрагивающие организацию в целом. Эти решения носят весьма общий характер и исходят, как правило, от руководства организации.</a:t>
            </a:r>
          </a:p>
          <a:p>
            <a:pPr marL="0" indent="0" algn="just">
              <a:buNone/>
            </a:pPr>
            <a:r>
              <a:rPr lang="ru-RU" sz="2000" dirty="0">
                <a:solidFill>
                  <a:schemeClr val="tx1"/>
                </a:solidFill>
              </a:rPr>
              <a:t>Такие решения могут включать в себя следующие элементы:</a:t>
            </a:r>
          </a:p>
          <a:p>
            <a:pPr algn="just"/>
            <a:r>
              <a:rPr lang="ru-RU" sz="2000" dirty="0">
                <a:solidFill>
                  <a:schemeClr val="tx1"/>
                </a:solidFill>
              </a:rPr>
              <a:t>формулировка целей, которые преследует организация в области информа­ционной безопасности, определение общих направлений в достижении этих целей;</a:t>
            </a:r>
          </a:p>
          <a:p>
            <a:pPr algn="just"/>
            <a:r>
              <a:rPr lang="ru-RU" sz="2000" dirty="0">
                <a:solidFill>
                  <a:schemeClr val="tx1"/>
                </a:solidFill>
              </a:rPr>
              <a:t>формирование или пересмотр комплексной программы обеспечения инфор­мационной безопасности, определение ответственных лиц за продвижение программы;</a:t>
            </a:r>
          </a:p>
          <a:p>
            <a:pPr algn="just"/>
            <a:r>
              <a:rPr lang="ru-RU" sz="2000" dirty="0">
                <a:solidFill>
                  <a:schemeClr val="tx1"/>
                </a:solidFill>
              </a:rPr>
              <a:t>обеспечение материальной базы для соблюдения законов и правил;</a:t>
            </a:r>
          </a:p>
          <a:p>
            <a:pPr algn="just"/>
            <a:r>
              <a:rPr lang="ru-RU" sz="2000" dirty="0">
                <a:solidFill>
                  <a:schemeClr val="tx1"/>
                </a:solidFill>
              </a:rPr>
              <a:t>формулировка управленческих решений по вопросам реализации программы безопасности, которые должны рассматриваться на уровне организации в целом.</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774765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7071" y="240349"/>
            <a:ext cx="9498632" cy="5232988"/>
          </a:xfrm>
        </p:spPr>
        <p:txBody>
          <a:bodyPr>
            <a:noAutofit/>
          </a:bodyPr>
          <a:lstStyle/>
          <a:p>
            <a:pPr marL="0" indent="0" algn="just">
              <a:buNone/>
            </a:pPr>
            <a:r>
              <a:rPr lang="ru-RU" sz="2000" dirty="0">
                <a:solidFill>
                  <a:schemeClr val="tx1"/>
                </a:solidFill>
              </a:rPr>
              <a:t>Политика безопасности </a:t>
            </a:r>
            <a:r>
              <a:rPr lang="ru-RU" sz="2000" i="1" dirty="0">
                <a:solidFill>
                  <a:schemeClr val="tx1"/>
                </a:solidFill>
              </a:rPr>
              <a:t>верхнего уровня</a:t>
            </a:r>
            <a:r>
              <a:rPr lang="ru-RU" sz="2000" dirty="0">
                <a:solidFill>
                  <a:schemeClr val="tx1"/>
                </a:solidFill>
              </a:rPr>
              <a:t> формулирует цели организации в области информационной безопасности в терминах целостности, доступности и конфиденциальности. Если организация отвечает за поддержание критически важных баз данных, на первом плане должна стоять целостность данных. Для организации, занимающейся продажами, важна актуальность информации о предоставляемых услугах и ценах, а также ее доступность максимальному числу потенциальных покупателей. Режимная организация в первую очередь будет заботиться о конфиденциальности информации, то есть о ее защите от несанкционированного доступа.</a:t>
            </a:r>
          </a:p>
          <a:p>
            <a:pPr marL="0" indent="0" algn="just">
              <a:buNone/>
            </a:pPr>
            <a:r>
              <a:rPr lang="ru-RU" sz="2000" dirty="0">
                <a:solidFill>
                  <a:schemeClr val="tx1"/>
                </a:solidFill>
              </a:rPr>
              <a:t>На верхний уровень выносится управление ресурсами безопасности и координация использования этих ресурсов, выделение специального персонала для защиты критически важных систем, поддержание контактов с другими организациями, обеспечивающими или контролирующими режим безопасности.</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3812610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03013" y="266474"/>
            <a:ext cx="9250437" cy="6591526"/>
          </a:xfrm>
        </p:spPr>
        <p:txBody>
          <a:bodyPr>
            <a:noAutofit/>
          </a:bodyPr>
          <a:lstStyle/>
          <a:p>
            <a:pPr marL="0" indent="0" algn="just">
              <a:buNone/>
            </a:pPr>
            <a:r>
              <a:rPr lang="ru-RU" sz="2000" b="1" dirty="0">
                <a:solidFill>
                  <a:schemeClr val="tx1"/>
                </a:solidFill>
              </a:rPr>
              <a:t>Политика верхнего уровня</a:t>
            </a:r>
            <a:r>
              <a:rPr lang="ru-RU" sz="2000" dirty="0">
                <a:solidFill>
                  <a:schemeClr val="tx1"/>
                </a:solidFill>
              </a:rPr>
              <a:t> должна четко определять сферу своего влияния. Это могут быть все компьютерные системы организации или даже больше, если поли­тика регламентирует некоторые аспекты использования сотрудниками своих до­машних компьютеров. Возможна и такая ситуация, когда в сферу влияния вклю­чаются лишь наиболее важные системы.</a:t>
            </a:r>
          </a:p>
          <a:p>
            <a:pPr marL="0" indent="0" algn="just">
              <a:buNone/>
            </a:pPr>
            <a:r>
              <a:rPr lang="ru-RU" sz="2000" dirty="0">
                <a:solidFill>
                  <a:schemeClr val="tx1"/>
                </a:solidFill>
              </a:rPr>
              <a:t>В политике должны быть определены обязанности должностных лиц по выработке программы безопасности и по проведению ее в жизнь, то есть политика мо­жет служить основой подотчетности персонала.</a:t>
            </a:r>
          </a:p>
          <a:p>
            <a:pPr marL="0" indent="0" algn="just">
              <a:buNone/>
            </a:pPr>
            <a:r>
              <a:rPr lang="ru-RU" sz="2000" dirty="0">
                <a:solidFill>
                  <a:schemeClr val="tx1"/>
                </a:solidFill>
              </a:rPr>
              <a:t>Политика верхнего уровня имеет дело с тремя аспектами законопослушности и исполнительской дисциплины. Во-первых, организация должна </a:t>
            </a:r>
            <a:r>
              <a:rPr lang="ru-RU" sz="2000" i="1" dirty="0">
                <a:solidFill>
                  <a:schemeClr val="tx1"/>
                </a:solidFill>
              </a:rPr>
              <a:t>соблюдать суще­ствующие законы</a:t>
            </a:r>
            <a:r>
              <a:rPr lang="ru-RU" sz="2000" dirty="0">
                <a:solidFill>
                  <a:schemeClr val="tx1"/>
                </a:solidFill>
              </a:rPr>
              <a:t>. Во-вторых, следует </a:t>
            </a:r>
            <a:r>
              <a:rPr lang="ru-RU" sz="2000" i="1" dirty="0">
                <a:solidFill>
                  <a:schemeClr val="tx1"/>
                </a:solidFill>
              </a:rPr>
              <a:t>контролировать действия лиц, ответственных за выработку программы безопасности</a:t>
            </a:r>
            <a:r>
              <a:rPr lang="ru-RU" sz="2000" dirty="0">
                <a:solidFill>
                  <a:schemeClr val="tx1"/>
                </a:solidFill>
              </a:rPr>
              <a:t>. В-третьих, </a:t>
            </a:r>
            <a:r>
              <a:rPr lang="ru-RU" sz="2000" i="1" dirty="0">
                <a:solidFill>
                  <a:schemeClr val="tx1"/>
                </a:solidFill>
              </a:rPr>
              <a:t>необходимо обеспечить исполни­тельскую дисциплину персонала</a:t>
            </a:r>
            <a:r>
              <a:rPr lang="ru-RU" sz="2000" dirty="0">
                <a:solidFill>
                  <a:schemeClr val="tx1"/>
                </a:solidFill>
              </a:rPr>
              <a:t> с помощью системы поощрений и наказаний.</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3417076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5631" y="0"/>
            <a:ext cx="10635100" cy="3880773"/>
          </a:xfrm>
        </p:spPr>
        <p:txBody>
          <a:bodyPr>
            <a:noAutofit/>
          </a:bodyPr>
          <a:lstStyle/>
          <a:p>
            <a:pPr marL="0" indent="0" algn="just">
              <a:buNone/>
            </a:pPr>
            <a:r>
              <a:rPr lang="ru-RU" sz="2400" b="1" i="1" dirty="0">
                <a:solidFill>
                  <a:schemeClr val="tx1"/>
                </a:solidFill>
              </a:rPr>
              <a:t>Средний уровень политики</a:t>
            </a:r>
            <a:r>
              <a:rPr lang="ru-RU" sz="2400" i="1" dirty="0">
                <a:solidFill>
                  <a:schemeClr val="tx1"/>
                </a:solidFill>
              </a:rPr>
              <a:t> </a:t>
            </a:r>
            <a:r>
              <a:rPr lang="ru-RU" sz="2000" dirty="0">
                <a:solidFill>
                  <a:schemeClr val="tx1"/>
                </a:solidFill>
              </a:rPr>
              <a:t>безопасности определяет решение вопросов, касающихся отдельных аспектов информационной безопасности, но важных для различ­ных систем, эксплуатируемых организацией.</a:t>
            </a:r>
          </a:p>
          <a:p>
            <a:pPr marL="0" indent="0" algn="just">
              <a:buNone/>
            </a:pPr>
            <a:r>
              <a:rPr lang="ru-RU" sz="2000" dirty="0">
                <a:solidFill>
                  <a:schemeClr val="tx1"/>
                </a:solidFill>
              </a:rPr>
              <a:t>Примеры таких вопросов - отношение к доступу в Интернет (проблема сочетания свободы получения информации с защитой от внешних угроз), использование домашних компьютеров и т.д.</a:t>
            </a:r>
          </a:p>
          <a:p>
            <a:pPr marL="0" indent="0" algn="just">
              <a:buNone/>
            </a:pPr>
            <a:r>
              <a:rPr lang="ru-RU" sz="2000" dirty="0">
                <a:solidFill>
                  <a:schemeClr val="tx1"/>
                </a:solidFill>
              </a:rPr>
              <a:t>Политика безопасности среднего уровня должна определять для каждого аспекта информационной безопасности следующие моменты:</a:t>
            </a:r>
          </a:p>
          <a:p>
            <a:pPr algn="just"/>
            <a:r>
              <a:rPr lang="ru-RU" sz="2000" dirty="0">
                <a:solidFill>
                  <a:schemeClr val="tx1"/>
                </a:solidFill>
              </a:rPr>
              <a:t>описание аспекта - позиция организации может быть сформулирована в до­статочно общем виде как набор целей, которые преследует организация в данном аспекте;</a:t>
            </a:r>
          </a:p>
          <a:p>
            <a:pPr algn="just"/>
            <a:r>
              <a:rPr lang="ru-RU" sz="2000" dirty="0">
                <a:solidFill>
                  <a:schemeClr val="tx1"/>
                </a:solidFill>
              </a:rPr>
              <a:t>область применения - следует специфицировать, где, когда, как, по отношению к кому и чему применяется данная политика безопасности;</a:t>
            </a:r>
          </a:p>
          <a:p>
            <a:pPr algn="just"/>
            <a:r>
              <a:rPr lang="ru-RU" sz="2000" dirty="0">
                <a:solidFill>
                  <a:schemeClr val="tx1"/>
                </a:solidFill>
              </a:rPr>
              <a:t>роли и обязанности - документ должен содержать информацию о должностных лицах, отвечающих за проведение политики безопасности в жизнь;</a:t>
            </a:r>
          </a:p>
          <a:p>
            <a:pPr algn="just"/>
            <a:r>
              <a:rPr lang="ru-RU" sz="2000" dirty="0">
                <a:solidFill>
                  <a:schemeClr val="tx1"/>
                </a:solidFill>
              </a:rPr>
              <a:t>санкции - политика должна содержать общее описание запрещенных дей­ствий и наказаний за них;</a:t>
            </a:r>
          </a:p>
          <a:p>
            <a:pPr algn="just"/>
            <a:r>
              <a:rPr lang="ru-RU" sz="2000" dirty="0">
                <a:solidFill>
                  <a:schemeClr val="tx1"/>
                </a:solidFill>
              </a:rPr>
              <a:t>точки контакта - должно быть известно, куда следует обращаться за разъяснениями, помощью и дополнительной информацией. Обычно «точкой контакта» служит должностное лицо.</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3239629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76887" y="357915"/>
            <a:ext cx="9028369" cy="5481183"/>
          </a:xfrm>
        </p:spPr>
        <p:txBody>
          <a:bodyPr>
            <a:normAutofit/>
          </a:bodyPr>
          <a:lstStyle/>
          <a:p>
            <a:pPr marL="0" indent="0" algn="just">
              <a:buNone/>
            </a:pPr>
            <a:r>
              <a:rPr lang="ru-RU" sz="2400" b="1" i="1" dirty="0">
                <a:solidFill>
                  <a:schemeClr val="tx1"/>
                </a:solidFill>
              </a:rPr>
              <a:t>Нижний </a:t>
            </a:r>
            <a:r>
              <a:rPr lang="ru-RU" sz="2400" b="1" i="1" dirty="0" smtClean="0">
                <a:solidFill>
                  <a:schemeClr val="tx1"/>
                </a:solidFill>
              </a:rPr>
              <a:t>уровень политики </a:t>
            </a:r>
            <a:r>
              <a:rPr lang="ru-RU" sz="2400" b="1" i="1" dirty="0">
                <a:solidFill>
                  <a:schemeClr val="tx1"/>
                </a:solidFill>
              </a:rPr>
              <a:t>безопасности </a:t>
            </a:r>
            <a:r>
              <a:rPr lang="ru-RU" sz="2000" dirty="0">
                <a:solidFill>
                  <a:schemeClr val="tx1"/>
                </a:solidFill>
              </a:rPr>
              <a:t>относится к конкретным сервисам. Эта политика включает в себя два аспекта: цели и правила их достижения, — поэтому ее порой трудно отделить от вопросов реализации. В отличие от двух верхних уровней, рассматриваемая политика должна быть более детальной.</a:t>
            </a:r>
          </a:p>
          <a:p>
            <a:pPr marL="0" indent="0" algn="just">
              <a:buNone/>
            </a:pPr>
            <a:r>
              <a:rPr lang="ru-RU" sz="2000" dirty="0">
                <a:solidFill>
                  <a:schemeClr val="tx1"/>
                </a:solidFill>
              </a:rPr>
              <a:t>Приведем несколько примеров вопросов, на которые следует дать ответ при следовании политике безопасности нижнего уровня:</a:t>
            </a:r>
          </a:p>
          <a:p>
            <a:pPr algn="just"/>
            <a:r>
              <a:rPr lang="ru-RU" sz="2000" dirty="0">
                <a:solidFill>
                  <a:schemeClr val="tx1"/>
                </a:solidFill>
              </a:rPr>
              <a:t>кто имеет право доступа к объектам, поддерживаемым сервисом;</a:t>
            </a:r>
          </a:p>
          <a:p>
            <a:pPr algn="just"/>
            <a:r>
              <a:rPr lang="ru-RU" sz="2000" dirty="0">
                <a:solidFill>
                  <a:schemeClr val="tx1"/>
                </a:solidFill>
              </a:rPr>
              <a:t>при каких условиях можно читать и модифицировать данные;</a:t>
            </a:r>
          </a:p>
          <a:p>
            <a:pPr algn="just"/>
            <a:r>
              <a:rPr lang="ru-RU" sz="2000" dirty="0">
                <a:solidFill>
                  <a:schemeClr val="tx1"/>
                </a:solidFill>
              </a:rPr>
              <a:t>как организован удаленный доступ к сервису.</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3962021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5448" y="645297"/>
            <a:ext cx="9498632" cy="4436154"/>
          </a:xfrm>
        </p:spPr>
        <p:txBody>
          <a:bodyPr>
            <a:noAutofit/>
          </a:bodyPr>
          <a:lstStyle/>
          <a:p>
            <a:pPr marL="0" indent="0" algn="just">
              <a:buNone/>
            </a:pPr>
            <a:r>
              <a:rPr lang="ru-RU" sz="2000" dirty="0">
                <a:solidFill>
                  <a:schemeClr val="tx1"/>
                </a:solidFill>
              </a:rPr>
              <a:t>Политика безопасности нижнего уровня может исходить из соображений целостности, доступности и конфиденциальности, но она не должна на них останавливаться. В общем случае цели должны связывать между собой объекты сервиса и осмысленные действия с ними.</a:t>
            </a:r>
          </a:p>
          <a:p>
            <a:pPr marL="0" indent="0" algn="just">
              <a:buNone/>
            </a:pPr>
            <a:r>
              <a:rPr lang="ru-RU" sz="2000" dirty="0">
                <a:solidFill>
                  <a:schemeClr val="tx1"/>
                </a:solidFill>
              </a:rPr>
              <a:t>Из целей выводятся правила безопасности, описывающие, кто, что и при каких условиях может делать. Чем детальнее правила, чем более четко и формально они изложены, тем проще поддержать их выполнение программно-техническими мерами. Обычно наиболее формально задаются права доступа к объектам</a:t>
            </a:r>
            <a:r>
              <a:rPr lang="ru-RU" sz="2000" dirty="0" smtClean="0">
                <a:solidFill>
                  <a:schemeClr val="tx1"/>
                </a:solidFill>
              </a:rPr>
              <a:t>.</a:t>
            </a:r>
          </a:p>
          <a:p>
            <a:pPr marL="0" indent="0" algn="just">
              <a:buNone/>
            </a:pPr>
            <a:r>
              <a:rPr lang="ru-RU" sz="2000" dirty="0" smtClean="0">
                <a:solidFill>
                  <a:schemeClr val="tx1"/>
                </a:solidFill>
              </a:rPr>
              <a:t>Приведем более детальное описание обязанностей каждой категории персонала.</a:t>
            </a:r>
            <a:endParaRPr lang="ru-RU" sz="2000" dirty="0">
              <a:solidFill>
                <a:schemeClr val="tx1"/>
              </a:solidFill>
            </a:endParaRPr>
          </a:p>
        </p:txBody>
      </p:sp>
    </p:spTree>
    <p:extLst>
      <p:ext uri="{BB962C8B-B14F-4D97-AF65-F5344CB8AC3E}">
        <p14:creationId xmlns:p14="http://schemas.microsoft.com/office/powerpoint/2010/main" val="1119198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9323" y="227286"/>
            <a:ext cx="9198186" cy="6748280"/>
          </a:xfrm>
        </p:spPr>
        <p:txBody>
          <a:bodyPr>
            <a:noAutofit/>
          </a:bodyPr>
          <a:lstStyle/>
          <a:p>
            <a:pPr marL="0" indent="0" algn="just">
              <a:buNone/>
            </a:pPr>
            <a:r>
              <a:rPr lang="ru-RU" sz="2000" dirty="0">
                <a:solidFill>
                  <a:schemeClr val="tx1"/>
                </a:solidFill>
              </a:rPr>
              <a:t>Руководители подразделений отвечают за доведение положений политики безопасности до пользователей. Они обязаны:</a:t>
            </a:r>
          </a:p>
          <a:p>
            <a:pPr lvl="0" algn="just"/>
            <a:r>
              <a:rPr lang="ru-RU" sz="2000" dirty="0">
                <a:solidFill>
                  <a:schemeClr val="tx1"/>
                </a:solidFill>
              </a:rPr>
              <a:t>постоянно держать в поле зрения вопросы безопасности. Следить за тем, чтобы то же самое делали их подчиненные;</a:t>
            </a:r>
          </a:p>
          <a:p>
            <a:pPr lvl="0" algn="just"/>
            <a:r>
              <a:rPr lang="ru-RU" sz="2000" dirty="0">
                <a:solidFill>
                  <a:schemeClr val="tx1"/>
                </a:solidFill>
              </a:rPr>
              <a:t>проводить анализ рисков, выявляя активы, требующие защиты, и уязвимые места систем, оценивая размер возможного ущерба от нарушения режима безопасности и выбирая эффективные средства защиты;</a:t>
            </a:r>
          </a:p>
          <a:p>
            <a:pPr lvl="0" algn="just"/>
            <a:r>
              <a:rPr lang="ru-RU" sz="2000" dirty="0">
                <a:solidFill>
                  <a:schemeClr val="tx1"/>
                </a:solidFill>
              </a:rPr>
              <a:t>организовать обучение персонала мерам безопасности. Обратить особое вни­мание на вопросы, связанные с антивирусным контролем;</a:t>
            </a:r>
          </a:p>
          <a:p>
            <a:pPr lvl="0" algn="just"/>
            <a:r>
              <a:rPr lang="ru-RU" sz="2000" dirty="0">
                <a:solidFill>
                  <a:schemeClr val="tx1"/>
                </a:solidFill>
              </a:rPr>
              <a:t>информировать администраторов локальной сети и администраторов сервисов об изменении статуса каждого из подчиненных (переход на другую работу, увольнение и т.п.);</a:t>
            </a:r>
          </a:p>
          <a:p>
            <a:pPr lvl="0" algn="just"/>
            <a:r>
              <a:rPr lang="ru-RU" sz="2000" dirty="0">
                <a:solidFill>
                  <a:schemeClr val="tx1"/>
                </a:solidFill>
              </a:rPr>
              <a:t>обеспечить, чтобы каждый компьютер в их подразделениях имел хозяина или системного администратора, отвечающего за безопасность и обладающе­го достаточной квалификацией для выполнения этой роли.</a:t>
            </a:r>
          </a:p>
          <a:p>
            <a:pPr algn="just"/>
            <a:endParaRPr lang="ru-RU" sz="2000" dirty="0">
              <a:solidFill>
                <a:schemeClr val="tx1"/>
              </a:solidFill>
            </a:endParaRPr>
          </a:p>
        </p:txBody>
      </p:sp>
    </p:spTree>
    <p:extLst>
      <p:ext uri="{BB962C8B-B14F-4D97-AF65-F5344CB8AC3E}">
        <p14:creationId xmlns:p14="http://schemas.microsoft.com/office/powerpoint/2010/main" val="327986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0"/>
            <a:ext cx="9888583" cy="3880773"/>
          </a:xfrm>
        </p:spPr>
        <p:txBody>
          <a:bodyPr>
            <a:noAutofit/>
          </a:bodyPr>
          <a:lstStyle/>
          <a:p>
            <a:pPr marL="0" indent="0" algn="just">
              <a:buNone/>
            </a:pPr>
            <a:r>
              <a:rPr lang="ru-RU" sz="2000" dirty="0">
                <a:solidFill>
                  <a:schemeClr val="tx1"/>
                </a:solidFill>
              </a:rPr>
              <a:t>Администраторы локальной сети обеспечивают непрерывное функционирование сети и отвечают за реализацию технических мер, необходимых для проведе­ния в жизнь политики безопасности. Они обязаны:</a:t>
            </a:r>
          </a:p>
          <a:p>
            <a:pPr lvl="0" algn="just"/>
            <a:r>
              <a:rPr lang="ru-RU" sz="2000" dirty="0">
                <a:solidFill>
                  <a:schemeClr val="tx1"/>
                </a:solidFill>
              </a:rPr>
              <a:t>обеспечить защиту оборудования локальной сети, в том числе интерфейсов с другими сетями;</a:t>
            </a:r>
          </a:p>
          <a:p>
            <a:pPr lvl="0" algn="just"/>
            <a:r>
              <a:rPr lang="ru-RU" sz="2000" dirty="0">
                <a:solidFill>
                  <a:schemeClr val="tx1"/>
                </a:solidFill>
              </a:rPr>
              <a:t>оперативно и эффективно реагировать на события, таящие угрозу. Инфор­мировать администраторов сервисов о попытках нарушения защиты;</a:t>
            </a:r>
          </a:p>
          <a:p>
            <a:pPr lvl="0" algn="just"/>
            <a:r>
              <a:rPr lang="ru-RU" sz="2000" dirty="0">
                <a:solidFill>
                  <a:schemeClr val="tx1"/>
                </a:solidFill>
              </a:rPr>
              <a:t>использовать проверенные средства аудита и обнаружения подозрительных ситуаций. Ежедневно анализировать регистрационную информацию, относя­щуюся к сети в целом и к файловым серверам в особенности;</a:t>
            </a:r>
          </a:p>
          <a:p>
            <a:pPr lvl="0" algn="just"/>
            <a:r>
              <a:rPr lang="ru-RU" sz="2000" dirty="0">
                <a:solidFill>
                  <a:schemeClr val="tx1"/>
                </a:solidFill>
              </a:rPr>
              <a:t>не злоупотреблять своими большими полномочиями. Пользователи имеют право на тайну;</a:t>
            </a:r>
          </a:p>
          <a:p>
            <a:pPr lvl="0" algn="just"/>
            <a:r>
              <a:rPr lang="ru-RU" sz="2000" dirty="0">
                <a:solidFill>
                  <a:schemeClr val="tx1"/>
                </a:solidFill>
              </a:rPr>
              <a:t>разработать процедуры и подготовить инструкции для защиты локальной сети от вредоносного программного обеспечения. Оказывать помощь в обнаружении и ликвидации вредоносного кода;</a:t>
            </a:r>
          </a:p>
          <a:p>
            <a:pPr lvl="0" algn="just"/>
            <a:r>
              <a:rPr lang="ru-RU" sz="2000" dirty="0">
                <a:solidFill>
                  <a:schemeClr val="tx1"/>
                </a:solidFill>
              </a:rPr>
              <a:t>регулярно выполнять резервное копирование информации, хранящейся на файловых серверах;</a:t>
            </a:r>
          </a:p>
          <a:p>
            <a:pPr lvl="0" algn="just"/>
            <a:r>
              <a:rPr lang="ru-RU" sz="2000" dirty="0">
                <a:solidFill>
                  <a:schemeClr val="tx1"/>
                </a:solidFill>
              </a:rPr>
              <a:t>выполнять все изменения сетевой аппаратно-программной конфигурации;</a:t>
            </a:r>
          </a:p>
          <a:p>
            <a:pPr algn="just"/>
            <a:endParaRPr lang="ru-RU" sz="2000" dirty="0">
              <a:solidFill>
                <a:schemeClr val="tx1"/>
              </a:solidFill>
            </a:endParaRPr>
          </a:p>
        </p:txBody>
      </p:sp>
    </p:spTree>
    <p:extLst>
      <p:ext uri="{BB962C8B-B14F-4D97-AF65-F5344CB8AC3E}">
        <p14:creationId xmlns:p14="http://schemas.microsoft.com/office/powerpoint/2010/main" val="1888978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42203" y="436292"/>
            <a:ext cx="9119808" cy="6238828"/>
          </a:xfrm>
        </p:spPr>
        <p:txBody>
          <a:bodyPr>
            <a:noAutofit/>
          </a:bodyPr>
          <a:lstStyle/>
          <a:p>
            <a:pPr marL="0" indent="0" algn="just">
              <a:buNone/>
            </a:pPr>
            <a:r>
              <a:rPr lang="ru-RU" sz="2000" dirty="0">
                <a:solidFill>
                  <a:schemeClr val="tx1"/>
                </a:solidFill>
              </a:rPr>
              <a:t>Под </a:t>
            </a:r>
            <a:r>
              <a:rPr lang="ru-RU" sz="2000" b="1" i="1" dirty="0">
                <a:solidFill>
                  <a:schemeClr val="tx1"/>
                </a:solidFill>
              </a:rPr>
              <a:t>политикой безопасности</a:t>
            </a:r>
            <a:r>
              <a:rPr lang="ru-RU" sz="2000" b="1" dirty="0">
                <a:solidFill>
                  <a:schemeClr val="tx1"/>
                </a:solidFill>
              </a:rPr>
              <a:t> </a:t>
            </a:r>
            <a:r>
              <a:rPr lang="ru-RU" sz="2000" dirty="0">
                <a:solidFill>
                  <a:schemeClr val="tx1"/>
                </a:solidFill>
              </a:rPr>
              <a:t>организации понимают совокупность документированных управленческих решений, направленных на защиту информации и ассоциированных с ней ресурсов. Политика безопасности является тем средством, с помощью которой реализуется деятельность в компьютерной информационной системе организации. Вообще политики безопасности определяются используемой компьютерной средой и отражают специфические потребности организации.</a:t>
            </a:r>
          </a:p>
          <a:p>
            <a:pPr marL="0" indent="0" algn="just">
              <a:buNone/>
            </a:pPr>
            <a:r>
              <a:rPr lang="ru-RU" sz="2000" dirty="0">
                <a:solidFill>
                  <a:schemeClr val="tx1"/>
                </a:solidFill>
              </a:rPr>
              <a:t>Обычно корпоративная информационная система представляет собой сложный комплекс разнородного, иногда плохо согласующегося между собой аппаратного и программного обеспечения: компьютеров, операционных систем, сетевых средств, СУБД, разнообразных приложений. Все эти компоненты обычно обладают собственными средствами защиты, которые нужно согласовать между собой. Поэтому очень важна эффективная политика безопасности в качестве согласованной платформы по обеспечению безопасности корпоративной системы. По мере роста компьютерной системы и интеграции ее в глобальную сеть необходимо обеспечить отсутствие в системе слабых мест, поскольку все усилия по защите информации могут быть обесценены лишь одной оплошностью.</a:t>
            </a:r>
          </a:p>
          <a:p>
            <a:pPr marL="0" indent="0" algn="just">
              <a:buNone/>
            </a:pPr>
            <a:endParaRPr lang="ru-RU" sz="2000" dirty="0"/>
          </a:p>
        </p:txBody>
      </p:sp>
    </p:spTree>
    <p:extLst>
      <p:ext uri="{BB962C8B-B14F-4D97-AF65-F5344CB8AC3E}">
        <p14:creationId xmlns:p14="http://schemas.microsoft.com/office/powerpoint/2010/main" val="2845865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35846"/>
            <a:ext cx="11234057" cy="3880773"/>
          </a:xfrm>
        </p:spPr>
        <p:txBody>
          <a:bodyPr>
            <a:noAutofit/>
          </a:bodyPr>
          <a:lstStyle/>
          <a:p>
            <a:pPr lvl="0" algn="just"/>
            <a:r>
              <a:rPr lang="ru-RU" sz="2000" dirty="0">
                <a:solidFill>
                  <a:schemeClr val="tx1"/>
                </a:solidFill>
              </a:rPr>
              <a:t>гарантировать обязательность процедуры идентификации и аутентификации для доступа к сетевым ресурсам. Выделять пользователям входные имена и начальные пароли только после заполнения регистрационных форм;</a:t>
            </a:r>
          </a:p>
          <a:p>
            <a:pPr lvl="0" algn="just"/>
            <a:r>
              <a:rPr lang="ru-RU" sz="2000" dirty="0">
                <a:solidFill>
                  <a:schemeClr val="tx1"/>
                </a:solidFill>
              </a:rPr>
              <a:t>периодически производить проверку надежности защиты локальной сети. Не допускать получения привилегий неавторизованными пользователями.</a:t>
            </a:r>
          </a:p>
          <a:p>
            <a:pPr algn="just"/>
            <a:r>
              <a:rPr lang="ru-RU" sz="2000" dirty="0">
                <a:solidFill>
                  <a:schemeClr val="tx1"/>
                </a:solidFill>
              </a:rPr>
              <a:t>Администраторы сервисов отвечают за конкретные сервисы и, в частности, за то, чтобы защита была построена в соответствии с общей политикой безопасности. Они обязаны:</a:t>
            </a:r>
          </a:p>
          <a:p>
            <a:pPr lvl="0" algn="just"/>
            <a:r>
              <a:rPr lang="ru-RU" sz="2000" dirty="0">
                <a:solidFill>
                  <a:schemeClr val="tx1"/>
                </a:solidFill>
              </a:rPr>
              <a:t>управлять правами доступа пользователей к обслуживаемым объектам;</a:t>
            </a:r>
          </a:p>
          <a:p>
            <a:pPr lvl="0" algn="just"/>
            <a:r>
              <a:rPr lang="ru-RU" sz="2000" dirty="0">
                <a:solidFill>
                  <a:schemeClr val="tx1"/>
                </a:solidFill>
              </a:rPr>
              <a:t>оперативно и эффективно реагировать на события, таящие угрозу. Оказывать помощь в отражении угрозы, выявлении нарушителей и предоставлении информации для их наказания;</a:t>
            </a:r>
          </a:p>
          <a:p>
            <a:pPr lvl="0" algn="just"/>
            <a:r>
              <a:rPr lang="ru-RU" sz="2000" dirty="0">
                <a:solidFill>
                  <a:schemeClr val="tx1"/>
                </a:solidFill>
              </a:rPr>
              <a:t>регулярно выполнять резервное копирование информации, обрабатываемой сервисом;</a:t>
            </a:r>
          </a:p>
          <a:p>
            <a:pPr lvl="0" algn="just"/>
            <a:r>
              <a:rPr lang="ru-RU" sz="2000" dirty="0">
                <a:solidFill>
                  <a:schemeClr val="tx1"/>
                </a:solidFill>
              </a:rPr>
              <a:t>выделять пользователям входные имена и начальные пароли только после заполнения регистрационных форм;</a:t>
            </a:r>
          </a:p>
          <a:p>
            <a:pPr lvl="0" algn="just"/>
            <a:r>
              <a:rPr lang="ru-RU" sz="2000" dirty="0">
                <a:solidFill>
                  <a:schemeClr val="tx1"/>
                </a:solidFill>
              </a:rPr>
              <a:t>ежедневно анализировать регистрационную информацию, относящуюся к сер­вису. Регулярно контролировать сервис на предмет вредоносного программ­ного обеспечения;</a:t>
            </a:r>
          </a:p>
          <a:p>
            <a:pPr lvl="0" algn="just"/>
            <a:r>
              <a:rPr lang="ru-RU" sz="2000" dirty="0">
                <a:solidFill>
                  <a:schemeClr val="tx1"/>
                </a:solidFill>
              </a:rPr>
              <a:t>периодически производить проверку надежности защиты сервиса. Не допускать получения привилегий неавторизованными пользователями.</a:t>
            </a:r>
          </a:p>
          <a:p>
            <a:pPr algn="just"/>
            <a:endParaRPr lang="ru-RU" sz="2000" dirty="0">
              <a:solidFill>
                <a:schemeClr val="tx1"/>
              </a:solidFill>
            </a:endParaRPr>
          </a:p>
        </p:txBody>
      </p:sp>
    </p:spTree>
    <p:extLst>
      <p:ext uri="{BB962C8B-B14F-4D97-AF65-F5344CB8AC3E}">
        <p14:creationId xmlns:p14="http://schemas.microsoft.com/office/powerpoint/2010/main" val="2427427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0"/>
            <a:ext cx="11926389" cy="3880773"/>
          </a:xfrm>
        </p:spPr>
        <p:txBody>
          <a:bodyPr>
            <a:noAutofit/>
          </a:bodyPr>
          <a:lstStyle/>
          <a:p>
            <a:pPr marL="0" indent="0" algn="just">
              <a:buNone/>
            </a:pPr>
            <a:r>
              <a:rPr lang="ru-RU" dirty="0">
                <a:solidFill>
                  <a:schemeClr val="tx1"/>
                </a:solidFill>
              </a:rPr>
              <a:t>Пользователи обязаны работать с локальной сетью в соответствии с политикой безопасности, подчиняться распоряжениям лиц, отвечающих за отдельные аспекты безопасности, ставить в известность руководство обо всех подозрительных ситуациях. Они обязаны:</a:t>
            </a:r>
          </a:p>
          <a:p>
            <a:pPr lvl="0" algn="just"/>
            <a:r>
              <a:rPr lang="ru-RU" dirty="0">
                <a:solidFill>
                  <a:schemeClr val="tx1"/>
                </a:solidFill>
              </a:rPr>
              <a:t>знать и соблюдать законы, правила, принятые в данной организации, полити­ку безопасности, процедуры безопасности. Использовать доступные защитные механизмы для обеспечения конфиденциальности и целостности своей информации;</a:t>
            </a:r>
          </a:p>
          <a:p>
            <a:pPr lvl="0" algn="just"/>
            <a:r>
              <a:rPr lang="ru-RU" dirty="0">
                <a:solidFill>
                  <a:schemeClr val="tx1"/>
                </a:solidFill>
              </a:rPr>
              <a:t>использовать механизм защиты файлов и должным образом задавать права доступа;</a:t>
            </a:r>
          </a:p>
          <a:p>
            <a:pPr lvl="0" algn="just"/>
            <a:r>
              <a:rPr lang="ru-RU" dirty="0">
                <a:solidFill>
                  <a:schemeClr val="tx1"/>
                </a:solidFill>
              </a:rPr>
              <a:t>выбирать качественные пароли, регулярно менять их. Не записывать пароли на бумаге, не сообщать их другим лицам;</a:t>
            </a:r>
          </a:p>
          <a:p>
            <a:pPr lvl="0" algn="just"/>
            <a:r>
              <a:rPr lang="ru-RU" dirty="0">
                <a:solidFill>
                  <a:schemeClr val="tx1"/>
                </a:solidFill>
              </a:rPr>
              <a:t>информировать администраторов или руководство о нарушениях безопасности и иных подозрительных ситуациях;</a:t>
            </a:r>
          </a:p>
          <a:p>
            <a:pPr lvl="0" algn="just"/>
            <a:r>
              <a:rPr lang="ru-RU" dirty="0">
                <a:solidFill>
                  <a:schemeClr val="tx1"/>
                </a:solidFill>
              </a:rPr>
              <a:t>не использовать слабости в защите сервисов и локальной сети в целом. Не совершать неавторизованной работы с данными, не создавать помех другим пользователям;</a:t>
            </a:r>
          </a:p>
          <a:p>
            <a:pPr lvl="0" algn="just"/>
            <a:r>
              <a:rPr lang="ru-RU" dirty="0">
                <a:solidFill>
                  <a:schemeClr val="tx1"/>
                </a:solidFill>
              </a:rPr>
              <a:t>всегда сообщать корректную идентификационную и </a:t>
            </a:r>
            <a:r>
              <a:rPr lang="ru-RU" dirty="0" err="1">
                <a:solidFill>
                  <a:schemeClr val="tx1"/>
                </a:solidFill>
              </a:rPr>
              <a:t>аутентификационную</a:t>
            </a:r>
            <a:r>
              <a:rPr lang="ru-RU" dirty="0">
                <a:solidFill>
                  <a:schemeClr val="tx1"/>
                </a:solidFill>
              </a:rPr>
              <a:t> информацию, не пытаться работать от имени других пользователей;</a:t>
            </a:r>
          </a:p>
          <a:p>
            <a:pPr lvl="0" algn="just"/>
            <a:r>
              <a:rPr lang="ru-RU" dirty="0">
                <a:solidFill>
                  <a:schemeClr val="tx1"/>
                </a:solidFill>
              </a:rPr>
              <a:t>обеспечивать резервное копирование информации с жесткого диска своего компьютера;</a:t>
            </a:r>
          </a:p>
          <a:p>
            <a:pPr lvl="0" algn="just"/>
            <a:r>
              <a:rPr lang="ru-RU" dirty="0">
                <a:solidFill>
                  <a:schemeClr val="tx1"/>
                </a:solidFill>
              </a:rPr>
              <a:t>знать принципы работы вредоносного программного обеспечения, пути его проникновения и распространения. Знать и соблюдать процедуры для предупреждения проникновения вредоносного кода, его обнаружения и уничтожения;</a:t>
            </a:r>
          </a:p>
          <a:p>
            <a:pPr lvl="0" algn="just"/>
            <a:r>
              <a:rPr lang="ru-RU" dirty="0">
                <a:solidFill>
                  <a:schemeClr val="tx1"/>
                </a:solidFill>
              </a:rPr>
              <a:t>знать и соблюдать правила поведения в экстренных ситуациях, последовательность действий при ликвидации последствий аварий.</a:t>
            </a:r>
          </a:p>
          <a:p>
            <a:pPr algn="just"/>
            <a:endParaRPr lang="ru-RU" dirty="0">
              <a:solidFill>
                <a:schemeClr val="tx1"/>
              </a:solidFill>
            </a:endParaRPr>
          </a:p>
        </p:txBody>
      </p:sp>
    </p:spTree>
    <p:extLst>
      <p:ext uri="{BB962C8B-B14F-4D97-AF65-F5344CB8AC3E}">
        <p14:creationId xmlns:p14="http://schemas.microsoft.com/office/powerpoint/2010/main" val="3958748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4008" y="1063309"/>
            <a:ext cx="9498632" cy="4292462"/>
          </a:xfrm>
        </p:spPr>
        <p:txBody>
          <a:bodyPr>
            <a:normAutofit/>
          </a:bodyPr>
          <a:lstStyle/>
          <a:p>
            <a:pPr marL="0" indent="0" algn="just">
              <a:buNone/>
            </a:pPr>
            <a:r>
              <a:rPr lang="ru-RU" sz="2000" b="1" i="1" dirty="0">
                <a:solidFill>
                  <a:schemeClr val="tx1"/>
                </a:solidFill>
              </a:rPr>
              <a:t>Управленческие меры обеспечения информационной безопасности. </a:t>
            </a:r>
            <a:r>
              <a:rPr lang="ru-RU" sz="2000" dirty="0">
                <a:solidFill>
                  <a:schemeClr val="tx1"/>
                </a:solidFill>
              </a:rPr>
              <a:t>Главной целью мер, предпринимаемых на управленческом уровне, является формирование программы работ в области информационной безопасности и обеспечение ее выполнения путем выделения необходимых ресурсов и осуществления регулярного контроля состояния дел. Основой этой программы является многоуровневая политика безопасности, отражающая комплексный подход организации к защите своих ресурсов и информационных активов</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44013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8857"/>
            <a:ext cx="8596668" cy="1320800"/>
          </a:xfrm>
        </p:spPr>
        <p:txBody>
          <a:bodyPr/>
          <a:lstStyle/>
          <a:p>
            <a:r>
              <a:rPr lang="ru-RU" b="1" dirty="0"/>
              <a:t>Угрозы/видимость</a:t>
            </a:r>
            <a:endParaRPr lang="ru-RU" dirty="0"/>
          </a:p>
        </p:txBody>
      </p:sp>
      <p:sp>
        <p:nvSpPr>
          <p:cNvPr id="3" name="Объект 2"/>
          <p:cNvSpPr>
            <a:spLocks noGrp="1"/>
          </p:cNvSpPr>
          <p:nvPr>
            <p:ph idx="1"/>
          </p:nvPr>
        </p:nvSpPr>
        <p:spPr>
          <a:xfrm>
            <a:off x="141757" y="1337629"/>
            <a:ext cx="9720700" cy="4057331"/>
          </a:xfrm>
        </p:spPr>
        <p:txBody>
          <a:bodyPr>
            <a:normAutofit/>
          </a:bodyPr>
          <a:lstStyle/>
          <a:p>
            <a:pPr marL="0" indent="0" algn="just">
              <a:buNone/>
            </a:pPr>
            <a:r>
              <a:rPr lang="ru-RU" sz="2000" b="1" i="1" dirty="0">
                <a:solidFill>
                  <a:schemeClr val="tx1"/>
                </a:solidFill>
              </a:rPr>
              <a:t>Угроза</a:t>
            </a:r>
            <a:r>
              <a:rPr lang="ru-RU" sz="2000" dirty="0">
                <a:solidFill>
                  <a:schemeClr val="tx1"/>
                </a:solidFill>
              </a:rPr>
              <a:t> - это любое событие, которое потенциально может нанести вред организации путем раскрытия, модификации или разрушения информации, или отказа в обслуживании критическими сервисами. Угрозы могут быть неумышленными, такими как те, что вызываются ошибками человека, сбоями оборудования или программ, или стихийными бедствиями. Умышленные угрозы могут быть разделены на ряд групп - от логичных (получение чего-либо без денег) до иррациональных (разрушение информации). </a:t>
            </a:r>
          </a:p>
        </p:txBody>
      </p:sp>
    </p:spTree>
    <p:extLst>
      <p:ext uri="{BB962C8B-B14F-4D97-AF65-F5344CB8AC3E}">
        <p14:creationId xmlns:p14="http://schemas.microsoft.com/office/powerpoint/2010/main" val="205290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209005"/>
            <a:ext cx="9901646" cy="6439989"/>
          </a:xfrm>
        </p:spPr>
        <p:txBody>
          <a:bodyPr>
            <a:noAutofit/>
          </a:bodyPr>
          <a:lstStyle/>
          <a:p>
            <a:pPr lvl="0" algn="just"/>
            <a:r>
              <a:rPr lang="ru-RU" sz="2000" dirty="0">
                <a:solidFill>
                  <a:schemeClr val="tx1"/>
                </a:solidFill>
              </a:rPr>
              <a:t>Сбой в работе одной из компонент сети - сбой из-за ошибок при проектировании или ошибок оборудования или программ может привести к отказу в обслуживании или компрометации безопасности из-за неправильного функционирования одной из компонент сети. Выход из строя брандмауэра или ложные отказы в авторизации серверами аутентификации являются примерами сбоев, которые оказывают влияние на безопасность.</a:t>
            </a:r>
          </a:p>
          <a:p>
            <a:pPr lvl="0" algn="just"/>
            <a:r>
              <a:rPr lang="ru-RU" sz="2000" dirty="0">
                <a:solidFill>
                  <a:schemeClr val="tx1"/>
                </a:solidFill>
              </a:rPr>
              <a:t>Сканирование информации - неавторизованный просмотр критической информации злоумышленниками или авторизованными пользователями может происходить, используя различные механизмы - электронное письмо с неверным адресатом, распечатка принтера, неправильно сконфигурированные списки управления доступом, совместное использование несколькими людьми одного идентификатора и т.д.</a:t>
            </a:r>
          </a:p>
          <a:p>
            <a:pPr lvl="0" algn="just"/>
            <a:r>
              <a:rPr lang="ru-RU" sz="2000" dirty="0">
                <a:solidFill>
                  <a:schemeClr val="tx1"/>
                </a:solidFill>
              </a:rPr>
              <a:t>Использование информации не по назначению - использование информации для целей, отличных от авторизованных, может привести к отказу в обслуживании, излишним затратам, потере репутации. Виновниками этого могут быть как внутренние, так и внешние пользователи.</a:t>
            </a:r>
          </a:p>
          <a:p>
            <a:pPr algn="just"/>
            <a:endParaRPr lang="ru-RU" sz="2000" dirty="0">
              <a:solidFill>
                <a:schemeClr val="tx1"/>
              </a:solidFill>
            </a:endParaRPr>
          </a:p>
        </p:txBody>
      </p:sp>
    </p:spTree>
    <p:extLst>
      <p:ext uri="{BB962C8B-B14F-4D97-AF65-F5344CB8AC3E}">
        <p14:creationId xmlns:p14="http://schemas.microsoft.com/office/powerpoint/2010/main" val="3471466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72386" y="997995"/>
            <a:ext cx="9328814" cy="4423091"/>
          </a:xfrm>
        </p:spPr>
        <p:txBody>
          <a:bodyPr>
            <a:normAutofit/>
          </a:bodyPr>
          <a:lstStyle/>
          <a:p>
            <a:pPr lvl="0" algn="just"/>
            <a:r>
              <a:rPr lang="ru-RU" sz="2000" dirty="0">
                <a:solidFill>
                  <a:schemeClr val="tx1"/>
                </a:solidFill>
              </a:rPr>
              <a:t>Неавторизованное удаление, модификация или раскрытие информации - специальное искажение информационных ценностей, которое может привести к потере целостности или конфиденциальности информации.</a:t>
            </a:r>
          </a:p>
          <a:p>
            <a:pPr lvl="0" algn="just"/>
            <a:r>
              <a:rPr lang="ru-RU" sz="2000" dirty="0">
                <a:solidFill>
                  <a:schemeClr val="tx1"/>
                </a:solidFill>
              </a:rPr>
              <a:t>Проникновение - атака неавторизованных людей или систем, которая может привести к отказу в обслуживании или значительным затратам на восстановление после инцидента.</a:t>
            </a:r>
          </a:p>
          <a:p>
            <a:pPr lvl="0" algn="just"/>
            <a:r>
              <a:rPr lang="ru-RU" sz="2000" dirty="0">
                <a:solidFill>
                  <a:schemeClr val="tx1"/>
                </a:solidFill>
              </a:rPr>
              <a:t>Маскарад -попытки замаскироваться под авторизованного пользователя для кражи сервисов или информации, или для инициации финансовых транзакций, которые приведут к финансовым потерям или проблемам для организации.</a:t>
            </a:r>
          </a:p>
          <a:p>
            <a:pPr algn="just"/>
            <a:endParaRPr lang="ru-RU" sz="2000" dirty="0">
              <a:solidFill>
                <a:schemeClr val="tx1"/>
              </a:solidFill>
            </a:endParaRPr>
          </a:p>
        </p:txBody>
      </p:sp>
    </p:spTree>
    <p:extLst>
      <p:ext uri="{BB962C8B-B14F-4D97-AF65-F5344CB8AC3E}">
        <p14:creationId xmlns:p14="http://schemas.microsoft.com/office/powerpoint/2010/main" val="3003584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0945" y="423229"/>
            <a:ext cx="9472506" cy="5716314"/>
          </a:xfrm>
        </p:spPr>
        <p:txBody>
          <a:bodyPr>
            <a:noAutofit/>
          </a:bodyPr>
          <a:lstStyle/>
          <a:p>
            <a:pPr marL="0" indent="0" algn="just">
              <a:buNone/>
            </a:pPr>
            <a:r>
              <a:rPr lang="ru-RU" sz="2000" dirty="0">
                <a:solidFill>
                  <a:schemeClr val="tx1"/>
                </a:solidFill>
              </a:rPr>
              <a:t>Наличие угрозы необязательно означает, что она нанесет вред. Чтобы стать риском, угроза должна использовать уязвимое место в средствах обеспечения безопасности системы система должна быть видима из внешнего мира. Видимость системы - это мера как интереса злоумышленников к этой системе, так и количества информации, доступной для общего пользования на этой системе.</a:t>
            </a:r>
          </a:p>
          <a:p>
            <a:pPr marL="0" indent="0" algn="just">
              <a:buNone/>
            </a:pPr>
            <a:r>
              <a:rPr lang="ru-RU" sz="2000" dirty="0">
                <a:solidFill>
                  <a:schemeClr val="tx1"/>
                </a:solidFill>
              </a:rPr>
              <a:t>Не все организации, имеющие доступ к Интернету, видимы для внешнего мира. Кто имеет свой сайт в том же сетевом пуле, что и рабочие коммуникационные каналы фирмы, использует имя в DNS, пользуются фиксированными IP, не предусмотрели режима невидимости в брандмауэрах, автоматической генерации сетевых имен, естественно, легко обнаружимы для атак. Тем не менее, некоторые организации видимы более, чем другие, и уровень видимости может меняться регулярным образом или в зависимости от каких-нибудь событий. Так Служба Внутреннего Контроля более видна, чем Орнитологический Отдел. </a:t>
            </a:r>
            <a:r>
              <a:rPr lang="ru-RU" sz="2000" dirty="0" err="1">
                <a:solidFill>
                  <a:schemeClr val="tx1"/>
                </a:solidFill>
              </a:rPr>
              <a:t>Exxon</a:t>
            </a:r>
            <a:r>
              <a:rPr lang="ru-RU" sz="2000" dirty="0">
                <a:solidFill>
                  <a:schemeClr val="tx1"/>
                </a:solidFill>
              </a:rPr>
              <a:t> стал более видимым после катастрофы в </a:t>
            </a:r>
            <a:r>
              <a:rPr lang="ru-RU" sz="2000" dirty="0" err="1">
                <a:solidFill>
                  <a:schemeClr val="tx1"/>
                </a:solidFill>
              </a:rPr>
              <a:t>Valdez</a:t>
            </a:r>
            <a:r>
              <a:rPr lang="ru-RU" sz="2000" dirty="0">
                <a:solidFill>
                  <a:schemeClr val="tx1"/>
                </a:solidFill>
              </a:rPr>
              <a:t>, а MFS стал менее видимым после приобретения его </a:t>
            </a:r>
            <a:r>
              <a:rPr lang="ru-RU" sz="2000" dirty="0" err="1">
                <a:solidFill>
                  <a:schemeClr val="tx1"/>
                </a:solidFill>
              </a:rPr>
              <a:t>WorldCom</a:t>
            </a:r>
            <a:r>
              <a:rPr lang="ru-RU" sz="2000" dirty="0">
                <a:solidFill>
                  <a:schemeClr val="tx1"/>
                </a:solidFill>
              </a:rPr>
              <a:t>.</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2723835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8694" y="1468258"/>
            <a:ext cx="9772952" cy="4005079"/>
          </a:xfrm>
        </p:spPr>
        <p:txBody>
          <a:bodyPr>
            <a:normAutofit/>
          </a:bodyPr>
          <a:lstStyle/>
          <a:p>
            <a:pPr marL="0" indent="0" algn="just">
              <a:buNone/>
            </a:pPr>
            <a:r>
              <a:rPr lang="ru-RU" sz="2000" dirty="0">
                <a:solidFill>
                  <a:schemeClr val="tx1"/>
                </a:solidFill>
              </a:rPr>
              <a:t>Так как многие угрозы, основанные на Интернете, являются вероятностными по своей природе, уровень видимости организации напрямую определяет вероятность того, что враждебные агенты будут пытаться нанести вред с помощью той или иной угрозы. В Интернете любопытные студенты, подростки-вандалы, криминальные элементы, промышленные шпионы могут являться носителями угрозы. По мере того как использование глобальных сетей для электронной коммерции и критических задач увеличивается, число атак криминальных элементов и шпионов будет увеличиваться.</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3405638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3211"/>
            <a:ext cx="8596668" cy="1320800"/>
          </a:xfrm>
        </p:spPr>
        <p:txBody>
          <a:bodyPr/>
          <a:lstStyle/>
          <a:p>
            <a:r>
              <a:rPr lang="ru-RU" b="1" dirty="0"/>
              <a:t>Уязвимость/последствия</a:t>
            </a:r>
            <a:endParaRPr lang="ru-RU" dirty="0"/>
          </a:p>
        </p:txBody>
      </p:sp>
      <p:sp>
        <p:nvSpPr>
          <p:cNvPr id="3" name="Объект 2"/>
          <p:cNvSpPr>
            <a:spLocks noGrp="1"/>
          </p:cNvSpPr>
          <p:nvPr>
            <p:ph idx="1"/>
          </p:nvPr>
        </p:nvSpPr>
        <p:spPr>
          <a:xfrm>
            <a:off x="194007" y="1337629"/>
            <a:ext cx="9263501" cy="4109582"/>
          </a:xfrm>
        </p:spPr>
        <p:txBody>
          <a:bodyPr>
            <a:normAutofit/>
          </a:bodyPr>
          <a:lstStyle/>
          <a:p>
            <a:pPr marL="0" indent="0" algn="just">
              <a:buNone/>
            </a:pPr>
            <a:r>
              <a:rPr lang="ru-RU" sz="2000" dirty="0">
                <a:solidFill>
                  <a:schemeClr val="tx1"/>
                </a:solidFill>
              </a:rPr>
              <a:t>Организации по-разному уязвимы к риску. Политики безопасности должны отражать уязвимость конкретной организации к различным типам инцидентов с безопасностью и делать приоритетными инвестиции в области наибольшей уязвимости.</a:t>
            </a:r>
          </a:p>
          <a:p>
            <a:pPr marL="0" indent="0" algn="just">
              <a:buNone/>
            </a:pPr>
            <a:r>
              <a:rPr lang="ru-RU" sz="2000" dirty="0">
                <a:solidFill>
                  <a:schemeClr val="tx1"/>
                </a:solidFill>
              </a:rPr>
              <a:t>Имеется два фактора, определяющих уязвимость организации. Первый фактор - последствия инцидента с безопасностью. Почти все организации уязвимы к финансовым потерям - устранение последствий инцидентов с безопасностью может потребовать значительных вложений, даже если пострадали некритические сервисы. Тем не менее , средства переноса риска (страхование или пункты в договорах) могут гарантировать, что даже финансовые потери не приведут к кризису организации.</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1319571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7883" y="370977"/>
            <a:ext cx="9563946" cy="4984794"/>
          </a:xfrm>
        </p:spPr>
        <p:txBody>
          <a:bodyPr>
            <a:noAutofit/>
          </a:bodyPr>
          <a:lstStyle/>
          <a:p>
            <a:pPr marL="0" indent="0" algn="just">
              <a:buNone/>
            </a:pPr>
            <a:r>
              <a:rPr lang="ru-RU" sz="2000" dirty="0">
                <a:solidFill>
                  <a:schemeClr val="tx1"/>
                </a:solidFill>
              </a:rPr>
              <a:t>Одним из важных шагов при определении возможных последствий является ведение реестра информационных ценностей. Хотя это и кажется простым, поддержание точного списка систем , сетей, компьютеров и баз данных, использующихся в организации, является сложной задачей. Организации должны объединить этот список с результатами работ по классификации данных, в ходе которых информация, хранимая в онлайновом режиме, классифицируется по степени важности для выполнения организацией своих задач.</a:t>
            </a:r>
          </a:p>
          <a:p>
            <a:pPr marL="0" indent="0" algn="just">
              <a:buNone/>
            </a:pPr>
            <a:r>
              <a:rPr lang="ru-RU" sz="2000" dirty="0">
                <a:solidFill>
                  <a:schemeClr val="tx1"/>
                </a:solidFill>
              </a:rPr>
              <a:t>Более серьезные последствия возникают, когда нарушается внутренняя работа организации, что приводит к убыткам из-за упущенных возможностей, потерь рабочего времени и работ по восстановлению работы. Самые серьезные последствия - это когда затрагиваются внешние функции, такие как доставка продукции потребителям или прием заказов. Эти последствия инцидента с безопасностью напрямую вызывают финансовые убытки из-за нарушения работы служб, или из-за потенциальной потери доверия клиентов в будущем.</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1945088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8329" y="266475"/>
            <a:ext cx="8596668" cy="3880773"/>
          </a:xfrm>
        </p:spPr>
        <p:txBody>
          <a:bodyPr>
            <a:noAutofit/>
          </a:bodyPr>
          <a:lstStyle/>
          <a:p>
            <a:pPr marL="0" indent="0" algn="just">
              <a:buNone/>
            </a:pPr>
            <a:r>
              <a:rPr lang="ru-RU" sz="2000" dirty="0">
                <a:solidFill>
                  <a:schemeClr val="tx1"/>
                </a:solidFill>
              </a:rPr>
              <a:t>Можно построить такую политику безопасности, которая будет устанавливать, кто имеет доступ к конкретным активам и приложениям, какие роли и обязанности будут иметь конкретные лица, а также предусмотреть процедуры безопасности, ко­торые четко предписывают, как должны выполняться конкретные задачи безопас­ности. Индивидуальные особенности работы сотрудника могут потребовать доступа к информации, которая не должна быть доступна другим работникам. </a:t>
            </a:r>
            <a:r>
              <a:rPr lang="ru-RU" sz="2000" i="1" dirty="0">
                <a:solidFill>
                  <a:schemeClr val="tx1"/>
                </a:solidFill>
              </a:rPr>
              <a:t>Например, менеджер по персоналу может иметь доступ к частной информации любого сотрудника, в то время как специалист по отчетности может иметь доступ только к фи­нансовым данным этих сотрудников. А рядовой сотрудник будет иметь доступ только к своей собственной персональной информации.</a:t>
            </a:r>
          </a:p>
          <a:p>
            <a:pPr marL="0" indent="0" algn="just">
              <a:buNone/>
            </a:pPr>
            <a:r>
              <a:rPr lang="ru-RU" sz="2000" dirty="0">
                <a:solidFill>
                  <a:schemeClr val="tx1"/>
                </a:solidFill>
              </a:rPr>
              <a:t>Политика безопасности определяет позицию организации по рациональному использованию компьютеров и сети, а также процедуры по предотвращению и реагированию на инциденты безопасности. В большой корпоративной системе может применяться широкий диапазон разных политик от бизнес-политик до специфич­ных правил доступа к наборам данных. Эти политики полностью определяются конкретными потребностями организации.</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3375399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37699" y="1102497"/>
            <a:ext cx="9433318" cy="4331652"/>
          </a:xfrm>
        </p:spPr>
        <p:txBody>
          <a:bodyPr>
            <a:normAutofit/>
          </a:bodyPr>
          <a:lstStyle/>
          <a:p>
            <a:pPr marL="0" indent="0" algn="just">
              <a:buNone/>
            </a:pPr>
            <a:r>
              <a:rPr lang="ru-RU" sz="2000" b="1" i="1" dirty="0">
                <a:solidFill>
                  <a:schemeClr val="tx1"/>
                </a:solidFill>
              </a:rPr>
              <a:t>Второй фактор </a:t>
            </a:r>
            <a:r>
              <a:rPr lang="ru-RU" sz="2000" dirty="0">
                <a:solidFill>
                  <a:schemeClr val="tx1"/>
                </a:solidFill>
              </a:rPr>
              <a:t>- это учет политических или организационных последствий. В некоторых корпорациях верхний уровень руководства организацией может подумать, прочитав статью в известной газете о проникновении в их сеть, что произошла катастрофа, даже если при это организация не понесла никаких финансовых убытков. В более открытых средах, таких как университеты или научные центры, руководство может на основании инцидента принять решение о введении ограничений на доступ. Эти факторы надо учитывать при определении уязвимости организации к инцидентам с безопасностью.</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3608458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9" y="0"/>
            <a:ext cx="8596668" cy="1320800"/>
          </a:xfrm>
        </p:spPr>
        <p:txBody>
          <a:bodyPr/>
          <a:lstStyle/>
          <a:p>
            <a:r>
              <a:rPr lang="ru-RU" dirty="0"/>
              <a:t>Матрица профиля</a:t>
            </a:r>
          </a:p>
        </p:txBody>
      </p:sp>
      <p:sp>
        <p:nvSpPr>
          <p:cNvPr id="3" name="Объект 2"/>
          <p:cNvSpPr>
            <a:spLocks noGrp="1"/>
          </p:cNvSpPr>
          <p:nvPr>
            <p:ph idx="1"/>
          </p:nvPr>
        </p:nvSpPr>
        <p:spPr>
          <a:xfrm>
            <a:off x="125132" y="1344013"/>
            <a:ext cx="4688938" cy="3748275"/>
          </a:xfrm>
        </p:spPr>
        <p:txBody>
          <a:bodyPr>
            <a:normAutofit/>
          </a:bodyPr>
          <a:lstStyle/>
          <a:p>
            <a:pPr marL="0" indent="0" algn="just">
              <a:buNone/>
            </a:pPr>
            <a:r>
              <a:rPr lang="ru-RU" sz="2000" dirty="0">
                <a:solidFill>
                  <a:schemeClr val="tx1"/>
                </a:solidFill>
              </a:rPr>
              <a:t>Рейтинг: Значение для угроз умножается на значение для видимости, а значение для последствий умножается на значение для уязвимости. Затем эти два числа складываются:</a:t>
            </a:r>
          </a:p>
          <a:p>
            <a:pPr lvl="0"/>
            <a:r>
              <a:rPr lang="ru-RU" sz="2000" dirty="0">
                <a:solidFill>
                  <a:schemeClr val="tx1"/>
                </a:solidFill>
              </a:rPr>
              <a:t>2 - 10: низкий риск</a:t>
            </a:r>
          </a:p>
          <a:p>
            <a:pPr lvl="0"/>
            <a:r>
              <a:rPr lang="ru-RU" sz="2000" dirty="0">
                <a:solidFill>
                  <a:schemeClr val="tx1"/>
                </a:solidFill>
              </a:rPr>
              <a:t>11 - 29: средний риск</a:t>
            </a:r>
          </a:p>
          <a:p>
            <a:pPr lvl="0"/>
            <a:r>
              <a:rPr lang="ru-RU" sz="2000" dirty="0">
                <a:solidFill>
                  <a:schemeClr val="tx1"/>
                </a:solidFill>
              </a:rPr>
              <a:t>30 - 50: высокий риск</a:t>
            </a:r>
          </a:p>
          <a:p>
            <a:endParaRPr lang="ru-RU" sz="2000" dirty="0">
              <a:solidFill>
                <a:schemeClr val="tx1"/>
              </a:solidFill>
            </a:endParaRPr>
          </a:p>
        </p:txBody>
      </p:sp>
      <p:pic>
        <p:nvPicPr>
          <p:cNvPr id="4" name="Рисунок 3"/>
          <p:cNvPicPr>
            <a:picLocks noChangeAspect="1"/>
          </p:cNvPicPr>
          <p:nvPr/>
        </p:nvPicPr>
        <p:blipFill>
          <a:blip r:embed="rId2"/>
          <a:stretch>
            <a:fillRect/>
          </a:stretch>
        </p:blipFill>
        <p:spPr>
          <a:xfrm>
            <a:off x="5258683" y="111759"/>
            <a:ext cx="6694307" cy="6630794"/>
          </a:xfrm>
          <a:prstGeom prst="rect">
            <a:avLst/>
          </a:prstGeom>
        </p:spPr>
      </p:pic>
    </p:spTree>
    <p:extLst>
      <p:ext uri="{BB962C8B-B14F-4D97-AF65-F5344CB8AC3E}">
        <p14:creationId xmlns:p14="http://schemas.microsoft.com/office/powerpoint/2010/main" val="747972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lstStyle/>
          <a:p>
            <a:r>
              <a:rPr lang="ru-RU" dirty="0"/>
              <a:t>Учет информационных ценностей</a:t>
            </a:r>
          </a:p>
        </p:txBody>
      </p:sp>
      <p:sp>
        <p:nvSpPr>
          <p:cNvPr id="3" name="Объект 2"/>
          <p:cNvSpPr>
            <a:spLocks noGrp="1"/>
          </p:cNvSpPr>
          <p:nvPr>
            <p:ph idx="1"/>
          </p:nvPr>
        </p:nvSpPr>
        <p:spPr>
          <a:xfrm>
            <a:off x="350761" y="660400"/>
            <a:ext cx="9420255" cy="6197600"/>
          </a:xfrm>
        </p:spPr>
        <p:txBody>
          <a:bodyPr>
            <a:noAutofit/>
          </a:bodyPr>
          <a:lstStyle/>
          <a:p>
            <a:pPr marL="0" indent="0" algn="just">
              <a:buNone/>
            </a:pPr>
            <a:r>
              <a:rPr lang="ru-RU" sz="2000" dirty="0">
                <a:solidFill>
                  <a:schemeClr val="tx1"/>
                </a:solidFill>
              </a:rPr>
              <a:t>Чтобы гарантировать защиту всех информационных ценностей, и то, что текущая вычислительная </a:t>
            </a:r>
            <a:r>
              <a:rPr lang="en-US" sz="2000" dirty="0">
                <a:solidFill>
                  <a:schemeClr val="tx1"/>
                </a:solidFill>
              </a:rPr>
              <a:t>c</a:t>
            </a:r>
            <a:r>
              <a:rPr lang="ru-RU" sz="2000" dirty="0" err="1" smtClean="0">
                <a:solidFill>
                  <a:schemeClr val="tx1"/>
                </a:solidFill>
              </a:rPr>
              <a:t>реда</a:t>
            </a:r>
            <a:r>
              <a:rPr lang="ru-RU" sz="2000" dirty="0" smtClean="0">
                <a:solidFill>
                  <a:schemeClr val="tx1"/>
                </a:solidFill>
              </a:rPr>
              <a:t> </a:t>
            </a:r>
            <a:r>
              <a:rPr lang="ru-RU" sz="2000" dirty="0">
                <a:solidFill>
                  <a:schemeClr val="tx1"/>
                </a:solidFill>
              </a:rPr>
              <a:t>организации может быть быстро восстановлена после инцидента с безопасностью, каждый сетевой администратор должен вести учет информационных систем в его зоне ответственности. Список должен включать в себя </a:t>
            </a:r>
            <a:r>
              <a:rPr lang="ru-RU" sz="2000" dirty="0" smtClean="0">
                <a:solidFill>
                  <a:schemeClr val="tx1"/>
                </a:solidFill>
              </a:rPr>
              <a:t>всю существующую </a:t>
            </a:r>
            <a:r>
              <a:rPr lang="ru-RU" sz="2000" dirty="0">
                <a:solidFill>
                  <a:schemeClr val="tx1"/>
                </a:solidFill>
              </a:rPr>
              <a:t>аппаратную часть вычислительной </a:t>
            </a:r>
            <a:r>
              <a:rPr lang="ru-RU" sz="2000" dirty="0" smtClean="0">
                <a:solidFill>
                  <a:schemeClr val="tx1"/>
                </a:solidFill>
              </a:rPr>
              <a:t>среды</a:t>
            </a:r>
            <a:r>
              <a:rPr lang="ru-RU" sz="2000" dirty="0">
                <a:solidFill>
                  <a:schemeClr val="tx1"/>
                </a:solidFill>
              </a:rPr>
              <a:t>, программы, электронные документы, базы данных и каналы связи.</a:t>
            </a:r>
          </a:p>
          <a:p>
            <a:pPr marL="0" indent="0" algn="just">
              <a:buNone/>
            </a:pPr>
            <a:r>
              <a:rPr lang="ru-RU" sz="2000" dirty="0">
                <a:solidFill>
                  <a:schemeClr val="tx1"/>
                </a:solidFill>
              </a:rPr>
              <a:t>Для каждой информационной ценности должна быть описана следующая информация:</a:t>
            </a:r>
          </a:p>
          <a:p>
            <a:pPr lvl="0" algn="just"/>
            <a:r>
              <a:rPr lang="ru-RU" sz="2000" dirty="0">
                <a:solidFill>
                  <a:schemeClr val="tx1"/>
                </a:solidFill>
              </a:rPr>
              <a:t>Тип: оборудование, программа, данные</a:t>
            </a:r>
          </a:p>
          <a:p>
            <a:pPr lvl="0" algn="just"/>
            <a:r>
              <a:rPr lang="ru-RU" sz="2000" dirty="0">
                <a:solidFill>
                  <a:schemeClr val="tx1"/>
                </a:solidFill>
              </a:rPr>
              <a:t>Используется в системе общего назначения или критическом приложении</a:t>
            </a:r>
          </a:p>
          <a:p>
            <a:pPr lvl="0" algn="just"/>
            <a:r>
              <a:rPr lang="ru-RU" sz="2000" dirty="0">
                <a:solidFill>
                  <a:schemeClr val="tx1"/>
                </a:solidFill>
              </a:rPr>
              <a:t>Ответственный за данную информационную ценность</a:t>
            </a:r>
          </a:p>
          <a:p>
            <a:pPr lvl="0" algn="just"/>
            <a:r>
              <a:rPr lang="ru-RU" sz="2000" dirty="0" smtClean="0">
                <a:solidFill>
                  <a:schemeClr val="tx1"/>
                </a:solidFill>
              </a:rPr>
              <a:t>Е</a:t>
            </a:r>
            <a:r>
              <a:rPr lang="ru-RU" sz="2000" dirty="0">
                <a:solidFill>
                  <a:schemeClr val="tx1"/>
                </a:solidFill>
              </a:rPr>
              <a:t>ё</a:t>
            </a:r>
            <a:r>
              <a:rPr lang="ru-RU" sz="2000" dirty="0" smtClean="0">
                <a:solidFill>
                  <a:schemeClr val="tx1"/>
                </a:solidFill>
              </a:rPr>
              <a:t> </a:t>
            </a:r>
            <a:r>
              <a:rPr lang="ru-RU" sz="2000" dirty="0">
                <a:solidFill>
                  <a:schemeClr val="tx1"/>
                </a:solidFill>
              </a:rPr>
              <a:t>физическое или логическое местоположение</a:t>
            </a:r>
          </a:p>
          <a:p>
            <a:pPr lvl="0" algn="just"/>
            <a:r>
              <a:rPr lang="ru-RU" sz="2000" dirty="0">
                <a:solidFill>
                  <a:schemeClr val="tx1"/>
                </a:solidFill>
              </a:rPr>
              <a:t>Учетный номер, где это возможно.</a:t>
            </a:r>
          </a:p>
          <a:p>
            <a:pPr algn="just"/>
            <a:endParaRPr lang="ru-RU" sz="2000" dirty="0">
              <a:solidFill>
                <a:schemeClr val="tx1"/>
              </a:solidFill>
            </a:endParaRPr>
          </a:p>
        </p:txBody>
      </p:sp>
    </p:spTree>
    <p:extLst>
      <p:ext uri="{BB962C8B-B14F-4D97-AF65-F5344CB8AC3E}">
        <p14:creationId xmlns:p14="http://schemas.microsoft.com/office/powerpoint/2010/main" val="3744588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lstStyle/>
          <a:p>
            <a:r>
              <a:rPr lang="ru-RU" dirty="0"/>
              <a:t>Система общего назначения</a:t>
            </a:r>
          </a:p>
        </p:txBody>
      </p:sp>
      <p:sp>
        <p:nvSpPr>
          <p:cNvPr id="3" name="Объект 2"/>
          <p:cNvSpPr>
            <a:spLocks noGrp="1"/>
          </p:cNvSpPr>
          <p:nvPr>
            <p:ph idx="1"/>
          </p:nvPr>
        </p:nvSpPr>
        <p:spPr>
          <a:xfrm>
            <a:off x="376887" y="1102497"/>
            <a:ext cx="9276564" cy="4514531"/>
          </a:xfrm>
        </p:spPr>
        <p:txBody>
          <a:bodyPr>
            <a:noAutofit/>
          </a:bodyPr>
          <a:lstStyle/>
          <a:p>
            <a:pPr marL="0" indent="0" algn="just">
              <a:buNone/>
            </a:pPr>
            <a:r>
              <a:rPr lang="ru-RU" sz="2000" b="1" i="1" dirty="0">
                <a:solidFill>
                  <a:schemeClr val="tx1"/>
                </a:solidFill>
              </a:rPr>
              <a:t>Система общего назначения </a:t>
            </a:r>
            <a:r>
              <a:rPr lang="ru-RU" sz="2000" dirty="0">
                <a:solidFill>
                  <a:schemeClr val="tx1"/>
                </a:solidFill>
              </a:rPr>
              <a:t>- это "взаимосвязанный набор информационных ресурсов, которые находятся под единым административным управлением, позволяющих решать общие(неспецифические) задачи или обеспечивать их выполнение". Обычно задачей систем общего назначения является обеспечение обработки или взаимодействия между приложениями. Системы общего назначения включают в себя компьютеры, сети и программы, которые обеспечивают работу большого числа приложений, и обычно </a:t>
            </a:r>
            <a:r>
              <a:rPr lang="ru-RU" sz="2000" dirty="0" err="1">
                <a:solidFill>
                  <a:schemeClr val="tx1"/>
                </a:solidFill>
              </a:rPr>
              <a:t>администрируются</a:t>
            </a:r>
            <a:r>
              <a:rPr lang="ru-RU" sz="2000" dirty="0">
                <a:solidFill>
                  <a:schemeClr val="tx1"/>
                </a:solidFill>
              </a:rPr>
              <a:t> и сопровождаются отделом автоматизации в организации.</a:t>
            </a:r>
          </a:p>
          <a:p>
            <a:pPr marL="0" indent="0" algn="just">
              <a:buNone/>
            </a:pPr>
            <a:r>
              <a:rPr lang="ru-RU" sz="2000" dirty="0">
                <a:solidFill>
                  <a:schemeClr val="tx1"/>
                </a:solidFill>
              </a:rPr>
              <a:t>Политика безопасности для систем общего назначения как правило применима и для Интернета, так как сервера, коммуникационные программы и шлюзы, обеспечивающие связь с Интернетом, обычно находятся под единым управлением.</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1345609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lstStyle/>
          <a:p>
            <a:r>
              <a:rPr lang="ru-RU" dirty="0"/>
              <a:t>Критические приложения</a:t>
            </a:r>
          </a:p>
        </p:txBody>
      </p:sp>
      <p:sp>
        <p:nvSpPr>
          <p:cNvPr id="3" name="Объект 2"/>
          <p:cNvSpPr>
            <a:spLocks noGrp="1"/>
          </p:cNvSpPr>
          <p:nvPr>
            <p:ph idx="1"/>
          </p:nvPr>
        </p:nvSpPr>
        <p:spPr>
          <a:xfrm>
            <a:off x="141756" y="660400"/>
            <a:ext cx="10073398" cy="3880773"/>
          </a:xfrm>
        </p:spPr>
        <p:txBody>
          <a:bodyPr>
            <a:noAutofit/>
          </a:bodyPr>
          <a:lstStyle/>
          <a:p>
            <a:pPr marL="0" indent="0" algn="just">
              <a:buNone/>
            </a:pPr>
            <a:r>
              <a:rPr lang="ru-RU" sz="2000" dirty="0">
                <a:solidFill>
                  <a:schemeClr val="tx1"/>
                </a:solidFill>
              </a:rPr>
              <a:t>Все приложения требуют некоторого уровня безопасности, и адекватная безопасность для большинства из них обеспечивается средствами безопасности систем общего назначения, в рамках которых они функционируют. Тем не менее, некоторые приложения, из-за специфического характера хранимой и обрабатываемой в них информации, требуют специальных мер контроля и считаются критическими. Критическое приложение - это задача, решаемая с помощью компьютеров или сетей, от успешности решения которой серьезно зависит возможность существования организации или выполнения ею своего назначения.</a:t>
            </a:r>
          </a:p>
          <a:p>
            <a:pPr marL="0" indent="0" algn="just">
              <a:buNone/>
            </a:pPr>
            <a:r>
              <a:rPr lang="ru-RU" sz="2000" dirty="0">
                <a:solidFill>
                  <a:schemeClr val="tx1"/>
                </a:solidFill>
              </a:rPr>
              <a:t>Примерами критических приложений могут служить системы </a:t>
            </a:r>
            <a:r>
              <a:rPr lang="ru-RU" sz="2000" dirty="0" err="1">
                <a:solidFill>
                  <a:schemeClr val="tx1"/>
                </a:solidFill>
              </a:rPr>
              <a:t>биллинга</a:t>
            </a:r>
            <a:r>
              <a:rPr lang="ru-RU" sz="2000" dirty="0">
                <a:solidFill>
                  <a:schemeClr val="tx1"/>
                </a:solidFill>
              </a:rPr>
              <a:t>, учета заработной платы, другие финансовые системы и т.д. Так как большинство пользователей тратит основную часть своего времени на взаимодействие с одним из критических приложений, требуется включение курсов по информационной безопасности в программы переподготовки кадров для этих систем.</a:t>
            </a:r>
          </a:p>
          <a:p>
            <a:pPr marL="0" indent="0" algn="just">
              <a:buNone/>
            </a:pPr>
            <a:r>
              <a:rPr lang="ru-RU" sz="2000" dirty="0">
                <a:solidFill>
                  <a:schemeClr val="tx1"/>
                </a:solidFill>
              </a:rPr>
              <a:t>Большинство критических приложений сейчас не требуют связи с Интернетом, тем не менее, эта ситуация изменится в будущем. Современные операционные системы включают в себя возможности для связи с Интернетом.</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10752978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lstStyle/>
          <a:p>
            <a:r>
              <a:rPr lang="ru-RU" dirty="0"/>
              <a:t>Классификация данных</a:t>
            </a:r>
          </a:p>
        </p:txBody>
      </p:sp>
      <p:sp>
        <p:nvSpPr>
          <p:cNvPr id="3" name="Объект 2"/>
          <p:cNvSpPr>
            <a:spLocks noGrp="1"/>
          </p:cNvSpPr>
          <p:nvPr>
            <p:ph idx="1"/>
          </p:nvPr>
        </p:nvSpPr>
        <p:spPr>
          <a:xfrm>
            <a:off x="220134" y="893492"/>
            <a:ext cx="9498632" cy="4945605"/>
          </a:xfrm>
        </p:spPr>
        <p:txBody>
          <a:bodyPr>
            <a:noAutofit/>
          </a:bodyPr>
          <a:lstStyle/>
          <a:p>
            <a:pPr marL="0" indent="0" algn="just">
              <a:buNone/>
            </a:pPr>
            <a:r>
              <a:rPr lang="ru-RU" sz="2000" dirty="0">
                <a:solidFill>
                  <a:schemeClr val="tx1"/>
                </a:solidFill>
              </a:rPr>
              <a:t>Для того чтобы разработать эффективную политику безопасности, информация, хранимая или обрабатываемая в организации, должна быть классифицирована в соответствии с ее критичностью к потере конфиденциальности. На основе этой классификации потом можно легко разработать политику для разрешения (или запрещения) доступа к Интернету или для передачи информации по Интернету.</a:t>
            </a:r>
          </a:p>
          <a:p>
            <a:pPr marL="0" indent="0" algn="just">
              <a:buNone/>
            </a:pPr>
            <a:r>
              <a:rPr lang="ru-RU" sz="2000" dirty="0">
                <a:solidFill>
                  <a:schemeClr val="tx1"/>
                </a:solidFill>
              </a:rPr>
              <a:t>Большинство организаций используют такие классы, как "Коммерческая тайна" и "Для служебного пользования" . Классы, используемые в политике информационной безопасности, должны быть согласованы с другими существующими классами.</a:t>
            </a:r>
          </a:p>
          <a:p>
            <a:pPr marL="0" indent="0" algn="just">
              <a:buNone/>
            </a:pPr>
            <a:r>
              <a:rPr lang="ru-RU" sz="2000" dirty="0">
                <a:solidFill>
                  <a:schemeClr val="tx1"/>
                </a:solidFill>
              </a:rPr>
              <a:t>Данные должны быть разбиты на 4 класса безопасности, каждый из которых имеет свои требования по обеспечению безопасности - КРИТИЧЕСКАЯ ИНФОРМАЦИЯ, КОММЕРЧЕСКАЯ ТАЙНА, ПЕРСОНАЛЬНАЯ ИНФОРМАЦИЯ и ДЛЯ ВНУТРЕННЕГО ПОЛЬЗОВАНИЯ. Эта система классификации должна использоваться во всей организации.</a:t>
            </a:r>
          </a:p>
        </p:txBody>
      </p:sp>
    </p:spTree>
    <p:extLst>
      <p:ext uri="{BB962C8B-B14F-4D97-AF65-F5344CB8AC3E}">
        <p14:creationId xmlns:p14="http://schemas.microsoft.com/office/powerpoint/2010/main" val="3054124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0946" y="161972"/>
            <a:ext cx="12011054" cy="3880773"/>
          </a:xfrm>
        </p:spPr>
        <p:txBody>
          <a:bodyPr>
            <a:noAutofit/>
          </a:bodyPr>
          <a:lstStyle/>
          <a:p>
            <a:pPr marL="0" indent="0" algn="just">
              <a:buNone/>
            </a:pPr>
            <a:r>
              <a:rPr lang="ru-RU" sz="2000" dirty="0">
                <a:solidFill>
                  <a:schemeClr val="tx1"/>
                </a:solidFill>
              </a:rPr>
              <a:t>Лица, ответственные за информационные ценности, отвечают за назначение им класса , и этот процесс должен контролироваться руководством организации. Классы определяются следующим образом:</a:t>
            </a:r>
          </a:p>
          <a:p>
            <a:pPr marL="0" lvl="0" indent="0" algn="just">
              <a:buNone/>
            </a:pPr>
            <a:r>
              <a:rPr lang="ru-RU" sz="2000" b="1" dirty="0">
                <a:solidFill>
                  <a:schemeClr val="tx1"/>
                </a:solidFill>
              </a:rPr>
              <a:t>КРИТИЧЕСКАЯ ИНФОРМАЦИЯ: </a:t>
            </a:r>
            <a:r>
              <a:rPr lang="ru-RU" sz="2000" dirty="0">
                <a:solidFill>
                  <a:schemeClr val="tx1"/>
                </a:solidFill>
              </a:rPr>
              <a:t>Этот класс применяется к информации, требующей специальных мер безопасности для обеспечения гарантий ее целостности, чтобы защитить ее от неавторизованной модификации или удаления. Это - информация, которая требует более высоких гарантий чем обычно в отношении ее точности и полноты. Примерами информации этого класса может служить информация о финансовых операциях или распоряжения руководства.</a:t>
            </a:r>
          </a:p>
          <a:p>
            <a:pPr marL="0" lvl="0" indent="0" algn="just">
              <a:buNone/>
            </a:pPr>
            <a:r>
              <a:rPr lang="ru-RU" sz="2000" b="1" dirty="0">
                <a:solidFill>
                  <a:schemeClr val="tx1"/>
                </a:solidFill>
              </a:rPr>
              <a:t>КОММЕРЧЕСКАЯ ТАЙНА: </a:t>
            </a:r>
            <a:r>
              <a:rPr lang="ru-RU" sz="2000" dirty="0">
                <a:solidFill>
                  <a:schemeClr val="tx1"/>
                </a:solidFill>
              </a:rPr>
              <a:t>Этот класс применяется к наиболее критической коммерческой информации, которая предназначена для использования ТОЛЬКО внутри организации, если только ее разглашение не требуется различными законодательными актами. Ее неавторизованное разглашение может нанести серьезный вред организации, ее акционерам, деловым партнерам, и/или клиентам.</a:t>
            </a:r>
          </a:p>
          <a:p>
            <a:pPr marL="0" lvl="0" indent="0" algn="just">
              <a:buNone/>
            </a:pPr>
            <a:r>
              <a:rPr lang="ru-RU" sz="2000" b="1" dirty="0">
                <a:solidFill>
                  <a:schemeClr val="tx1"/>
                </a:solidFill>
              </a:rPr>
              <a:t>ПЕРСОНАЛЬНАЯ ИНФОРМАЦИЯ: </a:t>
            </a:r>
            <a:r>
              <a:rPr lang="ru-RU" sz="2000" dirty="0">
                <a:solidFill>
                  <a:schemeClr val="tx1"/>
                </a:solidFill>
              </a:rPr>
              <a:t>этот класс применяется к информации о человеке, использование которой разрешено только внутри организации. Ее неавторизованное раскрытие может нанести серьезный вред организации и/или ее служащим.</a:t>
            </a:r>
          </a:p>
          <a:p>
            <a:pPr marL="0" lvl="0" indent="0" algn="just">
              <a:buNone/>
            </a:pPr>
            <a:r>
              <a:rPr lang="ru-RU" sz="2000" b="1" dirty="0">
                <a:solidFill>
                  <a:schemeClr val="tx1"/>
                </a:solidFill>
              </a:rPr>
              <a:t>ДЛЯ ВНУТРЕННЕГО ПОЛЬЗОВАНИЯ: </a:t>
            </a:r>
            <a:r>
              <a:rPr lang="ru-RU" sz="2000" dirty="0">
                <a:solidFill>
                  <a:schemeClr val="tx1"/>
                </a:solidFill>
              </a:rPr>
              <a:t>Этот класс применяется ко всей остальной информации, которая не попадает ни в один из указанных выше классов. Хотя ее неавторизованное раскрытие нарушает политику, оно не может нанести какого-либо вреда организации, ее служащим и/или клиентам.</a:t>
            </a:r>
          </a:p>
          <a:p>
            <a:pPr marL="0" indent="0" algn="just">
              <a:buNone/>
            </a:pPr>
            <a:r>
              <a:rPr lang="ru-RU" sz="2000" dirty="0">
                <a:solidFill>
                  <a:schemeClr val="tx1"/>
                </a:solidFill>
              </a:rPr>
              <a:t> </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11809124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0"/>
            <a:ext cx="10189029" cy="1254034"/>
          </a:xfrm>
        </p:spPr>
        <p:txBody>
          <a:bodyPr>
            <a:normAutofit/>
          </a:bodyPr>
          <a:lstStyle/>
          <a:p>
            <a:r>
              <a:rPr lang="ru-RU" b="1" dirty="0"/>
              <a:t>Уровни доступа к защищаемой информации</a:t>
            </a:r>
            <a:br>
              <a:rPr lang="ru-RU" b="1" dirty="0"/>
            </a:br>
            <a:endParaRPr lang="ru-RU"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677334" y="1138782"/>
            <a:ext cx="9210675" cy="5076825"/>
          </a:xfrm>
          <a:prstGeom prst="rect">
            <a:avLst/>
          </a:prstGeom>
        </p:spPr>
      </p:pic>
    </p:spTree>
    <p:extLst>
      <p:ext uri="{BB962C8B-B14F-4D97-AF65-F5344CB8AC3E}">
        <p14:creationId xmlns:p14="http://schemas.microsoft.com/office/powerpoint/2010/main" val="3044322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rotWithShape="1">
          <a:blip r:embed="rId2">
            <a:extLst>
              <a:ext uri="{28A0092B-C50C-407E-A947-70E740481C1C}">
                <a14:useLocalDpi xmlns:a14="http://schemas.microsoft.com/office/drawing/2010/main" val="0"/>
              </a:ext>
            </a:extLst>
          </a:blip>
          <a:srcRect t="10635"/>
          <a:stretch/>
        </p:blipFill>
        <p:spPr>
          <a:xfrm>
            <a:off x="1266214" y="740228"/>
            <a:ext cx="8007788" cy="5360126"/>
          </a:xfrm>
        </p:spPr>
      </p:pic>
    </p:spTree>
    <p:extLst>
      <p:ext uri="{BB962C8B-B14F-4D97-AF65-F5344CB8AC3E}">
        <p14:creationId xmlns:p14="http://schemas.microsoft.com/office/powerpoint/2010/main" val="649643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lstStyle/>
          <a:p>
            <a:r>
              <a:rPr lang="ru-RU" dirty="0" smtClean="0"/>
              <a:t>Контрольные вопросы</a:t>
            </a:r>
            <a:endParaRPr lang="ru-RU" dirty="0"/>
          </a:p>
        </p:txBody>
      </p:sp>
      <p:sp>
        <p:nvSpPr>
          <p:cNvPr id="3" name="Объект 2"/>
          <p:cNvSpPr>
            <a:spLocks noGrp="1"/>
          </p:cNvSpPr>
          <p:nvPr>
            <p:ph idx="1"/>
          </p:nvPr>
        </p:nvSpPr>
        <p:spPr>
          <a:xfrm>
            <a:off x="180944" y="932680"/>
            <a:ext cx="9851330" cy="5468119"/>
          </a:xfrm>
        </p:spPr>
        <p:txBody>
          <a:bodyPr>
            <a:normAutofit/>
          </a:bodyPr>
          <a:lstStyle/>
          <a:p>
            <a:pPr>
              <a:buAutoNum type="arabicPeriod"/>
            </a:pPr>
            <a:r>
              <a:rPr lang="ru-RU" sz="2000" dirty="0" smtClean="0">
                <a:solidFill>
                  <a:schemeClr val="tx1"/>
                </a:solidFill>
              </a:rPr>
              <a:t>Политика безопасности – это…</a:t>
            </a:r>
          </a:p>
          <a:p>
            <a:pPr>
              <a:buAutoNum type="arabicPeriod"/>
            </a:pPr>
            <a:r>
              <a:rPr lang="ru-RU" sz="2000" dirty="0" smtClean="0">
                <a:solidFill>
                  <a:schemeClr val="tx1"/>
                </a:solidFill>
              </a:rPr>
              <a:t>Перечислите </a:t>
            </a:r>
            <a:r>
              <a:rPr lang="ru-RU" sz="2000" dirty="0">
                <a:solidFill>
                  <a:schemeClr val="tx1"/>
                </a:solidFill>
              </a:rPr>
              <a:t>о</a:t>
            </a:r>
            <a:r>
              <a:rPr lang="ru-RU" sz="2000" dirty="0" smtClean="0">
                <a:solidFill>
                  <a:schemeClr val="tx1"/>
                </a:solidFill>
              </a:rPr>
              <a:t>сновные </a:t>
            </a:r>
            <a:r>
              <a:rPr lang="ru-RU" sz="2000" dirty="0">
                <a:solidFill>
                  <a:schemeClr val="tx1"/>
                </a:solidFill>
              </a:rPr>
              <a:t>цели политики информационной </a:t>
            </a:r>
            <a:r>
              <a:rPr lang="ru-RU" sz="2000" dirty="0" smtClean="0">
                <a:solidFill>
                  <a:schemeClr val="tx1"/>
                </a:solidFill>
              </a:rPr>
              <a:t>безопасности.</a:t>
            </a:r>
          </a:p>
          <a:p>
            <a:pPr>
              <a:buFont typeface="Wingdings 3" charset="2"/>
              <a:buAutoNum type="arabicPeriod"/>
            </a:pPr>
            <a:r>
              <a:rPr lang="ru-RU" sz="2000" dirty="0">
                <a:solidFill>
                  <a:schemeClr val="tx1"/>
                </a:solidFill>
              </a:rPr>
              <a:t>Политика безопасности обычно оформляется в виде документа, включающего такие </a:t>
            </a:r>
            <a:r>
              <a:rPr lang="ru-RU" sz="2000" dirty="0" smtClean="0">
                <a:solidFill>
                  <a:schemeClr val="tx1"/>
                </a:solidFill>
              </a:rPr>
              <a:t>разделы, как…</a:t>
            </a:r>
          </a:p>
          <a:p>
            <a:pPr>
              <a:buFont typeface="Wingdings 3" charset="2"/>
              <a:buAutoNum type="arabicPeriod"/>
            </a:pPr>
            <a:r>
              <a:rPr lang="ru-RU" sz="2000" dirty="0">
                <a:solidFill>
                  <a:schemeClr val="tx1"/>
                </a:solidFill>
              </a:rPr>
              <a:t>С практической точки зрения политики безопасности можно разделить на три уровня</a:t>
            </a:r>
            <a:r>
              <a:rPr lang="ru-RU" sz="2000" dirty="0" smtClean="0">
                <a:solidFill>
                  <a:schemeClr val="tx1"/>
                </a:solidFill>
              </a:rPr>
              <a:t>:….Кратко опишите эти уровни.</a:t>
            </a:r>
            <a:endParaRPr lang="ru-RU" sz="2000" i="1" u="sng" dirty="0">
              <a:solidFill>
                <a:schemeClr val="tx1"/>
              </a:solidFill>
            </a:endParaRPr>
          </a:p>
          <a:p>
            <a:pPr>
              <a:buFont typeface="Wingdings 3" charset="2"/>
              <a:buAutoNum type="arabicPeriod"/>
            </a:pPr>
            <a:r>
              <a:rPr lang="ru-RU" sz="2000" dirty="0" smtClean="0">
                <a:solidFill>
                  <a:schemeClr val="tx1"/>
                </a:solidFill>
              </a:rPr>
              <a:t>Кратко опишите классификацию информацию в </a:t>
            </a:r>
            <a:r>
              <a:rPr lang="ru-RU" sz="2000" dirty="0">
                <a:solidFill>
                  <a:schemeClr val="tx1"/>
                </a:solidFill>
              </a:rPr>
              <a:t>соответствии с ее критичностью к потере конфиденциальности</a:t>
            </a:r>
            <a:r>
              <a:rPr lang="ru-RU" sz="2000" dirty="0" smtClean="0">
                <a:solidFill>
                  <a:schemeClr val="tx1"/>
                </a:solidFill>
              </a:rPr>
              <a:t>.</a:t>
            </a:r>
          </a:p>
          <a:p>
            <a:pPr>
              <a:buFont typeface="Wingdings 3" charset="2"/>
              <a:buAutoNum type="arabicPeriod"/>
            </a:pPr>
            <a:r>
              <a:rPr lang="ru-RU" sz="2000" dirty="0">
                <a:solidFill>
                  <a:schemeClr val="tx1"/>
                </a:solidFill>
              </a:rPr>
              <a:t>Опишите уровни </a:t>
            </a:r>
            <a:r>
              <a:rPr lang="ru-RU" sz="2000" dirty="0">
                <a:solidFill>
                  <a:schemeClr val="tx1"/>
                </a:solidFill>
              </a:rPr>
              <a:t>доступа к защищаемой информации</a:t>
            </a:r>
          </a:p>
        </p:txBody>
      </p:sp>
    </p:spTree>
    <p:extLst>
      <p:ext uri="{BB962C8B-B14F-4D97-AF65-F5344CB8AC3E}">
        <p14:creationId xmlns:p14="http://schemas.microsoft.com/office/powerpoint/2010/main" val="32179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100148"/>
            <a:ext cx="9679577" cy="1219201"/>
          </a:xfrm>
        </p:spPr>
        <p:txBody>
          <a:bodyPr>
            <a:normAutofit fontScale="90000"/>
          </a:bodyPr>
          <a:lstStyle/>
          <a:p>
            <a:r>
              <a:rPr lang="ru-RU" b="1" dirty="0"/>
              <a:t>Основные цели политики информационной </a:t>
            </a:r>
            <a:r>
              <a:rPr lang="ru-RU" b="1" dirty="0" smtClean="0"/>
              <a:t>безопасности</a:t>
            </a:r>
            <a:r>
              <a:rPr lang="ru-RU" b="1" dirty="0"/>
              <a:t/>
            </a:r>
            <a:br>
              <a:rPr lang="ru-RU" b="1" dirty="0"/>
            </a:br>
            <a:endParaRPr lang="ru-RU" dirty="0"/>
          </a:p>
        </p:txBody>
      </p:sp>
      <p:sp>
        <p:nvSpPr>
          <p:cNvPr id="3" name="Объект 2"/>
          <p:cNvSpPr>
            <a:spLocks noGrp="1"/>
          </p:cNvSpPr>
          <p:nvPr>
            <p:ph idx="1"/>
          </p:nvPr>
        </p:nvSpPr>
        <p:spPr>
          <a:xfrm>
            <a:off x="442202" y="1520509"/>
            <a:ext cx="8949991" cy="4109582"/>
          </a:xfrm>
        </p:spPr>
        <p:txBody>
          <a:bodyPr>
            <a:normAutofit/>
          </a:bodyPr>
          <a:lstStyle/>
          <a:p>
            <a:pPr algn="just"/>
            <a:r>
              <a:rPr lang="ru-RU" sz="2000" dirty="0" smtClean="0">
                <a:solidFill>
                  <a:schemeClr val="tx1"/>
                </a:solidFill>
              </a:rPr>
              <a:t>обеспечение </a:t>
            </a:r>
            <a:r>
              <a:rPr lang="ru-RU" sz="2000" dirty="0">
                <a:solidFill>
                  <a:schemeClr val="tx1"/>
                </a:solidFill>
              </a:rPr>
              <a:t>сохранности, целостности информационных ресурсов и предоставление доступа к ним в строгом соответствии с установленными приоритетами и правилами разграничения доступа;</a:t>
            </a:r>
          </a:p>
          <a:p>
            <a:pPr algn="just"/>
            <a:r>
              <a:rPr lang="ru-RU" sz="2000" dirty="0" smtClean="0">
                <a:solidFill>
                  <a:schemeClr val="tx1"/>
                </a:solidFill>
              </a:rPr>
              <a:t>обеспечение </a:t>
            </a:r>
            <a:r>
              <a:rPr lang="ru-RU" sz="2000" dirty="0">
                <a:solidFill>
                  <a:schemeClr val="tx1"/>
                </a:solidFill>
              </a:rPr>
              <a:t>защиты подсистем, задач и технологических процессов от угроз информационной безопасности;</a:t>
            </a:r>
          </a:p>
          <a:p>
            <a:pPr algn="just"/>
            <a:r>
              <a:rPr lang="ru-RU" sz="2000" dirty="0" smtClean="0">
                <a:solidFill>
                  <a:schemeClr val="tx1"/>
                </a:solidFill>
              </a:rPr>
              <a:t>обеспечение </a:t>
            </a:r>
            <a:r>
              <a:rPr lang="ru-RU" sz="2000" dirty="0">
                <a:solidFill>
                  <a:schemeClr val="tx1"/>
                </a:solidFill>
              </a:rPr>
              <a:t>защиты управляющей информации от угроз информационной безопасности;</a:t>
            </a:r>
          </a:p>
          <a:p>
            <a:pPr algn="just"/>
            <a:r>
              <a:rPr lang="ru-RU" sz="2000" dirty="0" smtClean="0">
                <a:solidFill>
                  <a:schemeClr val="tx1"/>
                </a:solidFill>
              </a:rPr>
              <a:t>обеспечение </a:t>
            </a:r>
            <a:r>
              <a:rPr lang="ru-RU" sz="2000" dirty="0">
                <a:solidFill>
                  <a:schemeClr val="tx1"/>
                </a:solidFill>
              </a:rPr>
              <a:t>защиты каналов связи.</a:t>
            </a:r>
          </a:p>
          <a:p>
            <a:pPr algn="just"/>
            <a:endParaRPr lang="ru-RU" sz="2000" dirty="0">
              <a:solidFill>
                <a:schemeClr val="tx1"/>
              </a:solidFill>
            </a:endParaRPr>
          </a:p>
        </p:txBody>
      </p:sp>
    </p:spTree>
    <p:extLst>
      <p:ext uri="{BB962C8B-B14F-4D97-AF65-F5344CB8AC3E}">
        <p14:creationId xmlns:p14="http://schemas.microsoft.com/office/powerpoint/2010/main" val="125140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568" y="100148"/>
            <a:ext cx="8596668" cy="1320800"/>
          </a:xfrm>
        </p:spPr>
        <p:txBody>
          <a:bodyPr>
            <a:normAutofit fontScale="90000"/>
          </a:bodyPr>
          <a:lstStyle/>
          <a:p>
            <a:r>
              <a:rPr lang="ru-RU" b="1" dirty="0"/>
              <a:t>Политика информационной безопасности должна представлять совокупность требований, правил, положений и принятых решений, определяющих:</a:t>
            </a:r>
            <a:br>
              <a:rPr lang="ru-RU" b="1" dirty="0"/>
            </a:br>
            <a:endParaRPr lang="ru-RU" dirty="0"/>
          </a:p>
        </p:txBody>
      </p:sp>
      <p:sp>
        <p:nvSpPr>
          <p:cNvPr id="3" name="Объект 2"/>
          <p:cNvSpPr>
            <a:spLocks noGrp="1"/>
          </p:cNvSpPr>
          <p:nvPr>
            <p:ph idx="1"/>
          </p:nvPr>
        </p:nvSpPr>
        <p:spPr>
          <a:xfrm>
            <a:off x="468328" y="2683104"/>
            <a:ext cx="8596668" cy="3880773"/>
          </a:xfrm>
        </p:spPr>
        <p:txBody>
          <a:bodyPr>
            <a:normAutofit/>
          </a:bodyPr>
          <a:lstStyle/>
          <a:p>
            <a:pPr algn="just"/>
            <a:r>
              <a:rPr lang="ru-RU" sz="2000" dirty="0" smtClean="0">
                <a:solidFill>
                  <a:schemeClr val="tx1"/>
                </a:solidFill>
              </a:rPr>
              <a:t>порядок </a:t>
            </a:r>
            <a:r>
              <a:rPr lang="ru-RU" sz="2000" dirty="0">
                <a:solidFill>
                  <a:schemeClr val="tx1"/>
                </a:solidFill>
              </a:rPr>
              <a:t>доступа к информационным ресурсам;</a:t>
            </a:r>
          </a:p>
          <a:p>
            <a:pPr algn="just"/>
            <a:r>
              <a:rPr lang="ru-RU" sz="2000" dirty="0" smtClean="0">
                <a:solidFill>
                  <a:schemeClr val="tx1"/>
                </a:solidFill>
              </a:rPr>
              <a:t>необходимый </a:t>
            </a:r>
            <a:r>
              <a:rPr lang="ru-RU" sz="2000" dirty="0">
                <a:solidFill>
                  <a:schemeClr val="tx1"/>
                </a:solidFill>
              </a:rPr>
              <a:t>уровень (класс и категорию) защищенности объектов информатизации;</a:t>
            </a:r>
          </a:p>
          <a:p>
            <a:pPr algn="just"/>
            <a:r>
              <a:rPr lang="ru-RU" sz="2000" dirty="0" smtClean="0">
                <a:solidFill>
                  <a:schemeClr val="tx1"/>
                </a:solidFill>
              </a:rPr>
              <a:t>организацию </a:t>
            </a:r>
            <a:r>
              <a:rPr lang="ru-RU" sz="2000" dirty="0">
                <a:solidFill>
                  <a:schemeClr val="tx1"/>
                </a:solidFill>
              </a:rPr>
              <a:t>защиты информации в целом;</a:t>
            </a:r>
          </a:p>
          <a:p>
            <a:pPr algn="just"/>
            <a:r>
              <a:rPr lang="ru-RU" sz="2000" dirty="0" smtClean="0">
                <a:solidFill>
                  <a:schemeClr val="tx1"/>
                </a:solidFill>
              </a:rPr>
              <a:t>дополнительные </a:t>
            </a:r>
            <a:r>
              <a:rPr lang="ru-RU" sz="2000" dirty="0">
                <a:solidFill>
                  <a:schemeClr val="tx1"/>
                </a:solidFill>
              </a:rPr>
              <a:t>требования по защите отдельных компонент;</a:t>
            </a:r>
          </a:p>
          <a:p>
            <a:pPr algn="just"/>
            <a:r>
              <a:rPr lang="ru-RU" sz="2000" dirty="0" smtClean="0">
                <a:solidFill>
                  <a:schemeClr val="tx1"/>
                </a:solidFill>
              </a:rPr>
              <a:t>основные </a:t>
            </a:r>
            <a:r>
              <a:rPr lang="ru-RU" sz="2000" dirty="0">
                <a:solidFill>
                  <a:schemeClr val="tx1"/>
                </a:solidFill>
              </a:rPr>
              <a:t>направления и способы защиты информации.</a:t>
            </a:r>
          </a:p>
          <a:p>
            <a:pPr algn="just"/>
            <a:endParaRPr lang="ru-RU" sz="2000" dirty="0">
              <a:solidFill>
                <a:schemeClr val="tx1"/>
              </a:solidFill>
            </a:endParaRPr>
          </a:p>
        </p:txBody>
      </p:sp>
    </p:spTree>
    <p:extLst>
      <p:ext uri="{BB962C8B-B14F-4D97-AF65-F5344CB8AC3E}">
        <p14:creationId xmlns:p14="http://schemas.microsoft.com/office/powerpoint/2010/main" val="352989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881360" cy="1136469"/>
          </a:xfrm>
        </p:spPr>
        <p:txBody>
          <a:bodyPr>
            <a:normAutofit fontScale="90000"/>
          </a:bodyPr>
          <a:lstStyle/>
          <a:p>
            <a:r>
              <a:rPr lang="ru-RU" b="1" dirty="0"/>
              <a:t>Основные понятия политики безопасности</a:t>
            </a:r>
            <a:r>
              <a:rPr lang="ru-RU" dirty="0"/>
              <a:t/>
            </a:r>
            <a:br>
              <a:rPr lang="ru-RU" dirty="0"/>
            </a:br>
            <a:endParaRPr lang="ru-RU" dirty="0"/>
          </a:p>
        </p:txBody>
      </p:sp>
      <p:sp>
        <p:nvSpPr>
          <p:cNvPr id="3" name="Объект 2"/>
          <p:cNvSpPr>
            <a:spLocks noGrp="1"/>
          </p:cNvSpPr>
          <p:nvPr>
            <p:ph idx="1"/>
          </p:nvPr>
        </p:nvSpPr>
        <p:spPr>
          <a:xfrm>
            <a:off x="285447" y="836024"/>
            <a:ext cx="9642323" cy="6021976"/>
          </a:xfrm>
        </p:spPr>
        <p:txBody>
          <a:bodyPr>
            <a:noAutofit/>
          </a:bodyPr>
          <a:lstStyle/>
          <a:p>
            <a:pPr marL="0" indent="0" algn="just">
              <a:buNone/>
            </a:pPr>
            <a:r>
              <a:rPr lang="ru-RU" sz="2000" dirty="0">
                <a:solidFill>
                  <a:schemeClr val="tx1"/>
                </a:solidFill>
              </a:rPr>
              <a:t>Политика безопасности </a:t>
            </a:r>
            <a:r>
              <a:rPr lang="ru-RU" sz="2000" i="1" dirty="0">
                <a:solidFill>
                  <a:schemeClr val="tx1"/>
                </a:solidFill>
              </a:rPr>
              <a:t>определяет стратегию управления в области информационной безопасности</a:t>
            </a:r>
            <a:r>
              <a:rPr lang="ru-RU" sz="2000" dirty="0">
                <a:solidFill>
                  <a:schemeClr val="tx1"/>
                </a:solidFill>
              </a:rPr>
              <a:t>, а также ту меру внимания и количество ресурсов, которые считает целесообразным выделить руководство.</a:t>
            </a:r>
          </a:p>
          <a:p>
            <a:pPr marL="0" indent="0" algn="just">
              <a:buNone/>
            </a:pPr>
            <a:r>
              <a:rPr lang="ru-RU" sz="2000" dirty="0">
                <a:solidFill>
                  <a:schemeClr val="tx1"/>
                </a:solidFill>
              </a:rPr>
              <a:t>Политика безопасности строится </a:t>
            </a:r>
            <a:r>
              <a:rPr lang="ru-RU" sz="2000" dirty="0" smtClean="0">
                <a:solidFill>
                  <a:schemeClr val="tx1"/>
                </a:solidFill>
              </a:rPr>
              <a:t>на основе </a:t>
            </a:r>
            <a:r>
              <a:rPr lang="ru-RU" sz="2000" i="1" dirty="0" smtClean="0">
                <a:solidFill>
                  <a:schemeClr val="tx1"/>
                </a:solidFill>
              </a:rPr>
              <a:t>анализа рисков</a:t>
            </a:r>
            <a:r>
              <a:rPr lang="ru-RU" sz="2000" dirty="0" smtClean="0">
                <a:solidFill>
                  <a:schemeClr val="tx1"/>
                </a:solidFill>
              </a:rPr>
              <a:t>, </a:t>
            </a:r>
            <a:r>
              <a:rPr lang="ru-RU" sz="2000" dirty="0">
                <a:solidFill>
                  <a:schemeClr val="tx1"/>
                </a:solidFill>
              </a:rPr>
              <a:t>которые признаются реальными для информационной системы </a:t>
            </a:r>
            <a:r>
              <a:rPr lang="ru-RU" sz="2000" dirty="0" smtClean="0">
                <a:solidFill>
                  <a:schemeClr val="tx1"/>
                </a:solidFill>
              </a:rPr>
              <a:t>организации</a:t>
            </a:r>
            <a:r>
              <a:rPr lang="ru-RU" sz="2000" dirty="0">
                <a:solidFill>
                  <a:schemeClr val="tx1"/>
                </a:solidFill>
              </a:rPr>
              <a:t>. Когда проведен анализ рисков и определена стратегия защиты, составляется программа, реализация кото­рой должна обеспечить информационную безопасность. Под эту программу выделяются ресурсы, назначаются ответственные, определяется порядок контроля выполнения программы и т.п.</a:t>
            </a:r>
          </a:p>
          <a:p>
            <a:pPr marL="0" indent="0" algn="just">
              <a:buNone/>
            </a:pPr>
            <a:r>
              <a:rPr lang="ru-RU" sz="2000" i="1" dirty="0">
                <a:solidFill>
                  <a:schemeClr val="tx1"/>
                </a:solidFill>
              </a:rPr>
              <a:t>Для того чтобы ознакомиться с основными понятиями политик безопасности рассмотрим в качестве конкретного примера гипотетическую локальную сеть, принадлежащую некоей организации, и связанную с ней политику безопасности.</a:t>
            </a:r>
          </a:p>
          <a:p>
            <a:pPr marL="0" indent="0" algn="just">
              <a:buNone/>
            </a:pPr>
            <a:r>
              <a:rPr lang="ru-RU" sz="2000" dirty="0">
                <a:solidFill>
                  <a:schemeClr val="tx1"/>
                </a:solidFill>
              </a:rPr>
              <a:t>Политика безопасности организации должна иметь структуру краткого, легко понимаемого документа высокоуровневой политики, поддерживаемого рядом более конкретных документов специализированных политик и процедур безопасности.</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170683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29139" y="997995"/>
            <a:ext cx="9158997" cy="3887514"/>
          </a:xfrm>
        </p:spPr>
        <p:txBody>
          <a:bodyPr>
            <a:normAutofit/>
          </a:bodyPr>
          <a:lstStyle/>
          <a:p>
            <a:pPr marL="0" indent="0" algn="just">
              <a:buNone/>
            </a:pPr>
            <a:r>
              <a:rPr lang="ru-RU" sz="2000" dirty="0">
                <a:solidFill>
                  <a:schemeClr val="tx1"/>
                </a:solidFill>
              </a:rPr>
              <a:t>Высокоуровневая политика безопасности должна периодически пересматриваться, чтобы гарантировать, что она учитывает текущие потребности организации. Этот документ составляют таким образом, чтобы политика была относительно независимой от конкретных технологий. В таком случае этот документ политики не потребуется изменять слишком часто.</a:t>
            </a:r>
          </a:p>
          <a:p>
            <a:pPr marL="0" indent="0" algn="just">
              <a:buNone/>
            </a:pPr>
            <a:r>
              <a:rPr lang="ru-RU" sz="2000" dirty="0">
                <a:solidFill>
                  <a:schemeClr val="tx1"/>
                </a:solidFill>
              </a:rPr>
              <a:t>Политика безопасности обычно оформляется в виде документа, включающего такие разделы, </a:t>
            </a:r>
            <a:r>
              <a:rPr lang="ru-RU" sz="2000" dirty="0" smtClean="0">
                <a:solidFill>
                  <a:schemeClr val="tx1"/>
                </a:solidFill>
              </a:rPr>
              <a:t>как: </a:t>
            </a:r>
            <a:r>
              <a:rPr lang="ru-RU" sz="2000" i="1" dirty="0" smtClean="0">
                <a:solidFill>
                  <a:schemeClr val="tx1"/>
                </a:solidFill>
              </a:rPr>
              <a:t>описание </a:t>
            </a:r>
            <a:r>
              <a:rPr lang="ru-RU" sz="2000" i="1" dirty="0">
                <a:solidFill>
                  <a:schemeClr val="tx1"/>
                </a:solidFill>
              </a:rPr>
              <a:t>проблемы, область применения, позиция организации, распределение ролей и обязанностей, санкции и др.</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379056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5449" y="357915"/>
            <a:ext cx="9446380" cy="6029822"/>
          </a:xfrm>
        </p:spPr>
        <p:txBody>
          <a:bodyPr>
            <a:noAutofit/>
          </a:bodyPr>
          <a:lstStyle/>
          <a:p>
            <a:pPr marL="0" indent="0" algn="just">
              <a:buNone/>
            </a:pPr>
            <a:r>
              <a:rPr lang="ru-RU" sz="2400" b="1" i="1" dirty="0">
                <a:solidFill>
                  <a:schemeClr val="tx1"/>
                </a:solidFill>
              </a:rPr>
              <a:t>Описание проблемы.</a:t>
            </a:r>
            <a:r>
              <a:rPr lang="ru-RU" sz="2400" i="1" dirty="0">
                <a:solidFill>
                  <a:schemeClr val="tx1"/>
                </a:solidFill>
              </a:rPr>
              <a:t> </a:t>
            </a:r>
            <a:r>
              <a:rPr lang="ru-RU" sz="2000" dirty="0">
                <a:solidFill>
                  <a:schemeClr val="tx1"/>
                </a:solidFill>
              </a:rPr>
              <a:t>Информация, циркулирующая в рамках локальной сети, является критически важной. Локальная сеть позволяет пользователям совместно использовать программы и данные, что увеличивает угрозу безопасности. Поэтому каждый из компьютеров, входящих в сеть, нуждается в более сильной защите. Эти повышенные меры безопасности и являются темой данного документа. Документ преследует следующие цели: продемонстрировать сотрудникам организации важ­ность защиты сетевой среды, описать их роль в обеспечении безопасности, а так­же распределить конкретные обязанности по защите информации, циркулирую­щей в сети</a:t>
            </a:r>
            <a:r>
              <a:rPr lang="ru-RU" sz="2000" dirty="0" smtClean="0">
                <a:solidFill>
                  <a:schemeClr val="tx1"/>
                </a:solidFill>
              </a:rPr>
              <a:t>.</a:t>
            </a:r>
          </a:p>
          <a:p>
            <a:pPr marL="0" indent="0" algn="just">
              <a:buNone/>
            </a:pPr>
            <a:endParaRPr lang="ru-RU" sz="2000" dirty="0">
              <a:solidFill>
                <a:schemeClr val="tx1"/>
              </a:solidFill>
            </a:endParaRPr>
          </a:p>
          <a:p>
            <a:pPr marL="0" indent="0" algn="just">
              <a:buNone/>
            </a:pPr>
            <a:r>
              <a:rPr lang="ru-RU" sz="2400" b="1" i="1" dirty="0">
                <a:solidFill>
                  <a:schemeClr val="tx1"/>
                </a:solidFill>
              </a:rPr>
              <a:t>Область применения. </a:t>
            </a:r>
            <a:r>
              <a:rPr lang="ru-RU" sz="2000" dirty="0">
                <a:solidFill>
                  <a:schemeClr val="tx1"/>
                </a:solidFill>
              </a:rPr>
              <a:t>В сферу действия данной политики попадают все аппаратные, программные и информационные ресурсы, входящие в локальную сеть предприятия. Политика ориентирована также на людей, работающих с сетью, в том числе на пользователей, субподрядчиков и поставщиков.</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93420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1756" y="0"/>
            <a:ext cx="10125649" cy="3880773"/>
          </a:xfrm>
        </p:spPr>
        <p:txBody>
          <a:bodyPr>
            <a:noAutofit/>
          </a:bodyPr>
          <a:lstStyle/>
          <a:p>
            <a:pPr marL="0" indent="0" algn="just">
              <a:buNone/>
            </a:pPr>
            <a:r>
              <a:rPr lang="ru-RU" sz="2400" b="1" i="1" dirty="0">
                <a:solidFill>
                  <a:schemeClr val="tx1"/>
                </a:solidFill>
              </a:rPr>
              <a:t>Позиция организации.</a:t>
            </a:r>
            <a:r>
              <a:rPr lang="ru-RU" sz="2400" i="1" dirty="0">
                <a:solidFill>
                  <a:schemeClr val="tx1"/>
                </a:solidFill>
              </a:rPr>
              <a:t> </a:t>
            </a:r>
            <a:r>
              <a:rPr lang="ru-RU" sz="2000" dirty="0">
                <a:solidFill>
                  <a:schemeClr val="tx1"/>
                </a:solidFill>
              </a:rPr>
              <a:t>Целью организации является обеспечение целостности, доступности и конфиденциальности данных, а также их полноты и актуальности. Более частными целями являются:</a:t>
            </a:r>
          </a:p>
          <a:p>
            <a:pPr algn="just"/>
            <a:r>
              <a:rPr lang="ru-RU" sz="2000" dirty="0">
                <a:solidFill>
                  <a:schemeClr val="tx1"/>
                </a:solidFill>
              </a:rPr>
              <a:t>обеспечение уровня безопасности, соответствующего нормативным докумен­там;</a:t>
            </a:r>
          </a:p>
          <a:p>
            <a:pPr algn="just"/>
            <a:r>
              <a:rPr lang="ru-RU" sz="2000" dirty="0">
                <a:solidFill>
                  <a:schemeClr val="tx1"/>
                </a:solidFill>
              </a:rPr>
              <a:t>следование экономической целесообразности в выборе защитных мер (рас­ходы на защиту не должны превосходить предполагаемый ущерб от наруше­ния информационной безопасности);</a:t>
            </a:r>
          </a:p>
          <a:p>
            <a:pPr algn="just"/>
            <a:r>
              <a:rPr lang="ru-RU" sz="2000" dirty="0">
                <a:solidFill>
                  <a:schemeClr val="tx1"/>
                </a:solidFill>
              </a:rPr>
              <a:t>обеспечение безопасности в каждой функциональной области локальной сети;</a:t>
            </a:r>
          </a:p>
          <a:p>
            <a:pPr algn="just"/>
            <a:r>
              <a:rPr lang="ru-RU" sz="2000" dirty="0">
                <a:solidFill>
                  <a:schemeClr val="tx1"/>
                </a:solidFill>
              </a:rPr>
              <a:t>обеспечение подотчетности всех действий пользователей с информацией и ресурсами;</a:t>
            </a:r>
          </a:p>
          <a:p>
            <a:pPr algn="just"/>
            <a:r>
              <a:rPr lang="ru-RU" sz="2000" dirty="0">
                <a:solidFill>
                  <a:schemeClr val="tx1"/>
                </a:solidFill>
              </a:rPr>
              <a:t>обеспечение анализа регистрационной информации;</a:t>
            </a:r>
          </a:p>
          <a:p>
            <a:pPr algn="just"/>
            <a:r>
              <a:rPr lang="ru-RU" sz="2000" dirty="0">
                <a:solidFill>
                  <a:schemeClr val="tx1"/>
                </a:solidFill>
              </a:rPr>
              <a:t>предоставление пользователям достаточной информации для сознательного поддержания режима безопасности;</a:t>
            </a:r>
          </a:p>
          <a:p>
            <a:pPr algn="just"/>
            <a:r>
              <a:rPr lang="ru-RU" sz="2000" dirty="0">
                <a:solidFill>
                  <a:schemeClr val="tx1"/>
                </a:solidFill>
              </a:rPr>
              <a:t>выработка планов восстановления после аварий и иных критических ситуа­ций для всех функциональных областей с целью обеспечения непрерывности работы сети;</a:t>
            </a:r>
          </a:p>
          <a:p>
            <a:pPr algn="just"/>
            <a:r>
              <a:rPr lang="ru-RU" sz="2000" dirty="0">
                <a:solidFill>
                  <a:schemeClr val="tx1"/>
                </a:solidFill>
              </a:rPr>
              <a:t>обеспечение соответствия с имеющимися законами и общеорганизационной политикой безопасности.</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1234489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1471</TotalTime>
  <Words>3628</Words>
  <Application>Microsoft Office PowerPoint</Application>
  <PresentationFormat>Широкоэкранный</PresentationFormat>
  <Paragraphs>159</Paragraphs>
  <Slides>39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39</vt:i4>
      </vt:variant>
    </vt:vector>
  </HeadingPairs>
  <TitlesOfParts>
    <vt:vector size="43" baseType="lpstr">
      <vt:lpstr>Arial</vt:lpstr>
      <vt:lpstr>Trebuchet MS</vt:lpstr>
      <vt:lpstr>Wingdings 3</vt:lpstr>
      <vt:lpstr>Аспект</vt:lpstr>
      <vt:lpstr>Понятие о политике безопасности: анализ риска; угрозы/видимость; уязвимость/последствия; учет информационных ценностей </vt:lpstr>
      <vt:lpstr>Презентация PowerPoint</vt:lpstr>
      <vt:lpstr>Презентация PowerPoint</vt:lpstr>
      <vt:lpstr>Основные цели политики информационной безопасности </vt:lpstr>
      <vt:lpstr>Политика информационной безопасности должна представлять совокупность требований, правил, положений и принятых решений, определяющих: </vt:lpstr>
      <vt:lpstr>Основные понятия политики безопасности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Угрозы/видимость</vt:lpstr>
      <vt:lpstr>Презентация PowerPoint</vt:lpstr>
      <vt:lpstr>Презентация PowerPoint</vt:lpstr>
      <vt:lpstr>Презентация PowerPoint</vt:lpstr>
      <vt:lpstr>Презентация PowerPoint</vt:lpstr>
      <vt:lpstr>Уязвимость/последствия</vt:lpstr>
      <vt:lpstr>Презентация PowerPoint</vt:lpstr>
      <vt:lpstr>Презентация PowerPoint</vt:lpstr>
      <vt:lpstr>Матрица профиля</vt:lpstr>
      <vt:lpstr>Учет информационных ценностей</vt:lpstr>
      <vt:lpstr>Система общего назначения</vt:lpstr>
      <vt:lpstr>Критические приложения</vt:lpstr>
      <vt:lpstr>Классификация данных</vt:lpstr>
      <vt:lpstr>Презентация PowerPoint</vt:lpstr>
      <vt:lpstr>Уровни доступа к защищаемой информации </vt:lpstr>
      <vt:lpstr>Презентация PowerPoint</vt:lpstr>
      <vt:lpstr>Контрольные вопросы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Понятие о политике безопасности: анализ риска; угрозы/видимость; уязвимость/последствия; учет информационных ценностей</dc:title>
  <dc:creator>Zverdvd.org</dc:creator>
  <cp:lastModifiedBy>Zverdvd.org</cp:lastModifiedBy>
  <cp:revision>9</cp:revision>
  <dcterms:created xsi:type="dcterms:W3CDTF">2019-03-30T04:41:39Z</dcterms:created>
  <dcterms:modified xsi:type="dcterms:W3CDTF">2019-04-03T05:29:56Z</dcterms:modified>
</cp:coreProperties>
</file>