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3" r:id="rId4"/>
    <p:sldId id="284" r:id="rId5"/>
    <p:sldId id="286" r:id="rId6"/>
    <p:sldId id="285" r:id="rId7"/>
    <p:sldId id="289" r:id="rId8"/>
    <p:sldId id="261" r:id="rId9"/>
    <p:sldId id="288" r:id="rId10"/>
    <p:sldId id="287" r:id="rId11"/>
    <p:sldId id="294" r:id="rId12"/>
    <p:sldId id="293" r:id="rId13"/>
    <p:sldId id="292" r:id="rId14"/>
    <p:sldId id="291" r:id="rId15"/>
    <p:sldId id="290" r:id="rId16"/>
    <p:sldId id="297" r:id="rId17"/>
    <p:sldId id="296" r:id="rId18"/>
    <p:sldId id="295" r:id="rId19"/>
    <p:sldId id="299" r:id="rId20"/>
    <p:sldId id="301" r:id="rId21"/>
    <p:sldId id="300" r:id="rId22"/>
    <p:sldId id="298" r:id="rId23"/>
    <p:sldId id="258" r:id="rId24"/>
    <p:sldId id="262" r:id="rId25"/>
    <p:sldId id="263" r:id="rId26"/>
    <p:sldId id="264" r:id="rId27"/>
    <p:sldId id="265" r:id="rId28"/>
    <p:sldId id="267" r:id="rId29"/>
    <p:sldId id="266"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A7B4B75-3192-42AC-8EEC-AC410CD25B25}">
          <p14:sldIdLst>
            <p14:sldId id="256"/>
            <p14:sldId id="257"/>
          </p14:sldIdLst>
        </p14:section>
        <p14:section name="Криптография как наука. Основные понятия." id="{AC92B72D-AC63-4DB3-86DD-DD9EA2FF0F7B}">
          <p14:sldIdLst>
            <p14:sldId id="283"/>
            <p14:sldId id="284"/>
            <p14:sldId id="286"/>
            <p14:sldId id="285"/>
            <p14:sldId id="289"/>
            <p14:sldId id="261"/>
            <p14:sldId id="288"/>
            <p14:sldId id="287"/>
            <p14:sldId id="294"/>
            <p14:sldId id="293"/>
            <p14:sldId id="292"/>
            <p14:sldId id="291"/>
            <p14:sldId id="290"/>
            <p14:sldId id="297"/>
            <p14:sldId id="296"/>
            <p14:sldId id="295"/>
            <p14:sldId id="299"/>
            <p14:sldId id="301"/>
            <p14:sldId id="300"/>
            <p14:sldId id="298"/>
            <p14:sldId id="258"/>
            <p14:sldId id="262"/>
            <p14:sldId id="263"/>
            <p14:sldId id="264"/>
            <p14:sldId id="265"/>
            <p14:sldId id="267"/>
            <p14:sldId id="266"/>
          </p14:sldIdLst>
        </p14:section>
        <p14:section name="Типы криптосистем." id="{F30350A1-D370-4FB2-B94A-837D9251F551}">
          <p14:sldIdLst>
            <p14:sldId id="268"/>
            <p14:sldId id="269"/>
            <p14:sldId id="270"/>
            <p14:sldId id="271"/>
          </p14:sldIdLst>
        </p14:section>
        <p14:section name="Типы криптоатак и стойкость алгоритмов." id="{E407AD8D-7BCC-4BFA-BD54-4325899D9983}">
          <p14:sldIdLst>
            <p14:sldId id="272"/>
            <p14:sldId id="273"/>
            <p14:sldId id="274"/>
            <p14:sldId id="275"/>
            <p14:sldId id="276"/>
            <p14:sldId id="277"/>
            <p14:sldId id="278"/>
            <p14:sldId id="279"/>
            <p14:sldId id="280"/>
            <p14:sldId id="281"/>
            <p14:sldId id="282"/>
          </p14:sldIdLst>
        </p14:section>
        <p14:section name="контрольные вопросы" id="{543C646E-C27C-4A27-AB62-A6D6405F9A6B}">
          <p14:sldIdLst>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9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1513" y="4050833"/>
            <a:ext cx="7766936" cy="1646302"/>
          </a:xfrm>
        </p:spPr>
        <p:txBody>
          <a:bodyPr/>
          <a:lstStyle/>
          <a:p>
            <a:pPr algn="ctr"/>
            <a:r>
              <a:rPr lang="ru-RU" dirty="0">
                <a:solidFill>
                  <a:srgbClr val="002060"/>
                </a:solidFill>
              </a:rPr>
              <a:t>Основные модели криптосистем. Требования к криптосистемам. назначение и основные функции криптосистем</a:t>
            </a:r>
            <a:br>
              <a:rPr lang="ru-RU" dirty="0">
                <a:solidFill>
                  <a:srgbClr val="002060"/>
                </a:solidFill>
              </a:rPr>
            </a:br>
            <a:endParaRPr lang="ru-RU" dirty="0">
              <a:solidFill>
                <a:srgbClr val="002060"/>
              </a:solidFill>
            </a:endParaRPr>
          </a:p>
        </p:txBody>
      </p:sp>
    </p:spTree>
    <p:extLst>
      <p:ext uri="{BB962C8B-B14F-4D97-AF65-F5344CB8AC3E}">
        <p14:creationId xmlns:p14="http://schemas.microsoft.com/office/powerpoint/2010/main" val="10536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b="1" dirty="0">
                <a:solidFill>
                  <a:schemeClr val="tx1"/>
                </a:solidFill>
              </a:rPr>
              <a:t>Наивная криптография</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255304" y="1074615"/>
            <a:ext cx="9222804" cy="4833815"/>
          </a:xfrm>
        </p:spPr>
        <p:txBody>
          <a:bodyPr>
            <a:noAutofit/>
          </a:bodyPr>
          <a:lstStyle/>
          <a:p>
            <a:pPr marL="0" indent="0" algn="just">
              <a:buNone/>
            </a:pPr>
            <a:r>
              <a:rPr lang="ru-RU" sz="2200" dirty="0">
                <a:solidFill>
                  <a:schemeClr val="tx1"/>
                </a:solidFill>
              </a:rPr>
              <a:t>Для наивной криптографии (до начала XVI в.) характерно использование любых, обычно примитивных, способов запутывания противника относительно содержания передаваемых сообщений. На начальном этапе для защиты информации использовались методы кодирования и стеганографии, которые родственны, но не тождественны криптографии. Шифровальные системы сводились к использованию перестановки или замены букв на различные символы (другие буквы, знаки, рисунки, числа и т.п.). Одни и те же способы шифрования использовались повторно, ключи были короткими, использовались примитивные способы преобразования исходной информации в зашифрованное сообщение. Это позволяло, однажды установив алгоритм шифрования, быстро расшифровывать сообщения.</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38057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7718" y="331789"/>
            <a:ext cx="9240389" cy="5348042"/>
          </a:xfrm>
        </p:spPr>
        <p:txBody>
          <a:bodyPr>
            <a:noAutofit/>
          </a:bodyPr>
          <a:lstStyle/>
          <a:p>
            <a:pPr marL="0" indent="0" algn="just">
              <a:buNone/>
            </a:pPr>
            <a:r>
              <a:rPr lang="ru-RU" sz="2200" dirty="0">
                <a:solidFill>
                  <a:schemeClr val="tx1"/>
                </a:solidFill>
              </a:rPr>
              <a:t>Одним из первых зафиксированных примеров является </a:t>
            </a:r>
            <a:r>
              <a:rPr lang="ru-RU" sz="2200" i="1" dirty="0">
                <a:solidFill>
                  <a:schemeClr val="tx1"/>
                </a:solidFill>
              </a:rPr>
              <a:t>шифр Цезаря</a:t>
            </a:r>
            <a:r>
              <a:rPr lang="ru-RU" sz="2200" dirty="0">
                <a:solidFill>
                  <a:schemeClr val="tx1"/>
                </a:solidFill>
              </a:rPr>
              <a:t>. Другой шифр, </a:t>
            </a:r>
            <a:r>
              <a:rPr lang="ru-RU" sz="2200" i="1" dirty="0" err="1">
                <a:solidFill>
                  <a:schemeClr val="tx1"/>
                </a:solidFill>
              </a:rPr>
              <a:t>полибианский</a:t>
            </a:r>
            <a:r>
              <a:rPr lang="ru-RU" sz="2200" i="1" dirty="0">
                <a:solidFill>
                  <a:schemeClr val="tx1"/>
                </a:solidFill>
              </a:rPr>
              <a:t> квадрат</a:t>
            </a:r>
            <a:r>
              <a:rPr lang="ru-RU" sz="2200" dirty="0">
                <a:solidFill>
                  <a:schemeClr val="tx1"/>
                </a:solidFill>
              </a:rPr>
              <a:t>, авторство которого приписывается греческому писателю </a:t>
            </a:r>
            <a:r>
              <a:rPr lang="ru-RU" sz="2200" dirty="0" err="1">
                <a:solidFill>
                  <a:schemeClr val="tx1"/>
                </a:solidFill>
              </a:rPr>
              <a:t>Полибию</a:t>
            </a:r>
            <a:r>
              <a:rPr lang="ru-RU" sz="2200" dirty="0">
                <a:solidFill>
                  <a:schemeClr val="tx1"/>
                </a:solidFill>
              </a:rPr>
              <a:t>, является шифром простой однозначной замены. </a:t>
            </a:r>
          </a:p>
          <a:p>
            <a:pPr marL="0" indent="0" algn="just">
              <a:buNone/>
            </a:pPr>
            <a:r>
              <a:rPr lang="ru-RU" sz="2200" dirty="0">
                <a:solidFill>
                  <a:schemeClr val="tx1"/>
                </a:solidFill>
              </a:rPr>
              <a:t>С VIII века н. э. развитие криптографии происходит в основном в арабских странах. Считается, что арабский филолог </a:t>
            </a:r>
            <a:r>
              <a:rPr lang="ru-RU" sz="2200" dirty="0" err="1">
                <a:solidFill>
                  <a:schemeClr val="tx1"/>
                </a:solidFill>
              </a:rPr>
              <a:t>Халиль</a:t>
            </a:r>
            <a:r>
              <a:rPr lang="ru-RU" sz="2200" dirty="0">
                <a:solidFill>
                  <a:schemeClr val="tx1"/>
                </a:solidFill>
              </a:rPr>
              <a:t> аль-</a:t>
            </a:r>
            <a:r>
              <a:rPr lang="ru-RU" sz="2200" dirty="0" err="1">
                <a:solidFill>
                  <a:schemeClr val="tx1"/>
                </a:solidFill>
              </a:rPr>
              <a:t>Фарахиди</a:t>
            </a:r>
            <a:r>
              <a:rPr lang="ru-RU" sz="2200" dirty="0">
                <a:solidFill>
                  <a:schemeClr val="tx1"/>
                </a:solidFill>
              </a:rPr>
              <a:t> первым обратил внимание на возможность использования стандартных фраз открытого текста для дешифрования. Он предположил, что первыми словами в письме на греческом языке византийскому императору будут «Во имя Аллаха», что позволило ему прочитать оставшуюся часть сообщения. Позже он написал книгу с описанием данного метода — «</a:t>
            </a:r>
            <a:r>
              <a:rPr lang="ru-RU" sz="2200" dirty="0" err="1">
                <a:solidFill>
                  <a:schemeClr val="tx1"/>
                </a:solidFill>
              </a:rPr>
              <a:t>Китаб</a:t>
            </a:r>
            <a:r>
              <a:rPr lang="ru-RU" sz="2200" dirty="0">
                <a:solidFill>
                  <a:schemeClr val="tx1"/>
                </a:solidFill>
              </a:rPr>
              <a:t> аль-</a:t>
            </a:r>
            <a:r>
              <a:rPr lang="ru-RU" sz="2200" dirty="0" err="1">
                <a:solidFill>
                  <a:schemeClr val="tx1"/>
                </a:solidFill>
              </a:rPr>
              <a:t>Муамма</a:t>
            </a:r>
            <a:r>
              <a:rPr lang="ru-RU" sz="2200" dirty="0">
                <a:solidFill>
                  <a:schemeClr val="tx1"/>
                </a:solidFill>
              </a:rPr>
              <a:t>» («Книга тайного языка»). В 855 г. выходит «Книга о большом стремлении человека разгадать загадки древней письменности» арабского учёного Абу </a:t>
            </a:r>
            <a:r>
              <a:rPr lang="ru-RU" sz="2200" dirty="0" err="1">
                <a:solidFill>
                  <a:schemeClr val="tx1"/>
                </a:solidFill>
              </a:rPr>
              <a:t>Бакр</a:t>
            </a:r>
            <a:r>
              <a:rPr lang="ru-RU" sz="2200" dirty="0">
                <a:solidFill>
                  <a:schemeClr val="tx1"/>
                </a:solidFill>
              </a:rPr>
              <a:t> Ахмед ибн Али Ибн </a:t>
            </a:r>
            <a:r>
              <a:rPr lang="ru-RU" sz="2200" dirty="0" err="1">
                <a:solidFill>
                  <a:schemeClr val="tx1"/>
                </a:solidFill>
              </a:rPr>
              <a:t>Вахшия</a:t>
            </a:r>
            <a:r>
              <a:rPr lang="ru-RU" sz="2200" dirty="0">
                <a:solidFill>
                  <a:schemeClr val="tx1"/>
                </a:solidFill>
              </a:rPr>
              <a:t> ан-</a:t>
            </a:r>
            <a:r>
              <a:rPr lang="ru-RU" sz="2200" dirty="0" err="1">
                <a:solidFill>
                  <a:schemeClr val="tx1"/>
                </a:solidFill>
              </a:rPr>
              <a:t>Набати</a:t>
            </a:r>
            <a:r>
              <a:rPr lang="ru-RU" sz="2200" dirty="0">
                <a:solidFill>
                  <a:schemeClr val="tx1"/>
                </a:solidFill>
              </a:rPr>
              <a:t>, одна из первых книг о криптографии с описаниями нескольких шифров, в том числе с применением нескольких алфавитов. </a:t>
            </a:r>
          </a:p>
          <a:p>
            <a:pPr marL="0" indent="0" algn="just">
              <a:buNone/>
            </a:pPr>
            <a:endParaRPr lang="ru-RU" sz="2200" dirty="0">
              <a:solidFill>
                <a:schemeClr val="tx1"/>
              </a:solidFill>
            </a:endParaRPr>
          </a:p>
        </p:txBody>
      </p:sp>
      <p:pic>
        <p:nvPicPr>
          <p:cNvPr id="5122" name="Picture 2" descr="Картинки по запросу шифр цезар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768" y="254523"/>
            <a:ext cx="1947813" cy="1947813"/>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stretch>
            <a:fillRect/>
          </a:stretch>
        </p:blipFill>
        <p:spPr>
          <a:xfrm>
            <a:off x="9692111" y="3005810"/>
            <a:ext cx="2143125" cy="2143125"/>
          </a:xfrm>
          <a:prstGeom prst="rect">
            <a:avLst/>
          </a:prstGeom>
        </p:spPr>
      </p:pic>
    </p:spTree>
    <p:extLst>
      <p:ext uri="{BB962C8B-B14F-4D97-AF65-F5344CB8AC3E}">
        <p14:creationId xmlns:p14="http://schemas.microsoft.com/office/powerpoint/2010/main" val="346017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
            <a:ext cx="9153427" cy="6858001"/>
          </a:xfrm>
        </p:spPr>
        <p:txBody>
          <a:bodyPr>
            <a:noAutofit/>
          </a:bodyPr>
          <a:lstStyle/>
          <a:p>
            <a:pPr marL="0" indent="0" algn="just">
              <a:buNone/>
            </a:pPr>
            <a:r>
              <a:rPr lang="ru-RU" sz="2000" dirty="0">
                <a:solidFill>
                  <a:schemeClr val="tx1"/>
                </a:solidFill>
              </a:rPr>
              <a:t>В древние времена широкое применение нашли различные простейшие криптографические устройства.</a:t>
            </a:r>
          </a:p>
          <a:p>
            <a:pPr marL="0" indent="0" algn="just">
              <a:buNone/>
            </a:pPr>
            <a:r>
              <a:rPr lang="ru-RU" sz="2000" dirty="0">
                <a:solidFill>
                  <a:schemeClr val="tx1"/>
                </a:solidFill>
              </a:rPr>
              <a:t>Греческим поэтом </a:t>
            </a:r>
            <a:r>
              <a:rPr lang="ru-RU" sz="2000" dirty="0" err="1">
                <a:solidFill>
                  <a:schemeClr val="tx1"/>
                </a:solidFill>
              </a:rPr>
              <a:t>Архилохом</a:t>
            </a:r>
            <a:r>
              <a:rPr lang="ru-RU" sz="2000" dirty="0">
                <a:solidFill>
                  <a:schemeClr val="tx1"/>
                </a:solidFill>
              </a:rPr>
              <a:t>, жившим в VII веке до н. э. упоминается устройство под названием </a:t>
            </a:r>
            <a:r>
              <a:rPr lang="ru-RU" sz="2000" b="1" i="1" dirty="0" err="1">
                <a:solidFill>
                  <a:schemeClr val="tx1"/>
                </a:solidFill>
              </a:rPr>
              <a:t>сцитАла</a:t>
            </a:r>
            <a:r>
              <a:rPr lang="ru-RU" sz="2000" dirty="0">
                <a:solidFill>
                  <a:schemeClr val="tx1"/>
                </a:solidFill>
              </a:rPr>
              <a:t> (греч. - жезл). Оно представляет собой цилиндр (иногда жезл командующего) и узкую полоску пергамента, обматывавшуюся вокруг него по спирали, на которой в свою очередь писалось сообщение.</a:t>
            </a:r>
          </a:p>
          <a:p>
            <a:pPr marL="0" indent="0" algn="just">
              <a:buNone/>
            </a:pPr>
            <a:r>
              <a:rPr lang="ru-RU" sz="2000" dirty="0">
                <a:solidFill>
                  <a:schemeClr val="tx1"/>
                </a:solidFill>
              </a:rPr>
              <a:t>Шифруемый текст писался на пергаментной ленте по длине палочки, после того как длина палочки оказывалась исчерпанной, она поворачивалась и текст писался далее, пока либо не заканчивался текст, либо не исписывалась вся пергаментная лента. В последнем случае использовался очередной кусок пергаментной ленты. Для расшифровки адресат использовал палочку такого же диаметра, на которую он наматывал пергамент, чтобы прочитать сообщение. Античные греки и спартанцы в частности, использовали этот шифр для связи во время военных кампаний. Однако такой шифр может быть легко взломан. Например, метод взлома </a:t>
            </a:r>
            <a:r>
              <a:rPr lang="ru-RU" sz="2000" dirty="0" err="1">
                <a:solidFill>
                  <a:schemeClr val="tx1"/>
                </a:solidFill>
              </a:rPr>
              <a:t>сциталы</a:t>
            </a:r>
            <a:r>
              <a:rPr lang="ru-RU" sz="2000" dirty="0">
                <a:solidFill>
                  <a:schemeClr val="tx1"/>
                </a:solidFill>
              </a:rPr>
              <a:t> был предложен ещё Аристотелем. Он состоит в том, что не зная точного диаметра палочки, можно использовать конус, имеющий переменный диаметр и перемещать пергамент с сообщением по его длине до тех пор, пока текст не начнёт читаться - таким образом дешифруется диаметр </a:t>
            </a:r>
            <a:r>
              <a:rPr lang="ru-RU" sz="2000" dirty="0" err="1">
                <a:solidFill>
                  <a:schemeClr val="tx1"/>
                </a:solidFill>
              </a:rPr>
              <a:t>сциталы</a:t>
            </a:r>
            <a:r>
              <a:rPr lang="ru-RU" sz="2000" dirty="0">
                <a:solidFill>
                  <a:schemeClr val="tx1"/>
                </a:solidFill>
              </a:rPr>
              <a:t>.</a:t>
            </a:r>
          </a:p>
          <a:p>
            <a:pPr marL="0" indent="0" algn="just">
              <a:buNone/>
            </a:pPr>
            <a:endParaRPr lang="ru-RU" sz="2000" dirty="0">
              <a:solidFill>
                <a:schemeClr val="tx1"/>
              </a:solidFill>
            </a:endParaRPr>
          </a:p>
        </p:txBody>
      </p:sp>
      <p:pic>
        <p:nvPicPr>
          <p:cNvPr id="2" name="Рисунок 1"/>
          <p:cNvPicPr>
            <a:picLocks noChangeAspect="1"/>
          </p:cNvPicPr>
          <p:nvPr/>
        </p:nvPicPr>
        <p:blipFill>
          <a:blip r:embed="rId2">
            <a:extLst>
              <a:ext uri="{BEBA8EAE-BF5A-486C-A8C5-ECC9F3942E4B}">
                <a14:imgProps xmlns:a14="http://schemas.microsoft.com/office/drawing/2010/main">
                  <a14:imgLayer r:embed="rId3">
                    <a14:imgEffect>
                      <a14:backgroundRemoval t="0" b="99412" l="337" r="100000"/>
                    </a14:imgEffect>
                  </a14:imgLayer>
                </a14:imgProps>
              </a:ext>
            </a:extLst>
          </a:blip>
          <a:stretch>
            <a:fillRect/>
          </a:stretch>
        </p:blipFill>
        <p:spPr>
          <a:xfrm>
            <a:off x="9244111" y="545479"/>
            <a:ext cx="2828925" cy="1619250"/>
          </a:xfrm>
          <a:prstGeom prst="rect">
            <a:avLst/>
          </a:prstGeom>
        </p:spPr>
      </p:pic>
      <p:pic>
        <p:nvPicPr>
          <p:cNvPr id="4" name="Рисунок 3"/>
          <p:cNvPicPr>
            <a:picLocks noChangeAspect="1"/>
          </p:cNvPicPr>
          <p:nvPr/>
        </p:nvPicPr>
        <p:blipFill>
          <a:blip r:embed="rId4"/>
          <a:stretch>
            <a:fillRect/>
          </a:stretch>
        </p:blipFill>
        <p:spPr>
          <a:xfrm>
            <a:off x="9153427" y="2913618"/>
            <a:ext cx="2874440" cy="2874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65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0473" y="701066"/>
            <a:ext cx="8596668" cy="3880773"/>
          </a:xfrm>
        </p:spPr>
        <p:txBody>
          <a:bodyPr>
            <a:normAutofit/>
          </a:bodyPr>
          <a:lstStyle/>
          <a:p>
            <a:pPr marL="0" indent="0" algn="just">
              <a:buNone/>
            </a:pPr>
            <a:r>
              <a:rPr lang="ru-RU" sz="2200" dirty="0">
                <a:solidFill>
                  <a:schemeClr val="tx1"/>
                </a:solidFill>
              </a:rPr>
              <a:t>Другим широко известным криптографическим устройством защиты информации был «диск Энея» - инструмент для защиты информации, придуманный Энеем Тактиком в IV веке до н. э. Устройство представляло собой диск диаметром 13-15 см и толщиной 1-2 см с проделанными в нём отверстиями, количество которых равнялось числу букв в алфавите. Каждому отверстию ставилась в соответствие конкретная буква. В центре диска находилась катушка с намотанной на неё </a:t>
            </a:r>
            <a:r>
              <a:rPr lang="ru-RU" sz="2200" dirty="0" smtClean="0">
                <a:solidFill>
                  <a:schemeClr val="tx1"/>
                </a:solidFill>
              </a:rPr>
              <a:t>ниткой.</a:t>
            </a:r>
            <a:endParaRPr lang="ru-RU" sz="2200" dirty="0">
              <a:solidFill>
                <a:schemeClr val="tx1"/>
              </a:solidFill>
            </a:endParaRPr>
          </a:p>
          <a:p>
            <a:pPr marL="0" indent="0" algn="just">
              <a:buNone/>
            </a:pPr>
            <a:endParaRPr lang="ru-RU" sz="2200" dirty="0">
              <a:solidFill>
                <a:schemeClr val="tx1"/>
              </a:solidFill>
            </a:endParaRPr>
          </a:p>
        </p:txBody>
      </p:sp>
      <p:pic>
        <p:nvPicPr>
          <p:cNvPr id="2" name="Рисунок 1"/>
          <p:cNvPicPr>
            <a:picLocks noChangeAspect="1"/>
          </p:cNvPicPr>
          <p:nvPr/>
        </p:nvPicPr>
        <p:blipFill>
          <a:blip r:embed="rId2"/>
          <a:stretch>
            <a:fillRect/>
          </a:stretch>
        </p:blipFill>
        <p:spPr>
          <a:xfrm>
            <a:off x="9502169" y="396662"/>
            <a:ext cx="2143125" cy="2143125"/>
          </a:xfrm>
          <a:prstGeom prst="rect">
            <a:avLst/>
          </a:prstGeom>
          <a:ln>
            <a:noFill/>
          </a:ln>
          <a:effectLst>
            <a:softEdge rad="112500"/>
          </a:effectLst>
        </p:spPr>
      </p:pic>
      <p:pic>
        <p:nvPicPr>
          <p:cNvPr id="4" name="Рисунок 3"/>
          <p:cNvPicPr>
            <a:picLocks noChangeAspect="1"/>
          </p:cNvPicPr>
          <p:nvPr/>
        </p:nvPicPr>
        <p:blipFill>
          <a:blip r:embed="rId3"/>
          <a:stretch>
            <a:fillRect/>
          </a:stretch>
        </p:blipFill>
        <p:spPr>
          <a:xfrm>
            <a:off x="560601" y="3982823"/>
            <a:ext cx="2190750" cy="208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p:cNvPicPr>
            <a:picLocks noChangeAspect="1"/>
          </p:cNvPicPr>
          <p:nvPr/>
        </p:nvPicPr>
        <p:blipFill>
          <a:blip r:embed="rId4"/>
          <a:stretch>
            <a:fillRect/>
          </a:stretch>
        </p:blipFill>
        <p:spPr>
          <a:xfrm>
            <a:off x="4222076" y="3739788"/>
            <a:ext cx="2744331" cy="2469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p:cNvPicPr>
            <a:picLocks noChangeAspect="1"/>
          </p:cNvPicPr>
          <p:nvPr/>
        </p:nvPicPr>
        <p:blipFill>
          <a:blip r:embed="rId5"/>
          <a:stretch>
            <a:fillRect/>
          </a:stretch>
        </p:blipFill>
        <p:spPr>
          <a:xfrm>
            <a:off x="8437132" y="3428704"/>
            <a:ext cx="3094353" cy="3094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680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372600" cy="3880773"/>
          </a:xfrm>
        </p:spPr>
        <p:txBody>
          <a:bodyPr>
            <a:noAutofit/>
          </a:bodyPr>
          <a:lstStyle/>
          <a:p>
            <a:pPr marL="0" indent="0" algn="just">
              <a:buNone/>
            </a:pPr>
            <a:r>
              <a:rPr lang="ru-RU" sz="2200" dirty="0">
                <a:solidFill>
                  <a:schemeClr val="tx1"/>
                </a:solidFill>
              </a:rPr>
              <a:t>Механизм шифрования был очень прост. Для того, чтобы зашифровать послание, необходимо было поочерёдно протягивать свободный конец нити через отверстия обозначающие буквы исходного не зашифрованного сообщения. В итоге, сам диск, с продетой в его отверстия ниткой, и являлся зашифрованным посланием. Получатель сообщения последовательно вытягивал нить из каждого отверстия, тем самым получал последовательность букв. Но эта последовательность являлась обратной по отношению к исходному сообщению, то есть он читал сообщение наоборот. Зашифрованное сообщение было доступно к прочтению любому, кто смог завладеть диском. Так как сообщение предавали обычные гонцы, а не воины, Эней предусмотрел возможность быстрого уничтожения передаваемой информации. Для этого было достаточно вытянуть всю нить за один из её концов, либо сломать диск, просто наступив на него. На самом деле «диск Энея» нельзя назвать настоящим криптографическим инструментом, поскольку прочитать сообщение мог любой желающий. Но это устройство стало прародителем первого по истине криптографического инструмента, изобретение которого также принадлежит Энею.</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97224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b="1" dirty="0">
                <a:solidFill>
                  <a:schemeClr val="tx1"/>
                </a:solidFill>
              </a:rPr>
              <a:t>Формальная криптография</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255304" y="788989"/>
            <a:ext cx="9064542" cy="3880773"/>
          </a:xfrm>
        </p:spPr>
        <p:txBody>
          <a:bodyPr>
            <a:noAutofit/>
          </a:bodyPr>
          <a:lstStyle/>
          <a:p>
            <a:pPr marL="0" indent="0" algn="just">
              <a:buNone/>
            </a:pPr>
            <a:r>
              <a:rPr lang="ru-RU" sz="2200" dirty="0">
                <a:solidFill>
                  <a:schemeClr val="tx1"/>
                </a:solidFill>
              </a:rPr>
              <a:t>Этап формальной криптографии (конец XV – начало XX вв.) связан с появлением формализованных и относительно стойких к ручному </a:t>
            </a:r>
            <a:r>
              <a:rPr lang="ru-RU" sz="2200" dirty="0" err="1">
                <a:solidFill>
                  <a:schemeClr val="tx1"/>
                </a:solidFill>
              </a:rPr>
              <a:t>криптоанализу</a:t>
            </a:r>
            <a:r>
              <a:rPr lang="ru-RU" sz="2200" dirty="0">
                <a:solidFill>
                  <a:schemeClr val="tx1"/>
                </a:solidFill>
              </a:rPr>
              <a:t> шифров. </a:t>
            </a:r>
          </a:p>
          <a:p>
            <a:pPr marL="0" indent="0" algn="just">
              <a:buNone/>
            </a:pPr>
            <a:r>
              <a:rPr lang="ru-RU" sz="2200" dirty="0">
                <a:solidFill>
                  <a:schemeClr val="tx1"/>
                </a:solidFill>
              </a:rPr>
              <a:t>Отцом западной криптографии называют учёного эпохи Возрождения Леона </a:t>
            </a:r>
            <a:r>
              <a:rPr lang="ru-RU" sz="2200" dirty="0" err="1">
                <a:solidFill>
                  <a:schemeClr val="tx1"/>
                </a:solidFill>
              </a:rPr>
              <a:t>Баттисту</a:t>
            </a:r>
            <a:r>
              <a:rPr lang="ru-RU" sz="2200" dirty="0">
                <a:solidFill>
                  <a:schemeClr val="tx1"/>
                </a:solidFill>
              </a:rPr>
              <a:t> Альберти. Изучив методы вскрытия использовавшихся в Европе </a:t>
            </a:r>
            <a:r>
              <a:rPr lang="ru-RU" sz="2200" dirty="0" err="1">
                <a:solidFill>
                  <a:schemeClr val="tx1"/>
                </a:solidFill>
              </a:rPr>
              <a:t>моноалфавитных</a:t>
            </a:r>
            <a:r>
              <a:rPr lang="ru-RU" sz="2200" dirty="0">
                <a:solidFill>
                  <a:schemeClr val="tx1"/>
                </a:solidFill>
              </a:rPr>
              <a:t> шифров (шифров однозначной замены), он попытался создать шифр, который был бы устойчив к частотному </a:t>
            </a:r>
            <a:r>
              <a:rPr lang="ru-RU" sz="2200" dirty="0" err="1">
                <a:solidFill>
                  <a:schemeClr val="tx1"/>
                </a:solidFill>
              </a:rPr>
              <a:t>криптоанализу</a:t>
            </a:r>
            <a:r>
              <a:rPr lang="ru-RU" sz="2200" dirty="0">
                <a:solidFill>
                  <a:schemeClr val="tx1"/>
                </a:solidFill>
              </a:rPr>
              <a:t>. Он предложил вместо единственного секретного алфавита, как в </a:t>
            </a:r>
            <a:r>
              <a:rPr lang="ru-RU" sz="2200" dirty="0" err="1">
                <a:solidFill>
                  <a:schemeClr val="tx1"/>
                </a:solidFill>
              </a:rPr>
              <a:t>моноалфавитных</a:t>
            </a:r>
            <a:r>
              <a:rPr lang="ru-RU" sz="2200" dirty="0">
                <a:solidFill>
                  <a:schemeClr val="tx1"/>
                </a:solidFill>
              </a:rPr>
              <a:t> шифрах, использовать два или более, переключаясь между ними по какому-либо правилу. Однако флорентийский учёный так и не смог оформить своё открытие в полную работающую систему, что было сделано уже его последователями (</a:t>
            </a:r>
            <a:r>
              <a:rPr lang="ru-RU" sz="2200" dirty="0" err="1">
                <a:solidFill>
                  <a:schemeClr val="tx1"/>
                </a:solidFill>
              </a:rPr>
              <a:t>Блез</a:t>
            </a:r>
            <a:r>
              <a:rPr lang="ru-RU" sz="2200" dirty="0">
                <a:solidFill>
                  <a:schemeClr val="tx1"/>
                </a:solidFill>
              </a:rPr>
              <a:t> </a:t>
            </a:r>
            <a:r>
              <a:rPr lang="ru-RU" sz="2200" dirty="0" err="1">
                <a:solidFill>
                  <a:schemeClr val="tx1"/>
                </a:solidFill>
              </a:rPr>
              <a:t>Вижинер</a:t>
            </a:r>
            <a:r>
              <a:rPr lang="ru-RU" sz="2200" dirty="0">
                <a:solidFill>
                  <a:schemeClr val="tx1"/>
                </a:solidFill>
              </a:rPr>
              <a:t>). </a:t>
            </a:r>
          </a:p>
          <a:p>
            <a:pPr marL="0" indent="0" algn="just">
              <a:buNone/>
            </a:pPr>
            <a:r>
              <a:rPr lang="ru-RU" sz="2200" dirty="0">
                <a:solidFill>
                  <a:schemeClr val="tx1"/>
                </a:solidFill>
              </a:rPr>
              <a:t>В 1550 г. итальянский математик </a:t>
            </a:r>
            <a:r>
              <a:rPr lang="ru-RU" sz="2200" dirty="0" err="1">
                <a:solidFill>
                  <a:schemeClr val="tx1"/>
                </a:solidFill>
              </a:rPr>
              <a:t>Джероламо</a:t>
            </a:r>
            <a:r>
              <a:rPr lang="ru-RU" sz="2200" dirty="0">
                <a:solidFill>
                  <a:schemeClr val="tx1"/>
                </a:solidFill>
              </a:rPr>
              <a:t> </a:t>
            </a:r>
            <a:r>
              <a:rPr lang="ru-RU" sz="2200" dirty="0" err="1">
                <a:solidFill>
                  <a:schemeClr val="tx1"/>
                </a:solidFill>
              </a:rPr>
              <a:t>Кардано</a:t>
            </a:r>
            <a:r>
              <a:rPr lang="ru-RU" sz="2200" dirty="0">
                <a:solidFill>
                  <a:schemeClr val="tx1"/>
                </a:solidFill>
              </a:rPr>
              <a:t>, состоящий на службе у папы римского, предложил новую технику шифрования - решётку </a:t>
            </a:r>
            <a:r>
              <a:rPr lang="ru-RU" sz="2200" dirty="0" err="1">
                <a:solidFill>
                  <a:schemeClr val="tx1"/>
                </a:solidFill>
              </a:rPr>
              <a:t>Кардано</a:t>
            </a:r>
            <a:r>
              <a:rPr lang="ru-RU" sz="2200" dirty="0">
                <a:solidFill>
                  <a:schemeClr val="tx1"/>
                </a:solidFill>
              </a:rPr>
              <a:t>. </a:t>
            </a:r>
          </a:p>
          <a:p>
            <a:pPr marL="0" indent="0" algn="just">
              <a:buNone/>
            </a:pPr>
            <a:endParaRPr lang="ru-RU" sz="2200" dirty="0">
              <a:solidFill>
                <a:schemeClr val="tx1"/>
              </a:solidFill>
            </a:endParaRPr>
          </a:p>
        </p:txBody>
      </p:sp>
      <p:pic>
        <p:nvPicPr>
          <p:cNvPr id="4" name="Рисунок 3"/>
          <p:cNvPicPr>
            <a:picLocks noChangeAspect="1"/>
          </p:cNvPicPr>
          <p:nvPr/>
        </p:nvPicPr>
        <p:blipFill>
          <a:blip r:embed="rId2"/>
          <a:stretch>
            <a:fillRect/>
          </a:stretch>
        </p:blipFill>
        <p:spPr>
          <a:xfrm>
            <a:off x="9458521" y="2330335"/>
            <a:ext cx="2381250" cy="1914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920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5302" y="0"/>
            <a:ext cx="9750343" cy="3880773"/>
          </a:xfrm>
        </p:spPr>
        <p:txBody>
          <a:bodyPr>
            <a:noAutofit/>
          </a:bodyPr>
          <a:lstStyle/>
          <a:p>
            <a:pPr marL="0" indent="0" algn="just">
              <a:buNone/>
            </a:pPr>
            <a:r>
              <a:rPr lang="ru-RU" sz="2200" dirty="0">
                <a:solidFill>
                  <a:schemeClr val="tx1"/>
                </a:solidFill>
              </a:rPr>
              <a:t>Значительный толчок криптографии дало изобретение телеграфа. Сама передача данных перестала быть секретной, и сообщение, в теории, мог перехватить кто угодно. Интерес к криптографии возрос, в том числе, и среди простого населения, в результате чего многие попытались создать индивидуальные системы шифрования. Преимущество телеграфа было явным и на поле боя, где командующий должен был отдавать немедленные приказы на поле сражения, а также получать информацию с мест событий. Это послужило толчком к развитию полевых шифров.</a:t>
            </a:r>
          </a:p>
          <a:p>
            <a:pPr marL="0" indent="0" algn="just">
              <a:buNone/>
            </a:pPr>
            <a:r>
              <a:rPr lang="ru-RU" sz="2200" dirty="0">
                <a:solidFill>
                  <a:schemeClr val="tx1"/>
                </a:solidFill>
              </a:rPr>
              <a:t>В 1883 г. голландец Огюст Керкгоффс2 опубликовал труд под названием «Военная криптография» (фр. «</a:t>
            </a:r>
            <a:r>
              <a:rPr lang="ru-RU" sz="2200" dirty="0" err="1">
                <a:solidFill>
                  <a:schemeClr val="tx1"/>
                </a:solidFill>
              </a:rPr>
              <a:t>La</a:t>
            </a:r>
            <a:r>
              <a:rPr lang="ru-RU" sz="2200" dirty="0">
                <a:solidFill>
                  <a:schemeClr val="tx1"/>
                </a:solidFill>
              </a:rPr>
              <a:t> </a:t>
            </a:r>
            <a:r>
              <a:rPr lang="ru-RU" sz="2200" dirty="0" err="1">
                <a:solidFill>
                  <a:schemeClr val="tx1"/>
                </a:solidFill>
              </a:rPr>
              <a:t>Cryptographie</a:t>
            </a:r>
            <a:r>
              <a:rPr lang="ru-RU" sz="2200" dirty="0">
                <a:solidFill>
                  <a:schemeClr val="tx1"/>
                </a:solidFill>
              </a:rPr>
              <a:t> </a:t>
            </a:r>
            <a:r>
              <a:rPr lang="ru-RU" sz="2200" dirty="0" err="1">
                <a:solidFill>
                  <a:schemeClr val="tx1"/>
                </a:solidFill>
              </a:rPr>
              <a:t>Militaire</a:t>
            </a:r>
            <a:r>
              <a:rPr lang="ru-RU" sz="2200" dirty="0">
                <a:solidFill>
                  <a:schemeClr val="tx1"/>
                </a:solidFill>
              </a:rPr>
              <a:t>»). В нём он описал шесть требований, которым должна удовлетворять защищённая система. Хотя к некоторым из них стоит относиться с подозрением, стоит отметить труд за саму попытку:</a:t>
            </a:r>
          </a:p>
          <a:p>
            <a:pPr marL="0" indent="0" algn="just">
              <a:buNone/>
            </a:pPr>
            <a:r>
              <a:rPr lang="ru-RU" sz="2200" i="1" dirty="0">
                <a:solidFill>
                  <a:schemeClr val="tx1"/>
                </a:solidFill>
              </a:rPr>
              <a:t>1. шифр должен быть физически, если не математически, </a:t>
            </a:r>
            <a:r>
              <a:rPr lang="ru-RU" sz="2200" i="1" dirty="0" err="1">
                <a:solidFill>
                  <a:schemeClr val="tx1"/>
                </a:solidFill>
              </a:rPr>
              <a:t>невскрываемым</a:t>
            </a:r>
            <a:r>
              <a:rPr lang="ru-RU" sz="2200" i="1" dirty="0">
                <a:solidFill>
                  <a:schemeClr val="tx1"/>
                </a:solidFill>
              </a:rPr>
              <a:t>;</a:t>
            </a:r>
          </a:p>
          <a:p>
            <a:pPr marL="0" indent="0" algn="just">
              <a:buNone/>
            </a:pPr>
            <a:r>
              <a:rPr lang="ru-RU" sz="2200" i="1" dirty="0">
                <a:solidFill>
                  <a:schemeClr val="tx1"/>
                </a:solidFill>
              </a:rPr>
              <a:t>2. система не должна требовать секретности, на случай, если она попадёт в руки врага;</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94825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379" y="331789"/>
            <a:ext cx="9680005" cy="5312873"/>
          </a:xfrm>
        </p:spPr>
        <p:txBody>
          <a:bodyPr>
            <a:normAutofit/>
          </a:bodyPr>
          <a:lstStyle/>
          <a:p>
            <a:pPr marL="0" indent="0" algn="just">
              <a:buNone/>
            </a:pPr>
            <a:r>
              <a:rPr lang="ru-RU" sz="2200" i="1" dirty="0">
                <a:solidFill>
                  <a:schemeClr val="tx1"/>
                </a:solidFill>
              </a:rPr>
              <a:t>3. ключ должен быть простым, храниться в памяти без записи на бумаге, а также легко изменяемым по желанию корреспондентов;</a:t>
            </a:r>
          </a:p>
          <a:p>
            <a:pPr marL="0" indent="0" algn="just">
              <a:buNone/>
            </a:pPr>
            <a:r>
              <a:rPr lang="ru-RU" sz="2200" i="1" dirty="0">
                <a:solidFill>
                  <a:schemeClr val="tx1"/>
                </a:solidFill>
              </a:rPr>
              <a:t>4. зашифрованный текст должен (без проблем) передаваться по телеграфу;</a:t>
            </a:r>
          </a:p>
          <a:p>
            <a:pPr marL="0" indent="0" algn="just">
              <a:buNone/>
            </a:pPr>
            <a:r>
              <a:rPr lang="ru-RU" sz="2200" i="1" dirty="0">
                <a:solidFill>
                  <a:schemeClr val="tx1"/>
                </a:solidFill>
              </a:rPr>
              <a:t>5. аппарат для шифрования должен быть легко переносимым, работа с ним не должна требовать помощи нескольких лиц;</a:t>
            </a:r>
          </a:p>
          <a:p>
            <a:pPr marL="0" indent="0" algn="just">
              <a:buNone/>
            </a:pPr>
            <a:r>
              <a:rPr lang="ru-RU" sz="2200" i="1" dirty="0">
                <a:solidFill>
                  <a:schemeClr val="tx1"/>
                </a:solidFill>
              </a:rPr>
              <a:t>6. аппарат для шифрования должен быть относительно прост в использовании, не требовать значительных умственных усилий или соблюдения большого количества правил.</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427438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lgn="just">
              <a:buNone/>
            </a:pPr>
            <a:r>
              <a:rPr lang="ru-RU" sz="2200" dirty="0">
                <a:solidFill>
                  <a:schemeClr val="tx1"/>
                </a:solidFill>
              </a:rPr>
              <a:t>Им же был сформулирован известный «принцип </a:t>
            </a:r>
            <a:r>
              <a:rPr lang="ru-RU" sz="2200" dirty="0" err="1">
                <a:solidFill>
                  <a:schemeClr val="tx1"/>
                </a:solidFill>
              </a:rPr>
              <a:t>Керкгоффса</a:t>
            </a:r>
            <a:r>
              <a:rPr lang="ru-RU" sz="2200" dirty="0">
                <a:solidFill>
                  <a:schemeClr val="tx1"/>
                </a:solidFill>
              </a:rPr>
              <a:t>» - правило разработки криптографических систем, согласно которому в засекреченном виде держится только определённый набор параметров алгоритма, называемый ключом, а сам алгоритм шифрования должен быть открытым. Другими словами, при оценке надёжности шифрования необходимо предполагать, что противник знает об используемой системе шифрования всё, кроме применяемых ключей.</a:t>
            </a:r>
          </a:p>
        </p:txBody>
      </p:sp>
    </p:spTree>
    <p:extLst>
      <p:ext uri="{BB962C8B-B14F-4D97-AF65-F5344CB8AC3E}">
        <p14:creationId xmlns:p14="http://schemas.microsoft.com/office/powerpoint/2010/main" val="1365278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normAutofit/>
          </a:bodyPr>
          <a:lstStyle/>
          <a:p>
            <a:r>
              <a:rPr lang="ru-RU" dirty="0">
                <a:solidFill>
                  <a:schemeClr val="tx1"/>
                </a:solidFill>
              </a:rPr>
              <a:t> </a:t>
            </a:r>
            <a:r>
              <a:rPr lang="ru-RU" b="1" dirty="0" smtClean="0">
                <a:solidFill>
                  <a:schemeClr val="tx1"/>
                </a:solidFill>
              </a:rPr>
              <a:t>Математическая </a:t>
            </a:r>
            <a:r>
              <a:rPr lang="ru-RU" b="1" dirty="0">
                <a:solidFill>
                  <a:schemeClr val="tx1"/>
                </a:solidFill>
              </a:rPr>
              <a:t>криптография</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237717" y="1140682"/>
            <a:ext cx="9275559" cy="4996349"/>
          </a:xfrm>
        </p:spPr>
        <p:txBody>
          <a:bodyPr>
            <a:noAutofit/>
          </a:bodyPr>
          <a:lstStyle/>
          <a:p>
            <a:pPr marL="0" indent="0" algn="just">
              <a:buNone/>
            </a:pPr>
            <a:r>
              <a:rPr lang="ru-RU" sz="2200" dirty="0">
                <a:solidFill>
                  <a:schemeClr val="tx1"/>
                </a:solidFill>
              </a:rPr>
              <a:t>После Первой мировой войны правительства стран засекретили все работы в области криптографии. К началу 1930-х годов окончательно сформировались разделы математики, являющиеся основой для будущей науки: общая алгебра, теория чисел, теория вероятностей и математическая статистика. К концу 1940-х годов построены первые программируемые счётные машины, заложены основы теории алгоритмов, кибернетики. Тем не менее, в период после Первой мировой войны и до конца 1940-х годов в открытой печати было опубликовано совсем немного работ и монографий, но и те отражали далеко не самое актуальное состояние дел. Наибольший прогресс в криптографии достигается в военных ведомствах.</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6401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9540" y="496545"/>
            <a:ext cx="9858860" cy="4363779"/>
          </a:xfrm>
        </p:spPr>
        <p:txBody>
          <a:bodyPr>
            <a:normAutofit/>
          </a:bodyPr>
          <a:lstStyle/>
          <a:p>
            <a:pPr marL="0" indent="0" algn="just">
              <a:buNone/>
            </a:pPr>
            <a:r>
              <a:rPr lang="ru-RU" sz="2200" u="sng" dirty="0">
                <a:solidFill>
                  <a:schemeClr val="tx1"/>
                </a:solidFill>
              </a:rPr>
              <a:t>Вопросы:</a:t>
            </a:r>
            <a:endParaRPr lang="ru-RU" sz="2200" dirty="0">
              <a:solidFill>
                <a:schemeClr val="tx1"/>
              </a:solidFill>
            </a:endParaRPr>
          </a:p>
          <a:p>
            <a:pPr lvl="1" algn="just"/>
            <a:r>
              <a:rPr lang="ru-RU" sz="2200" dirty="0">
                <a:solidFill>
                  <a:schemeClr val="tx1"/>
                </a:solidFill>
              </a:rPr>
              <a:t>Криптография как наука. Основные понятия. Модель традиционного шифрования.</a:t>
            </a:r>
          </a:p>
          <a:p>
            <a:pPr lvl="1" algn="just"/>
            <a:r>
              <a:rPr lang="ru-RU" sz="2200" dirty="0">
                <a:solidFill>
                  <a:schemeClr val="tx1"/>
                </a:solidFill>
              </a:rPr>
              <a:t>Типы криптосистем.</a:t>
            </a:r>
          </a:p>
          <a:p>
            <a:pPr lvl="1" algn="just"/>
            <a:r>
              <a:rPr lang="ru-RU" sz="2200" dirty="0">
                <a:solidFill>
                  <a:schemeClr val="tx1"/>
                </a:solidFill>
              </a:rPr>
              <a:t>Типы </a:t>
            </a:r>
            <a:r>
              <a:rPr lang="ru-RU" sz="2200" dirty="0" err="1">
                <a:solidFill>
                  <a:schemeClr val="tx1"/>
                </a:solidFill>
              </a:rPr>
              <a:t>криптоатак</a:t>
            </a:r>
            <a:r>
              <a:rPr lang="ru-RU" sz="2200" dirty="0">
                <a:solidFill>
                  <a:schemeClr val="tx1"/>
                </a:solidFill>
              </a:rPr>
              <a:t> и стойкость алгоритмов.</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73618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9796" y="261450"/>
            <a:ext cx="9398650" cy="5963504"/>
          </a:xfrm>
        </p:spPr>
        <p:txBody>
          <a:bodyPr>
            <a:noAutofit/>
          </a:bodyPr>
          <a:lstStyle/>
          <a:p>
            <a:pPr marL="0" indent="0" algn="just">
              <a:buNone/>
            </a:pPr>
            <a:r>
              <a:rPr lang="ru-RU" sz="2200" dirty="0">
                <a:solidFill>
                  <a:schemeClr val="tx1"/>
                </a:solidFill>
              </a:rPr>
              <a:t>В 1960-х годах начали появляться различные блочные шифры, которые обладали большей </a:t>
            </a:r>
            <a:r>
              <a:rPr lang="ru-RU" sz="2200" dirty="0" err="1">
                <a:solidFill>
                  <a:schemeClr val="tx1"/>
                </a:solidFill>
              </a:rPr>
              <a:t>криптостойкостью</a:t>
            </a:r>
            <a:r>
              <a:rPr lang="ru-RU" sz="2200" dirty="0">
                <a:solidFill>
                  <a:schemeClr val="tx1"/>
                </a:solidFill>
              </a:rPr>
              <a:t> по сравнению с результатом работы роторных машин. Однако они предполагали обязательное использование цифровых электронных устройств - ручные или полумеханические способы шифрования уже не использовались.</a:t>
            </a:r>
          </a:p>
          <a:p>
            <a:pPr marL="0" indent="0" algn="just">
              <a:buNone/>
            </a:pPr>
            <a:r>
              <a:rPr lang="ru-RU" sz="2200" dirty="0">
                <a:solidFill>
                  <a:schemeClr val="tx1"/>
                </a:solidFill>
              </a:rPr>
              <a:t>Примерно в это же время Хорст </a:t>
            </a:r>
            <a:r>
              <a:rPr lang="ru-RU" sz="2200" dirty="0" err="1">
                <a:solidFill>
                  <a:schemeClr val="tx1"/>
                </a:solidFill>
              </a:rPr>
              <a:t>Фейстель</a:t>
            </a:r>
            <a:r>
              <a:rPr lang="ru-RU" sz="2200" dirty="0">
                <a:solidFill>
                  <a:schemeClr val="tx1"/>
                </a:solidFill>
              </a:rPr>
              <a:t> переходит из Военно-воздушных сил США на работу в лабораторию корпорации IBM. Там он занимается разработкой новых методов в криптографии и разрабатывает ячейку </a:t>
            </a:r>
            <a:r>
              <a:rPr lang="ru-RU" sz="2200" dirty="0" err="1">
                <a:solidFill>
                  <a:schemeClr val="tx1"/>
                </a:solidFill>
              </a:rPr>
              <a:t>Фейстеля</a:t>
            </a:r>
            <a:r>
              <a:rPr lang="ru-RU" sz="2200" dirty="0">
                <a:solidFill>
                  <a:schemeClr val="tx1"/>
                </a:solidFill>
              </a:rPr>
              <a:t>, являющуюся основой многих современных шифров, в том числе шифра </a:t>
            </a:r>
            <a:r>
              <a:rPr lang="ru-RU" sz="2200" dirty="0" err="1">
                <a:solidFill>
                  <a:schemeClr val="tx1"/>
                </a:solidFill>
              </a:rPr>
              <a:t>Lucifer</a:t>
            </a:r>
            <a:r>
              <a:rPr lang="ru-RU" sz="2200" dirty="0">
                <a:solidFill>
                  <a:schemeClr val="tx1"/>
                </a:solidFill>
              </a:rPr>
              <a:t>, ставшего прообразом шифра DES – бывшего стандарта шифрования США, первого в мире открытого государственного стандарта на шифрование данных. На основе ячейки </a:t>
            </a:r>
            <a:r>
              <a:rPr lang="ru-RU" sz="2200" dirty="0" err="1">
                <a:solidFill>
                  <a:schemeClr val="tx1"/>
                </a:solidFill>
              </a:rPr>
              <a:t>Фейстеля</a:t>
            </a:r>
            <a:r>
              <a:rPr lang="ru-RU" sz="2200" dirty="0">
                <a:solidFill>
                  <a:schemeClr val="tx1"/>
                </a:solidFill>
              </a:rPr>
              <a:t> были созданы и другие блочные шифры, в том числе TEA (1994 г.), </a:t>
            </a:r>
            <a:r>
              <a:rPr lang="ru-RU" sz="2200" dirty="0" err="1">
                <a:solidFill>
                  <a:schemeClr val="tx1"/>
                </a:solidFill>
              </a:rPr>
              <a:t>Twofish</a:t>
            </a:r>
            <a:r>
              <a:rPr lang="ru-RU" sz="2200" dirty="0">
                <a:solidFill>
                  <a:schemeClr val="tx1"/>
                </a:solidFill>
              </a:rPr>
              <a:t> (1998 г.), IDEA (2000 г.), а также ГОСТ 28147-89, являющийся стандартом шифрования в России.</a:t>
            </a:r>
          </a:p>
          <a:p>
            <a:pPr marL="0" indent="0" algn="just">
              <a:buNone/>
            </a:pPr>
            <a:endParaRPr lang="ru-RU" sz="2200" dirty="0">
              <a:solidFill>
                <a:schemeClr val="tx1"/>
              </a:solidFill>
            </a:endParaRPr>
          </a:p>
        </p:txBody>
      </p:sp>
      <p:pic>
        <p:nvPicPr>
          <p:cNvPr id="2" name="Рисунок 1"/>
          <p:cNvPicPr>
            <a:picLocks noChangeAspect="1"/>
          </p:cNvPicPr>
          <p:nvPr/>
        </p:nvPicPr>
        <p:blipFill>
          <a:blip r:embed="rId2"/>
          <a:stretch>
            <a:fillRect/>
          </a:stretch>
        </p:blipFill>
        <p:spPr>
          <a:xfrm>
            <a:off x="9916090" y="397877"/>
            <a:ext cx="1923975" cy="2813555"/>
          </a:xfrm>
          <a:prstGeom prst="rect">
            <a:avLst/>
          </a:prstGeom>
        </p:spPr>
      </p:pic>
      <p:pic>
        <p:nvPicPr>
          <p:cNvPr id="4" name="Рисунок 3"/>
          <p:cNvPicPr>
            <a:picLocks noChangeAspect="1"/>
          </p:cNvPicPr>
          <p:nvPr/>
        </p:nvPicPr>
        <p:blipFill>
          <a:blip r:embed="rId3"/>
          <a:stretch>
            <a:fillRect/>
          </a:stretch>
        </p:blipFill>
        <p:spPr>
          <a:xfrm>
            <a:off x="9738723" y="3492434"/>
            <a:ext cx="2387369" cy="2814097"/>
          </a:xfrm>
          <a:prstGeom prst="rect">
            <a:avLst/>
          </a:prstGeom>
        </p:spPr>
      </p:pic>
    </p:spTree>
    <p:extLst>
      <p:ext uri="{BB962C8B-B14F-4D97-AF65-F5344CB8AC3E}">
        <p14:creationId xmlns:p14="http://schemas.microsoft.com/office/powerpoint/2010/main" val="1301471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900138" cy="5275385"/>
          </a:xfrm>
        </p:spPr>
        <p:txBody>
          <a:bodyPr>
            <a:noAutofit/>
          </a:bodyPr>
          <a:lstStyle/>
          <a:p>
            <a:pPr marL="0" indent="0" algn="just">
              <a:buNone/>
            </a:pPr>
            <a:r>
              <a:rPr lang="ru-RU" sz="2200" dirty="0">
                <a:solidFill>
                  <a:schemeClr val="tx1"/>
                </a:solidFill>
              </a:rPr>
              <a:t>В 1976 г. публикуется работа </a:t>
            </a:r>
            <a:r>
              <a:rPr lang="ru-RU" sz="2200" dirty="0" err="1">
                <a:solidFill>
                  <a:schemeClr val="tx1"/>
                </a:solidFill>
              </a:rPr>
              <a:t>Уитфилда</a:t>
            </a:r>
            <a:r>
              <a:rPr lang="ru-RU" sz="2200" dirty="0">
                <a:solidFill>
                  <a:schemeClr val="tx1"/>
                </a:solidFill>
              </a:rPr>
              <a:t> </a:t>
            </a:r>
            <a:r>
              <a:rPr lang="ru-RU" sz="2200" dirty="0" err="1">
                <a:solidFill>
                  <a:schemeClr val="tx1"/>
                </a:solidFill>
              </a:rPr>
              <a:t>Диффи</a:t>
            </a:r>
            <a:r>
              <a:rPr lang="ru-RU" sz="2200" dirty="0">
                <a:solidFill>
                  <a:schemeClr val="tx1"/>
                </a:solidFill>
              </a:rPr>
              <a:t> и Мартина </a:t>
            </a:r>
            <a:r>
              <a:rPr lang="ru-RU" sz="2200" dirty="0" err="1">
                <a:solidFill>
                  <a:schemeClr val="tx1"/>
                </a:solidFill>
              </a:rPr>
              <a:t>Хеллмана</a:t>
            </a:r>
            <a:r>
              <a:rPr lang="ru-RU" sz="2200" dirty="0">
                <a:solidFill>
                  <a:schemeClr val="tx1"/>
                </a:solidFill>
              </a:rPr>
              <a:t> «Новые направления в криптографии» (англ. «</a:t>
            </a:r>
            <a:r>
              <a:rPr lang="ru-RU" sz="2200" dirty="0" err="1">
                <a:solidFill>
                  <a:schemeClr val="tx1"/>
                </a:solidFill>
              </a:rPr>
              <a:t>New</a:t>
            </a:r>
            <a:r>
              <a:rPr lang="ru-RU" sz="2200" dirty="0">
                <a:solidFill>
                  <a:schemeClr val="tx1"/>
                </a:solidFill>
              </a:rPr>
              <a:t> </a:t>
            </a:r>
            <a:r>
              <a:rPr lang="ru-RU" sz="2200" dirty="0" err="1">
                <a:solidFill>
                  <a:schemeClr val="tx1"/>
                </a:solidFill>
              </a:rPr>
              <a:t>Directions</a:t>
            </a:r>
            <a:r>
              <a:rPr lang="ru-RU" sz="2200" dirty="0">
                <a:solidFill>
                  <a:schemeClr val="tx1"/>
                </a:solidFill>
              </a:rPr>
              <a:t> </a:t>
            </a:r>
            <a:r>
              <a:rPr lang="ru-RU" sz="2200" dirty="0" err="1">
                <a:solidFill>
                  <a:schemeClr val="tx1"/>
                </a:solidFill>
              </a:rPr>
              <a:t>in</a:t>
            </a:r>
            <a:r>
              <a:rPr lang="ru-RU" sz="2200" dirty="0">
                <a:solidFill>
                  <a:schemeClr val="tx1"/>
                </a:solidFill>
              </a:rPr>
              <a:t> </a:t>
            </a:r>
            <a:r>
              <a:rPr lang="ru-RU" sz="2200" dirty="0" err="1">
                <a:solidFill>
                  <a:schemeClr val="tx1"/>
                </a:solidFill>
              </a:rPr>
              <a:t>Cryptography</a:t>
            </a:r>
            <a:r>
              <a:rPr lang="ru-RU" sz="2200" dirty="0">
                <a:solidFill>
                  <a:schemeClr val="tx1"/>
                </a:solidFill>
              </a:rPr>
              <a:t>»). Данная работа открыла новую область в криптографии, теперь известную как криптография с открытым ключом. Также в работе содержалось описание алгоритма </a:t>
            </a:r>
            <a:r>
              <a:rPr lang="ru-RU" sz="2200" dirty="0" err="1">
                <a:solidFill>
                  <a:schemeClr val="tx1"/>
                </a:solidFill>
              </a:rPr>
              <a:t>Диффи</a:t>
            </a:r>
            <a:r>
              <a:rPr lang="ru-RU" sz="2200" dirty="0">
                <a:solidFill>
                  <a:schemeClr val="tx1"/>
                </a:solidFill>
              </a:rPr>
              <a:t> - </a:t>
            </a:r>
            <a:r>
              <a:rPr lang="ru-RU" sz="2200" dirty="0" err="1">
                <a:solidFill>
                  <a:schemeClr val="tx1"/>
                </a:solidFill>
              </a:rPr>
              <a:t>Хеллмана</a:t>
            </a:r>
            <a:r>
              <a:rPr lang="ru-RU" sz="2200" dirty="0">
                <a:solidFill>
                  <a:schemeClr val="tx1"/>
                </a:solidFill>
              </a:rPr>
              <a:t> - Меркла, позволявшего сторонам сгенерировать общий секретный ключ, используя открытый канал связи. </a:t>
            </a:r>
          </a:p>
          <a:p>
            <a:pPr marL="0" indent="0" algn="just">
              <a:buNone/>
            </a:pPr>
            <a:r>
              <a:rPr lang="ru-RU" sz="2200" dirty="0">
                <a:solidFill>
                  <a:schemeClr val="tx1"/>
                </a:solidFill>
              </a:rPr>
              <a:t>Чарльз </a:t>
            </a:r>
            <a:r>
              <a:rPr lang="ru-RU" sz="2200" dirty="0" err="1">
                <a:solidFill>
                  <a:schemeClr val="tx1"/>
                </a:solidFill>
              </a:rPr>
              <a:t>Беннет</a:t>
            </a:r>
            <a:r>
              <a:rPr lang="ru-RU" sz="2200" dirty="0">
                <a:solidFill>
                  <a:schemeClr val="tx1"/>
                </a:solidFill>
              </a:rPr>
              <a:t> (</a:t>
            </a:r>
            <a:r>
              <a:rPr lang="ru-RU" sz="2200" dirty="0" err="1">
                <a:solidFill>
                  <a:schemeClr val="tx1"/>
                </a:solidFill>
              </a:rPr>
              <a:t>Charles</a:t>
            </a:r>
            <a:r>
              <a:rPr lang="ru-RU" sz="2200" dirty="0">
                <a:solidFill>
                  <a:schemeClr val="tx1"/>
                </a:solidFill>
              </a:rPr>
              <a:t> </a:t>
            </a:r>
            <a:r>
              <a:rPr lang="ru-RU" sz="2200" dirty="0" err="1">
                <a:solidFill>
                  <a:schemeClr val="tx1"/>
                </a:solidFill>
              </a:rPr>
              <a:t>Bennet</a:t>
            </a:r>
            <a:r>
              <a:rPr lang="ru-RU" sz="2200" dirty="0">
                <a:solidFill>
                  <a:schemeClr val="tx1"/>
                </a:solidFill>
              </a:rPr>
              <a:t>) и Жиль </a:t>
            </a:r>
            <a:r>
              <a:rPr lang="ru-RU" sz="2200" dirty="0" err="1">
                <a:solidFill>
                  <a:schemeClr val="tx1"/>
                </a:solidFill>
              </a:rPr>
              <a:t>Брассард</a:t>
            </a:r>
            <a:r>
              <a:rPr lang="ru-RU" sz="2200" dirty="0">
                <a:solidFill>
                  <a:schemeClr val="tx1"/>
                </a:solidFill>
              </a:rPr>
              <a:t> (</a:t>
            </a:r>
            <a:r>
              <a:rPr lang="ru-RU" sz="2200" dirty="0" err="1">
                <a:solidFill>
                  <a:schemeClr val="tx1"/>
                </a:solidFill>
              </a:rPr>
              <a:t>Gilles</a:t>
            </a:r>
            <a:r>
              <a:rPr lang="ru-RU" sz="2200" dirty="0">
                <a:solidFill>
                  <a:schemeClr val="tx1"/>
                </a:solidFill>
              </a:rPr>
              <a:t> </a:t>
            </a:r>
            <a:r>
              <a:rPr lang="ru-RU" sz="2200" dirty="0" err="1">
                <a:solidFill>
                  <a:schemeClr val="tx1"/>
                </a:solidFill>
              </a:rPr>
              <a:t>Brassard</a:t>
            </a:r>
            <a:r>
              <a:rPr lang="ru-RU" sz="2200" dirty="0">
                <a:solidFill>
                  <a:schemeClr val="tx1"/>
                </a:solidFill>
              </a:rPr>
              <a:t>), опираясь на работу Стивена </a:t>
            </a:r>
            <a:r>
              <a:rPr lang="ru-RU" sz="2200" dirty="0" err="1">
                <a:solidFill>
                  <a:schemeClr val="tx1"/>
                </a:solidFill>
              </a:rPr>
              <a:t>Уиснера</a:t>
            </a:r>
            <a:r>
              <a:rPr lang="ru-RU" sz="2200" dirty="0">
                <a:solidFill>
                  <a:schemeClr val="tx1"/>
                </a:solidFill>
              </a:rPr>
              <a:t> (</a:t>
            </a:r>
            <a:r>
              <a:rPr lang="ru-RU" sz="2200" dirty="0" err="1">
                <a:solidFill>
                  <a:schemeClr val="tx1"/>
                </a:solidFill>
              </a:rPr>
              <a:t>Stephen</a:t>
            </a:r>
            <a:r>
              <a:rPr lang="ru-RU" sz="2200" dirty="0">
                <a:solidFill>
                  <a:schemeClr val="tx1"/>
                </a:solidFill>
              </a:rPr>
              <a:t> </a:t>
            </a:r>
            <a:r>
              <a:rPr lang="ru-RU" sz="2200" dirty="0" err="1">
                <a:solidFill>
                  <a:schemeClr val="tx1"/>
                </a:solidFill>
              </a:rPr>
              <a:t>Wiesner</a:t>
            </a:r>
            <a:r>
              <a:rPr lang="ru-RU" sz="2200" dirty="0">
                <a:solidFill>
                  <a:schemeClr val="tx1"/>
                </a:solidFill>
              </a:rPr>
              <a:t>), разработали теорию квантовой криптографии, которая базируется скорее на квантовой физике, нежели на математике. </a:t>
            </a:r>
          </a:p>
          <a:p>
            <a:pPr marL="0" indent="0" algn="just">
              <a:buNone/>
            </a:pPr>
            <a:r>
              <a:rPr lang="ru-RU" sz="2200" dirty="0">
                <a:solidFill>
                  <a:schemeClr val="tx1"/>
                </a:solidFill>
              </a:rPr>
              <a:t>Применение криптографии в решении вопросов аутентификации, целостности данных, передачи конфиденциальной информации по каналам связи и т.п. стало неотъемлемым атрибутом информационных систем. В современном мире криптография находит множество различных применений - она используется в сотовой связи, платном цифровом телевидении, при подключении к </a:t>
            </a:r>
            <a:r>
              <a:rPr lang="ru-RU" sz="2200" dirty="0" err="1">
                <a:solidFill>
                  <a:schemeClr val="tx1"/>
                </a:solidFill>
              </a:rPr>
              <a:t>Wi-Fi</a:t>
            </a:r>
            <a:r>
              <a:rPr lang="ru-RU" sz="2200" dirty="0">
                <a:solidFill>
                  <a:schemeClr val="tx1"/>
                </a:solidFill>
              </a:rPr>
              <a:t>, для защиты билетов от подделок на транспорте, в банковских операциях, в системах электронных платежей и т.д.</a:t>
            </a:r>
          </a:p>
          <a:p>
            <a:pPr marL="0" indent="0" algn="just">
              <a:buNone/>
            </a:pPr>
            <a:endParaRPr lang="ru-RU" sz="2200" dirty="0">
              <a:solidFill>
                <a:schemeClr val="tx1"/>
              </a:solidFill>
            </a:endParaRPr>
          </a:p>
        </p:txBody>
      </p:sp>
      <p:pic>
        <p:nvPicPr>
          <p:cNvPr id="2" name="Рисунок 1"/>
          <p:cNvPicPr>
            <a:picLocks noChangeAspect="1"/>
          </p:cNvPicPr>
          <p:nvPr/>
        </p:nvPicPr>
        <p:blipFill>
          <a:blip r:embed="rId2"/>
          <a:stretch>
            <a:fillRect/>
          </a:stretch>
        </p:blipFill>
        <p:spPr>
          <a:xfrm>
            <a:off x="9900138" y="1526604"/>
            <a:ext cx="2088180" cy="2753166"/>
          </a:xfrm>
          <a:prstGeom prst="rect">
            <a:avLst/>
          </a:prstGeom>
        </p:spPr>
      </p:pic>
    </p:spTree>
    <p:extLst>
      <p:ext uri="{BB962C8B-B14F-4D97-AF65-F5344CB8AC3E}">
        <p14:creationId xmlns:p14="http://schemas.microsoft.com/office/powerpoint/2010/main" val="92055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717497" cy="1320800"/>
          </a:xfrm>
        </p:spPr>
        <p:txBody>
          <a:bodyPr>
            <a:normAutofit fontScale="90000"/>
          </a:bodyPr>
          <a:lstStyle/>
          <a:p>
            <a:pPr algn="ctr"/>
            <a:r>
              <a:rPr lang="ru-RU" b="1" dirty="0" smtClean="0">
                <a:solidFill>
                  <a:schemeClr val="tx1"/>
                </a:solidFill>
              </a:rPr>
              <a:t>Современные </a:t>
            </a:r>
            <a:r>
              <a:rPr lang="ru-RU" b="1" dirty="0">
                <a:solidFill>
                  <a:schemeClr val="tx1"/>
                </a:solidFill>
              </a:rPr>
              <a:t>методы использования криптографии</a:t>
            </a:r>
            <a:r>
              <a:rPr lang="ru-RU" dirty="0">
                <a:solidFill>
                  <a:schemeClr val="tx1"/>
                </a:solidFill>
              </a:rPr>
              <a:t/>
            </a:r>
            <a:br>
              <a:rPr lang="ru-RU" dirty="0">
                <a:solidFill>
                  <a:schemeClr val="tx1"/>
                </a:solidFill>
              </a:rPr>
            </a:br>
            <a:endParaRPr lang="ru-RU" dirty="0">
              <a:solidFill>
                <a:schemeClr val="tx1"/>
              </a:solidFill>
            </a:endParaRPr>
          </a:p>
        </p:txBody>
      </p:sp>
      <p:sp>
        <p:nvSpPr>
          <p:cNvPr id="3" name="Объект 2"/>
          <p:cNvSpPr>
            <a:spLocks noGrp="1"/>
          </p:cNvSpPr>
          <p:nvPr>
            <p:ph idx="1"/>
          </p:nvPr>
        </p:nvSpPr>
        <p:spPr>
          <a:xfrm>
            <a:off x="149794" y="660400"/>
            <a:ext cx="10014113" cy="3880773"/>
          </a:xfrm>
        </p:spPr>
        <p:txBody>
          <a:bodyPr>
            <a:noAutofit/>
          </a:bodyPr>
          <a:lstStyle/>
          <a:p>
            <a:pPr marL="0" indent="0" algn="just">
              <a:buNone/>
            </a:pPr>
            <a:r>
              <a:rPr lang="ru-RU" sz="2200" dirty="0">
                <a:solidFill>
                  <a:schemeClr val="tx1"/>
                </a:solidFill>
              </a:rPr>
              <a:t>Появление доступного интернета перевело криптографию на новый уровень. Криптографические методы стали широко использоваться частными лицами в электронных коммерческих операциях, телекоммуникациях и многих других средах. Первая получила особенную популярность и привела к появлению новой, не контролируемой государством валюты — </a:t>
            </a:r>
            <a:r>
              <a:rPr lang="ru-RU" sz="2200" b="1" i="1" dirty="0" err="1">
                <a:solidFill>
                  <a:schemeClr val="tx1"/>
                </a:solidFill>
              </a:rPr>
              <a:t>биткойна</a:t>
            </a:r>
            <a:r>
              <a:rPr lang="ru-RU" sz="2200" dirty="0">
                <a:solidFill>
                  <a:schemeClr val="tx1"/>
                </a:solidFill>
              </a:rPr>
              <a:t>. </a:t>
            </a:r>
          </a:p>
          <a:p>
            <a:pPr marL="0" indent="0" algn="just">
              <a:buNone/>
            </a:pPr>
            <a:r>
              <a:rPr lang="ru-RU" sz="2200" dirty="0">
                <a:solidFill>
                  <a:schemeClr val="tx1"/>
                </a:solidFill>
              </a:rPr>
              <a:t>Многие энтузиасты быстро смекнули, что банковский перевод — штука, конечно, удобная, однако, для покупки таких приятных в быту вещей, он не подходит. </a:t>
            </a:r>
          </a:p>
          <a:p>
            <a:pPr marL="0" indent="0" algn="just">
              <a:buNone/>
            </a:pPr>
            <a:r>
              <a:rPr lang="ru-RU" sz="2200" dirty="0">
                <a:solidFill>
                  <a:schemeClr val="tx1"/>
                </a:solidFill>
              </a:rPr>
              <a:t>в 2009 году </a:t>
            </a:r>
            <a:r>
              <a:rPr lang="ru-RU" sz="2200" dirty="0" err="1">
                <a:solidFill>
                  <a:schemeClr val="tx1"/>
                </a:solidFill>
              </a:rPr>
              <a:t>Сатоши</a:t>
            </a:r>
            <a:r>
              <a:rPr lang="ru-RU" sz="2200" dirty="0">
                <a:solidFill>
                  <a:schemeClr val="tx1"/>
                </a:solidFill>
              </a:rPr>
              <a:t> </a:t>
            </a:r>
            <a:r>
              <a:rPr lang="ru-RU" sz="2200" dirty="0" err="1">
                <a:solidFill>
                  <a:schemeClr val="tx1"/>
                </a:solidFill>
              </a:rPr>
              <a:t>Накамото</a:t>
            </a:r>
            <a:r>
              <a:rPr lang="ru-RU" sz="2200" dirty="0">
                <a:solidFill>
                  <a:schemeClr val="tx1"/>
                </a:solidFill>
              </a:rPr>
              <a:t> разработал платежную систему нового типа — </a:t>
            </a:r>
            <a:r>
              <a:rPr lang="ru-RU" sz="2200" dirty="0" err="1">
                <a:solidFill>
                  <a:schemeClr val="tx1"/>
                </a:solidFill>
              </a:rPr>
              <a:t>BitCoin</a:t>
            </a:r>
            <a:r>
              <a:rPr lang="ru-RU" sz="2200" dirty="0">
                <a:solidFill>
                  <a:schemeClr val="tx1"/>
                </a:solidFill>
              </a:rPr>
              <a:t>. Так родилась </a:t>
            </a:r>
            <a:r>
              <a:rPr lang="ru-RU" sz="2200" dirty="0" err="1">
                <a:solidFill>
                  <a:schemeClr val="tx1"/>
                </a:solidFill>
              </a:rPr>
              <a:t>криптовалюта</a:t>
            </a:r>
            <a:r>
              <a:rPr lang="ru-RU" sz="2200" dirty="0">
                <a:solidFill>
                  <a:schemeClr val="tx1"/>
                </a:solidFill>
              </a:rPr>
              <a:t>. Ее транзакции не требуют посредника в виде банка или другой финансовой организации, отследить их невозможно. Сеть полностью децентрализована, </a:t>
            </a:r>
            <a:r>
              <a:rPr lang="ru-RU" sz="2200" dirty="0" err="1">
                <a:solidFill>
                  <a:schemeClr val="tx1"/>
                </a:solidFill>
              </a:rPr>
              <a:t>биткойны</a:t>
            </a:r>
            <a:r>
              <a:rPr lang="ru-RU" sz="2200" dirty="0">
                <a:solidFill>
                  <a:schemeClr val="tx1"/>
                </a:solidFill>
              </a:rPr>
              <a:t> не могут быть заморожены или изъяты, они полностью защищены от государственного контроля. В то же время </a:t>
            </a:r>
            <a:r>
              <a:rPr lang="ru-RU" sz="2200" dirty="0" err="1">
                <a:solidFill>
                  <a:schemeClr val="tx1"/>
                </a:solidFill>
              </a:rPr>
              <a:t>биткойн</a:t>
            </a:r>
            <a:r>
              <a:rPr lang="ru-RU" sz="2200" dirty="0">
                <a:solidFill>
                  <a:schemeClr val="tx1"/>
                </a:solidFill>
              </a:rPr>
              <a:t> может использоваться для оплаты любых товаров — при условии согласия продавца. </a:t>
            </a:r>
          </a:p>
        </p:txBody>
      </p:sp>
      <p:pic>
        <p:nvPicPr>
          <p:cNvPr id="4" name="Рисунок 3"/>
          <p:cNvPicPr>
            <a:picLocks noChangeAspect="1"/>
          </p:cNvPicPr>
          <p:nvPr/>
        </p:nvPicPr>
        <p:blipFill>
          <a:blip r:embed="rId2">
            <a:extLst>
              <a:ext uri="{BEBA8EAE-BF5A-486C-A8C5-ECC9F3942E4B}">
                <a14:imgProps xmlns:a14="http://schemas.microsoft.com/office/drawing/2010/main">
                  <a14:imgLayer r:embed="rId3">
                    <a14:imgEffect>
                      <a14:backgroundRemoval t="0" b="99556" l="0" r="100000"/>
                    </a14:imgEffect>
                  </a14:imgLayer>
                </a14:imgProps>
              </a:ext>
            </a:extLst>
          </a:blip>
          <a:stretch>
            <a:fillRect/>
          </a:stretch>
        </p:blipFill>
        <p:spPr>
          <a:xfrm>
            <a:off x="10313701" y="1981201"/>
            <a:ext cx="1623824" cy="1623824"/>
          </a:xfrm>
          <a:prstGeom prst="rect">
            <a:avLst/>
          </a:prstGeom>
        </p:spPr>
      </p:pic>
    </p:spTree>
    <p:extLst>
      <p:ext uri="{BB962C8B-B14F-4D97-AF65-F5344CB8AC3E}">
        <p14:creationId xmlns:p14="http://schemas.microsoft.com/office/powerpoint/2010/main" val="4239678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3431" y="173528"/>
            <a:ext cx="9882554" cy="6684472"/>
          </a:xfrm>
        </p:spPr>
        <p:txBody>
          <a:bodyPr>
            <a:noAutofit/>
          </a:bodyPr>
          <a:lstStyle/>
          <a:p>
            <a:pPr marL="0" indent="0" algn="just">
              <a:buNone/>
            </a:pPr>
            <a:r>
              <a:rPr lang="ru-RU" sz="2200" b="1" u="sng" dirty="0" smtClean="0">
                <a:solidFill>
                  <a:schemeClr val="tx1"/>
                </a:solidFill>
              </a:rPr>
              <a:t>Криптография</a:t>
            </a:r>
            <a:r>
              <a:rPr lang="ru-RU" sz="2200" b="1" dirty="0">
                <a:solidFill>
                  <a:schemeClr val="tx1"/>
                </a:solidFill>
              </a:rPr>
              <a:t>	</a:t>
            </a:r>
            <a:r>
              <a:rPr lang="ru-RU" sz="2200" dirty="0">
                <a:solidFill>
                  <a:schemeClr val="tx1"/>
                </a:solidFill>
              </a:rPr>
              <a:t>–	это	фундаментальная	наука,	</a:t>
            </a:r>
            <a:r>
              <a:rPr lang="ru-RU" sz="2200" dirty="0" smtClean="0">
                <a:solidFill>
                  <a:schemeClr val="tx1"/>
                </a:solidFill>
              </a:rPr>
              <a:t>изучающая методы </a:t>
            </a:r>
            <a:r>
              <a:rPr lang="ru-RU" sz="2200" dirty="0">
                <a:solidFill>
                  <a:schemeClr val="tx1"/>
                </a:solidFill>
              </a:rPr>
              <a:t>преобразования информации, направленные на сокрытие ее содержания.</a:t>
            </a:r>
          </a:p>
          <a:p>
            <a:pPr marL="0" indent="0" algn="just">
              <a:buNone/>
            </a:pPr>
            <a:r>
              <a:rPr lang="ru-RU" sz="2200" dirty="0">
                <a:solidFill>
                  <a:schemeClr val="tx1"/>
                </a:solidFill>
              </a:rPr>
              <a:t>Слово «криптография» (</a:t>
            </a:r>
            <a:r>
              <a:rPr lang="ru-RU" sz="2200" dirty="0" err="1">
                <a:solidFill>
                  <a:schemeClr val="tx1"/>
                </a:solidFill>
              </a:rPr>
              <a:t>cryptography</a:t>
            </a:r>
            <a:r>
              <a:rPr lang="ru-RU" sz="2200" dirty="0">
                <a:solidFill>
                  <a:schemeClr val="tx1"/>
                </a:solidFill>
              </a:rPr>
              <a:t>) происходит от греческих слов</a:t>
            </a:r>
          </a:p>
          <a:p>
            <a:pPr marL="0" indent="0" algn="just">
              <a:buNone/>
            </a:pPr>
            <a:r>
              <a:rPr lang="ru-RU" sz="2200" dirty="0">
                <a:solidFill>
                  <a:schemeClr val="tx1"/>
                </a:solidFill>
              </a:rPr>
              <a:t>«</a:t>
            </a:r>
            <a:r>
              <a:rPr lang="ru-RU" sz="2200" dirty="0" err="1">
                <a:solidFill>
                  <a:schemeClr val="tx1"/>
                </a:solidFill>
              </a:rPr>
              <a:t>kryptus</a:t>
            </a:r>
            <a:r>
              <a:rPr lang="ru-RU" sz="2200" dirty="0">
                <a:solidFill>
                  <a:schemeClr val="tx1"/>
                </a:solidFill>
              </a:rPr>
              <a:t>» - тайный, «</a:t>
            </a:r>
            <a:r>
              <a:rPr lang="ru-RU" sz="2200" dirty="0" err="1">
                <a:solidFill>
                  <a:schemeClr val="tx1"/>
                </a:solidFill>
              </a:rPr>
              <a:t>graphein</a:t>
            </a:r>
            <a:r>
              <a:rPr lang="ru-RU" sz="2200" dirty="0">
                <a:solidFill>
                  <a:schemeClr val="tx1"/>
                </a:solidFill>
              </a:rPr>
              <a:t>» - писать, т.е. дословно «тайнопись».</a:t>
            </a:r>
          </a:p>
          <a:p>
            <a:pPr marL="0" indent="0" algn="just">
              <a:buNone/>
            </a:pPr>
            <a:r>
              <a:rPr lang="ru-RU" sz="2200" b="1" u="sng" dirty="0" err="1">
                <a:solidFill>
                  <a:schemeClr val="tx1"/>
                </a:solidFill>
              </a:rPr>
              <a:t>Криптоанализ</a:t>
            </a:r>
            <a:r>
              <a:rPr lang="ru-RU" sz="2200" b="1" dirty="0">
                <a:solidFill>
                  <a:schemeClr val="tx1"/>
                </a:solidFill>
              </a:rPr>
              <a:t> </a:t>
            </a:r>
            <a:r>
              <a:rPr lang="ru-RU" sz="2200" dirty="0">
                <a:solidFill>
                  <a:schemeClr val="tx1"/>
                </a:solidFill>
              </a:rPr>
              <a:t>– это наука, изучающая методы взлома шифров.</a:t>
            </a:r>
          </a:p>
          <a:p>
            <a:pPr marL="0" indent="0" algn="just">
              <a:buNone/>
            </a:pPr>
            <a:r>
              <a:rPr lang="ru-RU" sz="2200" b="1" u="sng" dirty="0" err="1">
                <a:solidFill>
                  <a:schemeClr val="tx1"/>
                </a:solidFill>
              </a:rPr>
              <a:t>Криптология</a:t>
            </a:r>
            <a:r>
              <a:rPr lang="ru-RU" sz="2200" b="1" dirty="0">
                <a:solidFill>
                  <a:schemeClr val="tx1"/>
                </a:solidFill>
              </a:rPr>
              <a:t> </a:t>
            </a:r>
            <a:r>
              <a:rPr lang="ru-RU" sz="2200" dirty="0">
                <a:solidFill>
                  <a:schemeClr val="tx1"/>
                </a:solidFill>
              </a:rPr>
              <a:t>– наука, которая занимается изучением шифров и их стойкости.</a:t>
            </a:r>
          </a:p>
          <a:p>
            <a:pPr marL="0" indent="0" algn="ctr">
              <a:buNone/>
            </a:pPr>
            <a:r>
              <a:rPr lang="ru-RU" sz="2200" b="1" dirty="0" err="1">
                <a:solidFill>
                  <a:srgbClr val="FF0000"/>
                </a:solidFill>
              </a:rPr>
              <a:t>Криптология</a:t>
            </a:r>
            <a:r>
              <a:rPr lang="ru-RU" sz="2200" b="1" dirty="0">
                <a:solidFill>
                  <a:srgbClr val="FF0000"/>
                </a:solidFill>
              </a:rPr>
              <a:t> = Криптография + </a:t>
            </a:r>
            <a:r>
              <a:rPr lang="ru-RU" sz="2200" b="1" dirty="0" err="1">
                <a:solidFill>
                  <a:srgbClr val="FF0000"/>
                </a:solidFill>
              </a:rPr>
              <a:t>Криптоанализ</a:t>
            </a:r>
            <a:endParaRPr lang="ru-RU" sz="2200" b="1" dirty="0">
              <a:solidFill>
                <a:srgbClr val="FF0000"/>
              </a:solidFill>
            </a:endParaRPr>
          </a:p>
          <a:p>
            <a:pPr marL="0" indent="0" algn="just">
              <a:buNone/>
            </a:pPr>
            <a:r>
              <a:rPr lang="ru-RU" sz="2200" dirty="0">
                <a:solidFill>
                  <a:schemeClr val="tx1"/>
                </a:solidFill>
              </a:rPr>
              <a:t> </a:t>
            </a:r>
          </a:p>
          <a:p>
            <a:pPr marL="0" indent="0" algn="just">
              <a:buNone/>
            </a:pPr>
            <a:endParaRPr lang="ru-RU" sz="2200" dirty="0">
              <a:solidFill>
                <a:schemeClr val="tx1"/>
              </a:solidFill>
            </a:endParaRPr>
          </a:p>
        </p:txBody>
      </p:sp>
      <p:pic>
        <p:nvPicPr>
          <p:cNvPr id="2" name="Рисунок 1"/>
          <p:cNvPicPr>
            <a:picLocks noChangeAspect="1"/>
          </p:cNvPicPr>
          <p:nvPr/>
        </p:nvPicPr>
        <p:blipFill>
          <a:blip r:embed="rId2"/>
          <a:stretch>
            <a:fillRect/>
          </a:stretch>
        </p:blipFill>
        <p:spPr>
          <a:xfrm>
            <a:off x="7367685" y="4317476"/>
            <a:ext cx="3998774" cy="2136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Рисунок 3"/>
          <p:cNvPicPr>
            <a:picLocks noChangeAspect="1"/>
          </p:cNvPicPr>
          <p:nvPr/>
        </p:nvPicPr>
        <p:blipFill>
          <a:blip r:embed="rId3"/>
          <a:stretch>
            <a:fillRect/>
          </a:stretch>
        </p:blipFill>
        <p:spPr>
          <a:xfrm>
            <a:off x="896430" y="4317476"/>
            <a:ext cx="3590494" cy="2136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440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9795" y="173528"/>
            <a:ext cx="9381066" cy="6121765"/>
          </a:xfrm>
        </p:spPr>
        <p:txBody>
          <a:bodyPr>
            <a:noAutofit/>
          </a:bodyPr>
          <a:lstStyle/>
          <a:p>
            <a:pPr marL="0" indent="0" algn="just">
              <a:buNone/>
            </a:pPr>
            <a:r>
              <a:rPr lang="ru-RU" sz="2200" dirty="0">
                <a:solidFill>
                  <a:schemeClr val="tx1"/>
                </a:solidFill>
              </a:rPr>
              <a:t>Краеугольный камень криптографии – </a:t>
            </a:r>
            <a:r>
              <a:rPr lang="ru-RU" sz="2200" b="1" u="sng" dirty="0">
                <a:solidFill>
                  <a:schemeClr val="tx1"/>
                </a:solidFill>
              </a:rPr>
              <a:t>шифрование </a:t>
            </a:r>
            <a:r>
              <a:rPr lang="ru-RU" sz="2200" dirty="0">
                <a:solidFill>
                  <a:schemeClr val="tx1"/>
                </a:solidFill>
              </a:rPr>
              <a:t>(криптографическая обработка информации с помощью одного из алгоритмов).</a:t>
            </a:r>
          </a:p>
          <a:p>
            <a:pPr marL="0" indent="0" algn="just">
              <a:buNone/>
            </a:pPr>
            <a:r>
              <a:rPr lang="ru-RU" sz="2200" dirty="0">
                <a:solidFill>
                  <a:schemeClr val="tx1"/>
                </a:solidFill>
              </a:rPr>
              <a:t>Исходное сообщение называется </a:t>
            </a:r>
            <a:r>
              <a:rPr lang="ru-RU" sz="2200" b="1" u="sng" dirty="0">
                <a:solidFill>
                  <a:schemeClr val="tx1"/>
                </a:solidFill>
              </a:rPr>
              <a:t>открытым текстом. </a:t>
            </a:r>
            <a:r>
              <a:rPr lang="ru-RU" sz="2200" dirty="0">
                <a:solidFill>
                  <a:schemeClr val="tx1"/>
                </a:solidFill>
              </a:rPr>
              <a:t>Зашифрованное сообщение называется </a:t>
            </a:r>
            <a:r>
              <a:rPr lang="ru-RU" sz="2200" b="1" u="sng" dirty="0" err="1">
                <a:solidFill>
                  <a:schemeClr val="tx1"/>
                </a:solidFill>
              </a:rPr>
              <a:t>шифртекстом</a:t>
            </a:r>
            <a:r>
              <a:rPr lang="ru-RU" sz="2200" u="sng" dirty="0">
                <a:solidFill>
                  <a:schemeClr val="tx1"/>
                </a:solidFill>
              </a:rPr>
              <a:t>.</a:t>
            </a:r>
          </a:p>
          <a:p>
            <a:pPr marL="0" indent="0" algn="just">
              <a:buNone/>
            </a:pPr>
            <a:r>
              <a:rPr lang="ru-RU" sz="2200" dirty="0">
                <a:solidFill>
                  <a:schemeClr val="tx1"/>
                </a:solidFill>
              </a:rPr>
              <a:t>Любой	алгоритм	шифрования	должен	быть	</a:t>
            </a:r>
            <a:r>
              <a:rPr lang="ru-RU" sz="2200" dirty="0" smtClean="0">
                <a:solidFill>
                  <a:schemeClr val="tx1"/>
                </a:solidFill>
              </a:rPr>
              <a:t>дополнен алгоритмом </a:t>
            </a:r>
            <a:r>
              <a:rPr lang="ru-RU" sz="2200" b="1" u="sng" dirty="0" err="1" smtClean="0">
                <a:solidFill>
                  <a:schemeClr val="tx1"/>
                </a:solidFill>
              </a:rPr>
              <a:t>расшифрования</a:t>
            </a:r>
            <a:r>
              <a:rPr lang="ru-RU" sz="2200" dirty="0">
                <a:solidFill>
                  <a:schemeClr val="tx1"/>
                </a:solidFill>
              </a:rPr>
              <a:t>, чтобы привести зашифрованный текст в исходный вид. (</a:t>
            </a:r>
            <a:r>
              <a:rPr lang="ru-RU" sz="2200" b="1" u="sng" dirty="0">
                <a:solidFill>
                  <a:schemeClr val="tx1"/>
                </a:solidFill>
              </a:rPr>
              <a:t>Дешифрование</a:t>
            </a:r>
            <a:r>
              <a:rPr lang="ru-RU" sz="2200" b="1" dirty="0">
                <a:solidFill>
                  <a:schemeClr val="tx1"/>
                </a:solidFill>
              </a:rPr>
              <a:t> </a:t>
            </a:r>
            <a:r>
              <a:rPr lang="ru-RU" sz="2200" dirty="0">
                <a:solidFill>
                  <a:schemeClr val="tx1"/>
                </a:solidFill>
              </a:rPr>
              <a:t>– восстановление исходного текста без знания ключа)</a:t>
            </a:r>
          </a:p>
          <a:p>
            <a:pPr marL="0" indent="0" algn="just">
              <a:buNone/>
            </a:pPr>
            <a:r>
              <a:rPr lang="ru-RU" sz="2200" dirty="0">
                <a:solidFill>
                  <a:schemeClr val="tx1"/>
                </a:solidFill>
              </a:rPr>
              <a:t>Пара	процедур	–	шифрование	и	</a:t>
            </a:r>
            <a:r>
              <a:rPr lang="ru-RU" sz="2200" dirty="0" err="1">
                <a:solidFill>
                  <a:schemeClr val="tx1"/>
                </a:solidFill>
              </a:rPr>
              <a:t>расшифрование</a:t>
            </a:r>
            <a:r>
              <a:rPr lang="ru-RU" sz="2200" dirty="0">
                <a:solidFill>
                  <a:schemeClr val="tx1"/>
                </a:solidFill>
              </a:rPr>
              <a:t>	</a:t>
            </a:r>
            <a:r>
              <a:rPr lang="ru-RU" sz="2200" dirty="0" smtClean="0">
                <a:solidFill>
                  <a:schemeClr val="tx1"/>
                </a:solidFill>
              </a:rPr>
              <a:t>–  называется </a:t>
            </a:r>
            <a:r>
              <a:rPr lang="ru-RU" sz="2200" b="1" u="sng" dirty="0" smtClean="0">
                <a:solidFill>
                  <a:schemeClr val="tx1"/>
                </a:solidFill>
              </a:rPr>
              <a:t>криптосистемой</a:t>
            </a:r>
            <a:r>
              <a:rPr lang="ru-RU" sz="2200" b="1" u="heavy" dirty="0">
                <a:solidFill>
                  <a:schemeClr val="tx1"/>
                </a:solidFill>
              </a:rPr>
              <a:t>.</a:t>
            </a:r>
            <a:endParaRPr lang="ru-RU" sz="2200" dirty="0">
              <a:solidFill>
                <a:schemeClr val="tx1"/>
              </a:solidFill>
            </a:endParaRPr>
          </a:p>
          <a:p>
            <a:pPr marL="0" indent="0" algn="just">
              <a:buNone/>
            </a:pPr>
            <a:r>
              <a:rPr lang="ru-RU" sz="2200" dirty="0">
                <a:solidFill>
                  <a:schemeClr val="tx1"/>
                </a:solidFill>
              </a:rPr>
              <a:t/>
            </a:r>
            <a:br>
              <a:rPr lang="ru-RU" sz="2200" dirty="0">
                <a:solidFill>
                  <a:schemeClr val="tx1"/>
                </a:solidFill>
              </a:rPr>
            </a:br>
            <a:endParaRPr lang="ru-RU" sz="2200" dirty="0">
              <a:solidFill>
                <a:schemeClr val="tx1"/>
              </a:solidFill>
            </a:endParaRPr>
          </a:p>
        </p:txBody>
      </p:sp>
    </p:spTree>
    <p:extLst>
      <p:ext uri="{BB962C8B-B14F-4D97-AF65-F5344CB8AC3E}">
        <p14:creationId xmlns:p14="http://schemas.microsoft.com/office/powerpoint/2010/main" val="3681949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209" y="0"/>
            <a:ext cx="9486575" cy="3880773"/>
          </a:xfrm>
        </p:spPr>
        <p:txBody>
          <a:bodyPr>
            <a:noAutofit/>
          </a:bodyPr>
          <a:lstStyle/>
          <a:p>
            <a:pPr marL="0" indent="0" algn="just">
              <a:buNone/>
            </a:pPr>
            <a:r>
              <a:rPr lang="ru-RU" sz="2200" dirty="0">
                <a:solidFill>
                  <a:schemeClr val="tx1"/>
                </a:solidFill>
              </a:rPr>
              <a:t>Во введении к книге «Прикладная криптография» у Б. </a:t>
            </a:r>
            <a:r>
              <a:rPr lang="ru-RU" sz="2200" dirty="0" err="1">
                <a:solidFill>
                  <a:schemeClr val="tx1"/>
                </a:solidFill>
              </a:rPr>
              <a:t>Шнайера</a:t>
            </a:r>
            <a:r>
              <a:rPr lang="ru-RU" sz="2200" dirty="0">
                <a:solidFill>
                  <a:schemeClr val="tx1"/>
                </a:solidFill>
              </a:rPr>
              <a:t> написано: </a:t>
            </a:r>
            <a:r>
              <a:rPr lang="ru-RU" sz="2200" i="1" dirty="0">
                <a:solidFill>
                  <a:schemeClr val="tx1"/>
                </a:solidFill>
              </a:rPr>
              <a:t>«В мире различают два типа криптографии: криптография, которая помешает вашей младшей сестре читать ваши файлы, и криптография, которая помешает читать ваши файлы правительствам крупных стран. Эта книга посвящена криптографии второго типа».</a:t>
            </a:r>
          </a:p>
          <a:p>
            <a:pPr marL="0" indent="0" algn="just">
              <a:buNone/>
            </a:pPr>
            <a:r>
              <a:rPr lang="ru-RU" sz="2200" dirty="0">
                <a:solidFill>
                  <a:schemeClr val="tx1"/>
                </a:solidFill>
              </a:rPr>
              <a:t>Сегодня широко распространено 2 типа шифрования:</a:t>
            </a:r>
          </a:p>
          <a:p>
            <a:pPr algn="just"/>
            <a:r>
              <a:rPr lang="ru-RU" sz="2200" i="1" dirty="0">
                <a:solidFill>
                  <a:schemeClr val="tx1"/>
                </a:solidFill>
              </a:rPr>
              <a:t>Традиционное</a:t>
            </a:r>
          </a:p>
          <a:p>
            <a:pPr algn="just"/>
            <a:r>
              <a:rPr lang="ru-RU" sz="2200" i="1" dirty="0">
                <a:solidFill>
                  <a:schemeClr val="tx1"/>
                </a:solidFill>
              </a:rPr>
              <a:t>Шифрование с открытым </a:t>
            </a:r>
            <a:r>
              <a:rPr lang="ru-RU" sz="2200" i="1" dirty="0" smtClean="0">
                <a:solidFill>
                  <a:schemeClr val="tx1"/>
                </a:solidFill>
              </a:rPr>
              <a:t>ключом</a:t>
            </a:r>
            <a:endParaRPr lang="ru-RU" sz="2200" i="1" dirty="0">
              <a:solidFill>
                <a:schemeClr val="tx1"/>
              </a:solidFill>
            </a:endParaRPr>
          </a:p>
          <a:p>
            <a:pPr marL="0" indent="0" algn="just">
              <a:buNone/>
            </a:pPr>
            <a:r>
              <a:rPr lang="ru-RU" sz="2200" dirty="0">
                <a:solidFill>
                  <a:schemeClr val="tx1"/>
                </a:solidFill>
              </a:rPr>
              <a:t> </a:t>
            </a:r>
          </a:p>
          <a:p>
            <a:pPr marL="0" indent="0" algn="just">
              <a:buNone/>
            </a:pPr>
            <a:r>
              <a:rPr lang="ru-RU" sz="2200" dirty="0">
                <a:solidFill>
                  <a:schemeClr val="tx1"/>
                </a:solidFill>
              </a:rPr>
              <a:t>Процесс традиционного шифрования включает две составляющие:</a:t>
            </a:r>
          </a:p>
          <a:p>
            <a:pPr algn="just"/>
            <a:r>
              <a:rPr lang="ru-RU" sz="2200" i="1" dirty="0">
                <a:solidFill>
                  <a:schemeClr val="tx1"/>
                </a:solidFill>
              </a:rPr>
              <a:t>Алгоритм </a:t>
            </a:r>
            <a:r>
              <a:rPr lang="ru-RU" sz="2200" i="1" dirty="0" smtClean="0">
                <a:solidFill>
                  <a:schemeClr val="tx1"/>
                </a:solidFill>
              </a:rPr>
              <a:t>шифрования</a:t>
            </a:r>
            <a:endParaRPr lang="ru-RU" sz="2200" i="1" dirty="0">
              <a:solidFill>
                <a:schemeClr val="tx1"/>
              </a:solidFill>
            </a:endParaRPr>
          </a:p>
          <a:p>
            <a:pPr algn="just"/>
            <a:r>
              <a:rPr lang="ru-RU" sz="2200" i="1" dirty="0">
                <a:solidFill>
                  <a:schemeClr val="tx1"/>
                </a:solidFill>
              </a:rPr>
              <a:t>Ключ – значение, не зависящее от открытого </a:t>
            </a:r>
            <a:r>
              <a:rPr lang="ru-RU" sz="2200" i="1" dirty="0" smtClean="0">
                <a:solidFill>
                  <a:schemeClr val="tx1"/>
                </a:solidFill>
              </a:rPr>
              <a:t>текста</a:t>
            </a:r>
            <a:endParaRPr lang="ru-RU" sz="2200" i="1" dirty="0">
              <a:solidFill>
                <a:schemeClr val="tx1"/>
              </a:solidFill>
            </a:endParaRPr>
          </a:p>
          <a:p>
            <a:pPr marL="0" indent="0" algn="just">
              <a:buNone/>
            </a:pPr>
            <a:r>
              <a:rPr lang="ru-RU" sz="2200" dirty="0">
                <a:solidFill>
                  <a:schemeClr val="tx1"/>
                </a:solidFill>
              </a:rPr>
              <a:t>Результат, достигаемый при выполнении алгоритма, зависит от применяемого ключа. Изменение ключа приводит к изменению шифрованного текста.</a:t>
            </a:r>
          </a:p>
          <a:p>
            <a:pPr marL="0" indent="0" algn="just">
              <a:buNone/>
            </a:pPr>
            <a:endParaRPr lang="ru-RU" sz="2200" dirty="0">
              <a:solidFill>
                <a:schemeClr val="tx1"/>
              </a:solidFill>
            </a:endParaRPr>
          </a:p>
        </p:txBody>
      </p:sp>
      <p:sp>
        <p:nvSpPr>
          <p:cNvPr id="4" name="Прямоугольник 3"/>
          <p:cNvSpPr/>
          <p:nvPr/>
        </p:nvSpPr>
        <p:spPr>
          <a:xfrm>
            <a:off x="7561634" y="2363259"/>
            <a:ext cx="4630366" cy="1517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0215" algn="just">
              <a:lnSpc>
                <a:spcPts val="1800"/>
              </a:lnSpc>
              <a:spcAft>
                <a:spcPts val="0"/>
              </a:spcAft>
            </a:pPr>
            <a:r>
              <a:rPr lang="ru-RU" sz="2000" b="1" i="1" dirty="0">
                <a:solidFill>
                  <a:schemeClr val="tx1"/>
                </a:solidFill>
                <a:latin typeface="Times New Roman" panose="02020603050405020304" pitchFamily="18" charset="0"/>
                <a:ea typeface="Times New Roman" panose="02020603050405020304" pitchFamily="18" charset="0"/>
              </a:rPr>
              <a:t>Ключ –</a:t>
            </a:r>
            <a:r>
              <a:rPr lang="ru-RU" sz="2000" b="1" dirty="0">
                <a:solidFill>
                  <a:schemeClr val="tx1"/>
                </a:solidFill>
                <a:latin typeface="Times New Roman" panose="02020603050405020304" pitchFamily="18" charset="0"/>
                <a:ea typeface="Times New Roman" panose="02020603050405020304" pitchFamily="18" charset="0"/>
              </a:rPr>
              <a:t> конкретное значение некоторых параметров алгоритма криптографического преобразования.</a:t>
            </a:r>
            <a:endParaRPr lang="ru-RU" sz="2000" b="1"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1638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492369"/>
            <a:ext cx="10146323" cy="4237893"/>
          </a:xfrm>
        </p:spPr>
        <p:txBody>
          <a:bodyPr>
            <a:noAutofit/>
          </a:bodyPr>
          <a:lstStyle/>
          <a:p>
            <a:pPr marL="0" indent="0" algn="just">
              <a:buNone/>
            </a:pPr>
            <a:r>
              <a:rPr lang="ru-RU" sz="2200" u="sng" dirty="0" smtClean="0">
                <a:solidFill>
                  <a:schemeClr val="tx1"/>
                </a:solidFill>
              </a:rPr>
              <a:t>Надежность</a:t>
            </a:r>
            <a:r>
              <a:rPr lang="ru-RU" sz="2200" u="sng" dirty="0">
                <a:solidFill>
                  <a:schemeClr val="tx1"/>
                </a:solidFill>
              </a:rPr>
              <a:t>	традиционного	шифрования</a:t>
            </a:r>
            <a:r>
              <a:rPr lang="ru-RU" sz="2200" dirty="0">
                <a:solidFill>
                  <a:schemeClr val="tx1"/>
                </a:solidFill>
              </a:rPr>
              <a:t>	определяет	нескольких факторов:</a:t>
            </a:r>
          </a:p>
          <a:p>
            <a:pPr marL="0" lvl="0" indent="0" algn="just">
              <a:buNone/>
            </a:pPr>
            <a:r>
              <a:rPr lang="ru-RU" sz="2200" u="sng" dirty="0">
                <a:solidFill>
                  <a:schemeClr val="tx1"/>
                </a:solidFill>
              </a:rPr>
              <a:t>Сложность алгоритма шифрования</a:t>
            </a:r>
            <a:r>
              <a:rPr lang="ru-RU" sz="2200" dirty="0">
                <a:solidFill>
                  <a:schemeClr val="tx1"/>
                </a:solidFill>
              </a:rPr>
              <a:t> (должен быть достаточно сложным, чтобы невозможно было расшифровать сообщение  при наличии только шифрованного текста).</a:t>
            </a:r>
          </a:p>
          <a:p>
            <a:pPr marL="0" indent="0" algn="just">
              <a:buNone/>
            </a:pPr>
            <a:r>
              <a:rPr lang="ru-RU" sz="2200" u="sng" dirty="0">
                <a:solidFill>
                  <a:schemeClr val="tx1"/>
                </a:solidFill>
              </a:rPr>
              <a:t>Секретность ключа</a:t>
            </a:r>
            <a:r>
              <a:rPr lang="ru-RU" sz="2200" dirty="0">
                <a:solidFill>
                  <a:schemeClr val="tx1"/>
                </a:solidFill>
              </a:rPr>
              <a:t> – основной фактор надежности традиционного шифрования. Сам алгоритм может быть </a:t>
            </a:r>
            <a:r>
              <a:rPr lang="ru-RU" sz="2200" dirty="0" smtClean="0">
                <a:solidFill>
                  <a:schemeClr val="tx1"/>
                </a:solidFill>
              </a:rPr>
              <a:t>несекретным</a:t>
            </a:r>
          </a:p>
          <a:p>
            <a:pPr marL="0" indent="0" algn="just">
              <a:buNone/>
            </a:pPr>
            <a:r>
              <a:rPr lang="ru-RU" sz="2200" dirty="0">
                <a:solidFill>
                  <a:schemeClr val="tx1"/>
                </a:solidFill>
              </a:rPr>
              <a:t>В традиционной (классической) криптографии принято  фундаментальное правило, сформулированное в 19 веке - </a:t>
            </a:r>
            <a:r>
              <a:rPr lang="ru-RU" sz="2200" b="1" u="sng" dirty="0">
                <a:solidFill>
                  <a:schemeClr val="tx1"/>
                </a:solidFill>
              </a:rPr>
              <a:t>правило </a:t>
            </a:r>
            <a:r>
              <a:rPr lang="ru-RU" sz="2200" b="1" u="sng" dirty="0" err="1" smtClean="0">
                <a:solidFill>
                  <a:schemeClr val="tx1"/>
                </a:solidFill>
              </a:rPr>
              <a:t>Керкхоффа</a:t>
            </a:r>
            <a:r>
              <a:rPr lang="ru-RU" sz="2200" b="1" dirty="0" smtClean="0">
                <a:solidFill>
                  <a:schemeClr val="tx1"/>
                </a:solidFill>
              </a:rPr>
              <a:t>:</a:t>
            </a:r>
          </a:p>
          <a:p>
            <a:pPr marL="0" indent="0" algn="just">
              <a:buNone/>
            </a:pPr>
            <a:endParaRPr lang="ru-RU" sz="2200" b="1" dirty="0">
              <a:solidFill>
                <a:schemeClr val="tx1"/>
              </a:solidFill>
            </a:endParaRPr>
          </a:p>
          <a:p>
            <a:pPr marL="0" indent="0" algn="just">
              <a:buNone/>
            </a:pPr>
            <a:r>
              <a:rPr lang="ru-RU" sz="2400" b="1" dirty="0" smtClean="0">
                <a:solidFill>
                  <a:srgbClr val="FF0000"/>
                </a:solidFill>
              </a:rPr>
              <a:t>Стойкость </a:t>
            </a:r>
            <a:r>
              <a:rPr lang="ru-RU" sz="2400" b="1" dirty="0">
                <a:solidFill>
                  <a:srgbClr val="FF0000"/>
                </a:solidFill>
              </a:rPr>
              <a:t>шифра должна определяться только секретностью ключа</a:t>
            </a:r>
          </a:p>
        </p:txBody>
      </p:sp>
    </p:spTree>
    <p:extLst>
      <p:ext uri="{BB962C8B-B14F-4D97-AF65-F5344CB8AC3E}">
        <p14:creationId xmlns:p14="http://schemas.microsoft.com/office/powerpoint/2010/main" val="130995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2210" y="226281"/>
            <a:ext cx="10014113" cy="6385534"/>
          </a:xfrm>
        </p:spPr>
        <p:txBody>
          <a:bodyPr>
            <a:noAutofit/>
          </a:bodyPr>
          <a:lstStyle/>
          <a:p>
            <a:pPr marL="0" indent="0" algn="just">
              <a:buNone/>
            </a:pPr>
            <a:r>
              <a:rPr lang="ru-RU" sz="2200" dirty="0">
                <a:solidFill>
                  <a:schemeClr val="tx1"/>
                </a:solidFill>
              </a:rPr>
              <a:t>Эта особенность традиционного шифрования обусловливает его широкую популярность и признание. Т.к. нет необходимости хранить в секрете алгоритм, то производители могут реализовать алгоритмы шифрования в виде дешевых общедоступных микросхем, которыми оснащены многие современные системы.</a:t>
            </a:r>
          </a:p>
          <a:p>
            <a:pPr marL="0" indent="0" algn="just">
              <a:buNone/>
            </a:pPr>
            <a:r>
              <a:rPr lang="ru-RU" sz="2200" dirty="0">
                <a:solidFill>
                  <a:schemeClr val="tx1"/>
                </a:solidFill>
              </a:rPr>
              <a:t>Рассмотрим </a:t>
            </a:r>
            <a:r>
              <a:rPr lang="ru-RU" sz="2200" b="1" dirty="0">
                <a:solidFill>
                  <a:schemeClr val="tx1"/>
                </a:solidFill>
              </a:rPr>
              <a:t>модель традиционной криптосистемы </a:t>
            </a:r>
            <a:r>
              <a:rPr lang="ru-RU" sz="2200" dirty="0">
                <a:solidFill>
                  <a:schemeClr val="tx1"/>
                </a:solidFill>
              </a:rPr>
              <a:t>более подробно.</a:t>
            </a:r>
          </a:p>
          <a:p>
            <a:pPr marL="0" indent="0" algn="just">
              <a:buNone/>
            </a:pPr>
            <a:r>
              <a:rPr lang="ru-RU" sz="2200" dirty="0">
                <a:solidFill>
                  <a:schemeClr val="tx1"/>
                </a:solidFill>
              </a:rPr>
              <a:t>Теоретические основы традиционной модели симметричной криптосистемы впервые были изложены в 1949 году в работе Клода Шеннона.</a:t>
            </a:r>
          </a:p>
          <a:p>
            <a:pPr marL="0" indent="0" algn="just">
              <a:buNone/>
            </a:pPr>
            <a:r>
              <a:rPr lang="ru-RU" sz="2200" dirty="0">
                <a:solidFill>
                  <a:schemeClr val="tx1"/>
                </a:solidFill>
              </a:rPr>
              <a:t>Источник создает сообщение в форме открытого текста:</a:t>
            </a:r>
          </a:p>
          <a:p>
            <a:pPr marL="0" indent="0" algn="just">
              <a:buNone/>
            </a:pPr>
            <a:r>
              <a:rPr lang="ru-RU" sz="2200" dirty="0">
                <a:solidFill>
                  <a:schemeClr val="tx1"/>
                </a:solidFill>
              </a:rPr>
              <a:t>Х=[x</a:t>
            </a:r>
            <a:r>
              <a:rPr lang="ru-RU" sz="2200" baseline="-25000" dirty="0">
                <a:solidFill>
                  <a:schemeClr val="tx1"/>
                </a:solidFill>
              </a:rPr>
              <a:t>1</a:t>
            </a:r>
            <a:r>
              <a:rPr lang="ru-RU" sz="2200" dirty="0">
                <a:solidFill>
                  <a:schemeClr val="tx1"/>
                </a:solidFill>
              </a:rPr>
              <a:t>, x</a:t>
            </a:r>
            <a:r>
              <a:rPr lang="ru-RU" sz="2200" baseline="-25000" dirty="0">
                <a:solidFill>
                  <a:schemeClr val="tx1"/>
                </a:solidFill>
              </a:rPr>
              <a:t>2</a:t>
            </a:r>
            <a:r>
              <a:rPr lang="ru-RU" sz="2200" dirty="0">
                <a:solidFill>
                  <a:schemeClr val="tx1"/>
                </a:solidFill>
              </a:rPr>
              <a:t>, …, </a:t>
            </a:r>
            <a:r>
              <a:rPr lang="ru-RU" sz="2200" dirty="0" err="1">
                <a:solidFill>
                  <a:schemeClr val="tx1"/>
                </a:solidFill>
              </a:rPr>
              <a:t>x</a:t>
            </a:r>
            <a:r>
              <a:rPr lang="ru-RU" sz="2200" baseline="-25000" dirty="0" err="1">
                <a:solidFill>
                  <a:schemeClr val="tx1"/>
                </a:solidFill>
              </a:rPr>
              <a:t>m</a:t>
            </a:r>
            <a:r>
              <a:rPr lang="ru-RU" sz="2200" dirty="0">
                <a:solidFill>
                  <a:schemeClr val="tx1"/>
                </a:solidFill>
              </a:rPr>
              <a:t>]</a:t>
            </a:r>
          </a:p>
          <a:p>
            <a:pPr marL="0" indent="0" algn="just">
              <a:buNone/>
            </a:pPr>
            <a:r>
              <a:rPr lang="ru-RU" sz="2200" dirty="0">
                <a:solidFill>
                  <a:schemeClr val="tx1"/>
                </a:solidFill>
              </a:rPr>
              <a:t>Элементами </a:t>
            </a:r>
            <a:r>
              <a:rPr lang="ru-RU" sz="2200" dirty="0" err="1">
                <a:solidFill>
                  <a:schemeClr val="tx1"/>
                </a:solidFill>
              </a:rPr>
              <a:t>х</a:t>
            </a:r>
            <a:r>
              <a:rPr lang="ru-RU" sz="2200" baseline="-25000" dirty="0" err="1">
                <a:solidFill>
                  <a:schemeClr val="tx1"/>
                </a:solidFill>
              </a:rPr>
              <a:t>i</a:t>
            </a:r>
            <a:r>
              <a:rPr lang="ru-RU" sz="2200" dirty="0">
                <a:solidFill>
                  <a:schemeClr val="tx1"/>
                </a:solidFill>
              </a:rPr>
              <a:t> открытого текста Х являются символы некоторого конечного алфавита А, состоящего из n символов:</a:t>
            </a:r>
          </a:p>
          <a:p>
            <a:pPr marL="0" indent="0" algn="just">
              <a:buNone/>
            </a:pPr>
            <a:r>
              <a:rPr lang="ru-RU" sz="2200" dirty="0" err="1">
                <a:solidFill>
                  <a:schemeClr val="tx1"/>
                </a:solidFill>
              </a:rPr>
              <a:t>х</a:t>
            </a:r>
            <a:r>
              <a:rPr lang="ru-RU" sz="2200" baseline="-25000" dirty="0" err="1">
                <a:solidFill>
                  <a:schemeClr val="tx1"/>
                </a:solidFill>
              </a:rPr>
              <a:t>i</a:t>
            </a:r>
            <a:r>
              <a:rPr lang="ru-RU" sz="2200" dirty="0">
                <a:solidFill>
                  <a:schemeClr val="tx1"/>
                </a:solidFill>
              </a:rPr>
              <a:t> A</a:t>
            </a:r>
          </a:p>
          <a:p>
            <a:pPr marL="0" indent="0" algn="just">
              <a:buNone/>
            </a:pPr>
            <a:r>
              <a:rPr lang="ru-RU" sz="2200" dirty="0">
                <a:solidFill>
                  <a:schemeClr val="tx1"/>
                </a:solidFill>
              </a:rPr>
              <a:t/>
            </a:r>
            <a:br>
              <a:rPr lang="ru-RU" sz="2200" dirty="0">
                <a:solidFill>
                  <a:schemeClr val="tx1"/>
                </a:solidFill>
              </a:rPr>
            </a:br>
            <a:endParaRPr lang="ru-RU" sz="2200" dirty="0">
              <a:solidFill>
                <a:schemeClr val="tx1"/>
              </a:solidFill>
            </a:endParaRPr>
          </a:p>
        </p:txBody>
      </p:sp>
    </p:spTree>
    <p:extLst>
      <p:ext uri="{BB962C8B-B14F-4D97-AF65-F5344CB8AC3E}">
        <p14:creationId xmlns:p14="http://schemas.microsoft.com/office/powerpoint/2010/main" val="421411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5641" y="349374"/>
            <a:ext cx="9644835" cy="6367949"/>
          </a:xfrm>
        </p:spPr>
        <p:txBody>
          <a:bodyPr>
            <a:noAutofit/>
          </a:bodyPr>
          <a:lstStyle/>
          <a:p>
            <a:pPr marL="0" indent="0" algn="just">
              <a:buNone/>
            </a:pPr>
            <a:r>
              <a:rPr lang="ru-RU" sz="2200" dirty="0">
                <a:solidFill>
                  <a:schemeClr val="tx1"/>
                </a:solidFill>
              </a:rPr>
              <a:t>Традиционно использовался алфавит из 26 букв английского языка, но сегодня чаще применяется двоичный алфавит {0,1}.</a:t>
            </a:r>
          </a:p>
          <a:p>
            <a:pPr marL="0" indent="0" algn="just">
              <a:buNone/>
            </a:pPr>
            <a:r>
              <a:rPr lang="ru-RU" sz="2200" dirty="0">
                <a:solidFill>
                  <a:schemeClr val="tx1"/>
                </a:solidFill>
              </a:rPr>
              <a:t>Для шифрования генерируется ключ в форме:</a:t>
            </a:r>
          </a:p>
          <a:p>
            <a:pPr marL="0" indent="0" algn="just">
              <a:buNone/>
            </a:pPr>
            <a:r>
              <a:rPr lang="ru-RU" sz="2200" dirty="0">
                <a:solidFill>
                  <a:schemeClr val="tx1"/>
                </a:solidFill>
              </a:rPr>
              <a:t>К=[к</a:t>
            </a:r>
            <a:r>
              <a:rPr lang="ru-RU" sz="2200" baseline="-25000" dirty="0">
                <a:solidFill>
                  <a:schemeClr val="tx1"/>
                </a:solidFill>
              </a:rPr>
              <a:t>1</a:t>
            </a:r>
            <a:r>
              <a:rPr lang="ru-RU" sz="2200" dirty="0">
                <a:solidFill>
                  <a:schemeClr val="tx1"/>
                </a:solidFill>
              </a:rPr>
              <a:t>, к</a:t>
            </a:r>
            <a:r>
              <a:rPr lang="ru-RU" sz="2200" baseline="-25000" dirty="0">
                <a:solidFill>
                  <a:schemeClr val="tx1"/>
                </a:solidFill>
              </a:rPr>
              <a:t>2</a:t>
            </a:r>
            <a:r>
              <a:rPr lang="ru-RU" sz="2200" dirty="0">
                <a:solidFill>
                  <a:schemeClr val="tx1"/>
                </a:solidFill>
              </a:rPr>
              <a:t>, …, </a:t>
            </a:r>
            <a:r>
              <a:rPr lang="ru-RU" sz="2200" dirty="0" err="1">
                <a:solidFill>
                  <a:schemeClr val="tx1"/>
                </a:solidFill>
              </a:rPr>
              <a:t>к</a:t>
            </a:r>
            <a:r>
              <a:rPr lang="ru-RU" sz="2200" baseline="-25000" dirty="0" err="1">
                <a:solidFill>
                  <a:schemeClr val="tx1"/>
                </a:solidFill>
              </a:rPr>
              <a:t>j</a:t>
            </a:r>
            <a:r>
              <a:rPr lang="ru-RU" sz="2200" dirty="0">
                <a:solidFill>
                  <a:schemeClr val="tx1"/>
                </a:solidFill>
              </a:rPr>
              <a:t>]</a:t>
            </a:r>
          </a:p>
          <a:p>
            <a:pPr marL="0" indent="0" algn="just">
              <a:buNone/>
            </a:pPr>
            <a:r>
              <a:rPr lang="ru-RU" sz="2200" dirty="0">
                <a:solidFill>
                  <a:schemeClr val="tx1"/>
                </a:solidFill>
              </a:rPr>
              <a:t> </a:t>
            </a:r>
          </a:p>
          <a:p>
            <a:pPr marL="0" indent="0" algn="just">
              <a:buNone/>
            </a:pPr>
            <a:r>
              <a:rPr lang="ru-RU" sz="2200" dirty="0">
                <a:solidFill>
                  <a:schemeClr val="tx1"/>
                </a:solidFill>
              </a:rPr>
              <a:t>Если ключ генерируется там же, где и само сообщение, то его необходимо переправлять получателю по секретным каналам. Либо ключ создается третьей стороной, которая должна защищенным способом обеспечить доставку ключа отправителю и получателю сообщения.</a:t>
            </a:r>
          </a:p>
          <a:p>
            <a:pPr marL="0" indent="0" algn="just">
              <a:buNone/>
            </a:pPr>
            <a:r>
              <a:rPr lang="ru-RU" sz="2200" dirty="0">
                <a:solidFill>
                  <a:schemeClr val="tx1"/>
                </a:solidFill>
              </a:rPr>
              <a:t>Имея Х и К с помощью алгоритма шифрования </a:t>
            </a:r>
            <a:r>
              <a:rPr lang="ru-RU" sz="2200" dirty="0" err="1">
                <a:solidFill>
                  <a:schemeClr val="tx1"/>
                </a:solidFill>
              </a:rPr>
              <a:t>фомируется</a:t>
            </a:r>
            <a:r>
              <a:rPr lang="ru-RU" sz="2200" dirty="0">
                <a:solidFill>
                  <a:schemeClr val="tx1"/>
                </a:solidFill>
              </a:rPr>
              <a:t> шифрованный текст</a:t>
            </a:r>
          </a:p>
          <a:p>
            <a:pPr marL="0" indent="0" algn="just">
              <a:buNone/>
            </a:pPr>
            <a:r>
              <a:rPr lang="ru-RU" sz="2200" dirty="0">
                <a:solidFill>
                  <a:schemeClr val="tx1"/>
                </a:solidFill>
              </a:rPr>
              <a:t>У=[у</a:t>
            </a:r>
            <a:r>
              <a:rPr lang="ru-RU" sz="2200" baseline="-25000" dirty="0">
                <a:solidFill>
                  <a:schemeClr val="tx1"/>
                </a:solidFill>
              </a:rPr>
              <a:t>1</a:t>
            </a:r>
            <a:r>
              <a:rPr lang="ru-RU" sz="2200" dirty="0">
                <a:solidFill>
                  <a:schemeClr val="tx1"/>
                </a:solidFill>
              </a:rPr>
              <a:t>, у</a:t>
            </a:r>
            <a:r>
              <a:rPr lang="ru-RU" sz="2200" baseline="-25000" dirty="0">
                <a:solidFill>
                  <a:schemeClr val="tx1"/>
                </a:solidFill>
              </a:rPr>
              <a:t>2</a:t>
            </a:r>
            <a:r>
              <a:rPr lang="ru-RU" sz="2200" dirty="0">
                <a:solidFill>
                  <a:schemeClr val="tx1"/>
                </a:solidFill>
              </a:rPr>
              <a:t>, …, </a:t>
            </a:r>
            <a:r>
              <a:rPr lang="ru-RU" sz="2200" dirty="0" err="1">
                <a:solidFill>
                  <a:schemeClr val="tx1"/>
                </a:solidFill>
              </a:rPr>
              <a:t>у</a:t>
            </a:r>
            <a:r>
              <a:rPr lang="ru-RU" sz="2200" baseline="-25000" dirty="0" err="1">
                <a:solidFill>
                  <a:schemeClr val="tx1"/>
                </a:solidFill>
              </a:rPr>
              <a:t>n</a:t>
            </a:r>
            <a:r>
              <a:rPr lang="ru-RU" sz="2200" dirty="0">
                <a:solidFill>
                  <a:schemeClr val="tx1"/>
                </a:solidFill>
              </a:rPr>
              <a:t>] Это можно записать в виде формулы:</a:t>
            </a:r>
          </a:p>
          <a:p>
            <a:pPr marL="0" indent="0" algn="just">
              <a:buNone/>
            </a:pPr>
            <a:r>
              <a:rPr lang="ru-RU" sz="2200" dirty="0">
                <a:solidFill>
                  <a:schemeClr val="tx1"/>
                </a:solidFill>
              </a:rPr>
              <a:t>У = </a:t>
            </a:r>
            <a:r>
              <a:rPr lang="ru-RU" sz="2200" dirty="0" err="1">
                <a:solidFill>
                  <a:schemeClr val="tx1"/>
                </a:solidFill>
              </a:rPr>
              <a:t>Е</a:t>
            </a:r>
            <a:r>
              <a:rPr lang="ru-RU" sz="2200" baseline="-25000" dirty="0" err="1">
                <a:solidFill>
                  <a:schemeClr val="tx1"/>
                </a:solidFill>
              </a:rPr>
              <a:t>k</a:t>
            </a:r>
            <a:r>
              <a:rPr lang="ru-RU" sz="2200" dirty="0">
                <a:solidFill>
                  <a:schemeClr val="tx1"/>
                </a:solidFill>
              </a:rPr>
              <a:t>(Х)</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4124547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734" y="0"/>
            <a:ext cx="8596668" cy="3880773"/>
          </a:xfrm>
        </p:spPr>
        <p:txBody>
          <a:bodyPr>
            <a:normAutofit/>
          </a:bodyPr>
          <a:lstStyle/>
          <a:p>
            <a:pPr marL="0" indent="0" algn="just">
              <a:buNone/>
            </a:pPr>
            <a:r>
              <a:rPr lang="ru-RU" sz="2200" dirty="0">
                <a:solidFill>
                  <a:schemeClr val="tx1"/>
                </a:solidFill>
              </a:rPr>
              <a:t>У получается путем применения алгоритма шифрования Е к открытому тексту Х при использовании ключа К.</a:t>
            </a:r>
          </a:p>
          <a:p>
            <a:pPr marL="0" indent="0" algn="just">
              <a:buNone/>
            </a:pPr>
            <a:r>
              <a:rPr lang="ru-RU" sz="2200" dirty="0">
                <a:solidFill>
                  <a:schemeClr val="tx1"/>
                </a:solidFill>
              </a:rPr>
              <a:t>Обратное преобразование:</a:t>
            </a:r>
          </a:p>
          <a:p>
            <a:pPr marL="0" indent="0" algn="just">
              <a:buNone/>
            </a:pPr>
            <a:r>
              <a:rPr lang="ru-RU" sz="2200" dirty="0">
                <a:solidFill>
                  <a:schemeClr val="tx1"/>
                </a:solidFill>
              </a:rPr>
              <a:t>Х = </a:t>
            </a:r>
            <a:r>
              <a:rPr lang="ru-RU" sz="2200" dirty="0" err="1">
                <a:solidFill>
                  <a:schemeClr val="tx1"/>
                </a:solidFill>
              </a:rPr>
              <a:t>D</a:t>
            </a:r>
            <a:r>
              <a:rPr lang="ru-RU" sz="2200" baseline="-25000" dirty="0" err="1">
                <a:solidFill>
                  <a:schemeClr val="tx1"/>
                </a:solidFill>
              </a:rPr>
              <a:t>k</a:t>
            </a:r>
            <a:r>
              <a:rPr lang="ru-RU" sz="2200" dirty="0">
                <a:solidFill>
                  <a:schemeClr val="tx1"/>
                </a:solidFill>
              </a:rPr>
              <a:t> (У)</a:t>
            </a:r>
          </a:p>
          <a:p>
            <a:pPr marL="0" indent="0" algn="just">
              <a:buNone/>
            </a:pPr>
            <a:endParaRPr lang="ru-RU" sz="2200" dirty="0">
              <a:solidFill>
                <a:schemeClr val="tx1"/>
              </a:solidFill>
            </a:endParaRPr>
          </a:p>
        </p:txBody>
      </p:sp>
      <p:pic>
        <p:nvPicPr>
          <p:cNvPr id="4" name="image4.jpeg"/>
          <p:cNvPicPr/>
          <p:nvPr/>
        </p:nvPicPr>
        <p:blipFill>
          <a:blip r:embed="rId2" cstate="print"/>
          <a:stretch>
            <a:fillRect/>
          </a:stretch>
        </p:blipFill>
        <p:spPr>
          <a:xfrm>
            <a:off x="3448427" y="984748"/>
            <a:ext cx="7664416" cy="5374863"/>
          </a:xfrm>
          <a:prstGeom prst="rect">
            <a:avLst/>
          </a:prstGeom>
        </p:spPr>
      </p:pic>
      <p:sp>
        <p:nvSpPr>
          <p:cNvPr id="2" name="Прямоугольник 1"/>
          <p:cNvSpPr/>
          <p:nvPr/>
        </p:nvSpPr>
        <p:spPr>
          <a:xfrm>
            <a:off x="428017" y="5272390"/>
            <a:ext cx="3852153" cy="1303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smtClean="0">
                <a:solidFill>
                  <a:srgbClr val="FF0000"/>
                </a:solidFill>
              </a:rPr>
              <a:t>Схему перерисовать в тетрадь</a:t>
            </a:r>
            <a:endParaRPr lang="ru-RU" sz="2000" b="1" dirty="0">
              <a:solidFill>
                <a:srgbClr val="FF0000"/>
              </a:solidFill>
            </a:endParaRPr>
          </a:p>
        </p:txBody>
      </p:sp>
    </p:spTree>
    <p:extLst>
      <p:ext uri="{BB962C8B-B14F-4D97-AF65-F5344CB8AC3E}">
        <p14:creationId xmlns:p14="http://schemas.microsoft.com/office/powerpoint/2010/main" val="421185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9794" y="138358"/>
            <a:ext cx="9468989" cy="3880773"/>
          </a:xfrm>
        </p:spPr>
        <p:txBody>
          <a:bodyPr>
            <a:noAutofit/>
          </a:bodyPr>
          <a:lstStyle/>
          <a:p>
            <a:pPr marL="0" indent="0" algn="just">
              <a:buNone/>
            </a:pPr>
            <a:r>
              <a:rPr lang="ru-RU" sz="2200" dirty="0">
                <a:solidFill>
                  <a:schemeClr val="tx1"/>
                </a:solidFill>
              </a:rPr>
              <a:t>О важности сохранения информации в тайне знали уже в древние времена, когда с появлением письменности появилась и опасность прочтения ее нежелательными лицами. Более того, первоначально письменность сама по себе была криптографической системой, так как в древних обществах ею владели только избранные. С широким распространением письменности криптография стала формироваться как самостоятельная наука. </a:t>
            </a:r>
          </a:p>
          <a:p>
            <a:pPr marL="0" indent="0" algn="just">
              <a:buNone/>
            </a:pPr>
            <a:r>
              <a:rPr lang="ru-RU" sz="2200" dirty="0">
                <a:solidFill>
                  <a:schemeClr val="tx1"/>
                </a:solidFill>
              </a:rPr>
              <a:t>Точное время возникновения этих способов обмена тайной информацией теряется в глубине веков, и установить его невозможно. Историки полагают, что первые </a:t>
            </a:r>
            <a:r>
              <a:rPr lang="ru-RU" sz="2200" dirty="0" err="1">
                <a:solidFill>
                  <a:schemeClr val="tx1"/>
                </a:solidFill>
              </a:rPr>
              <a:t>протокриптографические</a:t>
            </a:r>
            <a:r>
              <a:rPr lang="ru-RU" sz="2200" dirty="0">
                <a:solidFill>
                  <a:schemeClr val="tx1"/>
                </a:solidFill>
              </a:rPr>
              <a:t> приемы появились в Древнем Египте около 4 тыс. лет назад. Писцы, составлявшие жизнеописания правителей, стремились придать стандартным иероглифам необычный вид на монументах и гробницах, чтобы сообщить надписям менее обыденный и более почтительный стиль. Жрецы пользовались этим же приемом при переписывании религиозных текстов, чтобы те выглядели для мирян загадочнее и внушительнее. Такие «переводы» становились все менее понятными простому люду, который в результате оказывался во все большей зависимости от жрецов.</a:t>
            </a:r>
          </a:p>
          <a:p>
            <a:pPr marL="0" indent="0" algn="just">
              <a:buNone/>
            </a:pPr>
            <a:endParaRPr lang="ru-RU" sz="2200" dirty="0">
              <a:solidFill>
                <a:schemeClr val="tx1"/>
              </a:solidFill>
            </a:endParaRPr>
          </a:p>
        </p:txBody>
      </p:sp>
      <p:pic>
        <p:nvPicPr>
          <p:cNvPr id="1026" name="Picture 2" descr="Картинки по запросу шифрование в древние времена"/>
          <p:cNvPicPr>
            <a:picLocks noChangeAspect="1" noChangeArrowheads="1"/>
          </p:cNvPicPr>
          <p:nvPr/>
        </p:nvPicPr>
        <p:blipFill rotWithShape="1">
          <a:blip r:embed="rId2">
            <a:extLst>
              <a:ext uri="{28A0092B-C50C-407E-A947-70E740481C1C}">
                <a14:useLocalDpi xmlns:a14="http://schemas.microsoft.com/office/drawing/2010/main" val="0"/>
              </a:ext>
            </a:extLst>
          </a:blip>
          <a:srcRect l="12017" r="10222"/>
          <a:stretch/>
        </p:blipFill>
        <p:spPr bwMode="auto">
          <a:xfrm>
            <a:off x="9756742" y="2837467"/>
            <a:ext cx="2089735" cy="158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84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2490" y="817821"/>
            <a:ext cx="8596668" cy="3880773"/>
          </a:xfrm>
        </p:spPr>
        <p:txBody>
          <a:bodyPr>
            <a:normAutofit/>
          </a:bodyPr>
          <a:lstStyle/>
          <a:p>
            <a:pPr marL="0" indent="0" algn="just">
              <a:buNone/>
            </a:pPr>
            <a:r>
              <a:rPr lang="ru-RU" sz="2200" dirty="0">
                <a:solidFill>
                  <a:schemeClr val="tx1"/>
                </a:solidFill>
              </a:rPr>
              <a:t>Классификация	криптографических	</a:t>
            </a:r>
            <a:r>
              <a:rPr lang="ru-RU" sz="2200" dirty="0" smtClean="0">
                <a:solidFill>
                  <a:schemeClr val="tx1"/>
                </a:solidFill>
              </a:rPr>
              <a:t>систем </a:t>
            </a:r>
            <a:r>
              <a:rPr lang="ru-RU" sz="2200" dirty="0">
                <a:solidFill>
                  <a:schemeClr val="tx1"/>
                </a:solidFill>
              </a:rPr>
              <a:t>	строится	</a:t>
            </a:r>
            <a:r>
              <a:rPr lang="ru-RU" sz="2200" dirty="0" smtClean="0">
                <a:solidFill>
                  <a:schemeClr val="tx1"/>
                </a:solidFill>
              </a:rPr>
              <a:t>на основе </a:t>
            </a:r>
            <a:r>
              <a:rPr lang="ru-RU" sz="2200" dirty="0">
                <a:solidFill>
                  <a:schemeClr val="tx1"/>
                </a:solidFill>
              </a:rPr>
              <a:t>следующих трех характеристик:</a:t>
            </a:r>
          </a:p>
          <a:p>
            <a:pPr algn="just"/>
            <a:r>
              <a:rPr lang="ru-RU" sz="2200" dirty="0">
                <a:solidFill>
                  <a:schemeClr val="tx1"/>
                </a:solidFill>
              </a:rPr>
              <a:t>Число применяемых ключей.</a:t>
            </a:r>
          </a:p>
          <a:p>
            <a:pPr algn="just"/>
            <a:r>
              <a:rPr lang="ru-RU" sz="2200" dirty="0">
                <a:solidFill>
                  <a:schemeClr val="tx1"/>
                </a:solidFill>
              </a:rPr>
              <a:t>Тип операций по преобразованию открытого текста в шифрованный.</a:t>
            </a:r>
          </a:p>
          <a:p>
            <a:pPr algn="just"/>
            <a:r>
              <a:rPr lang="ru-RU" sz="2200" dirty="0">
                <a:solidFill>
                  <a:schemeClr val="tx1"/>
                </a:solidFill>
              </a:rPr>
              <a:t>Метод обработки открытого текста.</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284479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pPr lvl="1" algn="l" defTabSz="457200" rtl="0">
              <a:spcBef>
                <a:spcPct val="0"/>
              </a:spcBef>
            </a:pPr>
            <a:r>
              <a:rPr lang="ru-RU" sz="3000" b="1" dirty="0">
                <a:solidFill>
                  <a:schemeClr val="tx1"/>
                </a:solidFill>
              </a:rPr>
              <a:t>По числу применяемых </a:t>
            </a:r>
            <a:r>
              <a:rPr lang="ru-RU" sz="3000" b="1" dirty="0" smtClean="0">
                <a:solidFill>
                  <a:schemeClr val="tx1"/>
                </a:solidFill>
              </a:rPr>
              <a:t>ключей</a:t>
            </a:r>
            <a:r>
              <a:rPr lang="ru-RU" sz="1400" u="sng" dirty="0">
                <a:solidFill>
                  <a:schemeClr val="tx1"/>
                </a:solidFill>
              </a:rPr>
              <a:t/>
            </a:r>
            <a:br>
              <a:rPr lang="ru-RU" sz="1400" u="sng" dirty="0">
                <a:solidFill>
                  <a:schemeClr val="tx1"/>
                </a:solidFill>
              </a:rPr>
            </a:br>
            <a:endParaRPr lang="ru-RU" u="sng" dirty="0">
              <a:solidFill>
                <a:schemeClr val="tx1"/>
              </a:solidFill>
            </a:endParaRPr>
          </a:p>
        </p:txBody>
      </p:sp>
      <p:sp>
        <p:nvSpPr>
          <p:cNvPr id="3" name="Объект 2"/>
          <p:cNvSpPr>
            <a:spLocks noGrp="1"/>
          </p:cNvSpPr>
          <p:nvPr>
            <p:ph idx="1"/>
          </p:nvPr>
        </p:nvSpPr>
        <p:spPr>
          <a:xfrm>
            <a:off x="331345" y="933152"/>
            <a:ext cx="6616210" cy="5778733"/>
          </a:xfrm>
        </p:spPr>
        <p:txBody>
          <a:bodyPr>
            <a:noAutofit/>
          </a:bodyPr>
          <a:lstStyle/>
          <a:p>
            <a:pPr marL="0" indent="0" algn="just">
              <a:buNone/>
            </a:pPr>
            <a:r>
              <a:rPr lang="ru-RU" sz="2000" dirty="0">
                <a:solidFill>
                  <a:schemeClr val="tx1"/>
                </a:solidFill>
              </a:rPr>
              <a:t>Различают:</a:t>
            </a:r>
          </a:p>
          <a:p>
            <a:pPr algn="just"/>
            <a:r>
              <a:rPr lang="ru-RU" sz="2000" i="1" dirty="0">
                <a:solidFill>
                  <a:schemeClr val="tx1"/>
                </a:solidFill>
              </a:rPr>
              <a:t>Симметричные </a:t>
            </a:r>
            <a:r>
              <a:rPr lang="ru-RU" sz="2000" i="1" dirty="0" smtClean="0">
                <a:solidFill>
                  <a:schemeClr val="tx1"/>
                </a:solidFill>
              </a:rPr>
              <a:t>криптосистемы</a:t>
            </a:r>
            <a:endParaRPr lang="ru-RU" sz="2000" i="1" dirty="0">
              <a:solidFill>
                <a:schemeClr val="tx1"/>
              </a:solidFill>
            </a:endParaRPr>
          </a:p>
          <a:p>
            <a:pPr algn="just"/>
            <a:r>
              <a:rPr lang="ru-RU" sz="2000" i="1" dirty="0">
                <a:solidFill>
                  <a:schemeClr val="tx1"/>
                </a:solidFill>
              </a:rPr>
              <a:t>Асимметричные </a:t>
            </a:r>
            <a:r>
              <a:rPr lang="ru-RU" sz="2000" i="1" dirty="0" smtClean="0">
                <a:solidFill>
                  <a:schemeClr val="tx1"/>
                </a:solidFill>
              </a:rPr>
              <a:t>криптосистемы</a:t>
            </a:r>
            <a:endParaRPr lang="en-US" sz="2000" i="1" dirty="0" smtClean="0">
              <a:solidFill>
                <a:schemeClr val="tx1"/>
              </a:solidFill>
            </a:endParaRPr>
          </a:p>
          <a:p>
            <a:pPr marL="0" indent="0" algn="just">
              <a:buNone/>
            </a:pPr>
            <a:endParaRPr lang="en-US" sz="2000" i="1" dirty="0">
              <a:solidFill>
                <a:schemeClr val="tx1"/>
              </a:solidFill>
            </a:endParaRPr>
          </a:p>
          <a:p>
            <a:pPr marL="0" indent="0" algn="just">
              <a:buNone/>
            </a:pPr>
            <a:endParaRPr lang="ru-RU" sz="2000" i="1" dirty="0">
              <a:solidFill>
                <a:schemeClr val="tx1"/>
              </a:solidFill>
            </a:endParaRPr>
          </a:p>
          <a:p>
            <a:pPr marL="0" lvl="0" indent="0" algn="just">
              <a:buNone/>
            </a:pPr>
            <a:r>
              <a:rPr lang="ru-RU" sz="2000" dirty="0">
                <a:solidFill>
                  <a:schemeClr val="tx1"/>
                </a:solidFill>
              </a:rPr>
              <a:t>Если отправитель и получатель используют один и тот же ключ, система шифрования называется </a:t>
            </a:r>
            <a:r>
              <a:rPr lang="ru-RU" sz="2000" b="1" u="sng" dirty="0">
                <a:solidFill>
                  <a:schemeClr val="tx1"/>
                </a:solidFill>
              </a:rPr>
              <a:t>симметричной, системой с одним ключом, системой с секретным ключом, схемой традиционного шифрования</a:t>
            </a:r>
            <a:r>
              <a:rPr lang="ru-RU" sz="2000" b="1" dirty="0" smtClean="0">
                <a:solidFill>
                  <a:schemeClr val="tx1"/>
                </a:solidFill>
              </a:rPr>
              <a:t>. (</a:t>
            </a:r>
            <a:r>
              <a:rPr lang="ru-RU" sz="2000" dirty="0" smtClean="0">
                <a:solidFill>
                  <a:schemeClr val="tx1"/>
                </a:solidFill>
              </a:rPr>
              <a:t>Например</a:t>
            </a:r>
            <a:r>
              <a:rPr lang="ru-RU" sz="2000" dirty="0">
                <a:solidFill>
                  <a:schemeClr val="tx1"/>
                </a:solidFill>
              </a:rPr>
              <a:t>, DES, CAST, RC5, IDEA, </a:t>
            </a:r>
            <a:r>
              <a:rPr lang="ru-RU" sz="2000" dirty="0" err="1">
                <a:solidFill>
                  <a:schemeClr val="tx1"/>
                </a:solidFill>
              </a:rPr>
              <a:t>Blowfish</a:t>
            </a:r>
            <a:r>
              <a:rPr lang="ru-RU" sz="2000" dirty="0">
                <a:solidFill>
                  <a:schemeClr val="tx1"/>
                </a:solidFill>
              </a:rPr>
              <a:t>, классические шифры);</a:t>
            </a:r>
          </a:p>
          <a:p>
            <a:pPr marL="0" lvl="0" indent="0" algn="just">
              <a:buNone/>
            </a:pPr>
            <a:r>
              <a:rPr lang="ru-RU" sz="2000" dirty="0">
                <a:solidFill>
                  <a:schemeClr val="tx1"/>
                </a:solidFill>
              </a:rPr>
              <a:t>Если отправитель и получатель используют разные ключи, система называется </a:t>
            </a:r>
            <a:r>
              <a:rPr lang="ru-RU" sz="2000" b="1" u="sng" dirty="0">
                <a:solidFill>
                  <a:schemeClr val="tx1"/>
                </a:solidFill>
              </a:rPr>
              <a:t>асимметричной, системой с двумя ключами, схемой шифрования с открытым ключом. </a:t>
            </a:r>
            <a:r>
              <a:rPr lang="ru-RU" sz="2000" dirty="0">
                <a:solidFill>
                  <a:schemeClr val="tx1"/>
                </a:solidFill>
              </a:rPr>
              <a:t>(RSA, Эль-</a:t>
            </a:r>
            <a:r>
              <a:rPr lang="ru-RU" sz="2000" dirty="0" err="1">
                <a:solidFill>
                  <a:schemeClr val="tx1"/>
                </a:solidFill>
              </a:rPr>
              <a:t>Гамаля</a:t>
            </a:r>
            <a:r>
              <a:rPr lang="ru-RU" sz="2000" dirty="0">
                <a:solidFill>
                  <a:schemeClr val="tx1"/>
                </a:solidFill>
              </a:rPr>
              <a:t>).</a:t>
            </a:r>
          </a:p>
        </p:txBody>
      </p:sp>
      <p:pic>
        <p:nvPicPr>
          <p:cNvPr id="4" name="Рисунок 3"/>
          <p:cNvPicPr>
            <a:picLocks noChangeAspect="1"/>
          </p:cNvPicPr>
          <p:nvPr/>
        </p:nvPicPr>
        <p:blipFill>
          <a:blip r:embed="rId2"/>
          <a:stretch>
            <a:fillRect/>
          </a:stretch>
        </p:blipFill>
        <p:spPr>
          <a:xfrm>
            <a:off x="7027338" y="845730"/>
            <a:ext cx="3945462" cy="1858107"/>
          </a:xfrm>
          <a:prstGeom prst="rect">
            <a:avLst/>
          </a:prstGeom>
        </p:spPr>
      </p:pic>
      <p:pic>
        <p:nvPicPr>
          <p:cNvPr id="5" name="Рисунок 4"/>
          <p:cNvPicPr>
            <a:picLocks noChangeAspect="1"/>
          </p:cNvPicPr>
          <p:nvPr/>
        </p:nvPicPr>
        <p:blipFill>
          <a:blip r:embed="rId3"/>
          <a:stretch>
            <a:fillRect/>
          </a:stretch>
        </p:blipFill>
        <p:spPr>
          <a:xfrm>
            <a:off x="7550222" y="3260397"/>
            <a:ext cx="3925105" cy="2254283"/>
          </a:xfrm>
          <a:prstGeom prst="rect">
            <a:avLst/>
          </a:prstGeom>
        </p:spPr>
      </p:pic>
    </p:spTree>
    <p:extLst>
      <p:ext uri="{BB962C8B-B14F-4D97-AF65-F5344CB8AC3E}">
        <p14:creationId xmlns:p14="http://schemas.microsoft.com/office/powerpoint/2010/main" val="3004701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42601" cy="1320800"/>
          </a:xfrm>
        </p:spPr>
        <p:txBody>
          <a:bodyPr>
            <a:noAutofit/>
          </a:bodyPr>
          <a:lstStyle/>
          <a:p>
            <a:pPr lvl="1"/>
            <a:r>
              <a:rPr lang="ru-RU" sz="3000" b="1" dirty="0">
                <a:solidFill>
                  <a:schemeClr val="tx1"/>
                </a:solidFill>
              </a:rPr>
              <a:t>По типу операций по преобразованию открытого текста в</a:t>
            </a:r>
            <a:r>
              <a:rPr lang="ru-RU" sz="3000" dirty="0">
                <a:solidFill>
                  <a:schemeClr val="tx1"/>
                </a:solidFill>
              </a:rPr>
              <a:t/>
            </a:r>
            <a:br>
              <a:rPr lang="ru-RU" sz="3000" dirty="0">
                <a:solidFill>
                  <a:schemeClr val="tx1"/>
                </a:solidFill>
              </a:rPr>
            </a:br>
            <a:r>
              <a:rPr lang="ru-RU" sz="3000" b="1" dirty="0" smtClean="0">
                <a:solidFill>
                  <a:schemeClr val="tx1"/>
                </a:solidFill>
              </a:rPr>
              <a:t>шифрованный</a:t>
            </a:r>
            <a:endParaRPr lang="ru-RU" sz="3000" dirty="0">
              <a:solidFill>
                <a:schemeClr val="tx1"/>
              </a:solidFill>
            </a:endParaRPr>
          </a:p>
        </p:txBody>
      </p:sp>
      <p:sp>
        <p:nvSpPr>
          <p:cNvPr id="3" name="Объект 2"/>
          <p:cNvSpPr>
            <a:spLocks noGrp="1"/>
          </p:cNvSpPr>
          <p:nvPr>
            <p:ph idx="1"/>
          </p:nvPr>
        </p:nvSpPr>
        <p:spPr>
          <a:xfrm>
            <a:off x="339582" y="1723983"/>
            <a:ext cx="9323401" cy="3880773"/>
          </a:xfrm>
        </p:spPr>
        <p:txBody>
          <a:bodyPr>
            <a:noAutofit/>
          </a:bodyPr>
          <a:lstStyle/>
          <a:p>
            <a:pPr algn="just"/>
            <a:r>
              <a:rPr lang="ru-RU" sz="2200" b="1" u="sng" dirty="0">
                <a:solidFill>
                  <a:schemeClr val="tx1"/>
                </a:solidFill>
              </a:rPr>
              <a:t>Подстановочные шифры </a:t>
            </a:r>
            <a:r>
              <a:rPr lang="ru-RU" sz="2200" dirty="0">
                <a:solidFill>
                  <a:schemeClr val="tx1"/>
                </a:solidFill>
              </a:rPr>
              <a:t>- шифрование основано на замещении каждого элемента открытого текста (бита, буквы, группы битов или букв) другим элементом. (Цезаря, </a:t>
            </a:r>
            <a:r>
              <a:rPr lang="ru-RU" sz="2200" dirty="0" err="1">
                <a:solidFill>
                  <a:schemeClr val="tx1"/>
                </a:solidFill>
              </a:rPr>
              <a:t>Плейфейера</a:t>
            </a:r>
            <a:r>
              <a:rPr lang="ru-RU" sz="2200" dirty="0">
                <a:solidFill>
                  <a:schemeClr val="tx1"/>
                </a:solidFill>
              </a:rPr>
              <a:t>, Хилла);</a:t>
            </a:r>
          </a:p>
          <a:p>
            <a:pPr algn="just"/>
            <a:r>
              <a:rPr lang="ru-RU" sz="2200" b="1" u="sng" dirty="0">
                <a:solidFill>
                  <a:schemeClr val="tx1"/>
                </a:solidFill>
              </a:rPr>
              <a:t>Перестановочные шифры </a:t>
            </a:r>
            <a:r>
              <a:rPr lang="ru-RU" sz="2200" dirty="0">
                <a:solidFill>
                  <a:schemeClr val="tx1"/>
                </a:solidFill>
              </a:rPr>
              <a:t>– шифрование основано на изменении порядка следования элементов открытого текста. (Лесенка, </a:t>
            </a:r>
            <a:r>
              <a:rPr lang="ru-RU" sz="2200" u="sng" dirty="0">
                <a:solidFill>
                  <a:schemeClr val="tx1"/>
                </a:solidFill>
              </a:rPr>
              <a:t>перестановка столбцов);</a:t>
            </a:r>
          </a:p>
          <a:p>
            <a:pPr algn="just"/>
            <a:r>
              <a:rPr lang="ru-RU" sz="2200" b="1" u="sng" dirty="0">
                <a:solidFill>
                  <a:schemeClr val="tx1"/>
                </a:solidFill>
              </a:rPr>
              <a:t>Продукционные шифры </a:t>
            </a:r>
            <a:r>
              <a:rPr lang="ru-RU" sz="2200" dirty="0">
                <a:solidFill>
                  <a:schemeClr val="tx1"/>
                </a:solidFill>
              </a:rPr>
              <a:t>– шифрование основано на комбинации нескольких операций замены и перестановки. Продукционные шифры применяются в большинстве реальных современных систем шифрования. (DES).</a:t>
            </a:r>
          </a:p>
          <a:p>
            <a:pPr algn="just"/>
            <a:endParaRPr lang="ru-RU" sz="2200" dirty="0">
              <a:solidFill>
                <a:schemeClr val="tx1"/>
              </a:solidFill>
            </a:endParaRPr>
          </a:p>
        </p:txBody>
      </p:sp>
    </p:spTree>
    <p:extLst>
      <p:ext uri="{BB962C8B-B14F-4D97-AF65-F5344CB8AC3E}">
        <p14:creationId xmlns:p14="http://schemas.microsoft.com/office/powerpoint/2010/main" val="2842157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normAutofit/>
          </a:bodyPr>
          <a:lstStyle/>
          <a:p>
            <a:pPr lvl="1" algn="l" defTabSz="457200" rtl="0">
              <a:spcBef>
                <a:spcPct val="0"/>
              </a:spcBef>
            </a:pPr>
            <a:r>
              <a:rPr lang="ru-RU" sz="3000" b="1" dirty="0">
                <a:solidFill>
                  <a:schemeClr val="tx1"/>
                </a:solidFill>
              </a:rPr>
              <a:t>По методу обработки открытого </a:t>
            </a:r>
            <a:r>
              <a:rPr lang="ru-RU" sz="3000" b="1" dirty="0" smtClean="0">
                <a:solidFill>
                  <a:schemeClr val="tx1"/>
                </a:solidFill>
              </a:rPr>
              <a:t>текста</a:t>
            </a:r>
            <a:r>
              <a:rPr lang="ru-RU" sz="3000" u="heavy" dirty="0">
                <a:solidFill>
                  <a:schemeClr val="tx1"/>
                </a:solidFill>
              </a:rPr>
              <a:t/>
            </a:r>
            <a:br>
              <a:rPr lang="ru-RU" sz="3000" u="heavy" dirty="0">
                <a:solidFill>
                  <a:schemeClr val="tx1"/>
                </a:solidFill>
              </a:rPr>
            </a:br>
            <a:endParaRPr lang="ru-RU" sz="3000" dirty="0">
              <a:solidFill>
                <a:schemeClr val="tx1"/>
              </a:solidFill>
            </a:endParaRPr>
          </a:p>
        </p:txBody>
      </p:sp>
      <p:sp>
        <p:nvSpPr>
          <p:cNvPr id="3" name="Объект 2"/>
          <p:cNvSpPr>
            <a:spLocks noGrp="1"/>
          </p:cNvSpPr>
          <p:nvPr>
            <p:ph idx="1"/>
          </p:nvPr>
        </p:nvSpPr>
        <p:spPr>
          <a:xfrm>
            <a:off x="150112" y="660400"/>
            <a:ext cx="9595250" cy="3880773"/>
          </a:xfrm>
        </p:spPr>
        <p:txBody>
          <a:bodyPr>
            <a:noAutofit/>
          </a:bodyPr>
          <a:lstStyle/>
          <a:p>
            <a:pPr algn="just"/>
            <a:r>
              <a:rPr lang="ru-RU" sz="2200" b="1" u="sng" dirty="0">
                <a:solidFill>
                  <a:schemeClr val="tx1"/>
                </a:solidFill>
              </a:rPr>
              <a:t>Блочные шифры </a:t>
            </a:r>
            <a:r>
              <a:rPr lang="ru-RU" sz="2200" dirty="0">
                <a:solidFill>
                  <a:schemeClr val="tx1"/>
                </a:solidFill>
              </a:rPr>
              <a:t>– Блочными называются шифры, в которых логической единицей шифрования является некоторый блок открытого текста, после преобразования которого получается блок </a:t>
            </a:r>
            <a:r>
              <a:rPr lang="ru-RU" sz="2200" dirty="0" smtClean="0">
                <a:solidFill>
                  <a:schemeClr val="tx1"/>
                </a:solidFill>
              </a:rPr>
              <a:t>шифрованного текста</a:t>
            </a:r>
            <a:r>
              <a:rPr lang="ru-RU" sz="2200" dirty="0">
                <a:solidFill>
                  <a:schemeClr val="tx1"/>
                </a:solidFill>
              </a:rPr>
              <a:t>	такой	же	длины. Например: DES, шифр </a:t>
            </a:r>
            <a:r>
              <a:rPr lang="ru-RU" sz="2200" dirty="0" err="1">
                <a:solidFill>
                  <a:schemeClr val="tx1"/>
                </a:solidFill>
              </a:rPr>
              <a:t>Файстеля</a:t>
            </a:r>
            <a:r>
              <a:rPr lang="ru-RU" sz="2200" dirty="0" smtClean="0">
                <a:solidFill>
                  <a:schemeClr val="tx1"/>
                </a:solidFill>
              </a:rPr>
              <a:t>.</a:t>
            </a:r>
            <a:endParaRPr lang="en-US" sz="2200" dirty="0" smtClean="0">
              <a:solidFill>
                <a:schemeClr val="tx1"/>
              </a:solidFill>
            </a:endParaRPr>
          </a:p>
          <a:p>
            <a:pPr algn="just"/>
            <a:r>
              <a:rPr lang="ru-RU" sz="2200" b="1" u="sng" dirty="0" smtClean="0">
                <a:solidFill>
                  <a:schemeClr val="tx1"/>
                </a:solidFill>
              </a:rPr>
              <a:t>Поточные </a:t>
            </a:r>
            <a:r>
              <a:rPr lang="ru-RU" sz="2200" b="1" u="sng" dirty="0">
                <a:solidFill>
                  <a:schemeClr val="tx1"/>
                </a:solidFill>
              </a:rPr>
              <a:t>шифры </a:t>
            </a:r>
            <a:r>
              <a:rPr lang="ru-RU" sz="2200" dirty="0">
                <a:solidFill>
                  <a:schemeClr val="tx1"/>
                </a:solidFill>
              </a:rPr>
              <a:t>– подразумевают шифрование всех элементов открытого текста последовательно, одного за другим (бит за битом, байт за байтом).</a:t>
            </a:r>
          </a:p>
          <a:p>
            <a:pPr marL="0" indent="0" algn="just">
              <a:buNone/>
            </a:pPr>
            <a:r>
              <a:rPr lang="ru-RU" sz="2200" dirty="0">
                <a:solidFill>
                  <a:schemeClr val="tx1"/>
                </a:solidFill>
              </a:rPr>
              <a:t>Примерами классических поточных шифров являются шифры </a:t>
            </a:r>
            <a:r>
              <a:rPr lang="ru-RU" sz="2200" dirty="0" err="1">
                <a:solidFill>
                  <a:schemeClr val="tx1"/>
                </a:solidFill>
              </a:rPr>
              <a:t>Виженера</a:t>
            </a:r>
            <a:r>
              <a:rPr lang="ru-RU" sz="2200" dirty="0">
                <a:solidFill>
                  <a:schemeClr val="tx1"/>
                </a:solidFill>
              </a:rPr>
              <a:t> (с автоматическим выбором ключа) и </a:t>
            </a:r>
            <a:r>
              <a:rPr lang="ru-RU" sz="2200" dirty="0" err="1">
                <a:solidFill>
                  <a:schemeClr val="tx1"/>
                </a:solidFill>
              </a:rPr>
              <a:t>Вернама</a:t>
            </a:r>
            <a:r>
              <a:rPr lang="ru-RU" sz="2200" dirty="0" smtClean="0">
                <a:solidFill>
                  <a:schemeClr val="tx1"/>
                </a:solidFill>
              </a:rPr>
              <a:t>.</a:t>
            </a:r>
          </a:p>
          <a:p>
            <a:pPr marL="0" indent="0" algn="just">
              <a:buNone/>
            </a:pPr>
            <a:endParaRPr lang="ru-RU" sz="2200" dirty="0">
              <a:solidFill>
                <a:schemeClr val="tx1"/>
              </a:solidFill>
            </a:endParaRPr>
          </a:p>
          <a:p>
            <a:pPr marL="0" indent="0" algn="just">
              <a:buNone/>
            </a:pPr>
            <a:r>
              <a:rPr lang="ru-RU" sz="2200" dirty="0">
                <a:solidFill>
                  <a:schemeClr val="tx1"/>
                </a:solidFill>
              </a:rPr>
              <a:t>Блочные шифры изучены гораздо лучше. Считается, что они обладают более широкой областью применения, чем поточные. Большинство сетевых приложений, в которых применяется схема традиционного шифрования, используют блочные шифры.</a:t>
            </a:r>
          </a:p>
          <a:p>
            <a:pPr marL="0" indent="0" algn="just">
              <a:buNone/>
            </a:pPr>
            <a:endParaRPr lang="ru-RU" sz="2200" dirty="0">
              <a:solidFill>
                <a:schemeClr val="tx1"/>
              </a:solidFill>
            </a:endParaRP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749375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868930" cy="3880773"/>
          </a:xfrm>
        </p:spPr>
        <p:txBody>
          <a:bodyPr>
            <a:noAutofit/>
          </a:bodyPr>
          <a:lstStyle/>
          <a:p>
            <a:pPr marL="0" indent="0" algn="just">
              <a:buNone/>
            </a:pPr>
            <a:r>
              <a:rPr lang="ru-RU" sz="2200" dirty="0">
                <a:solidFill>
                  <a:schemeClr val="tx1"/>
                </a:solidFill>
              </a:rPr>
              <a:t>Процесс воссоздания открытого текста (Х) и/или ключа (К) называется</a:t>
            </a:r>
          </a:p>
          <a:p>
            <a:pPr marL="0" indent="0" algn="just">
              <a:buNone/>
            </a:pPr>
            <a:r>
              <a:rPr lang="ru-RU" sz="2200" b="1" u="sng" dirty="0" err="1">
                <a:solidFill>
                  <a:schemeClr val="tx1"/>
                </a:solidFill>
              </a:rPr>
              <a:t>криптоанализом</a:t>
            </a:r>
            <a:r>
              <a:rPr lang="ru-RU" sz="2200" b="1" u="sng" dirty="0">
                <a:solidFill>
                  <a:schemeClr val="tx1"/>
                </a:solidFill>
              </a:rPr>
              <a:t>.</a:t>
            </a:r>
            <a:endParaRPr lang="ru-RU" sz="2200" u="sng" dirty="0">
              <a:solidFill>
                <a:schemeClr val="tx1"/>
              </a:solidFill>
            </a:endParaRPr>
          </a:p>
          <a:p>
            <a:pPr marL="0" indent="0" algn="just">
              <a:buNone/>
            </a:pPr>
            <a:r>
              <a:rPr lang="ru-RU" sz="2200" dirty="0">
                <a:solidFill>
                  <a:schemeClr val="tx1"/>
                </a:solidFill>
              </a:rPr>
              <a:t>Алгоритм шифрования считается раскрытым, если найдена процедура, позволяющая подобрать ключ за реальное время.</a:t>
            </a:r>
          </a:p>
          <a:p>
            <a:pPr marL="0" indent="0" algn="just">
              <a:buNone/>
            </a:pPr>
            <a:r>
              <a:rPr lang="ru-RU" sz="2200" dirty="0">
                <a:solidFill>
                  <a:schemeClr val="tx1"/>
                </a:solidFill>
              </a:rPr>
              <a:t>Сложность алгоритма раскрытия является одной из важных характеристик криптосистемы и называется </a:t>
            </a:r>
            <a:r>
              <a:rPr lang="ru-RU" sz="2200" b="1" u="sng" dirty="0" err="1">
                <a:solidFill>
                  <a:schemeClr val="tx1"/>
                </a:solidFill>
              </a:rPr>
              <a:t>криптостойкостью</a:t>
            </a:r>
            <a:r>
              <a:rPr lang="ru-RU" sz="2200" b="1" u="sng" dirty="0">
                <a:solidFill>
                  <a:schemeClr val="tx1"/>
                </a:solidFill>
              </a:rPr>
              <a:t>.</a:t>
            </a:r>
            <a:endParaRPr lang="ru-RU" sz="2200" u="sng" dirty="0">
              <a:solidFill>
                <a:schemeClr val="tx1"/>
              </a:solidFill>
            </a:endParaRPr>
          </a:p>
          <a:p>
            <a:pPr marL="0" indent="0" algn="just">
              <a:buNone/>
            </a:pPr>
            <a:r>
              <a:rPr lang="ru-RU" sz="2200" b="1" dirty="0">
                <a:solidFill>
                  <a:schemeClr val="tx1"/>
                </a:solidFill>
              </a:rPr>
              <a:t> </a:t>
            </a:r>
            <a:endParaRPr lang="ru-RU" sz="2200" dirty="0">
              <a:solidFill>
                <a:schemeClr val="tx1"/>
              </a:solidFill>
            </a:endParaRPr>
          </a:p>
          <a:p>
            <a:pPr marL="0" indent="0" algn="just">
              <a:buNone/>
            </a:pPr>
            <a:r>
              <a:rPr lang="ru-RU" sz="2200" dirty="0">
                <a:solidFill>
                  <a:schemeClr val="tx1"/>
                </a:solidFill>
              </a:rPr>
              <a:t>Самым древним и самым простым из известных подстановочных шифров является </a:t>
            </a:r>
            <a:r>
              <a:rPr lang="ru-RU" sz="2200" b="1" u="sng" dirty="0">
                <a:solidFill>
                  <a:schemeClr val="tx1"/>
                </a:solidFill>
              </a:rPr>
              <a:t>шифр Юлия Цезаря</a:t>
            </a:r>
            <a:r>
              <a:rPr lang="ru-RU" sz="2200" dirty="0">
                <a:solidFill>
                  <a:schemeClr val="tx1"/>
                </a:solidFill>
              </a:rPr>
              <a:t>. В шифре Цезаря каждая буква алфавита заменяется буквой, которая находится на 3 позиции дальше в этом же алфавите.</a:t>
            </a:r>
          </a:p>
          <a:p>
            <a:pPr marL="0" indent="0" algn="just">
              <a:buNone/>
            </a:pPr>
            <a:r>
              <a:rPr lang="ru-RU" sz="2200" dirty="0">
                <a:solidFill>
                  <a:schemeClr val="tx1"/>
                </a:solidFill>
              </a:rPr>
              <a:t>В общем случае сдвиг может быть любым (от 1 до 25). Если каждой букве назначить числовой эквивалент, то:</a:t>
            </a:r>
          </a:p>
          <a:p>
            <a:pPr marL="0" indent="0" algn="just">
              <a:buNone/>
            </a:pPr>
            <a:r>
              <a:rPr lang="ru-RU" sz="2200" dirty="0">
                <a:solidFill>
                  <a:schemeClr val="tx1"/>
                </a:solidFill>
              </a:rPr>
              <a:t>Y = </a:t>
            </a:r>
            <a:r>
              <a:rPr lang="ru-RU" sz="2200" dirty="0" err="1">
                <a:solidFill>
                  <a:schemeClr val="tx1"/>
                </a:solidFill>
              </a:rPr>
              <a:t>E</a:t>
            </a:r>
            <a:r>
              <a:rPr lang="ru-RU" sz="2200" baseline="-25000" dirty="0" err="1">
                <a:solidFill>
                  <a:schemeClr val="tx1"/>
                </a:solidFill>
              </a:rPr>
              <a:t>k</a:t>
            </a:r>
            <a:r>
              <a:rPr lang="ru-RU" sz="2200" dirty="0">
                <a:solidFill>
                  <a:schemeClr val="tx1"/>
                </a:solidFill>
              </a:rPr>
              <a:t>(X) = (x + k)mod26 Получаем обобщенный алгоритм Цезаря.</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261865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9580605" cy="3880773"/>
          </a:xfrm>
        </p:spPr>
        <p:txBody>
          <a:bodyPr>
            <a:noAutofit/>
          </a:bodyPr>
          <a:lstStyle/>
          <a:p>
            <a:pPr marL="0" indent="0" algn="just">
              <a:buNone/>
            </a:pPr>
            <a:r>
              <a:rPr lang="ru-RU" sz="2200" dirty="0">
                <a:solidFill>
                  <a:schemeClr val="tx1"/>
                </a:solidFill>
              </a:rPr>
              <a:t>Шифр Цезаря со сдвигом на 13 букв вправо обозначается rot13.</a:t>
            </a:r>
          </a:p>
          <a:p>
            <a:pPr marL="0" indent="0" algn="just">
              <a:buNone/>
            </a:pPr>
            <a:r>
              <a:rPr lang="ru-RU" sz="2200" dirty="0">
                <a:solidFill>
                  <a:schemeClr val="tx1"/>
                </a:solidFill>
              </a:rPr>
              <a:t>Раскрыть	такой	шифр	можно	путем	простого	последовательного перебора вариантов. Применение простого перебора оправдано следующим:</a:t>
            </a:r>
          </a:p>
          <a:p>
            <a:pPr algn="just"/>
            <a:r>
              <a:rPr lang="ru-RU" sz="2200" dirty="0">
                <a:solidFill>
                  <a:schemeClr val="tx1"/>
                </a:solidFill>
              </a:rPr>
              <a:t>известны алгоритмы шифрования и </a:t>
            </a:r>
            <a:r>
              <a:rPr lang="ru-RU" sz="2200" dirty="0" err="1">
                <a:solidFill>
                  <a:schemeClr val="tx1"/>
                </a:solidFill>
              </a:rPr>
              <a:t>расшифрования</a:t>
            </a:r>
            <a:r>
              <a:rPr lang="ru-RU" sz="2200" dirty="0">
                <a:solidFill>
                  <a:schemeClr val="tx1"/>
                </a:solidFill>
              </a:rPr>
              <a:t>;</a:t>
            </a:r>
          </a:p>
          <a:p>
            <a:pPr algn="just"/>
            <a:r>
              <a:rPr lang="ru-RU" sz="2200" dirty="0">
                <a:solidFill>
                  <a:schemeClr val="tx1"/>
                </a:solidFill>
              </a:rPr>
              <a:t>всего 25 вариантов;</a:t>
            </a:r>
          </a:p>
          <a:p>
            <a:pPr algn="just"/>
            <a:r>
              <a:rPr lang="ru-RU" sz="2200" dirty="0">
                <a:solidFill>
                  <a:schemeClr val="tx1"/>
                </a:solidFill>
              </a:rPr>
              <a:t>известен язык открытого текста.</a:t>
            </a:r>
          </a:p>
          <a:p>
            <a:pPr marL="0" indent="0" algn="just">
              <a:buNone/>
            </a:pPr>
            <a:r>
              <a:rPr lang="ru-RU" sz="2200" dirty="0">
                <a:solidFill>
                  <a:schemeClr val="tx1"/>
                </a:solidFill>
              </a:rPr>
              <a:t>В большинстве случаев при защите сетей выполняется 1), но не 2). Важная характеристика – 3). Если исходный текст предварительно сжат, то это сильно затрудняет распознавание.</a:t>
            </a:r>
          </a:p>
          <a:p>
            <a:pPr marL="0" indent="0" algn="just">
              <a:buNone/>
            </a:pPr>
            <a:r>
              <a:rPr lang="ru-RU" sz="2200" dirty="0">
                <a:solidFill>
                  <a:schemeClr val="tx1"/>
                </a:solidFill>
              </a:rPr>
              <a:t>Для </a:t>
            </a:r>
            <a:r>
              <a:rPr lang="ru-RU" sz="2200" dirty="0" err="1">
                <a:solidFill>
                  <a:schemeClr val="tx1"/>
                </a:solidFill>
              </a:rPr>
              <a:t>криптоаналитика</a:t>
            </a:r>
            <a:r>
              <a:rPr lang="ru-RU" sz="2200" dirty="0">
                <a:solidFill>
                  <a:schemeClr val="tx1"/>
                </a:solidFill>
              </a:rPr>
              <a:t> существует и другая возможность раскрытия шифра (кроме перебора вариантов). Если </a:t>
            </a:r>
            <a:r>
              <a:rPr lang="ru-RU" sz="2200" dirty="0" err="1">
                <a:solidFill>
                  <a:schemeClr val="tx1"/>
                </a:solidFill>
              </a:rPr>
              <a:t>криптоаналитик</a:t>
            </a:r>
            <a:r>
              <a:rPr lang="ru-RU" sz="2200" dirty="0">
                <a:solidFill>
                  <a:schemeClr val="tx1"/>
                </a:solidFill>
              </a:rPr>
              <a:t> имеет представление о природе открытого текста, можно использовать  информацию о характерных признаках, присущих текстам на соответствующем языке (статистические методы). Например, анализ частот появления букв алфавита.</a:t>
            </a:r>
          </a:p>
          <a:p>
            <a:pPr marL="0" indent="0" algn="just">
              <a:buNone/>
            </a:pPr>
            <a:r>
              <a:rPr lang="ru-RU" sz="2200" dirty="0">
                <a:solidFill>
                  <a:schemeClr val="tx1"/>
                </a:solidFill>
              </a:rPr>
              <a:t/>
            </a:r>
            <a:br>
              <a:rPr lang="ru-RU" sz="2200" dirty="0">
                <a:solidFill>
                  <a:schemeClr val="tx1"/>
                </a:solidFill>
              </a:rPr>
            </a:br>
            <a:endParaRPr lang="ru-RU" sz="2200" dirty="0">
              <a:solidFill>
                <a:schemeClr val="tx1"/>
              </a:solidFill>
            </a:endParaRPr>
          </a:p>
        </p:txBody>
      </p:sp>
    </p:spTree>
    <p:extLst>
      <p:ext uri="{BB962C8B-B14F-4D97-AF65-F5344CB8AC3E}">
        <p14:creationId xmlns:p14="http://schemas.microsoft.com/office/powerpoint/2010/main" val="2047185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0083114" cy="6573795"/>
          </a:xfrm>
        </p:spPr>
        <p:txBody>
          <a:bodyPr>
            <a:noAutofit/>
          </a:bodyPr>
          <a:lstStyle/>
          <a:p>
            <a:pPr marL="0" indent="0" algn="just">
              <a:buNone/>
            </a:pPr>
            <a:r>
              <a:rPr lang="ru-RU" sz="2200" b="1" dirty="0" err="1">
                <a:solidFill>
                  <a:schemeClr val="tx1"/>
                </a:solidFill>
              </a:rPr>
              <a:t>Моноалфавитные</a:t>
            </a:r>
            <a:r>
              <a:rPr lang="ru-RU" sz="2200" b="1" dirty="0">
                <a:solidFill>
                  <a:schemeClr val="tx1"/>
                </a:solidFill>
              </a:rPr>
              <a:t> шифры </a:t>
            </a:r>
            <a:r>
              <a:rPr lang="ru-RU" sz="2200" dirty="0">
                <a:solidFill>
                  <a:schemeClr val="tx1"/>
                </a:solidFill>
              </a:rPr>
              <a:t>легко раскрываются, т.к. они наследуют частотность употребления букв оригинального алфавита. Чтобы в тексте, шифрованном с помощью методов подстановок, структура исходного текста проявлялась менее заметно, можно использовать:</a:t>
            </a:r>
          </a:p>
          <a:p>
            <a:pPr algn="just"/>
            <a:r>
              <a:rPr lang="ru-RU" sz="2200" dirty="0">
                <a:solidFill>
                  <a:schemeClr val="tx1"/>
                </a:solidFill>
              </a:rPr>
              <a:t>многобуквенное шифрование, т.е. замещение не отдельных символов открытого текста, а комбинаций нескольких символов;</a:t>
            </a:r>
          </a:p>
          <a:p>
            <a:pPr algn="just"/>
            <a:r>
              <a:rPr lang="ru-RU" sz="2200" dirty="0">
                <a:solidFill>
                  <a:schemeClr val="tx1"/>
                </a:solidFill>
              </a:rPr>
              <a:t>несколько алфавитов.</a:t>
            </a:r>
          </a:p>
          <a:p>
            <a:pPr marL="0" indent="0" algn="just">
              <a:buNone/>
            </a:pPr>
            <a:r>
              <a:rPr lang="ru-RU" sz="2200" dirty="0">
                <a:solidFill>
                  <a:schemeClr val="tx1"/>
                </a:solidFill>
              </a:rPr>
              <a:t>Один из наиболее известных шифров, базирующихся на методе </a:t>
            </a:r>
            <a:r>
              <a:rPr lang="ru-RU" sz="2200" b="1" dirty="0">
                <a:solidFill>
                  <a:schemeClr val="tx1"/>
                </a:solidFill>
              </a:rPr>
              <a:t>многобуквенного шифрования</a:t>
            </a:r>
            <a:r>
              <a:rPr lang="ru-RU" sz="2200" dirty="0">
                <a:solidFill>
                  <a:schemeClr val="tx1"/>
                </a:solidFill>
              </a:rPr>
              <a:t>, - </a:t>
            </a:r>
            <a:r>
              <a:rPr lang="ru-RU" sz="2200" b="1" u="sng" dirty="0">
                <a:solidFill>
                  <a:schemeClr val="tx1"/>
                </a:solidFill>
              </a:rPr>
              <a:t>шифр </a:t>
            </a:r>
            <a:r>
              <a:rPr lang="ru-RU" sz="2200" b="1" u="sng" dirty="0" err="1">
                <a:solidFill>
                  <a:schemeClr val="tx1"/>
                </a:solidFill>
              </a:rPr>
              <a:t>Плейфейера</a:t>
            </a:r>
            <a:r>
              <a:rPr lang="ru-RU" sz="2200" b="1" u="sng" dirty="0">
                <a:solidFill>
                  <a:schemeClr val="tx1"/>
                </a:solidFill>
              </a:rPr>
              <a:t> (</a:t>
            </a:r>
            <a:r>
              <a:rPr lang="ru-RU" sz="2200" b="1" u="sng" dirty="0" err="1">
                <a:solidFill>
                  <a:schemeClr val="tx1"/>
                </a:solidFill>
              </a:rPr>
              <a:t>Playfair</a:t>
            </a:r>
            <a:r>
              <a:rPr lang="ru-RU" sz="2200" b="1" u="sng" dirty="0">
                <a:solidFill>
                  <a:schemeClr val="tx1"/>
                </a:solidFill>
              </a:rPr>
              <a:t>). </a:t>
            </a:r>
            <a:r>
              <a:rPr lang="ru-RU" sz="2200" dirty="0">
                <a:solidFill>
                  <a:schemeClr val="tx1"/>
                </a:solidFill>
              </a:rPr>
              <a:t>В нем биграммы (комбинации из двух букв) открытого текста рассматриваются как самостоятельные единицы, преобразуемые в заданные биграммы шифрованного текста. Анализ частот биграмм сложнее. Долго считалось, что шифр </a:t>
            </a:r>
            <a:r>
              <a:rPr lang="ru-RU" sz="2200" dirty="0" err="1">
                <a:solidFill>
                  <a:schemeClr val="tx1"/>
                </a:solidFill>
              </a:rPr>
              <a:t>Плейфейера</a:t>
            </a:r>
            <a:r>
              <a:rPr lang="ru-RU" sz="2200" dirty="0">
                <a:solidFill>
                  <a:schemeClr val="tx1"/>
                </a:solidFill>
              </a:rPr>
              <a:t> взломать нельзя. Он служил стандартом шифрования в британской армии во время 1-й мировой войны и даже использовался в годы 2-й мировой войны в США.</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2661151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84841"/>
            <a:ext cx="9728886" cy="3880773"/>
          </a:xfrm>
        </p:spPr>
        <p:txBody>
          <a:bodyPr>
            <a:noAutofit/>
          </a:bodyPr>
          <a:lstStyle/>
          <a:p>
            <a:pPr marL="0" indent="0" algn="just">
              <a:buNone/>
            </a:pPr>
            <a:r>
              <a:rPr lang="ru-RU" sz="2200" dirty="0">
                <a:solidFill>
                  <a:schemeClr val="tx1"/>
                </a:solidFill>
              </a:rPr>
              <a:t>Примером </a:t>
            </a:r>
            <a:r>
              <a:rPr lang="ru-RU" sz="2200" b="1" dirty="0">
                <a:solidFill>
                  <a:schemeClr val="tx1"/>
                </a:solidFill>
              </a:rPr>
              <a:t>многобуквенного шифра </a:t>
            </a:r>
            <a:r>
              <a:rPr lang="ru-RU" sz="2200" dirty="0">
                <a:solidFill>
                  <a:schemeClr val="tx1"/>
                </a:solidFill>
              </a:rPr>
              <a:t>является также </a:t>
            </a:r>
            <a:r>
              <a:rPr lang="ru-RU" sz="2200" b="1" u="sng" dirty="0">
                <a:solidFill>
                  <a:schemeClr val="tx1"/>
                </a:solidFill>
              </a:rPr>
              <a:t>шифр Хилла </a:t>
            </a:r>
            <a:r>
              <a:rPr lang="ru-RU" sz="2200" dirty="0">
                <a:solidFill>
                  <a:schemeClr val="tx1"/>
                </a:solidFill>
              </a:rPr>
              <a:t>(1929г.). В его основе лежит алгоритм, который заменяет каждые m последовательных букв открытого текста m буквами шифрованного текста.</a:t>
            </a:r>
          </a:p>
          <a:p>
            <a:pPr marL="0" indent="0" algn="just">
              <a:buNone/>
            </a:pPr>
            <a:r>
              <a:rPr lang="ru-RU" sz="2200" dirty="0">
                <a:solidFill>
                  <a:schemeClr val="tx1"/>
                </a:solidFill>
              </a:rPr>
              <a:t>Одна из возможностей усовершенствования простого </a:t>
            </a:r>
            <a:r>
              <a:rPr lang="ru-RU" sz="2200" dirty="0" err="1">
                <a:solidFill>
                  <a:schemeClr val="tx1"/>
                </a:solidFill>
              </a:rPr>
              <a:t>моноалфавитного</a:t>
            </a:r>
            <a:r>
              <a:rPr lang="ru-RU" sz="2200" dirty="0">
                <a:solidFill>
                  <a:schemeClr val="tx1"/>
                </a:solidFill>
              </a:rPr>
              <a:t> шифра заключается в использовании нескольких </a:t>
            </a:r>
            <a:r>
              <a:rPr lang="ru-RU" sz="2200" dirty="0" err="1">
                <a:solidFill>
                  <a:schemeClr val="tx1"/>
                </a:solidFill>
              </a:rPr>
              <a:t>моноалфавитных</a:t>
            </a:r>
            <a:r>
              <a:rPr lang="ru-RU" sz="2200" dirty="0">
                <a:solidFill>
                  <a:schemeClr val="tx1"/>
                </a:solidFill>
              </a:rPr>
              <a:t> подстановок в зависимости от определенных условий. Семейство шифров, основанных на применении таких методов шифрования, называется </a:t>
            </a:r>
            <a:r>
              <a:rPr lang="ru-RU" sz="2200" b="1" dirty="0" err="1">
                <a:solidFill>
                  <a:schemeClr val="tx1"/>
                </a:solidFill>
              </a:rPr>
              <a:t>полиалфавитными</a:t>
            </a:r>
            <a:r>
              <a:rPr lang="ru-RU" sz="2200" b="1" dirty="0">
                <a:solidFill>
                  <a:schemeClr val="tx1"/>
                </a:solidFill>
              </a:rPr>
              <a:t> шифрами. </a:t>
            </a:r>
            <a:r>
              <a:rPr lang="ru-RU" sz="2200" dirty="0">
                <a:solidFill>
                  <a:schemeClr val="tx1"/>
                </a:solidFill>
              </a:rPr>
              <a:t>Они обладают следующими свойствами:</a:t>
            </a:r>
          </a:p>
          <a:p>
            <a:pPr algn="just"/>
            <a:r>
              <a:rPr lang="ru-RU" sz="2200" i="1" dirty="0">
                <a:solidFill>
                  <a:schemeClr val="tx1"/>
                </a:solidFill>
              </a:rPr>
              <a:t>используется набор связанных </a:t>
            </a:r>
            <a:r>
              <a:rPr lang="ru-RU" sz="2200" i="1" dirty="0" err="1">
                <a:solidFill>
                  <a:schemeClr val="tx1"/>
                </a:solidFill>
              </a:rPr>
              <a:t>моноалфавитных</a:t>
            </a:r>
            <a:r>
              <a:rPr lang="ru-RU" sz="2200" i="1" dirty="0">
                <a:solidFill>
                  <a:schemeClr val="tx1"/>
                </a:solidFill>
              </a:rPr>
              <a:t> </a:t>
            </a:r>
            <a:r>
              <a:rPr lang="ru-RU" sz="2200" i="1" dirty="0" smtClean="0">
                <a:solidFill>
                  <a:schemeClr val="tx1"/>
                </a:solidFill>
              </a:rPr>
              <a:t>подстановок</a:t>
            </a:r>
            <a:endParaRPr lang="ru-RU" sz="2200" i="1" dirty="0">
              <a:solidFill>
                <a:schemeClr val="tx1"/>
              </a:solidFill>
            </a:endParaRPr>
          </a:p>
          <a:p>
            <a:pPr algn="just"/>
            <a:r>
              <a:rPr lang="ru-RU" sz="2200" i="1" dirty="0">
                <a:solidFill>
                  <a:schemeClr val="tx1"/>
                </a:solidFill>
              </a:rPr>
              <a:t>имеется ключ, по которому определяется, какое конкретное преобразование должно применяться для шифрования на данном </a:t>
            </a:r>
            <a:r>
              <a:rPr lang="ru-RU" sz="2200" i="1" dirty="0" smtClean="0">
                <a:solidFill>
                  <a:schemeClr val="tx1"/>
                </a:solidFill>
              </a:rPr>
              <a:t>этапе</a:t>
            </a:r>
            <a:endParaRPr lang="ru-RU" sz="2200" i="1" dirty="0">
              <a:solidFill>
                <a:schemeClr val="tx1"/>
              </a:solidFill>
            </a:endParaRPr>
          </a:p>
          <a:p>
            <a:pPr marL="0" indent="0" algn="just">
              <a:buNone/>
            </a:pPr>
            <a:r>
              <a:rPr lang="ru-RU" sz="2200" dirty="0" err="1">
                <a:solidFill>
                  <a:schemeClr val="tx1"/>
                </a:solidFill>
              </a:rPr>
              <a:t>Полиалфавитные</a:t>
            </a:r>
            <a:r>
              <a:rPr lang="ru-RU" sz="2200" dirty="0">
                <a:solidFill>
                  <a:schemeClr val="tx1"/>
                </a:solidFill>
              </a:rPr>
              <a:t> подстановочные шифры были придуманы в 15-м веке. Леоном </a:t>
            </a:r>
            <a:r>
              <a:rPr lang="ru-RU" sz="2200" dirty="0" err="1">
                <a:solidFill>
                  <a:schemeClr val="tx1"/>
                </a:solidFill>
              </a:rPr>
              <a:t>Баттистой</a:t>
            </a:r>
            <a:r>
              <a:rPr lang="ru-RU" sz="2200" dirty="0">
                <a:solidFill>
                  <a:schemeClr val="tx1"/>
                </a:solidFill>
              </a:rPr>
              <a:t>-Альберти. Они пользовались популярностью до 19 века, когда их начали взламывать.</a:t>
            </a:r>
          </a:p>
          <a:p>
            <a:pPr marL="0" indent="0" algn="just">
              <a:buNone/>
            </a:pPr>
            <a:endParaRPr lang="ru-RU" sz="2200" dirty="0">
              <a:solidFill>
                <a:schemeClr val="tx1"/>
              </a:solidFill>
            </a:endParaRPr>
          </a:p>
        </p:txBody>
      </p:sp>
      <p:sp>
        <p:nvSpPr>
          <p:cNvPr id="2" name="AutoShape 2" descr="Картинки по запросу шифр Хилла"/>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Рисунок 3"/>
          <p:cNvPicPr>
            <a:picLocks noChangeAspect="1"/>
          </p:cNvPicPr>
          <p:nvPr/>
        </p:nvPicPr>
        <p:blipFill>
          <a:blip r:embed="rId2"/>
          <a:stretch>
            <a:fillRect/>
          </a:stretch>
        </p:blipFill>
        <p:spPr>
          <a:xfrm>
            <a:off x="9854001" y="84842"/>
            <a:ext cx="2232143" cy="1480008"/>
          </a:xfrm>
          <a:prstGeom prst="rect">
            <a:avLst/>
          </a:prstGeom>
        </p:spPr>
      </p:pic>
    </p:spTree>
    <p:extLst>
      <p:ext uri="{BB962C8B-B14F-4D97-AF65-F5344CB8AC3E}">
        <p14:creationId xmlns:p14="http://schemas.microsoft.com/office/powerpoint/2010/main" val="2169832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50557"/>
            <a:ext cx="6853287" cy="6707443"/>
          </a:xfrm>
        </p:spPr>
        <p:txBody>
          <a:bodyPr>
            <a:noAutofit/>
          </a:bodyPr>
          <a:lstStyle/>
          <a:p>
            <a:pPr marL="0" indent="0" algn="just">
              <a:buNone/>
            </a:pPr>
            <a:r>
              <a:rPr lang="ru-RU" sz="2200" dirty="0">
                <a:solidFill>
                  <a:schemeClr val="tx1"/>
                </a:solidFill>
              </a:rPr>
              <a:t>Самым известным и простым алгоритмом такого рода является </a:t>
            </a:r>
            <a:r>
              <a:rPr lang="ru-RU" sz="2200" b="1" u="sng" dirty="0">
                <a:solidFill>
                  <a:schemeClr val="tx1"/>
                </a:solidFill>
              </a:rPr>
              <a:t>шифр </a:t>
            </a:r>
            <a:r>
              <a:rPr lang="ru-RU" sz="2200" b="1" u="sng" dirty="0" err="1">
                <a:solidFill>
                  <a:schemeClr val="tx1"/>
                </a:solidFill>
              </a:rPr>
              <a:t>Виженера</a:t>
            </a:r>
            <a:r>
              <a:rPr lang="ru-RU" sz="2200" b="1" dirty="0">
                <a:solidFill>
                  <a:schemeClr val="tx1"/>
                </a:solidFill>
              </a:rPr>
              <a:t> </a:t>
            </a:r>
            <a:r>
              <a:rPr lang="ru-RU" sz="2200" dirty="0">
                <a:solidFill>
                  <a:schemeClr val="tx1"/>
                </a:solidFill>
              </a:rPr>
              <a:t>(поточный).</a:t>
            </a:r>
          </a:p>
          <a:p>
            <a:pPr marL="0" indent="0" algn="just">
              <a:buNone/>
            </a:pPr>
            <a:r>
              <a:rPr lang="ru-RU" sz="2200" dirty="0">
                <a:solidFill>
                  <a:schemeClr val="tx1"/>
                </a:solidFill>
              </a:rPr>
              <a:t>Лучшей защитой от статистических методов </a:t>
            </a:r>
            <a:r>
              <a:rPr lang="ru-RU" sz="2200" dirty="0" err="1">
                <a:solidFill>
                  <a:schemeClr val="tx1"/>
                </a:solidFill>
              </a:rPr>
              <a:t>криптоанализа</a:t>
            </a:r>
            <a:r>
              <a:rPr lang="ru-RU" sz="2200" dirty="0">
                <a:solidFill>
                  <a:schemeClr val="tx1"/>
                </a:solidFill>
              </a:rPr>
              <a:t> (т. е. по частоте появления букв) является выбор ключевого слова, по длине равного длине открытого текста, но отличающегося от открытого текста по статистическим показателям. Такая система была предложена инженером компании AT&amp;T Гилбертом </a:t>
            </a:r>
            <a:r>
              <a:rPr lang="ru-RU" sz="2200" dirty="0" err="1">
                <a:solidFill>
                  <a:schemeClr val="tx1"/>
                </a:solidFill>
              </a:rPr>
              <a:t>Вернамом</a:t>
            </a:r>
            <a:r>
              <a:rPr lang="ru-RU" sz="2200" dirty="0">
                <a:solidFill>
                  <a:schemeClr val="tx1"/>
                </a:solidFill>
              </a:rPr>
              <a:t> в 1918 году. В </a:t>
            </a:r>
            <a:r>
              <a:rPr lang="ru-RU" sz="2200" b="1" u="sng" dirty="0">
                <a:solidFill>
                  <a:schemeClr val="tx1"/>
                </a:solidFill>
              </a:rPr>
              <a:t>алгоритме </a:t>
            </a:r>
            <a:r>
              <a:rPr lang="ru-RU" sz="2200" b="1" u="sng" dirty="0" err="1">
                <a:solidFill>
                  <a:schemeClr val="tx1"/>
                </a:solidFill>
              </a:rPr>
              <a:t>Вернама</a:t>
            </a:r>
            <a:r>
              <a:rPr lang="ru-RU" sz="2200" b="1" u="sng" dirty="0">
                <a:solidFill>
                  <a:schemeClr val="tx1"/>
                </a:solidFill>
              </a:rPr>
              <a:t> </a:t>
            </a:r>
            <a:r>
              <a:rPr lang="ru-RU" sz="2200" dirty="0">
                <a:solidFill>
                  <a:schemeClr val="tx1"/>
                </a:solidFill>
              </a:rPr>
              <a:t>шифрованный текст генерируется путем побитового выполнения операции XOR для открытого текста и ключа.</a:t>
            </a:r>
          </a:p>
          <a:p>
            <a:pPr marL="0" indent="0" algn="just">
              <a:buNone/>
            </a:pPr>
            <a:r>
              <a:rPr lang="ru-RU" sz="2200" dirty="0" err="1">
                <a:solidFill>
                  <a:schemeClr val="tx1"/>
                </a:solidFill>
              </a:rPr>
              <a:t>С</a:t>
            </a:r>
            <a:r>
              <a:rPr lang="ru-RU" sz="2200" baseline="-25000" dirty="0" err="1">
                <a:solidFill>
                  <a:schemeClr val="tx1"/>
                </a:solidFill>
              </a:rPr>
              <a:t>i</a:t>
            </a:r>
            <a:r>
              <a:rPr lang="ru-RU" sz="2200" dirty="0">
                <a:solidFill>
                  <a:schemeClr val="tx1"/>
                </a:solidFill>
              </a:rPr>
              <a:t> = </a:t>
            </a:r>
            <a:r>
              <a:rPr lang="ru-RU" sz="2200" dirty="0" err="1">
                <a:solidFill>
                  <a:schemeClr val="tx1"/>
                </a:solidFill>
              </a:rPr>
              <a:t>p</a:t>
            </a:r>
            <a:r>
              <a:rPr lang="ru-RU" sz="2200" baseline="-25000" dirty="0" err="1">
                <a:solidFill>
                  <a:schemeClr val="tx1"/>
                </a:solidFill>
              </a:rPr>
              <a:t>i</a:t>
            </a:r>
            <a:r>
              <a:rPr lang="ru-RU" sz="2200" dirty="0">
                <a:solidFill>
                  <a:schemeClr val="tx1"/>
                </a:solidFill>
              </a:rPr>
              <a:t> </a:t>
            </a:r>
            <a:r>
              <a:rPr lang="ru-RU" sz="2200" dirty="0" smtClean="0">
                <a:solidFill>
                  <a:schemeClr val="tx1"/>
                </a:solidFill>
              </a:rPr>
              <a:t>  </a:t>
            </a:r>
            <a:r>
              <a:rPr lang="ru-RU" sz="2200" dirty="0" err="1" smtClean="0">
                <a:solidFill>
                  <a:schemeClr val="tx1"/>
                </a:solidFill>
              </a:rPr>
              <a:t>k</a:t>
            </a:r>
            <a:r>
              <a:rPr lang="ru-RU" sz="2200" baseline="-25000" dirty="0" err="1" smtClean="0">
                <a:solidFill>
                  <a:schemeClr val="tx1"/>
                </a:solidFill>
              </a:rPr>
              <a:t>i</a:t>
            </a:r>
            <a:endParaRPr lang="ru-RU" sz="2200" dirty="0">
              <a:solidFill>
                <a:schemeClr val="tx1"/>
              </a:solidFill>
            </a:endParaRPr>
          </a:p>
          <a:p>
            <a:pPr marL="0" indent="0" algn="just">
              <a:buNone/>
            </a:pPr>
            <a:r>
              <a:rPr lang="ru-RU" sz="2200" dirty="0">
                <a:solidFill>
                  <a:schemeClr val="tx1"/>
                </a:solidFill>
              </a:rPr>
              <a:t>Может ли существовать идеальный шифр, который невозможно взломать? Хотите верьте, хотите нет, но абсолютный метод шифрования существует.</a:t>
            </a:r>
          </a:p>
          <a:p>
            <a:pPr marL="0" indent="0" algn="just">
              <a:buNone/>
            </a:pPr>
            <a:r>
              <a:rPr lang="ru-RU" sz="2200" dirty="0">
                <a:solidFill>
                  <a:schemeClr val="tx1"/>
                </a:solidFill>
              </a:rPr>
              <a:t/>
            </a:r>
            <a:br>
              <a:rPr lang="ru-RU" sz="2200" dirty="0">
                <a:solidFill>
                  <a:schemeClr val="tx1"/>
                </a:solidFill>
              </a:rPr>
            </a:br>
            <a:endParaRPr lang="ru-RU" sz="2200" dirty="0">
              <a:solidFill>
                <a:schemeClr val="tx1"/>
              </a:solidFill>
            </a:endParaRPr>
          </a:p>
        </p:txBody>
      </p:sp>
      <p:grpSp>
        <p:nvGrpSpPr>
          <p:cNvPr id="9" name="Группа 8"/>
          <p:cNvGrpSpPr/>
          <p:nvPr/>
        </p:nvGrpSpPr>
        <p:grpSpPr>
          <a:xfrm>
            <a:off x="839069" y="4885037"/>
            <a:ext cx="230660" cy="238898"/>
            <a:chOff x="2916194" y="5296929"/>
            <a:chExt cx="230660" cy="238898"/>
          </a:xfrm>
        </p:grpSpPr>
        <p:sp>
          <p:nvSpPr>
            <p:cNvPr id="4" name="Овал 3"/>
            <p:cNvSpPr/>
            <p:nvPr/>
          </p:nvSpPr>
          <p:spPr>
            <a:xfrm>
              <a:off x="2916194" y="5296929"/>
              <a:ext cx="230660" cy="2306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6" name="Прямая соединительная линия 5"/>
            <p:cNvCxnSpPr>
              <a:stCxn id="4" idx="0"/>
            </p:cNvCxnSpPr>
            <p:nvPr/>
          </p:nvCxnSpPr>
          <p:spPr>
            <a:xfrm>
              <a:off x="3031524" y="5296929"/>
              <a:ext cx="0" cy="238898"/>
            </a:xfrm>
            <a:prstGeom prst="line">
              <a:avLst/>
            </a:prstGeom>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p:cNvCxnSpPr/>
            <p:nvPr/>
          </p:nvCxnSpPr>
          <p:spPr>
            <a:xfrm>
              <a:off x="2920313" y="5412259"/>
              <a:ext cx="226541" cy="4120"/>
            </a:xfrm>
            <a:prstGeom prst="line">
              <a:avLst/>
            </a:prstGeom>
          </p:spPr>
          <p:style>
            <a:lnRef idx="1">
              <a:schemeClr val="dk1"/>
            </a:lnRef>
            <a:fillRef idx="0">
              <a:schemeClr val="dk1"/>
            </a:fillRef>
            <a:effectRef idx="0">
              <a:schemeClr val="dk1"/>
            </a:effectRef>
            <a:fontRef idx="minor">
              <a:schemeClr val="tx1"/>
            </a:fontRef>
          </p:style>
        </p:cxnSp>
      </p:grpSp>
      <p:pic>
        <p:nvPicPr>
          <p:cNvPr id="8" name="Рисунок 7"/>
          <p:cNvPicPr>
            <a:picLocks noChangeAspect="1"/>
          </p:cNvPicPr>
          <p:nvPr/>
        </p:nvPicPr>
        <p:blipFill>
          <a:blip r:embed="rId2"/>
          <a:stretch>
            <a:fillRect/>
          </a:stretch>
        </p:blipFill>
        <p:spPr>
          <a:xfrm>
            <a:off x="7052231" y="746484"/>
            <a:ext cx="4673927" cy="4673927"/>
          </a:xfrm>
          <a:prstGeom prst="rect">
            <a:avLst/>
          </a:prstGeom>
        </p:spPr>
      </p:pic>
    </p:spTree>
    <p:extLst>
      <p:ext uri="{BB962C8B-B14F-4D97-AF65-F5344CB8AC3E}">
        <p14:creationId xmlns:p14="http://schemas.microsoft.com/office/powerpoint/2010/main" val="1259085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0113" y="232935"/>
            <a:ext cx="7381903" cy="6403535"/>
          </a:xfrm>
        </p:spPr>
        <p:txBody>
          <a:bodyPr>
            <a:noAutofit/>
          </a:bodyPr>
          <a:lstStyle/>
          <a:p>
            <a:pPr marL="0" indent="0" algn="just">
              <a:buNone/>
            </a:pPr>
            <a:r>
              <a:rPr lang="ru-RU" sz="2200" dirty="0">
                <a:solidFill>
                  <a:schemeClr val="tx1"/>
                </a:solidFill>
              </a:rPr>
              <a:t>Джозеф </a:t>
            </a:r>
            <a:r>
              <a:rPr lang="ru-RU" sz="2200" dirty="0" err="1">
                <a:solidFill>
                  <a:schemeClr val="tx1"/>
                </a:solidFill>
              </a:rPr>
              <a:t>Моборн</a:t>
            </a:r>
            <a:r>
              <a:rPr lang="ru-RU" sz="2200" dirty="0">
                <a:solidFill>
                  <a:schemeClr val="tx1"/>
                </a:solidFill>
              </a:rPr>
              <a:t> придумал улучшение схемы </a:t>
            </a:r>
            <a:r>
              <a:rPr lang="ru-RU" sz="2200" dirty="0" err="1">
                <a:solidFill>
                  <a:schemeClr val="tx1"/>
                </a:solidFill>
              </a:rPr>
              <a:t>Вернама</a:t>
            </a:r>
            <a:r>
              <a:rPr lang="ru-RU" sz="2200" dirty="0">
                <a:solidFill>
                  <a:schemeClr val="tx1"/>
                </a:solidFill>
              </a:rPr>
              <a:t>, которое сделало ее исключительно надежной. Он предложил случайным  образом генерировать ключ, по длине равный длине сообщения. Каждый символ ключа используется только один раз и только в одном сообщении. На выходе получается случайная последовательность, не имеющая статистической связи с открытым текстом. Схема получила название </a:t>
            </a:r>
            <a:r>
              <a:rPr lang="ru-RU" sz="2200" b="1" u="sng" dirty="0">
                <a:solidFill>
                  <a:schemeClr val="tx1"/>
                </a:solidFill>
              </a:rPr>
              <a:t>лента однократного использования </a:t>
            </a:r>
            <a:r>
              <a:rPr lang="ru-RU" sz="2200" dirty="0">
                <a:solidFill>
                  <a:schemeClr val="tx1"/>
                </a:solidFill>
              </a:rPr>
              <a:t>или </a:t>
            </a:r>
            <a:r>
              <a:rPr lang="ru-RU" sz="2200" b="1" u="sng" dirty="0">
                <a:solidFill>
                  <a:schemeClr val="tx1"/>
                </a:solidFill>
              </a:rPr>
              <a:t>одноразовый блокнот. </a:t>
            </a:r>
            <a:r>
              <a:rPr lang="ru-RU" sz="2200" dirty="0">
                <a:solidFill>
                  <a:schemeClr val="tx1"/>
                </a:solidFill>
              </a:rPr>
              <a:t>Взлому она не поддается, т.к. </a:t>
            </a:r>
            <a:r>
              <a:rPr lang="ru-RU" sz="2200" dirty="0" err="1">
                <a:solidFill>
                  <a:schemeClr val="tx1"/>
                </a:solidFill>
              </a:rPr>
              <a:t>шифртекст</a:t>
            </a:r>
            <a:r>
              <a:rPr lang="ru-RU" sz="2200" dirty="0">
                <a:solidFill>
                  <a:schemeClr val="tx1"/>
                </a:solidFill>
              </a:rPr>
              <a:t> не содержит никакой информации об открытом тексте. Однако, использование одноразового блокнота затруднено, потому что отправитель и получатель должны располагать одним случайным ключом, что трудно реализуемо на практике.</a:t>
            </a:r>
          </a:p>
          <a:p>
            <a:pPr marL="0" indent="0" algn="just">
              <a:buNone/>
            </a:pPr>
            <a:r>
              <a:rPr lang="ru-RU" sz="2200" dirty="0">
                <a:solidFill>
                  <a:schemeClr val="tx1"/>
                </a:solidFill>
              </a:rPr>
              <a:t> </a:t>
            </a:r>
          </a:p>
          <a:p>
            <a:pPr marL="0" indent="0" algn="just">
              <a:buNone/>
            </a:pPr>
            <a:endParaRPr lang="ru-RU" sz="2200" dirty="0">
              <a:solidFill>
                <a:schemeClr val="tx1"/>
              </a:solidFill>
            </a:endParaRPr>
          </a:p>
        </p:txBody>
      </p:sp>
      <p:pic>
        <p:nvPicPr>
          <p:cNvPr id="2" name="Рисунок 1"/>
          <p:cNvPicPr>
            <a:picLocks noChangeAspect="1"/>
          </p:cNvPicPr>
          <p:nvPr/>
        </p:nvPicPr>
        <p:blipFill>
          <a:blip r:embed="rId2"/>
          <a:stretch>
            <a:fillRect/>
          </a:stretch>
        </p:blipFill>
        <p:spPr>
          <a:xfrm>
            <a:off x="8746781" y="314374"/>
            <a:ext cx="3321525" cy="1974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Рисунок 3"/>
          <p:cNvPicPr>
            <a:picLocks noChangeAspect="1"/>
          </p:cNvPicPr>
          <p:nvPr/>
        </p:nvPicPr>
        <p:blipFill>
          <a:blip r:embed="rId3"/>
          <a:stretch>
            <a:fillRect/>
          </a:stretch>
        </p:blipFill>
        <p:spPr>
          <a:xfrm>
            <a:off x="8346780" y="3707630"/>
            <a:ext cx="3721526" cy="2423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198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7379" y="296619"/>
            <a:ext cx="9574497" cy="5400796"/>
          </a:xfrm>
        </p:spPr>
        <p:txBody>
          <a:bodyPr>
            <a:noAutofit/>
          </a:bodyPr>
          <a:lstStyle/>
          <a:p>
            <a:pPr marL="0" indent="0" algn="just">
              <a:buNone/>
            </a:pPr>
            <a:r>
              <a:rPr lang="ru-RU" sz="2200" dirty="0">
                <a:solidFill>
                  <a:schemeClr val="tx1"/>
                </a:solidFill>
              </a:rPr>
              <a:t>По мере развития египетской цивилизации ширилось использование иероглифов. С увеличением количества надписей, высекавшихся на стенах храмов, люди теряли к ним интерес. Египтологи считают, что писцы тогда стали еще больше видоизменять некоторые знаки в стремлении пробудить любопытство и привлечь внимание населения. Эти модификации никоим образом не были кодами или шифрами, но они заключали в себе два основных принципа </a:t>
            </a:r>
            <a:r>
              <a:rPr lang="ru-RU" sz="2200" dirty="0" err="1">
                <a:solidFill>
                  <a:schemeClr val="tx1"/>
                </a:solidFill>
              </a:rPr>
              <a:t>криптологии</a:t>
            </a:r>
            <a:r>
              <a:rPr lang="ru-RU" sz="2200" dirty="0">
                <a:solidFill>
                  <a:schemeClr val="tx1"/>
                </a:solidFill>
              </a:rPr>
              <a:t>, а именно: </a:t>
            </a:r>
            <a:r>
              <a:rPr lang="ru-RU" sz="2200" b="1" i="1" u="sng" dirty="0">
                <a:solidFill>
                  <a:schemeClr val="tx1"/>
                </a:solidFill>
              </a:rPr>
              <a:t>изменение письма и сокрытие его смысла</a:t>
            </a:r>
            <a:r>
              <a:rPr lang="ru-RU" sz="2200" dirty="0">
                <a:solidFill>
                  <a:schemeClr val="tx1"/>
                </a:solidFill>
              </a:rPr>
              <a:t>. </a:t>
            </a:r>
          </a:p>
          <a:p>
            <a:pPr marL="0" indent="0" algn="just">
              <a:buNone/>
            </a:pPr>
            <a:r>
              <a:rPr lang="ru-RU" sz="2200" dirty="0">
                <a:solidFill>
                  <a:schemeClr val="tx1"/>
                </a:solidFill>
              </a:rPr>
              <a:t>Примерно с 500 г. до н. э. в Индии также широко применялись секретные записи, в частности в донесениях шпионов и текстах, предположительно использовавшихся Буддой. Методы засекречивания включали в себя фонетическую замену, когда согласные и гласные менялись местами, использование перевернутых букв и запись текста под случайными углами. </a:t>
            </a:r>
          </a:p>
          <a:p>
            <a:pPr marL="0" indent="0" algn="just">
              <a:buNone/>
            </a:pPr>
            <a:endParaRPr lang="ru-RU" sz="2200" dirty="0">
              <a:solidFill>
                <a:schemeClr val="tx1"/>
              </a:solidFill>
            </a:endParaRPr>
          </a:p>
        </p:txBody>
      </p:sp>
      <p:pic>
        <p:nvPicPr>
          <p:cNvPr id="4" name="Рисунок 3"/>
          <p:cNvPicPr>
            <a:picLocks noChangeAspect="1"/>
          </p:cNvPicPr>
          <p:nvPr/>
        </p:nvPicPr>
        <p:blipFill rotWithShape="1">
          <a:blip r:embed="rId2"/>
          <a:srcRect l="48054" t="2078"/>
          <a:stretch/>
        </p:blipFill>
        <p:spPr>
          <a:xfrm>
            <a:off x="9741876" y="4091233"/>
            <a:ext cx="2217088" cy="2449102"/>
          </a:xfrm>
          <a:prstGeom prst="rect">
            <a:avLst/>
          </a:prstGeom>
          <a:ln>
            <a:noFill/>
          </a:ln>
          <a:effectLst>
            <a:softEdge rad="112500"/>
          </a:effectLst>
        </p:spPr>
      </p:pic>
    </p:spTree>
    <p:extLst>
      <p:ext uri="{BB962C8B-B14F-4D97-AF65-F5344CB8AC3E}">
        <p14:creationId xmlns:p14="http://schemas.microsoft.com/office/powerpoint/2010/main" val="3265661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91134" cy="6702458"/>
          </a:xfrm>
        </p:spPr>
        <p:txBody>
          <a:bodyPr>
            <a:noAutofit/>
          </a:bodyPr>
          <a:lstStyle/>
          <a:p>
            <a:pPr marL="0" indent="0" algn="just">
              <a:buNone/>
            </a:pPr>
            <a:r>
              <a:rPr lang="ru-RU" sz="2200" dirty="0">
                <a:solidFill>
                  <a:schemeClr val="tx1"/>
                </a:solidFill>
              </a:rPr>
              <a:t>Понятие идеального шифра ввел в своих работах Шеннон. Он ставил задачу воспрепятствовать попыткам </a:t>
            </a:r>
            <a:r>
              <a:rPr lang="ru-RU" sz="2200" dirty="0" err="1">
                <a:solidFill>
                  <a:schemeClr val="tx1"/>
                </a:solidFill>
              </a:rPr>
              <a:t>криптоанализа</a:t>
            </a:r>
            <a:r>
              <a:rPr lang="ru-RU" sz="2200" dirty="0">
                <a:solidFill>
                  <a:schemeClr val="tx1"/>
                </a:solidFill>
              </a:rPr>
              <a:t>, основанным на статистических методах. </a:t>
            </a:r>
            <a:r>
              <a:rPr lang="ru-RU" sz="2200" b="1" dirty="0">
                <a:solidFill>
                  <a:schemeClr val="tx1"/>
                </a:solidFill>
              </a:rPr>
              <a:t>Идеальный шифр </a:t>
            </a:r>
            <a:r>
              <a:rPr lang="ru-RU" sz="2200" dirty="0">
                <a:solidFill>
                  <a:schemeClr val="tx1"/>
                </a:solidFill>
              </a:rPr>
              <a:t>– это шифр, который полностью скрывает в шифрованном тексте все статистические закономерности открытого текста.</a:t>
            </a:r>
          </a:p>
          <a:p>
            <a:pPr algn="just"/>
            <a:r>
              <a:rPr lang="ru-RU" sz="2200" i="1" dirty="0">
                <a:solidFill>
                  <a:schemeClr val="tx1"/>
                </a:solidFill>
              </a:rPr>
              <a:t>Схема шифрования называется </a:t>
            </a:r>
            <a:r>
              <a:rPr lang="ru-RU" sz="2200" b="1" i="1" u="sng" dirty="0">
                <a:solidFill>
                  <a:schemeClr val="tx1"/>
                </a:solidFill>
              </a:rPr>
              <a:t>абсолютно стойкой (безусловно защищенной)</a:t>
            </a:r>
            <a:r>
              <a:rPr lang="ru-RU" sz="2200" i="1" dirty="0">
                <a:solidFill>
                  <a:schemeClr val="tx1"/>
                </a:solidFill>
              </a:rPr>
              <a:t>, если шифрованный текст не содержит информации, достаточной для однозначного восстановления открытого текста.</a:t>
            </a:r>
          </a:p>
          <a:p>
            <a:pPr algn="just"/>
            <a:r>
              <a:rPr lang="ru-RU" sz="2200" i="1" dirty="0">
                <a:solidFill>
                  <a:schemeClr val="tx1"/>
                </a:solidFill>
              </a:rPr>
              <a:t>Это означает, независимо от того, сколько времени потратит противник на расшифровку текста, ему не удастся расшифровать его просто потому, что в шифрованном тексте нет информации, требуемой для восстановления открытого текста.</a:t>
            </a:r>
          </a:p>
          <a:p>
            <a:endParaRPr lang="ru-RU" sz="2200" dirty="0">
              <a:solidFill>
                <a:schemeClr val="tx1"/>
              </a:solidFill>
            </a:endParaRPr>
          </a:p>
        </p:txBody>
      </p:sp>
    </p:spTree>
    <p:extLst>
      <p:ext uri="{BB962C8B-B14F-4D97-AF65-F5344CB8AC3E}">
        <p14:creationId xmlns:p14="http://schemas.microsoft.com/office/powerpoint/2010/main" val="3898504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 y="0"/>
            <a:ext cx="9275805" cy="3880773"/>
          </a:xfrm>
        </p:spPr>
        <p:txBody>
          <a:bodyPr>
            <a:noAutofit/>
          </a:bodyPr>
          <a:lstStyle/>
          <a:p>
            <a:pPr marL="0" indent="0" algn="just">
              <a:buNone/>
            </a:pPr>
            <a:r>
              <a:rPr lang="ru-RU" sz="2200" dirty="0">
                <a:solidFill>
                  <a:schemeClr val="tx1"/>
                </a:solidFill>
              </a:rPr>
              <a:t>Максимум, что может дать алгоритм шифрования, это выполнение хотя бы одного из следующих условий:</a:t>
            </a:r>
          </a:p>
          <a:p>
            <a:pPr lvl="1" algn="just"/>
            <a:r>
              <a:rPr lang="ru-RU" sz="2200" i="1" dirty="0">
                <a:solidFill>
                  <a:schemeClr val="tx1"/>
                </a:solidFill>
              </a:rPr>
              <a:t>Стоимость	взлома	шифра	превышает	стоимость расшифрованной </a:t>
            </a:r>
            <a:r>
              <a:rPr lang="ru-RU" sz="2200" i="1" dirty="0" smtClean="0">
                <a:solidFill>
                  <a:schemeClr val="tx1"/>
                </a:solidFill>
              </a:rPr>
              <a:t>информации</a:t>
            </a:r>
            <a:endParaRPr lang="ru-RU" sz="2200" i="1" dirty="0">
              <a:solidFill>
                <a:schemeClr val="tx1"/>
              </a:solidFill>
            </a:endParaRPr>
          </a:p>
          <a:p>
            <a:pPr lvl="1" algn="just"/>
            <a:r>
              <a:rPr lang="ru-RU" sz="2200" i="1" dirty="0">
                <a:solidFill>
                  <a:schemeClr val="tx1"/>
                </a:solidFill>
              </a:rPr>
              <a:t>Время, которое требуется для взлома шифра, превышает время, в течение которого информация </a:t>
            </a:r>
            <a:r>
              <a:rPr lang="ru-RU" sz="2200" i="1" dirty="0" smtClean="0">
                <a:solidFill>
                  <a:schemeClr val="tx1"/>
                </a:solidFill>
              </a:rPr>
              <a:t>актуальна</a:t>
            </a:r>
            <a:endParaRPr lang="ru-RU" sz="2200" i="1" dirty="0">
              <a:solidFill>
                <a:schemeClr val="tx1"/>
              </a:solidFill>
            </a:endParaRPr>
          </a:p>
          <a:p>
            <a:pPr marL="0" indent="0" algn="just">
              <a:buNone/>
            </a:pPr>
            <a:r>
              <a:rPr lang="ru-RU" sz="2200" dirty="0">
                <a:solidFill>
                  <a:schemeClr val="tx1"/>
                </a:solidFill>
              </a:rPr>
              <a:t>Если схема шифрования соответствует обоим указанным критериям, она называется </a:t>
            </a:r>
            <a:r>
              <a:rPr lang="ru-RU" sz="2200" b="1" u="sng" dirty="0">
                <a:solidFill>
                  <a:schemeClr val="tx1"/>
                </a:solidFill>
              </a:rPr>
              <a:t>защищенной по вычислениям.</a:t>
            </a:r>
            <a:endParaRPr lang="ru-RU" sz="2200" u="sng" dirty="0">
              <a:solidFill>
                <a:schemeClr val="tx1"/>
              </a:solidFill>
            </a:endParaRPr>
          </a:p>
          <a:p>
            <a:pPr marL="0" indent="0" algn="just">
              <a:buNone/>
            </a:pPr>
            <a:r>
              <a:rPr lang="ru-RU" sz="2200" b="1" dirty="0">
                <a:solidFill>
                  <a:schemeClr val="tx1"/>
                </a:solidFill>
              </a:rPr>
              <a:t> </a:t>
            </a:r>
            <a:endParaRPr lang="ru-RU" sz="2200" dirty="0">
              <a:solidFill>
                <a:schemeClr val="tx1"/>
              </a:solidFill>
            </a:endParaRPr>
          </a:p>
          <a:p>
            <a:pPr marL="0" indent="0" algn="just">
              <a:buNone/>
            </a:pPr>
            <a:r>
              <a:rPr lang="ru-RU" sz="2200" dirty="0">
                <a:solidFill>
                  <a:schemeClr val="tx1"/>
                </a:solidFill>
              </a:rPr>
              <a:t>Все формы </a:t>
            </a:r>
            <a:r>
              <a:rPr lang="ru-RU" sz="2200" dirty="0" err="1">
                <a:solidFill>
                  <a:schemeClr val="tx1"/>
                </a:solidFill>
              </a:rPr>
              <a:t>криптоанализа</a:t>
            </a:r>
            <a:r>
              <a:rPr lang="ru-RU" sz="2200" dirty="0">
                <a:solidFill>
                  <a:schemeClr val="tx1"/>
                </a:solidFill>
              </a:rPr>
              <a:t> для схем традиционного шифрования разрабатываются на основе того, что некоторые характерные особенности структуры открытого текста могут сохраняться при шифровании, проявляясь в шифрованном тексте.</a:t>
            </a:r>
          </a:p>
          <a:p>
            <a:pPr marL="0" indent="0" algn="just">
              <a:buNone/>
            </a:pPr>
            <a:r>
              <a:rPr lang="ru-RU" sz="2200" dirty="0" err="1">
                <a:solidFill>
                  <a:schemeClr val="tx1"/>
                </a:solidFill>
              </a:rPr>
              <a:t>Криптоанализ</a:t>
            </a:r>
            <a:r>
              <a:rPr lang="ru-RU" sz="2200" dirty="0">
                <a:solidFill>
                  <a:schemeClr val="tx1"/>
                </a:solidFill>
              </a:rPr>
              <a:t> для схем с открытым ключом базируется на совершенно другом – на том, что математические зависимости, связывающие пары ключей, дают возможность с помощью логических рассуждений, зная один из ключей, найти второй.</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3724136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7777" y="521260"/>
            <a:ext cx="9595250" cy="6085486"/>
          </a:xfrm>
        </p:spPr>
        <p:txBody>
          <a:bodyPr>
            <a:noAutofit/>
          </a:bodyPr>
          <a:lstStyle/>
          <a:p>
            <a:pPr marL="0" indent="0" algn="just">
              <a:buNone/>
            </a:pPr>
            <a:r>
              <a:rPr lang="ru-RU" sz="2200" u="sng" dirty="0">
                <a:solidFill>
                  <a:schemeClr val="tx1"/>
                </a:solidFill>
              </a:rPr>
              <a:t>Основные типы </a:t>
            </a:r>
            <a:r>
              <a:rPr lang="ru-RU" sz="2200" u="sng" dirty="0" err="1">
                <a:solidFill>
                  <a:schemeClr val="tx1"/>
                </a:solidFill>
              </a:rPr>
              <a:t>криптоатак</a:t>
            </a:r>
            <a:r>
              <a:rPr lang="ru-RU" sz="2200" u="sng" dirty="0">
                <a:solidFill>
                  <a:schemeClr val="tx1"/>
                </a:solidFill>
              </a:rPr>
              <a:t>:</a:t>
            </a:r>
            <a:endParaRPr lang="ru-RU" sz="2200" dirty="0">
              <a:solidFill>
                <a:schemeClr val="tx1"/>
              </a:solidFill>
            </a:endParaRPr>
          </a:p>
          <a:p>
            <a:pPr algn="just"/>
            <a:r>
              <a:rPr lang="ru-RU" sz="2200" b="1" dirty="0">
                <a:solidFill>
                  <a:schemeClr val="tx1"/>
                </a:solidFill>
              </a:rPr>
              <a:t>Атака на основе </a:t>
            </a:r>
            <a:r>
              <a:rPr lang="ru-RU" sz="2200" b="1" dirty="0" err="1" smtClean="0">
                <a:solidFill>
                  <a:schemeClr val="tx1"/>
                </a:solidFill>
              </a:rPr>
              <a:t>шифртекста</a:t>
            </a:r>
            <a:endParaRPr lang="ru-RU" sz="2200" b="1" dirty="0">
              <a:solidFill>
                <a:schemeClr val="tx1"/>
              </a:solidFill>
            </a:endParaRPr>
          </a:p>
          <a:p>
            <a:pPr marL="0" indent="0" algn="just">
              <a:buNone/>
            </a:pPr>
            <a:r>
              <a:rPr lang="ru-RU" sz="2200" dirty="0">
                <a:solidFill>
                  <a:schemeClr val="tx1"/>
                </a:solidFill>
              </a:rPr>
              <a:t/>
            </a:r>
            <a:br>
              <a:rPr lang="ru-RU" sz="2200" dirty="0">
                <a:solidFill>
                  <a:schemeClr val="tx1"/>
                </a:solidFill>
              </a:rPr>
            </a:br>
            <a:r>
              <a:rPr lang="ru-RU" sz="2200" i="1" dirty="0" err="1">
                <a:solidFill>
                  <a:schemeClr val="tx1"/>
                </a:solidFill>
              </a:rPr>
              <a:t>Криптоаналитик</a:t>
            </a:r>
            <a:r>
              <a:rPr lang="ru-RU" sz="2200" i="1" dirty="0">
                <a:solidFill>
                  <a:schemeClr val="tx1"/>
                </a:solidFill>
              </a:rPr>
              <a:t> располагает </a:t>
            </a:r>
            <a:r>
              <a:rPr lang="ru-RU" sz="2200" i="1" dirty="0" err="1">
                <a:solidFill>
                  <a:schemeClr val="tx1"/>
                </a:solidFill>
              </a:rPr>
              <a:t>шифртекстами</a:t>
            </a:r>
            <a:r>
              <a:rPr lang="ru-RU" sz="2200" i="1" dirty="0">
                <a:solidFill>
                  <a:schemeClr val="tx1"/>
                </a:solidFill>
              </a:rPr>
              <a:t> нескольких сообщений, зашифрованных одним и тем же алгоритмом шифрования и возможно ключом.</a:t>
            </a:r>
          </a:p>
          <a:p>
            <a:pPr algn="just"/>
            <a:r>
              <a:rPr lang="ru-RU" sz="2200" b="1" dirty="0">
                <a:solidFill>
                  <a:schemeClr val="tx1"/>
                </a:solidFill>
              </a:rPr>
              <a:t>Атака на основе открытого </a:t>
            </a:r>
            <a:r>
              <a:rPr lang="ru-RU" sz="2200" b="1" dirty="0" smtClean="0">
                <a:solidFill>
                  <a:schemeClr val="tx1"/>
                </a:solidFill>
              </a:rPr>
              <a:t>текста</a:t>
            </a:r>
            <a:endParaRPr lang="ru-RU" sz="2200" b="1" dirty="0">
              <a:solidFill>
                <a:schemeClr val="tx1"/>
              </a:solidFill>
            </a:endParaRPr>
          </a:p>
          <a:p>
            <a:pPr marL="0" indent="0" algn="just">
              <a:buNone/>
            </a:pPr>
            <a:r>
              <a:rPr lang="ru-RU" sz="2200" i="1" dirty="0" err="1">
                <a:solidFill>
                  <a:schemeClr val="tx1"/>
                </a:solidFill>
              </a:rPr>
              <a:t>Криптоаналитик</a:t>
            </a:r>
            <a:r>
              <a:rPr lang="ru-RU" sz="2200" i="1" dirty="0">
                <a:solidFill>
                  <a:schemeClr val="tx1"/>
                </a:solidFill>
              </a:rPr>
              <a:t> располагает доступом не только к </a:t>
            </a:r>
            <a:r>
              <a:rPr lang="ru-RU" sz="2200" i="1" dirty="0" err="1">
                <a:solidFill>
                  <a:schemeClr val="tx1"/>
                </a:solidFill>
              </a:rPr>
              <a:t>шифртекстам</a:t>
            </a:r>
            <a:r>
              <a:rPr lang="ru-RU" sz="2200" i="1" dirty="0">
                <a:solidFill>
                  <a:schemeClr val="tx1"/>
                </a:solidFill>
              </a:rPr>
              <a:t> нескольких сообщений, но и открытому тексту этих сообщений. Его задача состоит в определении ключа или ключей, чтобы он мог расшифровать другие сообщения.</a:t>
            </a:r>
          </a:p>
          <a:p>
            <a:pPr algn="just"/>
            <a:r>
              <a:rPr lang="ru-RU" sz="2200" b="1" dirty="0">
                <a:solidFill>
                  <a:schemeClr val="tx1"/>
                </a:solidFill>
              </a:rPr>
              <a:t>Атака на основе подобранного открытого текста </a:t>
            </a:r>
            <a:r>
              <a:rPr lang="ru-RU" sz="2200" i="1" dirty="0">
                <a:solidFill>
                  <a:schemeClr val="tx1"/>
                </a:solidFill>
              </a:rPr>
              <a:t>(</a:t>
            </a:r>
            <a:r>
              <a:rPr lang="ru-RU" sz="2200" i="1" dirty="0" err="1">
                <a:solidFill>
                  <a:schemeClr val="tx1"/>
                </a:solidFill>
              </a:rPr>
              <a:t>криптоаналитик</a:t>
            </a:r>
            <a:r>
              <a:rPr lang="ru-RU" sz="2200" i="1" dirty="0">
                <a:solidFill>
                  <a:schemeClr val="tx1"/>
                </a:solidFill>
              </a:rPr>
              <a:t> может выбирать открытый текст для шифрования).</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294203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0685" y="134081"/>
            <a:ext cx="9702341" cy="5574741"/>
          </a:xfrm>
        </p:spPr>
        <p:txBody>
          <a:bodyPr>
            <a:noAutofit/>
          </a:bodyPr>
          <a:lstStyle/>
          <a:p>
            <a:pPr marL="0" indent="0" algn="just">
              <a:buNone/>
            </a:pPr>
            <a:r>
              <a:rPr lang="ru-RU" sz="2200" dirty="0">
                <a:solidFill>
                  <a:schemeClr val="tx1"/>
                </a:solidFill>
              </a:rPr>
              <a:t>Во многих сообщениях используются стандартные начала и окончания, которые могут быть известны </a:t>
            </a:r>
            <a:r>
              <a:rPr lang="ru-RU" sz="2200" dirty="0" err="1">
                <a:solidFill>
                  <a:schemeClr val="tx1"/>
                </a:solidFill>
              </a:rPr>
              <a:t>криптоаналитику</a:t>
            </a:r>
            <a:r>
              <a:rPr lang="ru-RU" sz="2200" dirty="0">
                <a:solidFill>
                  <a:schemeClr val="tx1"/>
                </a:solidFill>
              </a:rPr>
              <a:t> (атаки 2, 3).</a:t>
            </a:r>
          </a:p>
          <a:p>
            <a:pPr marL="0" indent="0" algn="just">
              <a:buNone/>
            </a:pPr>
            <a:r>
              <a:rPr lang="ru-RU" sz="2200" dirty="0">
                <a:solidFill>
                  <a:schemeClr val="tx1"/>
                </a:solidFill>
              </a:rPr>
              <a:t>В этом отношении особенно уязвимы шифрованные исходные коды программ из-за частого использования ключевых слов (</a:t>
            </a:r>
            <a:r>
              <a:rPr lang="ru-RU" sz="2200" dirty="0" err="1">
                <a:solidFill>
                  <a:schemeClr val="tx1"/>
                </a:solidFill>
              </a:rPr>
              <a:t>define</a:t>
            </a:r>
            <a:r>
              <a:rPr lang="ru-RU" sz="2200" dirty="0">
                <a:solidFill>
                  <a:schemeClr val="tx1"/>
                </a:solidFill>
              </a:rPr>
              <a:t>, </a:t>
            </a:r>
            <a:r>
              <a:rPr lang="ru-RU" sz="2200" dirty="0" err="1">
                <a:solidFill>
                  <a:schemeClr val="tx1"/>
                </a:solidFill>
              </a:rPr>
              <a:t>struct</a:t>
            </a:r>
            <a:r>
              <a:rPr lang="ru-RU" sz="2200" dirty="0">
                <a:solidFill>
                  <a:schemeClr val="tx1"/>
                </a:solidFill>
              </a:rPr>
              <a:t>, </a:t>
            </a:r>
            <a:r>
              <a:rPr lang="ru-RU" sz="2200" dirty="0" err="1">
                <a:solidFill>
                  <a:schemeClr val="tx1"/>
                </a:solidFill>
              </a:rPr>
              <a:t>else</a:t>
            </a:r>
            <a:r>
              <a:rPr lang="ru-RU" sz="2200" dirty="0">
                <a:solidFill>
                  <a:schemeClr val="tx1"/>
                </a:solidFill>
              </a:rPr>
              <a:t>, </a:t>
            </a:r>
            <a:r>
              <a:rPr lang="ru-RU" sz="2200" dirty="0" err="1">
                <a:solidFill>
                  <a:schemeClr val="tx1"/>
                </a:solidFill>
              </a:rPr>
              <a:t>return</a:t>
            </a:r>
            <a:r>
              <a:rPr lang="ru-RU" sz="2200" dirty="0">
                <a:solidFill>
                  <a:schemeClr val="tx1"/>
                </a:solidFill>
              </a:rPr>
              <a:t> и т.д.). Те же проблемы и у шифрованного исполняемого кода: функции, циклические структуры и т.д..</a:t>
            </a:r>
          </a:p>
          <a:p>
            <a:pPr marL="0" lvl="0" indent="0" algn="just">
              <a:buNone/>
            </a:pPr>
            <a:r>
              <a:rPr lang="ru-RU" sz="2200" dirty="0">
                <a:solidFill>
                  <a:schemeClr val="tx1"/>
                </a:solidFill>
              </a:rPr>
              <a:t>Лобовое вскрытие (лобовая атака, метод «грубой силы» – путем перебора всех возможных ключей).</a:t>
            </a:r>
          </a:p>
          <a:p>
            <a:pPr marL="0" lvl="0" indent="0" algn="ctr">
              <a:buNone/>
            </a:pPr>
            <a:r>
              <a:rPr lang="ru-RU" sz="2200" b="1" dirty="0">
                <a:solidFill>
                  <a:schemeClr val="tx1"/>
                </a:solidFill>
              </a:rPr>
              <a:t>Бандитский </a:t>
            </a:r>
            <a:r>
              <a:rPr lang="ru-RU" sz="2200" b="1" dirty="0" err="1" smtClean="0">
                <a:solidFill>
                  <a:schemeClr val="tx1"/>
                </a:solidFill>
              </a:rPr>
              <a:t>криптоанализ</a:t>
            </a:r>
            <a:endParaRPr lang="ru-RU" sz="2200" b="1" dirty="0">
              <a:solidFill>
                <a:schemeClr val="tx1"/>
              </a:solidFill>
            </a:endParaRPr>
          </a:p>
          <a:p>
            <a:pPr marL="0" indent="0" algn="just">
              <a:buNone/>
            </a:pPr>
            <a:r>
              <a:rPr lang="ru-RU" sz="2200" dirty="0">
                <a:solidFill>
                  <a:schemeClr val="tx1"/>
                </a:solidFill>
              </a:rPr>
              <a:t>Для получения ключа “</a:t>
            </a:r>
            <a:r>
              <a:rPr lang="ru-RU" sz="2200" dirty="0" err="1">
                <a:solidFill>
                  <a:schemeClr val="tx1"/>
                </a:solidFill>
              </a:rPr>
              <a:t>криптоаналитик</a:t>
            </a:r>
            <a:r>
              <a:rPr lang="ru-RU" sz="2200" dirty="0">
                <a:solidFill>
                  <a:schemeClr val="tx1"/>
                </a:solidFill>
              </a:rPr>
              <a:t>” прибегает к угрозам, шантажу или пыткам. Возможно также взяточничество, которое называется </a:t>
            </a:r>
            <a:r>
              <a:rPr lang="ru-RU" sz="2200" b="1" u="sng" dirty="0">
                <a:solidFill>
                  <a:schemeClr val="tx1"/>
                </a:solidFill>
              </a:rPr>
              <a:t>вскрытием с покупкой ключа</a:t>
            </a:r>
            <a:r>
              <a:rPr lang="ru-RU" sz="2200" dirty="0">
                <a:solidFill>
                  <a:schemeClr val="tx1"/>
                </a:solidFill>
              </a:rPr>
              <a:t>. Это очень мощные и, зачастую, самые эффективные методы взлома алгоритма.</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816437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56059" y="636589"/>
            <a:ext cx="9941238" cy="5574741"/>
          </a:xfrm>
        </p:spPr>
        <p:txBody>
          <a:bodyPr>
            <a:noAutofit/>
          </a:bodyPr>
          <a:lstStyle/>
          <a:p>
            <a:pPr marL="0" indent="0" algn="just">
              <a:buNone/>
            </a:pPr>
            <a:r>
              <a:rPr lang="ru-RU" sz="2200" dirty="0">
                <a:solidFill>
                  <a:schemeClr val="tx1"/>
                </a:solidFill>
              </a:rPr>
              <a:t>Никогда нельзя забывать правило </a:t>
            </a:r>
            <a:r>
              <a:rPr lang="ru-RU" sz="2200" dirty="0" err="1">
                <a:solidFill>
                  <a:schemeClr val="tx1"/>
                </a:solidFill>
              </a:rPr>
              <a:t>Керкхоффа</a:t>
            </a:r>
            <a:r>
              <a:rPr lang="ru-RU" sz="2200" dirty="0">
                <a:solidFill>
                  <a:schemeClr val="tx1"/>
                </a:solidFill>
              </a:rPr>
              <a:t>. Если надежность новой криптосистемы опирается на незнание взломщиком алгоритма, то вы пропали. Вы заблуждаетесь, если думаете, что сохранение в тайне принципа работы алгоритма защитит криптосистему. Это наивное предположение.</a:t>
            </a:r>
          </a:p>
          <a:p>
            <a:pPr marL="0" indent="0" algn="just">
              <a:buNone/>
            </a:pPr>
            <a:r>
              <a:rPr lang="ru-RU" sz="2200" i="1" dirty="0">
                <a:solidFill>
                  <a:schemeClr val="tx1"/>
                </a:solidFill>
              </a:rPr>
              <a:t>“Берегитесь людей, превозносящих достоинства своих алгоритмов, но отказывающихся их опубликовать. Доверять таким алгоритмам – все равно, что верить в целебные свойства знахарских снадобий.” </a:t>
            </a:r>
            <a:r>
              <a:rPr lang="ru-RU" sz="2200" dirty="0">
                <a:solidFill>
                  <a:schemeClr val="tx1"/>
                </a:solidFill>
              </a:rPr>
              <a:t>(Б. </a:t>
            </a:r>
            <a:r>
              <a:rPr lang="ru-RU" sz="2200" dirty="0" err="1">
                <a:solidFill>
                  <a:schemeClr val="tx1"/>
                </a:solidFill>
              </a:rPr>
              <a:t>Шнайер</a:t>
            </a:r>
            <a:r>
              <a:rPr lang="ru-RU" sz="2200" dirty="0">
                <a:solidFill>
                  <a:schemeClr val="tx1"/>
                </a:solidFill>
              </a:rPr>
              <a:t>)</a:t>
            </a:r>
          </a:p>
          <a:p>
            <a:pPr marL="0" indent="0" algn="just">
              <a:buNone/>
            </a:pPr>
            <a:r>
              <a:rPr lang="ru-RU" sz="2200" dirty="0">
                <a:solidFill>
                  <a:schemeClr val="tx1"/>
                </a:solidFill>
              </a:rPr>
              <a:t>Лучшие алгоритмы шифрования – это те, которые были опубликованы, годами вскрывались лучшими </a:t>
            </a:r>
            <a:r>
              <a:rPr lang="ru-RU" sz="2200" dirty="0" err="1">
                <a:solidFill>
                  <a:schemeClr val="tx1"/>
                </a:solidFill>
              </a:rPr>
              <a:t>криптографами</a:t>
            </a:r>
            <a:r>
              <a:rPr lang="ru-RU" sz="2200" dirty="0">
                <a:solidFill>
                  <a:schemeClr val="tx1"/>
                </a:solidFill>
              </a:rPr>
              <a:t> мира, и все-таки остались несокрушенными.</a:t>
            </a:r>
          </a:p>
          <a:p>
            <a:pPr marL="0" indent="0" algn="just">
              <a:buNone/>
            </a:pPr>
            <a:r>
              <a:rPr lang="ru-RU" sz="2200" dirty="0">
                <a:solidFill>
                  <a:schemeClr val="tx1"/>
                </a:solidFill>
              </a:rPr>
              <a:t/>
            </a:r>
            <a:br>
              <a:rPr lang="ru-RU" sz="2200" dirty="0">
                <a:solidFill>
                  <a:schemeClr val="tx1"/>
                </a:solidFill>
              </a:rPr>
            </a:br>
            <a:endParaRPr lang="ru-RU" sz="2200" dirty="0">
              <a:solidFill>
                <a:schemeClr val="tx1"/>
              </a:solidFill>
            </a:endParaRPr>
          </a:p>
        </p:txBody>
      </p:sp>
    </p:spTree>
    <p:extLst>
      <p:ext uri="{BB962C8B-B14F-4D97-AF65-F5344CB8AC3E}">
        <p14:creationId xmlns:p14="http://schemas.microsoft.com/office/powerpoint/2010/main" val="1706730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96668" cy="1320800"/>
          </a:xfrm>
        </p:spPr>
        <p:txBody>
          <a:bodyPr/>
          <a:lstStyle/>
          <a:p>
            <a:r>
              <a:rPr lang="ru-RU" dirty="0" smtClean="0">
                <a:solidFill>
                  <a:schemeClr val="tx1"/>
                </a:solidFill>
              </a:rPr>
              <a:t>Контрольные вопросы</a:t>
            </a:r>
            <a:endParaRPr lang="ru-RU" dirty="0">
              <a:solidFill>
                <a:schemeClr val="tx1"/>
              </a:solidFill>
            </a:endParaRPr>
          </a:p>
        </p:txBody>
      </p:sp>
      <p:sp>
        <p:nvSpPr>
          <p:cNvPr id="3" name="Объект 2"/>
          <p:cNvSpPr>
            <a:spLocks noGrp="1"/>
          </p:cNvSpPr>
          <p:nvPr>
            <p:ph idx="1"/>
          </p:nvPr>
        </p:nvSpPr>
        <p:spPr>
          <a:xfrm>
            <a:off x="190951" y="857083"/>
            <a:ext cx="9945270" cy="6000917"/>
          </a:xfrm>
        </p:spPr>
        <p:txBody>
          <a:bodyPr>
            <a:normAutofit/>
          </a:bodyPr>
          <a:lstStyle/>
          <a:p>
            <a:pPr algn="just">
              <a:buClrTx/>
              <a:buFont typeface="+mj-lt"/>
              <a:buAutoNum type="arabicPeriod"/>
            </a:pPr>
            <a:r>
              <a:rPr lang="ru-RU" dirty="0" smtClean="0">
                <a:solidFill>
                  <a:schemeClr val="tx1"/>
                </a:solidFill>
              </a:rPr>
              <a:t>Что представляет собой стеганография?</a:t>
            </a:r>
            <a:endParaRPr lang="ru-RU" dirty="0">
              <a:solidFill>
                <a:schemeClr val="tx1"/>
              </a:solidFill>
            </a:endParaRPr>
          </a:p>
          <a:p>
            <a:pPr algn="just">
              <a:buClrTx/>
              <a:buFont typeface="+mj-lt"/>
              <a:buAutoNum type="arabicPeriod"/>
            </a:pPr>
            <a:r>
              <a:rPr lang="ru-RU" dirty="0" smtClean="0">
                <a:solidFill>
                  <a:schemeClr val="tx1"/>
                </a:solidFill>
              </a:rPr>
              <a:t>Приведите примеры стеганографии.</a:t>
            </a:r>
          </a:p>
          <a:p>
            <a:pPr algn="just">
              <a:buClrTx/>
              <a:buFont typeface="+mj-lt"/>
              <a:buAutoNum type="arabicPeriod"/>
            </a:pPr>
            <a:r>
              <a:rPr lang="ru-RU" dirty="0" smtClean="0">
                <a:solidFill>
                  <a:schemeClr val="tx1"/>
                </a:solidFill>
              </a:rPr>
              <a:t>Криптография – это…</a:t>
            </a:r>
            <a:endParaRPr lang="ru-RU" dirty="0">
              <a:solidFill>
                <a:schemeClr val="tx1"/>
              </a:solidFill>
            </a:endParaRPr>
          </a:p>
          <a:p>
            <a:pPr algn="just">
              <a:buClrTx/>
              <a:buFont typeface="+mj-lt"/>
              <a:buAutoNum type="arabicPeriod"/>
            </a:pPr>
            <a:r>
              <a:rPr lang="ru-RU" dirty="0" err="1">
                <a:solidFill>
                  <a:schemeClr val="tx1"/>
                </a:solidFill>
              </a:rPr>
              <a:t>Криптоанализ</a:t>
            </a:r>
            <a:r>
              <a:rPr lang="ru-RU" dirty="0">
                <a:solidFill>
                  <a:schemeClr val="tx1"/>
                </a:solidFill>
              </a:rPr>
              <a:t> </a:t>
            </a:r>
            <a:r>
              <a:rPr lang="ru-RU" dirty="0">
                <a:solidFill>
                  <a:schemeClr val="tx1"/>
                </a:solidFill>
              </a:rPr>
              <a:t>– это</a:t>
            </a:r>
            <a:r>
              <a:rPr lang="ru-RU" dirty="0" smtClean="0">
                <a:solidFill>
                  <a:schemeClr val="tx1"/>
                </a:solidFill>
              </a:rPr>
              <a:t>…</a:t>
            </a:r>
            <a:endParaRPr lang="ru-RU" dirty="0">
              <a:solidFill>
                <a:schemeClr val="tx1"/>
              </a:solidFill>
            </a:endParaRPr>
          </a:p>
          <a:p>
            <a:pPr algn="just">
              <a:buClrTx/>
              <a:buFont typeface="+mj-lt"/>
              <a:buAutoNum type="arabicPeriod"/>
            </a:pPr>
            <a:r>
              <a:rPr lang="ru-RU" dirty="0" err="1" smtClean="0">
                <a:solidFill>
                  <a:schemeClr val="tx1"/>
                </a:solidFill>
              </a:rPr>
              <a:t>Криптология</a:t>
            </a:r>
            <a:r>
              <a:rPr lang="ru-RU" dirty="0">
                <a:solidFill>
                  <a:schemeClr val="tx1"/>
                </a:solidFill>
              </a:rPr>
              <a:t>– это</a:t>
            </a:r>
            <a:r>
              <a:rPr lang="ru-RU" dirty="0" smtClean="0">
                <a:solidFill>
                  <a:schemeClr val="tx1"/>
                </a:solidFill>
              </a:rPr>
              <a:t>…</a:t>
            </a:r>
            <a:endParaRPr lang="ru-RU" dirty="0">
              <a:solidFill>
                <a:schemeClr val="tx1"/>
              </a:solidFill>
            </a:endParaRPr>
          </a:p>
          <a:p>
            <a:pPr algn="just">
              <a:buClrTx/>
              <a:buFont typeface="+mj-lt"/>
              <a:buAutoNum type="arabicPeriod"/>
            </a:pPr>
            <a:r>
              <a:rPr lang="ru-RU" dirty="0" smtClean="0">
                <a:solidFill>
                  <a:schemeClr val="tx1"/>
                </a:solidFill>
              </a:rPr>
              <a:t>Шифрование </a:t>
            </a:r>
            <a:r>
              <a:rPr lang="ru-RU" dirty="0">
                <a:solidFill>
                  <a:schemeClr val="tx1"/>
                </a:solidFill>
              </a:rPr>
              <a:t>– это…</a:t>
            </a:r>
          </a:p>
          <a:p>
            <a:pPr algn="just">
              <a:buClrTx/>
              <a:buFont typeface="+mj-lt"/>
              <a:buAutoNum type="arabicPeriod"/>
            </a:pPr>
            <a:r>
              <a:rPr lang="ru-RU" dirty="0" smtClean="0">
                <a:solidFill>
                  <a:schemeClr val="tx1"/>
                </a:solidFill>
              </a:rPr>
              <a:t>Открытый текст </a:t>
            </a:r>
            <a:r>
              <a:rPr lang="ru-RU" dirty="0">
                <a:solidFill>
                  <a:schemeClr val="tx1"/>
                </a:solidFill>
              </a:rPr>
              <a:t>– это…</a:t>
            </a:r>
          </a:p>
          <a:p>
            <a:pPr algn="just">
              <a:buClrTx/>
              <a:buFont typeface="+mj-lt"/>
              <a:buAutoNum type="arabicPeriod"/>
            </a:pPr>
            <a:r>
              <a:rPr lang="ru-RU" dirty="0" err="1" smtClean="0">
                <a:solidFill>
                  <a:schemeClr val="tx1"/>
                </a:solidFill>
              </a:rPr>
              <a:t>Шифртекст</a:t>
            </a:r>
            <a:r>
              <a:rPr lang="ru-RU" dirty="0" smtClean="0">
                <a:solidFill>
                  <a:schemeClr val="tx1"/>
                </a:solidFill>
              </a:rPr>
              <a:t> </a:t>
            </a:r>
            <a:r>
              <a:rPr lang="ru-RU" dirty="0">
                <a:solidFill>
                  <a:schemeClr val="tx1"/>
                </a:solidFill>
              </a:rPr>
              <a:t>– это…</a:t>
            </a:r>
          </a:p>
          <a:p>
            <a:pPr algn="just">
              <a:buClrTx/>
              <a:buFont typeface="+mj-lt"/>
              <a:buAutoNum type="arabicPeriod"/>
            </a:pPr>
            <a:r>
              <a:rPr lang="ru-RU" dirty="0" smtClean="0">
                <a:solidFill>
                  <a:schemeClr val="tx1"/>
                </a:solidFill>
              </a:rPr>
              <a:t>Криптосистема </a:t>
            </a:r>
            <a:r>
              <a:rPr lang="ru-RU" dirty="0">
                <a:solidFill>
                  <a:schemeClr val="tx1"/>
                </a:solidFill>
              </a:rPr>
              <a:t>– это…</a:t>
            </a:r>
          </a:p>
          <a:p>
            <a:pPr algn="just">
              <a:buClrTx/>
              <a:buFont typeface="+mj-lt"/>
              <a:buAutoNum type="arabicPeriod"/>
            </a:pPr>
            <a:r>
              <a:rPr lang="ru-RU" dirty="0" smtClean="0">
                <a:solidFill>
                  <a:schemeClr val="tx1"/>
                </a:solidFill>
              </a:rPr>
              <a:t>Ключ </a:t>
            </a:r>
            <a:r>
              <a:rPr lang="ru-RU" dirty="0">
                <a:solidFill>
                  <a:schemeClr val="tx1"/>
                </a:solidFill>
              </a:rPr>
              <a:t>– это…</a:t>
            </a:r>
          </a:p>
          <a:p>
            <a:pPr algn="just">
              <a:buClrTx/>
              <a:buFont typeface="+mj-lt"/>
              <a:buAutoNum type="arabicPeriod"/>
            </a:pPr>
            <a:r>
              <a:rPr lang="ru-RU" dirty="0" smtClean="0">
                <a:solidFill>
                  <a:schemeClr val="tx1"/>
                </a:solidFill>
              </a:rPr>
              <a:t>По </a:t>
            </a:r>
            <a:r>
              <a:rPr lang="ru-RU" dirty="0">
                <a:solidFill>
                  <a:schemeClr val="tx1"/>
                </a:solidFill>
              </a:rPr>
              <a:t>числу применяемых ключей </a:t>
            </a:r>
            <a:r>
              <a:rPr lang="ru-RU" dirty="0" smtClean="0">
                <a:solidFill>
                  <a:schemeClr val="tx1"/>
                </a:solidFill>
              </a:rPr>
              <a:t>методы шифрования делятся на..</a:t>
            </a:r>
            <a:endParaRPr lang="ru-RU" dirty="0">
              <a:solidFill>
                <a:schemeClr val="tx1"/>
              </a:solidFill>
            </a:endParaRPr>
          </a:p>
          <a:p>
            <a:pPr algn="just">
              <a:buClrTx/>
              <a:buFont typeface="+mj-lt"/>
              <a:buAutoNum type="arabicPeriod"/>
            </a:pPr>
            <a:r>
              <a:rPr lang="ru-RU" dirty="0">
                <a:solidFill>
                  <a:schemeClr val="tx1"/>
                </a:solidFill>
              </a:rPr>
              <a:t>По типу операций по преобразованию открытого текста в</a:t>
            </a:r>
            <a:br>
              <a:rPr lang="ru-RU" dirty="0">
                <a:solidFill>
                  <a:schemeClr val="tx1"/>
                </a:solidFill>
              </a:rPr>
            </a:br>
            <a:r>
              <a:rPr lang="ru-RU" dirty="0" smtClean="0">
                <a:solidFill>
                  <a:schemeClr val="tx1"/>
                </a:solidFill>
              </a:rPr>
              <a:t>шифрованный </a:t>
            </a:r>
            <a:r>
              <a:rPr lang="ru-RU" dirty="0">
                <a:solidFill>
                  <a:schemeClr val="tx1"/>
                </a:solidFill>
              </a:rPr>
              <a:t>методы шифрования делятся на..</a:t>
            </a:r>
          </a:p>
          <a:p>
            <a:pPr algn="just">
              <a:buClrTx/>
              <a:buFont typeface="+mj-lt"/>
              <a:buAutoNum type="arabicPeriod"/>
            </a:pPr>
            <a:r>
              <a:rPr lang="ru-RU" dirty="0" smtClean="0">
                <a:solidFill>
                  <a:schemeClr val="tx1"/>
                </a:solidFill>
              </a:rPr>
              <a:t>По </a:t>
            </a:r>
            <a:r>
              <a:rPr lang="ru-RU" dirty="0">
                <a:solidFill>
                  <a:schemeClr val="tx1"/>
                </a:solidFill>
              </a:rPr>
              <a:t>методу обработки открытого </a:t>
            </a:r>
            <a:r>
              <a:rPr lang="ru-RU" dirty="0" smtClean="0">
                <a:solidFill>
                  <a:schemeClr val="tx1"/>
                </a:solidFill>
              </a:rPr>
              <a:t>текста </a:t>
            </a:r>
            <a:r>
              <a:rPr lang="ru-RU" dirty="0">
                <a:solidFill>
                  <a:schemeClr val="tx1"/>
                </a:solidFill>
              </a:rPr>
              <a:t>методы шифрования делятся на..</a:t>
            </a:r>
          </a:p>
          <a:p>
            <a:pPr algn="just">
              <a:buClrTx/>
              <a:buFont typeface="+mj-lt"/>
              <a:buAutoNum type="arabicPeriod"/>
            </a:pPr>
            <a:r>
              <a:rPr lang="ru-RU" dirty="0" err="1" smtClean="0">
                <a:solidFill>
                  <a:schemeClr val="tx1"/>
                </a:solidFill>
              </a:rPr>
              <a:t>Криптостойкость</a:t>
            </a:r>
            <a:r>
              <a:rPr lang="ru-RU" dirty="0" smtClean="0">
                <a:solidFill>
                  <a:schemeClr val="tx1"/>
                </a:solidFill>
              </a:rPr>
              <a:t> – это…</a:t>
            </a:r>
            <a:endParaRPr lang="ru-RU" dirty="0">
              <a:solidFill>
                <a:schemeClr val="tx1"/>
              </a:solidFill>
            </a:endParaRPr>
          </a:p>
          <a:p>
            <a:pPr algn="just">
              <a:buClrTx/>
              <a:buFont typeface="+mj-lt"/>
              <a:buAutoNum type="arabicPeriod"/>
            </a:pPr>
            <a:endParaRPr lang="ru-RU" dirty="0">
              <a:solidFill>
                <a:schemeClr val="tx1"/>
              </a:solidFill>
            </a:endParaRPr>
          </a:p>
        </p:txBody>
      </p:sp>
    </p:spTree>
    <p:extLst>
      <p:ext uri="{BB962C8B-B14F-4D97-AF65-F5344CB8AC3E}">
        <p14:creationId xmlns:p14="http://schemas.microsoft.com/office/powerpoint/2010/main" val="404586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4965" y="226282"/>
            <a:ext cx="9504158" cy="5224949"/>
          </a:xfrm>
        </p:spPr>
        <p:txBody>
          <a:bodyPr>
            <a:noAutofit/>
          </a:bodyPr>
          <a:lstStyle/>
          <a:p>
            <a:pPr marL="0" indent="0" algn="just">
              <a:buNone/>
            </a:pPr>
            <a:r>
              <a:rPr lang="ru-RU" sz="2200" dirty="0">
                <a:solidFill>
                  <a:schemeClr val="tx1"/>
                </a:solidFill>
              </a:rPr>
              <a:t>Существуют проблемы тайной передачи информации и ее сокрытия от злоумышленника на расстоянии. Путей ее решения существует множество, среди которых можно выделить три основных направления.</a:t>
            </a:r>
          </a:p>
          <a:p>
            <a:pPr marL="0" indent="0" algn="just">
              <a:buNone/>
            </a:pPr>
            <a:r>
              <a:rPr lang="ru-RU" sz="2200" i="1" dirty="0">
                <a:solidFill>
                  <a:schemeClr val="tx1"/>
                </a:solidFill>
              </a:rPr>
              <a:t>1. Создать абсолютно надежный, недоступный для других канал связи между абонентами.</a:t>
            </a:r>
            <a:endParaRPr lang="ru-RU" sz="2200" dirty="0">
              <a:solidFill>
                <a:schemeClr val="tx1"/>
              </a:solidFill>
            </a:endParaRPr>
          </a:p>
          <a:p>
            <a:pPr marL="0" indent="0" algn="just">
              <a:buNone/>
            </a:pPr>
            <a:r>
              <a:rPr lang="ru-RU" sz="2200" i="1" dirty="0">
                <a:solidFill>
                  <a:schemeClr val="tx1"/>
                </a:solidFill>
              </a:rPr>
              <a:t>2. Использовать общедоступный канал связи, но скрыть сам факт передачи информации.</a:t>
            </a:r>
            <a:endParaRPr lang="ru-RU" sz="2200" dirty="0">
              <a:solidFill>
                <a:schemeClr val="tx1"/>
              </a:solidFill>
            </a:endParaRPr>
          </a:p>
          <a:p>
            <a:pPr marL="0" indent="0" algn="just">
              <a:buNone/>
            </a:pPr>
            <a:r>
              <a:rPr lang="ru-RU" sz="2200" i="1" dirty="0">
                <a:solidFill>
                  <a:schemeClr val="tx1"/>
                </a:solidFill>
              </a:rPr>
              <a:t>3. Использовать общедоступный канал связи, но передавать по нему нужную информацию в таком преобразованном виде, чтобы восстановить ее мог только адресат.</a:t>
            </a:r>
            <a:endParaRPr lang="ru-RU" sz="2200" dirty="0">
              <a:solidFill>
                <a:schemeClr val="tx1"/>
              </a:solidFill>
            </a:endParaRP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5696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782" y="169985"/>
            <a:ext cx="9205220" cy="1320800"/>
          </a:xfrm>
        </p:spPr>
        <p:txBody>
          <a:bodyPr>
            <a:noAutofit/>
          </a:bodyPr>
          <a:lstStyle/>
          <a:p>
            <a:r>
              <a:rPr lang="ru-RU" sz="3000" i="1" dirty="0">
                <a:solidFill>
                  <a:schemeClr val="tx1"/>
                </a:solidFill>
              </a:rPr>
              <a:t>1. Создать абсолютно надежный, недоступный для других канал связи между абонентами.</a:t>
            </a:r>
            <a:r>
              <a:rPr lang="ru-RU" sz="3000" dirty="0">
                <a:solidFill>
                  <a:schemeClr val="tx1"/>
                </a:solidFill>
              </a:rPr>
              <a:t/>
            </a:r>
            <a:br>
              <a:rPr lang="ru-RU" sz="3000" dirty="0">
                <a:solidFill>
                  <a:schemeClr val="tx1"/>
                </a:solidFill>
              </a:rPr>
            </a:br>
            <a:endParaRPr lang="ru-RU" sz="3000" dirty="0">
              <a:solidFill>
                <a:schemeClr val="tx1"/>
              </a:solidFill>
            </a:endParaRPr>
          </a:p>
        </p:txBody>
      </p:sp>
      <p:sp>
        <p:nvSpPr>
          <p:cNvPr id="3" name="Объект 2"/>
          <p:cNvSpPr>
            <a:spLocks noGrp="1"/>
          </p:cNvSpPr>
          <p:nvPr>
            <p:ph idx="1"/>
          </p:nvPr>
        </p:nvSpPr>
        <p:spPr>
          <a:xfrm>
            <a:off x="373058" y="1650635"/>
            <a:ext cx="8596668" cy="3880773"/>
          </a:xfrm>
        </p:spPr>
        <p:txBody>
          <a:bodyPr>
            <a:noAutofit/>
          </a:bodyPr>
          <a:lstStyle/>
          <a:p>
            <a:pPr marL="0" indent="0" algn="just">
              <a:buNone/>
            </a:pPr>
            <a:r>
              <a:rPr lang="ru-RU" sz="2200" dirty="0">
                <a:solidFill>
                  <a:schemeClr val="tx1"/>
                </a:solidFill>
              </a:rPr>
              <a:t>С древних времен практиковалась охрана документа (носителя информации) физическими лицами, передача его специальным курьером (человеком (дипломатом) или животным (голубиная почта)) и т.д. Но, документ можно выкрасть, курьера можно перехватить, подкупить, в конце концов, убить. В настоящий момент для реализации данного механизма защиты используются современные телекоммуникационные каналы связи. Однако следует заметить, что данный подход требует значительных капитальных вложений. При современном уровне развития науки и техники сделать такой канал связи между удаленными абонентами для многократной передачи больших объемов информации практически нереально.</a:t>
            </a: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766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380" y="134815"/>
            <a:ext cx="9363482" cy="1320800"/>
          </a:xfrm>
        </p:spPr>
        <p:txBody>
          <a:bodyPr>
            <a:noAutofit/>
          </a:bodyPr>
          <a:lstStyle/>
          <a:p>
            <a:r>
              <a:rPr lang="ru-RU" sz="3000" i="1" dirty="0">
                <a:solidFill>
                  <a:schemeClr val="tx1"/>
                </a:solidFill>
              </a:rPr>
              <a:t>2. Использовать общедоступный канал связи, но скрыть сам факт передачи </a:t>
            </a:r>
            <a:r>
              <a:rPr lang="ru-RU" sz="3000" i="1" dirty="0" smtClean="0">
                <a:solidFill>
                  <a:schemeClr val="tx1"/>
                </a:solidFill>
              </a:rPr>
              <a:t>информации</a:t>
            </a:r>
            <a:r>
              <a:rPr lang="ru-RU" sz="3000" dirty="0">
                <a:solidFill>
                  <a:schemeClr val="tx1"/>
                </a:solidFill>
              </a:rPr>
              <a:t/>
            </a:r>
            <a:br>
              <a:rPr lang="ru-RU" sz="3000" dirty="0">
                <a:solidFill>
                  <a:schemeClr val="tx1"/>
                </a:solidFill>
              </a:rPr>
            </a:br>
            <a:endParaRPr lang="ru-RU" sz="3000" dirty="0">
              <a:solidFill>
                <a:schemeClr val="tx1"/>
              </a:solidFill>
            </a:endParaRPr>
          </a:p>
        </p:txBody>
      </p:sp>
      <p:sp>
        <p:nvSpPr>
          <p:cNvPr id="3" name="Объект 2"/>
          <p:cNvSpPr>
            <a:spLocks noGrp="1"/>
          </p:cNvSpPr>
          <p:nvPr>
            <p:ph idx="1"/>
          </p:nvPr>
        </p:nvSpPr>
        <p:spPr>
          <a:xfrm>
            <a:off x="0" y="1342493"/>
            <a:ext cx="8596668" cy="5275123"/>
          </a:xfrm>
        </p:spPr>
        <p:txBody>
          <a:bodyPr>
            <a:noAutofit/>
          </a:bodyPr>
          <a:lstStyle/>
          <a:p>
            <a:pPr marL="0" indent="0" algn="just">
              <a:buNone/>
            </a:pPr>
            <a:r>
              <a:rPr lang="ru-RU" sz="2200" dirty="0">
                <a:solidFill>
                  <a:schemeClr val="tx1"/>
                </a:solidFill>
              </a:rPr>
              <a:t>Разработкой средств и методов скрытия факта передачи сообщения занимается </a:t>
            </a:r>
            <a:r>
              <a:rPr lang="ru-RU" sz="2200" b="1" u="sng" dirty="0" smtClean="0">
                <a:solidFill>
                  <a:srgbClr val="FF0000"/>
                </a:solidFill>
              </a:rPr>
              <a:t>стеганография</a:t>
            </a:r>
            <a:r>
              <a:rPr lang="ru-RU" sz="2200" dirty="0" smtClean="0">
                <a:solidFill>
                  <a:schemeClr val="tx1"/>
                </a:solidFill>
              </a:rPr>
              <a:t>. </a:t>
            </a:r>
            <a:r>
              <a:rPr lang="ru-RU" sz="2200" dirty="0">
                <a:solidFill>
                  <a:schemeClr val="tx1"/>
                </a:solidFill>
              </a:rPr>
              <a:t>Первые следы </a:t>
            </a:r>
            <a:r>
              <a:rPr lang="ru-RU" sz="2200" dirty="0" err="1">
                <a:solidFill>
                  <a:schemeClr val="tx1"/>
                </a:solidFill>
              </a:rPr>
              <a:t>стеганографических</a:t>
            </a:r>
            <a:r>
              <a:rPr lang="ru-RU" sz="2200" dirty="0">
                <a:solidFill>
                  <a:schemeClr val="tx1"/>
                </a:solidFill>
              </a:rPr>
              <a:t> методов теряются в глубокой древности. Так, в трудах древнегреческого историка Геродота встречается описание двух методов сокрытия информации: </a:t>
            </a:r>
            <a:r>
              <a:rPr lang="ru-RU" sz="2200" i="1" dirty="0">
                <a:solidFill>
                  <a:schemeClr val="tx1"/>
                </a:solidFill>
              </a:rPr>
              <a:t>на обритую голову раба записывалось необходимое сообщение, а когда его волосы отрастали, он отправлялся к адресату, который вновь брил его голову и считывал доставленное сообщение</a:t>
            </a:r>
            <a:r>
              <a:rPr lang="ru-RU" sz="2200" dirty="0">
                <a:solidFill>
                  <a:schemeClr val="tx1"/>
                </a:solidFill>
              </a:rPr>
              <a:t>. Второй способ заключался в следующем: сообщение наносилось на деревянную дощечку, а потом она покрывалась воском, и, тем самым, не вызывала никаких подозрений. Потом воск соскабливался, и сообщение становилось видимым. В настоящий момент </a:t>
            </a:r>
            <a:r>
              <a:rPr lang="ru-RU" sz="2200" dirty="0" err="1">
                <a:solidFill>
                  <a:schemeClr val="tx1"/>
                </a:solidFill>
              </a:rPr>
              <a:t>стеганографические</a:t>
            </a:r>
            <a:r>
              <a:rPr lang="ru-RU" sz="2200" dirty="0">
                <a:solidFill>
                  <a:schemeClr val="tx1"/>
                </a:solidFill>
              </a:rPr>
              <a:t> методы в совокупности с криптографическими нашли широкое применение в целях сокрытия и передачи конфиденциальной информации.</a:t>
            </a:r>
          </a:p>
          <a:p>
            <a:pPr marL="0" indent="0" algn="just">
              <a:buNone/>
            </a:pPr>
            <a:endParaRPr lang="ru-RU" sz="2200" dirty="0">
              <a:solidFill>
                <a:schemeClr val="tx1"/>
              </a:solidFill>
            </a:endParaRPr>
          </a:p>
        </p:txBody>
      </p:sp>
      <p:pic>
        <p:nvPicPr>
          <p:cNvPr id="5" name="Рисунок 4"/>
          <p:cNvPicPr>
            <a:picLocks noChangeAspect="1"/>
          </p:cNvPicPr>
          <p:nvPr/>
        </p:nvPicPr>
        <p:blipFill>
          <a:blip r:embed="rId2"/>
          <a:stretch>
            <a:fillRect/>
          </a:stretch>
        </p:blipFill>
        <p:spPr>
          <a:xfrm>
            <a:off x="8596668" y="1342493"/>
            <a:ext cx="3436644" cy="1740072"/>
          </a:xfrm>
          <a:prstGeom prst="rect">
            <a:avLst/>
          </a:prstGeom>
          <a:ln>
            <a:noFill/>
          </a:ln>
          <a:effectLst>
            <a:softEdge rad="112500"/>
          </a:effectLst>
        </p:spPr>
      </p:pic>
      <p:pic>
        <p:nvPicPr>
          <p:cNvPr id="7" name="Рисунок 6"/>
          <p:cNvPicPr>
            <a:picLocks noChangeAspect="1"/>
          </p:cNvPicPr>
          <p:nvPr/>
        </p:nvPicPr>
        <p:blipFill>
          <a:blip r:embed="rId3"/>
          <a:stretch>
            <a:fillRect/>
          </a:stretch>
        </p:blipFill>
        <p:spPr>
          <a:xfrm>
            <a:off x="8984184" y="3506771"/>
            <a:ext cx="2950590" cy="29505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991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530862" cy="3880773"/>
          </a:xfrm>
        </p:spPr>
        <p:txBody>
          <a:bodyPr>
            <a:noAutofit/>
          </a:bodyPr>
          <a:lstStyle/>
          <a:p>
            <a:pPr marL="0" indent="0" algn="just">
              <a:buNone/>
            </a:pPr>
            <a:r>
              <a:rPr lang="ru-RU" sz="2000" b="1" u="sng" dirty="0">
                <a:solidFill>
                  <a:srgbClr val="FF0000"/>
                </a:solidFill>
              </a:rPr>
              <a:t>Стеганография</a:t>
            </a:r>
            <a:r>
              <a:rPr lang="ru-RU" sz="2000" b="1" dirty="0">
                <a:solidFill>
                  <a:schemeClr val="tx1"/>
                </a:solidFill>
              </a:rPr>
              <a:t> – </a:t>
            </a:r>
            <a:r>
              <a:rPr lang="ru-RU" sz="2000" dirty="0">
                <a:solidFill>
                  <a:schemeClr val="tx1"/>
                </a:solidFill>
              </a:rPr>
              <a:t>совокупность методов, предназначенных для сокрытия факта существования сообщения.</a:t>
            </a:r>
          </a:p>
          <a:p>
            <a:pPr marL="0" indent="0" algn="just">
              <a:buNone/>
            </a:pPr>
            <a:r>
              <a:rPr lang="ru-RU" sz="2000" dirty="0">
                <a:solidFill>
                  <a:schemeClr val="tx1"/>
                </a:solidFill>
              </a:rPr>
              <a:t>Например:</a:t>
            </a:r>
          </a:p>
          <a:p>
            <a:pPr algn="just"/>
            <a:r>
              <a:rPr lang="ru-RU" sz="2000" dirty="0">
                <a:solidFill>
                  <a:schemeClr val="tx1"/>
                </a:solidFill>
              </a:rPr>
              <a:t>Расстановка слов или букв открытого текста так, чтобы он нес в себе скрытое сообщение.</a:t>
            </a:r>
          </a:p>
          <a:p>
            <a:pPr algn="just"/>
            <a:r>
              <a:rPr lang="ru-RU" sz="2000" dirty="0">
                <a:solidFill>
                  <a:schemeClr val="tx1"/>
                </a:solidFill>
              </a:rPr>
              <a:t>Пометка символов.</a:t>
            </a:r>
          </a:p>
          <a:p>
            <a:pPr algn="just"/>
            <a:r>
              <a:rPr lang="ru-RU" sz="2000" dirty="0">
                <a:solidFill>
                  <a:schemeClr val="tx1"/>
                </a:solidFill>
              </a:rPr>
              <a:t>Невидимые чернила.</a:t>
            </a:r>
          </a:p>
          <a:p>
            <a:pPr algn="just"/>
            <a:r>
              <a:rPr lang="ru-RU" sz="2000" dirty="0">
                <a:solidFill>
                  <a:schemeClr val="tx1"/>
                </a:solidFill>
              </a:rPr>
              <a:t>Прокалывание бумаги.</a:t>
            </a:r>
          </a:p>
          <a:p>
            <a:pPr algn="just"/>
            <a:r>
              <a:rPr lang="ru-RU" sz="2000" dirty="0">
                <a:solidFill>
                  <a:schemeClr val="tx1"/>
                </a:solidFill>
              </a:rPr>
              <a:t>Печать между строк с использованием корректирующей ленты.</a:t>
            </a:r>
          </a:p>
          <a:p>
            <a:pPr marL="0" indent="0" algn="just">
              <a:buNone/>
            </a:pPr>
            <a:r>
              <a:rPr lang="ru-RU" sz="2000" dirty="0">
                <a:solidFill>
                  <a:schemeClr val="tx1"/>
                </a:solidFill>
              </a:rPr>
              <a:t>Сами по себе подобные методы выглядят архаично, но у них есть современные эквиваленты. Например, сокрытие сообщений с помощью использования незначащих бит в видеокадрах компакт-дисков.</a:t>
            </a:r>
          </a:p>
          <a:p>
            <a:pPr marL="0" indent="0" algn="just">
              <a:buNone/>
            </a:pPr>
            <a:r>
              <a:rPr lang="ru-RU" sz="2000" dirty="0">
                <a:solidFill>
                  <a:schemeClr val="tx1"/>
                </a:solidFill>
              </a:rPr>
              <a:t>В настоящее время разработано множество программных пакетов, позволяющих осуществлять подобные операции. Преимущество стеганографии состоит в том, что она может скрывать сам факт передачи сообщений, а не только их содержимое. Ведь само шифрование вызывает подозрение – значит есть что скрывать.</a:t>
            </a:r>
          </a:p>
          <a:p>
            <a:pPr marL="0" indent="0" algn="just">
              <a:buNone/>
            </a:pPr>
            <a:r>
              <a:rPr lang="ru-RU" sz="2000" dirty="0">
                <a:solidFill>
                  <a:schemeClr val="tx1"/>
                </a:solidFill>
              </a:rPr>
              <a:t/>
            </a:r>
            <a:br>
              <a:rPr lang="ru-RU" sz="2000" dirty="0">
                <a:solidFill>
                  <a:schemeClr val="tx1"/>
                </a:solidFill>
              </a:rPr>
            </a:br>
            <a:endParaRPr lang="ru-RU" sz="2000" dirty="0">
              <a:solidFill>
                <a:schemeClr val="tx1"/>
              </a:solidFill>
            </a:endParaRPr>
          </a:p>
        </p:txBody>
      </p:sp>
      <p:pic>
        <p:nvPicPr>
          <p:cNvPr id="2" name="Рисунок 1"/>
          <p:cNvPicPr>
            <a:picLocks noChangeAspect="1"/>
          </p:cNvPicPr>
          <p:nvPr/>
        </p:nvPicPr>
        <p:blipFill>
          <a:blip r:embed="rId2"/>
          <a:stretch>
            <a:fillRect/>
          </a:stretch>
        </p:blipFill>
        <p:spPr>
          <a:xfrm>
            <a:off x="9269347" y="1668544"/>
            <a:ext cx="2634192" cy="1900434"/>
          </a:xfrm>
          <a:prstGeom prst="rect">
            <a:avLst/>
          </a:prstGeom>
        </p:spPr>
      </p:pic>
      <p:pic>
        <p:nvPicPr>
          <p:cNvPr id="5" name="Рисунок 4"/>
          <p:cNvPicPr>
            <a:picLocks noChangeAspect="1"/>
          </p:cNvPicPr>
          <p:nvPr/>
        </p:nvPicPr>
        <p:blipFill>
          <a:blip r:embed="rId3"/>
          <a:stretch>
            <a:fillRect/>
          </a:stretch>
        </p:blipFill>
        <p:spPr>
          <a:xfrm>
            <a:off x="9530862" y="4230180"/>
            <a:ext cx="2466975" cy="1847850"/>
          </a:xfrm>
          <a:prstGeom prst="rect">
            <a:avLst/>
          </a:prstGeom>
        </p:spPr>
      </p:pic>
    </p:spTree>
    <p:extLst>
      <p:ext uri="{BB962C8B-B14F-4D97-AF65-F5344CB8AC3E}">
        <p14:creationId xmlns:p14="http://schemas.microsoft.com/office/powerpoint/2010/main" val="244832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867292" cy="1320800"/>
          </a:xfrm>
        </p:spPr>
        <p:txBody>
          <a:bodyPr>
            <a:noAutofit/>
          </a:bodyPr>
          <a:lstStyle/>
          <a:p>
            <a:r>
              <a:rPr lang="ru-RU" sz="3000" i="1" dirty="0">
                <a:solidFill>
                  <a:schemeClr val="tx1"/>
                </a:solidFill>
              </a:rPr>
              <a:t>3. Использовать общедоступный канал связи, но передавать по нему нужную информацию в таком преобразованном виде, чтобы восстановить ее мог только </a:t>
            </a:r>
            <a:r>
              <a:rPr lang="ru-RU" sz="3000" i="1" dirty="0" smtClean="0">
                <a:solidFill>
                  <a:schemeClr val="tx1"/>
                </a:solidFill>
              </a:rPr>
              <a:t>адресат</a:t>
            </a:r>
            <a:endParaRPr lang="ru-RU" sz="3000" dirty="0">
              <a:solidFill>
                <a:schemeClr val="tx1"/>
              </a:solidFill>
            </a:endParaRPr>
          </a:p>
        </p:txBody>
      </p:sp>
      <p:sp>
        <p:nvSpPr>
          <p:cNvPr id="3" name="Объект 2"/>
          <p:cNvSpPr>
            <a:spLocks noGrp="1"/>
          </p:cNvSpPr>
          <p:nvPr>
            <p:ph idx="1"/>
          </p:nvPr>
        </p:nvSpPr>
        <p:spPr>
          <a:xfrm>
            <a:off x="325641" y="2143004"/>
            <a:ext cx="8596668" cy="3880773"/>
          </a:xfrm>
        </p:spPr>
        <p:txBody>
          <a:bodyPr>
            <a:normAutofit/>
          </a:bodyPr>
          <a:lstStyle/>
          <a:p>
            <a:pPr marL="0" indent="0" algn="just">
              <a:buNone/>
            </a:pPr>
            <a:r>
              <a:rPr lang="ru-RU" sz="2200" dirty="0">
                <a:solidFill>
                  <a:schemeClr val="tx1"/>
                </a:solidFill>
              </a:rPr>
              <a:t>Разработкой методов преобразования информации с целью ее защиты от несанкционированного прочтения занимается </a:t>
            </a:r>
            <a:r>
              <a:rPr lang="ru-RU" sz="2200" b="1" u="sng" dirty="0">
                <a:solidFill>
                  <a:schemeClr val="tx1"/>
                </a:solidFill>
              </a:rPr>
              <a:t>криптография</a:t>
            </a:r>
            <a:r>
              <a:rPr lang="ru-RU" sz="2200" b="1" dirty="0">
                <a:solidFill>
                  <a:schemeClr val="tx1"/>
                </a:solidFill>
              </a:rPr>
              <a:t>.</a:t>
            </a:r>
            <a:endParaRPr lang="ru-RU" sz="2200" dirty="0">
              <a:solidFill>
                <a:schemeClr val="tx1"/>
              </a:solidFill>
            </a:endParaRPr>
          </a:p>
          <a:p>
            <a:pPr marL="0" indent="0" algn="just">
              <a:buNone/>
            </a:pPr>
            <a:r>
              <a:rPr lang="ru-RU" sz="2200" dirty="0">
                <a:solidFill>
                  <a:schemeClr val="tx1"/>
                </a:solidFill>
              </a:rPr>
              <a:t>В истории развития криптографии можно выделить три этапа:</a:t>
            </a:r>
          </a:p>
          <a:p>
            <a:pPr marL="0" indent="0" algn="just">
              <a:buNone/>
            </a:pPr>
            <a:r>
              <a:rPr lang="ru-RU" sz="2200" b="1" i="1" dirty="0">
                <a:solidFill>
                  <a:schemeClr val="tx1"/>
                </a:solidFill>
              </a:rPr>
              <a:t>- </a:t>
            </a:r>
            <a:r>
              <a:rPr lang="ru-RU" sz="2200" b="1" i="1" u="sng" dirty="0">
                <a:solidFill>
                  <a:schemeClr val="tx1"/>
                </a:solidFill>
              </a:rPr>
              <a:t>наивная криптография</a:t>
            </a:r>
            <a:r>
              <a:rPr lang="ru-RU" sz="2200" b="1" i="1" dirty="0">
                <a:solidFill>
                  <a:schemeClr val="tx1"/>
                </a:solidFill>
              </a:rPr>
              <a:t>;</a:t>
            </a:r>
            <a:endParaRPr lang="ru-RU" sz="2200" dirty="0">
              <a:solidFill>
                <a:schemeClr val="tx1"/>
              </a:solidFill>
            </a:endParaRPr>
          </a:p>
          <a:p>
            <a:pPr marL="0" indent="0" algn="just">
              <a:buNone/>
            </a:pPr>
            <a:r>
              <a:rPr lang="ru-RU" sz="2200" b="1" i="1" dirty="0">
                <a:solidFill>
                  <a:schemeClr val="tx1"/>
                </a:solidFill>
              </a:rPr>
              <a:t>- </a:t>
            </a:r>
            <a:r>
              <a:rPr lang="ru-RU" sz="2200" b="1" i="1" u="sng" dirty="0">
                <a:solidFill>
                  <a:schemeClr val="tx1"/>
                </a:solidFill>
              </a:rPr>
              <a:t>формальная криптография</a:t>
            </a:r>
            <a:r>
              <a:rPr lang="ru-RU" sz="2200" b="1" i="1" dirty="0">
                <a:solidFill>
                  <a:schemeClr val="tx1"/>
                </a:solidFill>
              </a:rPr>
              <a:t>;</a:t>
            </a:r>
            <a:endParaRPr lang="ru-RU" sz="2200" dirty="0">
              <a:solidFill>
                <a:schemeClr val="tx1"/>
              </a:solidFill>
            </a:endParaRPr>
          </a:p>
          <a:p>
            <a:pPr marL="0" indent="0" algn="just">
              <a:buNone/>
            </a:pPr>
            <a:r>
              <a:rPr lang="ru-RU" sz="2200" b="1" i="1" dirty="0">
                <a:solidFill>
                  <a:schemeClr val="tx1"/>
                </a:solidFill>
              </a:rPr>
              <a:t>- </a:t>
            </a:r>
            <a:r>
              <a:rPr lang="ru-RU" sz="2200" b="1" i="1" u="sng" dirty="0">
                <a:solidFill>
                  <a:schemeClr val="tx1"/>
                </a:solidFill>
              </a:rPr>
              <a:t>математическая криптография</a:t>
            </a:r>
            <a:r>
              <a:rPr lang="ru-RU" sz="2200" b="1" i="1" dirty="0">
                <a:solidFill>
                  <a:schemeClr val="tx1"/>
                </a:solidFill>
              </a:rPr>
              <a:t>.</a:t>
            </a:r>
            <a:endParaRPr lang="ru-RU" sz="2200" dirty="0">
              <a:solidFill>
                <a:schemeClr val="tx1"/>
              </a:solidFill>
            </a:endParaRPr>
          </a:p>
          <a:p>
            <a:pPr marL="0" indent="0" algn="just">
              <a:buNone/>
            </a:pPr>
            <a:endParaRPr lang="ru-RU" sz="2200" dirty="0">
              <a:solidFill>
                <a:schemeClr val="tx1"/>
              </a:solidFill>
            </a:endParaRPr>
          </a:p>
        </p:txBody>
      </p:sp>
    </p:spTree>
    <p:extLst>
      <p:ext uri="{BB962C8B-B14F-4D97-AF65-F5344CB8AC3E}">
        <p14:creationId xmlns:p14="http://schemas.microsoft.com/office/powerpoint/2010/main" val="1635934305"/>
      </p:ext>
    </p:extLst>
  </p:cSld>
  <p:clrMapOvr>
    <a:masterClrMapping/>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193</TotalTime>
  <Words>3816</Words>
  <Application>Microsoft Office PowerPoint</Application>
  <PresentationFormat>Широкоэкранный</PresentationFormat>
  <Paragraphs>208</Paragraphs>
  <Slides>45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45</vt:i4>
      </vt:variant>
    </vt:vector>
  </HeadingPairs>
  <TitlesOfParts>
    <vt:vector size="50" baseType="lpstr">
      <vt:lpstr>Arial</vt:lpstr>
      <vt:lpstr>Times New Roman</vt:lpstr>
      <vt:lpstr>Trebuchet MS</vt:lpstr>
      <vt:lpstr>Wingdings 3</vt:lpstr>
      <vt:lpstr>Грань</vt:lpstr>
      <vt:lpstr>Основные модели криптосистем. Требования к криптосистемам. назначение и основные функции криптосистем </vt:lpstr>
      <vt:lpstr>Презентация PowerPoint</vt:lpstr>
      <vt:lpstr>Презентация PowerPoint</vt:lpstr>
      <vt:lpstr>Презентация PowerPoint</vt:lpstr>
      <vt:lpstr>Презентация PowerPoint</vt:lpstr>
      <vt:lpstr>1. Создать абсолютно надежный, недоступный для других канал связи между абонентами. </vt:lpstr>
      <vt:lpstr>2. Использовать общедоступный канал связи, но скрыть сам факт передачи информации </vt:lpstr>
      <vt:lpstr>Презентация PowerPoint</vt:lpstr>
      <vt:lpstr>3. Использовать общедоступный канал связи, но передавать по нему нужную информацию в таком преобразованном виде, чтобы восстановить ее мог только адресат</vt:lpstr>
      <vt:lpstr>Наивная криптография </vt:lpstr>
      <vt:lpstr>Презентация PowerPoint</vt:lpstr>
      <vt:lpstr>Презентация PowerPoint</vt:lpstr>
      <vt:lpstr>Презентация PowerPoint</vt:lpstr>
      <vt:lpstr>Презентация PowerPoint</vt:lpstr>
      <vt:lpstr>Формальная криптография </vt:lpstr>
      <vt:lpstr>Презентация PowerPoint</vt:lpstr>
      <vt:lpstr>Презентация PowerPoint</vt:lpstr>
      <vt:lpstr>Презентация PowerPoint</vt:lpstr>
      <vt:lpstr> Математическая криптография </vt:lpstr>
      <vt:lpstr>Презентация PowerPoint</vt:lpstr>
      <vt:lpstr>Презентация PowerPoint</vt:lpstr>
      <vt:lpstr>Современные методы использования криптографии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 числу применяемых ключей </vt:lpstr>
      <vt:lpstr>По типу операций по преобразованию открытого текста в шифрованный</vt:lpstr>
      <vt:lpstr>По методу обработки открытого текста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Контрольные вопросы</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модели криптосистем. Требования к криптосистемам. назначение и основные функции криптосистем</dc:title>
  <dc:creator>Преподаватель</dc:creator>
  <cp:lastModifiedBy>Преподаватель</cp:lastModifiedBy>
  <cp:revision>15</cp:revision>
  <dcterms:created xsi:type="dcterms:W3CDTF">2019-02-01T09:07:49Z</dcterms:created>
  <dcterms:modified xsi:type="dcterms:W3CDTF">2019-02-06T10:59:40Z</dcterms:modified>
</cp:coreProperties>
</file>