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56" d="100"/>
          <a:sy n="56" d="100"/>
        </p:scale>
        <p:origin x="102" y="1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4CFD5E4-12BC-42AD-86BE-E71B46A9E9C6}" type="datetimeFigureOut">
              <a:rPr lang="ru-RU" smtClean="0"/>
              <a:t>13.04.2019</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266821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CFD5E4-12BC-42AD-86BE-E71B46A9E9C6}" type="datetimeFigureOut">
              <a:rPr lang="ru-RU" smtClean="0"/>
              <a:t>13.04.2019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54381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CFD5E4-12BC-42AD-86BE-E71B46A9E9C6}" type="datetimeFigureOut">
              <a:rPr lang="ru-RU" smtClean="0"/>
              <a:t>13.04.2019</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C04211-C656-4175-9CBB-FAF04240A1C8}"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2084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4CFD5E4-12BC-42AD-86BE-E71B46A9E9C6}" type="datetimeFigureOut">
              <a:rPr lang="ru-RU" smtClean="0"/>
              <a:t>13.04.2019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3786482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4CFD5E4-12BC-42AD-86BE-E71B46A9E9C6}" type="datetimeFigureOut">
              <a:rPr lang="ru-RU" smtClean="0"/>
              <a:t>13.04.2019</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C04211-C656-4175-9CBB-FAF04240A1C8}"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0667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34CFD5E4-12BC-42AD-86BE-E71B46A9E9C6}" type="datetimeFigureOut">
              <a:rPr lang="ru-RU" smtClean="0"/>
              <a:t>13.04.2019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1696880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4CFD5E4-12BC-42AD-86BE-E71B46A9E9C6}" type="datetimeFigureOut">
              <a:rPr lang="ru-RU" smtClean="0"/>
              <a:t>13.04.2019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962010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4CFD5E4-12BC-42AD-86BE-E71B46A9E9C6}" type="datetimeFigureOut">
              <a:rPr lang="ru-RU" smtClean="0"/>
              <a:t>13.04.2019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320327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4CFD5E4-12BC-42AD-86BE-E71B46A9E9C6}" type="datetimeFigureOut">
              <a:rPr lang="ru-RU" smtClean="0"/>
              <a:t>13.04.2019</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12885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4CFD5E4-12BC-42AD-86BE-E71B46A9E9C6}" type="datetimeFigureOut">
              <a:rPr lang="ru-RU" smtClean="0"/>
              <a:t>13.04.2019</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67777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4CFD5E4-12BC-42AD-86BE-E71B46A9E9C6}" type="datetimeFigureOut">
              <a:rPr lang="ru-RU" smtClean="0"/>
              <a:t>13.04.2019</a:t>
            </a:fld>
            <a:endParaRPr lang="ru-RU"/>
          </a:p>
        </p:txBody>
      </p:sp>
      <p:sp>
        <p:nvSpPr>
          <p:cNvPr id="6" name="Footer Placeholder 5"/>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225260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4CFD5E4-12BC-42AD-86BE-E71B46A9E9C6}" type="datetimeFigureOut">
              <a:rPr lang="ru-RU" smtClean="0"/>
              <a:t>13.04.2019</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411772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4CFD5E4-12BC-42AD-86BE-E71B46A9E9C6}" type="datetimeFigureOut">
              <a:rPr lang="ru-RU" smtClean="0"/>
              <a:t>13.04.2019</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232805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D5E4-12BC-42AD-86BE-E71B46A9E9C6}" type="datetimeFigureOut">
              <a:rPr lang="ru-RU" smtClean="0"/>
              <a:t>13.04.2019</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32798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4CFD5E4-12BC-42AD-86BE-E71B46A9E9C6}" type="datetimeFigureOut">
              <a:rPr lang="ru-RU" smtClean="0"/>
              <a:t>13.04.2019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1659970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4CFD5E4-12BC-42AD-86BE-E71B46A9E9C6}" type="datetimeFigureOut">
              <a:rPr lang="ru-RU" smtClean="0"/>
              <a:t>13.04.2019</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C04211-C656-4175-9CBB-FAF04240A1C8}" type="slidenum">
              <a:rPr lang="ru-RU" smtClean="0"/>
              <a:t>‹#›</a:t>
            </a:fld>
            <a:endParaRPr lang="ru-RU"/>
          </a:p>
        </p:txBody>
      </p:sp>
    </p:spTree>
    <p:extLst>
      <p:ext uri="{BB962C8B-B14F-4D97-AF65-F5344CB8AC3E}">
        <p14:creationId xmlns:p14="http://schemas.microsoft.com/office/powerpoint/2010/main" val="412461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CFD5E4-12BC-42AD-86BE-E71B46A9E9C6}" type="datetimeFigureOut">
              <a:rPr lang="ru-RU" smtClean="0"/>
              <a:t>13.04.2019</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C04211-C656-4175-9CBB-FAF04240A1C8}" type="slidenum">
              <a:rPr lang="ru-RU" smtClean="0"/>
              <a:t>‹#›</a:t>
            </a:fld>
            <a:endParaRPr lang="ru-RU"/>
          </a:p>
        </p:txBody>
      </p:sp>
    </p:spTree>
    <p:extLst>
      <p:ext uri="{BB962C8B-B14F-4D97-AF65-F5344CB8AC3E}">
        <p14:creationId xmlns:p14="http://schemas.microsoft.com/office/powerpoint/2010/main" val="39430076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003992" y="365288"/>
            <a:ext cx="8915399" cy="2262781"/>
          </a:xfrm>
        </p:spPr>
        <p:txBody>
          <a:bodyPr>
            <a:normAutofit fontScale="90000"/>
          </a:bodyPr>
          <a:lstStyle/>
          <a:p>
            <a:pPr algn="r"/>
            <a:r>
              <a:rPr lang="ru-RU" b="1" dirty="0" smtClean="0"/>
              <a:t>Обеспечение безопасности электронной почты</a:t>
            </a:r>
            <a:endParaRPr lang="ru-RU" b="1" dirty="0"/>
          </a:p>
        </p:txBody>
      </p:sp>
      <p:sp>
        <p:nvSpPr>
          <p:cNvPr id="3" name="Подзаголовок 2"/>
          <p:cNvSpPr>
            <a:spLocks noGrp="1"/>
          </p:cNvSpPr>
          <p:nvPr>
            <p:ph type="subTitle" idx="1"/>
          </p:nvPr>
        </p:nvSpPr>
        <p:spPr/>
        <p:txBody>
          <a:bodyPr/>
          <a:lstStyle/>
          <a:p>
            <a:endParaRPr lang="ru-RU"/>
          </a:p>
        </p:txBody>
      </p:sp>
      <p:pic>
        <p:nvPicPr>
          <p:cNvPr id="1026" name="Picture 2" descr="Картинки по запросу защита электронной почт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557" y="3156558"/>
            <a:ext cx="5762920" cy="3241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711765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49690" y="490194"/>
            <a:ext cx="10378912" cy="5250730"/>
          </a:xfrm>
        </p:spPr>
        <p:txBody>
          <a:bodyPr>
            <a:noAutofit/>
          </a:bodyPr>
          <a:lstStyle/>
          <a:p>
            <a:pPr marL="0" indent="0" algn="just">
              <a:buNone/>
            </a:pPr>
            <a:r>
              <a:rPr lang="ru-RU" dirty="0">
                <a:solidFill>
                  <a:schemeClr val="tx1"/>
                </a:solidFill>
              </a:rPr>
              <a:t>Если почтовая система организации присоединена к Интернету, последствия ошибок могут привести к тяжелым последствиям. Вот некоторые из способов предотвратить ошибки:</a:t>
            </a:r>
          </a:p>
          <a:p>
            <a:pPr algn="just"/>
            <a:r>
              <a:rPr lang="ru-RU" dirty="0">
                <a:solidFill>
                  <a:schemeClr val="tx1"/>
                </a:solidFill>
              </a:rPr>
              <a:t>учить пользователей что делать, если они совершили ошибку, и как правильно работать с электронной </a:t>
            </a:r>
            <a:r>
              <a:rPr lang="ru-RU" dirty="0" smtClean="0">
                <a:solidFill>
                  <a:schemeClr val="tx1"/>
                </a:solidFill>
              </a:rPr>
              <a:t>почтой</a:t>
            </a:r>
            <a:r>
              <a:rPr lang="en-US" dirty="0">
                <a:solidFill>
                  <a:schemeClr val="tx1"/>
                </a:solidFill>
              </a:rPr>
              <a:t>;</a:t>
            </a:r>
            <a:endParaRPr lang="ru-RU" dirty="0">
              <a:solidFill>
                <a:schemeClr val="tx1"/>
              </a:solidFill>
            </a:endParaRPr>
          </a:p>
          <a:p>
            <a:pPr algn="just"/>
            <a:r>
              <a:rPr lang="ru-RU" dirty="0">
                <a:solidFill>
                  <a:schemeClr val="tx1"/>
                </a:solidFill>
              </a:rPr>
              <a:t>конфигурировать программы электронной почты так, чтобы стандартные действия пользователя, использующие установки по умолчанию, были бы самыми </a:t>
            </a:r>
            <a:r>
              <a:rPr lang="ru-RU" dirty="0" smtClean="0">
                <a:solidFill>
                  <a:schemeClr val="tx1"/>
                </a:solidFill>
              </a:rPr>
              <a:t>безопасными</a:t>
            </a:r>
            <a:r>
              <a:rPr lang="en-US" dirty="0" smtClean="0">
                <a:solidFill>
                  <a:schemeClr val="tx1"/>
                </a:solidFill>
              </a:rPr>
              <a:t>;</a:t>
            </a:r>
            <a:endParaRPr lang="ru-RU" dirty="0">
              <a:solidFill>
                <a:schemeClr val="tx1"/>
              </a:solidFill>
            </a:endParaRPr>
          </a:p>
          <a:p>
            <a:pPr algn="just"/>
            <a:r>
              <a:rPr lang="ru-RU" dirty="0">
                <a:solidFill>
                  <a:schemeClr val="tx1"/>
                </a:solidFill>
              </a:rPr>
              <a:t>использовать программы, которые строго реализуют протоколы и соглашения Интернета. Каждый раз, когда онлайновый сервис шлюзует письмо из частной почтовой системы в интернетовскую электронную почту, слышатся вопли протеста из-за появления большого числа сообщений с ошибками, возникшими в результате неправильных настроек почтовых серверов этого сервиса.</a:t>
            </a:r>
          </a:p>
          <a:p>
            <a:pPr marL="0" indent="0" algn="just">
              <a:buNone/>
            </a:pPr>
            <a:endParaRPr lang="ru-RU" dirty="0">
              <a:solidFill>
                <a:schemeClr val="tx1"/>
              </a:solidFill>
            </a:endParaRPr>
          </a:p>
        </p:txBody>
      </p:sp>
    </p:spTree>
    <p:extLst>
      <p:ext uri="{BB962C8B-B14F-4D97-AF65-F5344CB8AC3E}">
        <p14:creationId xmlns:p14="http://schemas.microsoft.com/office/powerpoint/2010/main" val="2473467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496569" y="304798"/>
            <a:ext cx="7560313" cy="6779445"/>
          </a:xfrm>
        </p:spPr>
        <p:txBody>
          <a:bodyPr>
            <a:noAutofit/>
          </a:bodyPr>
          <a:lstStyle/>
          <a:p>
            <a:pPr marL="0" indent="0" algn="just">
              <a:buNone/>
            </a:pPr>
            <a:r>
              <a:rPr lang="ru-RU" b="1" i="1" dirty="0">
                <a:solidFill>
                  <a:schemeClr val="tx1"/>
                </a:solidFill>
              </a:rPr>
              <a:t>Персональное использование.</a:t>
            </a:r>
            <a:r>
              <a:rPr lang="ru-RU" i="1" dirty="0">
                <a:solidFill>
                  <a:schemeClr val="tx1"/>
                </a:solidFill>
              </a:rPr>
              <a:t> </a:t>
            </a:r>
            <a:r>
              <a:rPr lang="ru-RU" dirty="0">
                <a:solidFill>
                  <a:schemeClr val="tx1"/>
                </a:solidFill>
              </a:rPr>
              <a:t>Так как письма обычно используются для обеспечения деятельности организации, как и телефон и факс, использование его в личных целях должно быть ограничено или запрещено (это зависит от организации).</a:t>
            </a:r>
          </a:p>
          <a:p>
            <a:pPr marL="0" indent="0" algn="just">
              <a:buNone/>
            </a:pPr>
            <a:r>
              <a:rPr lang="ru-RU" dirty="0">
                <a:solidFill>
                  <a:schemeClr val="tx1"/>
                </a:solidFill>
              </a:rPr>
              <a:t>Хотя проще всего определить, что электронная почта используется только для решения задач организации, все понимают, что эту политику тяжело претворить в жизнь. Мудрее будет установить четкие границы использования e-</a:t>
            </a:r>
            <a:r>
              <a:rPr lang="ru-RU" dirty="0" err="1">
                <a:solidFill>
                  <a:schemeClr val="tx1"/>
                </a:solidFill>
              </a:rPr>
              <a:t>mail</a:t>
            </a:r>
            <a:r>
              <a:rPr lang="ru-RU" dirty="0">
                <a:solidFill>
                  <a:schemeClr val="tx1"/>
                </a:solidFill>
              </a:rPr>
              <a:t> в личных целях.</a:t>
            </a:r>
          </a:p>
          <a:p>
            <a:pPr marL="0" indent="0" algn="just">
              <a:buNone/>
            </a:pPr>
            <a:r>
              <a:rPr lang="ru-RU" dirty="0">
                <a:solidFill>
                  <a:schemeClr val="tx1"/>
                </a:solidFill>
              </a:rPr>
              <a:t>Если вы используете служебный телефон для того, чтобы позвонить в химчистку, то маловероятно, что ваш звонок будет восприниматься как официальный запрос компании. Но посылка электронного письма с электронным почтовым адресом, содержащим адрес организации, будет похожа на посылку бумажного письма на фирменном бланке компании. Если отправитель использует свой логин в компании для посылки электронной почты в группу новостей, может показаться, что компания одобряет мнение, высказываемое им в письме.</a:t>
            </a:r>
          </a:p>
          <a:p>
            <a:pPr marL="0" indent="0" algn="just">
              <a:buNone/>
            </a:pPr>
            <a:endParaRPr lang="ru-RU" dirty="0">
              <a:solidFill>
                <a:schemeClr val="tx1"/>
              </a:solidFill>
            </a:endParaRPr>
          </a:p>
        </p:txBody>
      </p:sp>
      <p:pic>
        <p:nvPicPr>
          <p:cNvPr id="10242" name="Picture 2" descr="Похожее изображен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540" y="1937534"/>
            <a:ext cx="4281029" cy="27826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087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192528" y="314227"/>
            <a:ext cx="8915400" cy="3777622"/>
          </a:xfrm>
        </p:spPr>
        <p:txBody>
          <a:bodyPr>
            <a:noAutofit/>
          </a:bodyPr>
          <a:lstStyle/>
          <a:p>
            <a:pPr marL="0" indent="0" algn="just">
              <a:buNone/>
            </a:pPr>
            <a:r>
              <a:rPr lang="ru-RU" b="1" i="1" dirty="0">
                <a:solidFill>
                  <a:schemeClr val="tx1"/>
                </a:solidFill>
              </a:rPr>
              <a:t>Маркетинг. </a:t>
            </a:r>
            <a:r>
              <a:rPr lang="ru-RU" dirty="0">
                <a:solidFill>
                  <a:schemeClr val="tx1"/>
                </a:solidFill>
              </a:rPr>
              <a:t>В прошлом, когда Интернет был исследовательской сетью, ее коммерческое использование было запрещено. Кроме того, слишком мало компаний и людей имели доступ к интернетовской почте, поэтому было нецелесообразно использовать ее для коммерческих целей. Сейчас Интернет расширился и разрешается использовать его в коммерческих целях, поэтому компании стали поддерживать списки рассылки для обмена информацией со своими клиентами. Как правило, клиенты должны послать запрос для того, чтобы попасть в список рассылки. Когда большие онлайновые сервисы стали шлюзовать письма в Интернет, неожиданно обнаружилось, что таким образом можно передать информацию гораздо большей аудитории. Так родился маркетинг в Интернете с помощью посылки отдельных почтовых сообщений.</a:t>
            </a:r>
          </a:p>
          <a:p>
            <a:pPr marL="0" indent="0" algn="just">
              <a:buNone/>
            </a:pPr>
            <a:r>
              <a:rPr lang="ru-RU" dirty="0">
                <a:solidFill>
                  <a:schemeClr val="tx1"/>
                </a:solidFill>
              </a:rPr>
              <a:t>Люди написали программы для автоматизации поддержания списков рассылки и образовали компании для сбора и продажи списков электронных почтовых адресов организациям, занимающимся маркетингом. Конгресс США принял билль, согласно которому прямой маркетинг с помощью электронной почты должен осуществляться в соответствии с теми же правилами, которыми ограничивается использование массовой посылки писем, чтобы лица, занимающиеся таким маркетингом, вели списки адресов, владельцы которых не желают получать рекламу в электронных письмах.</a:t>
            </a:r>
          </a:p>
          <a:p>
            <a:pPr marL="0" indent="0" algn="just">
              <a:buNone/>
            </a:pPr>
            <a:endParaRPr lang="ru-RU" dirty="0">
              <a:solidFill>
                <a:schemeClr val="tx1"/>
              </a:solidFill>
            </a:endParaRPr>
          </a:p>
        </p:txBody>
      </p:sp>
      <p:pic>
        <p:nvPicPr>
          <p:cNvPr id="11266" name="Picture 2" descr="Похожее изображен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140" y="2617477"/>
            <a:ext cx="2834706" cy="187113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489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810" y="0"/>
            <a:ext cx="11343802" cy="1112363"/>
          </a:xfrm>
        </p:spPr>
        <p:txBody>
          <a:bodyPr>
            <a:normAutofit fontScale="90000"/>
          </a:bodyPr>
          <a:lstStyle/>
          <a:p>
            <a:r>
              <a:rPr lang="ru-RU" b="1" dirty="0"/>
              <a:t>Угрозы, связанные с электронной почтой</a:t>
            </a:r>
            <a:br>
              <a:rPr lang="ru-RU" b="1" dirty="0"/>
            </a:br>
            <a:endParaRPr lang="ru-RU" b="1" dirty="0"/>
          </a:p>
        </p:txBody>
      </p:sp>
      <p:sp>
        <p:nvSpPr>
          <p:cNvPr id="3" name="Объект 2"/>
          <p:cNvSpPr>
            <a:spLocks noGrp="1"/>
          </p:cNvSpPr>
          <p:nvPr>
            <p:ph idx="1"/>
          </p:nvPr>
        </p:nvSpPr>
        <p:spPr>
          <a:xfrm>
            <a:off x="1823316" y="710153"/>
            <a:ext cx="9856493" cy="3748725"/>
          </a:xfrm>
        </p:spPr>
        <p:txBody>
          <a:bodyPr>
            <a:normAutofit/>
          </a:bodyPr>
          <a:lstStyle/>
          <a:p>
            <a:pPr marL="0" indent="0" algn="just">
              <a:buNone/>
            </a:pPr>
            <a:r>
              <a:rPr lang="ru-RU" dirty="0">
                <a:solidFill>
                  <a:schemeClr val="tx1"/>
                </a:solidFill>
              </a:rPr>
              <a:t>Основные протоколы передачи почты (SMTP, POP3,IMAP4) обычно не осуществляют надежной аутентификации, что позволяет легко создать письма с фальшивыми адресами. Ни один из этих протоколов не использует криптографию, которая могла бы гарантировать конфиденциальность электронных писем. Хотя существуют расширения этих протоколов, решение использовать их должно быть явно принято как составная часть политики администрации почтового сервера. Некоторые такие расширения используют уже имеющиеся средства аутентификации, а другие позволяют клиенту и серверу согласовать тип аутентификации, который будет использоваться в данном соединении.</a:t>
            </a:r>
          </a:p>
        </p:txBody>
      </p:sp>
      <p:pic>
        <p:nvPicPr>
          <p:cNvPr id="12290" name="Picture 2" descr="Картинки по запросу защита электронной почт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942" y="3498685"/>
            <a:ext cx="3886200" cy="29146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348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317476" y="0"/>
            <a:ext cx="7874524" cy="6655324"/>
          </a:xfrm>
        </p:spPr>
        <p:txBody>
          <a:bodyPr>
            <a:noAutofit/>
          </a:bodyPr>
          <a:lstStyle/>
          <a:p>
            <a:pPr marL="0" indent="0" algn="just">
              <a:buNone/>
            </a:pPr>
            <a:r>
              <a:rPr lang="ru-RU" b="1" i="1" dirty="0">
                <a:solidFill>
                  <a:schemeClr val="tx1"/>
                </a:solidFill>
              </a:rPr>
              <a:t>Фальшивые адреса отправителя.</a:t>
            </a:r>
            <a:r>
              <a:rPr lang="ru-RU" i="1" dirty="0">
                <a:solidFill>
                  <a:schemeClr val="tx1"/>
                </a:solidFill>
              </a:rPr>
              <a:t> </a:t>
            </a:r>
            <a:r>
              <a:rPr lang="ru-RU" dirty="0">
                <a:solidFill>
                  <a:schemeClr val="tx1"/>
                </a:solidFill>
              </a:rPr>
              <a:t>Адресу отправителя в электронной почте Интернета нельзя доверять, так как или отправитель может указать фальшивый обратный адрес, или заголовок может быть модифицирован в ходе передачи письма, или отправитель может сам соединиться с SMTP-портом на машине, от имени которой он хочет отправить письмо, и ввести текст письма.</a:t>
            </a:r>
          </a:p>
          <a:p>
            <a:pPr marL="0" indent="0" algn="just">
              <a:buNone/>
            </a:pPr>
            <a:r>
              <a:rPr lang="ru-RU" b="1" i="1" dirty="0">
                <a:solidFill>
                  <a:schemeClr val="tx1"/>
                </a:solidFill>
              </a:rPr>
              <a:t>Перехват письма.</a:t>
            </a:r>
            <a:r>
              <a:rPr lang="ru-RU" i="1" dirty="0">
                <a:solidFill>
                  <a:schemeClr val="tx1"/>
                </a:solidFill>
              </a:rPr>
              <a:t> </a:t>
            </a:r>
            <a:r>
              <a:rPr lang="ru-RU" dirty="0">
                <a:solidFill>
                  <a:schemeClr val="tx1"/>
                </a:solidFill>
              </a:rPr>
              <a:t>Заголовки и содержимое электронных писем передаются в чистом виде. В результате содержимое сообщения может быть прочитано или изменено в процессе передачи его по Интернету. Заголовок может быть модифицирован, чтобы скрыть или изменить отправителя или для того чтобы перенаправить сообщение.</a:t>
            </a:r>
          </a:p>
          <a:p>
            <a:pPr marL="0" indent="0" algn="just">
              <a:buNone/>
            </a:pPr>
            <a:r>
              <a:rPr lang="ru-RU" b="1" i="1" dirty="0">
                <a:solidFill>
                  <a:schemeClr val="tx1"/>
                </a:solidFill>
              </a:rPr>
              <a:t>Почтовые бомбы. </a:t>
            </a:r>
            <a:r>
              <a:rPr lang="ru-RU" dirty="0">
                <a:solidFill>
                  <a:schemeClr val="tx1"/>
                </a:solidFill>
              </a:rPr>
              <a:t>Почтовая бомба - это атака с помощью электронной почты. Атакуемая система переполняется письмами до тех пор, пока она не выйдет из строя. Как это может случиться, зависит от типа почтового сервера и от того, как он сконфигурирован.</a:t>
            </a:r>
          </a:p>
          <a:p>
            <a:pPr marL="0" indent="0" algn="just">
              <a:buNone/>
            </a:pPr>
            <a:endParaRPr lang="ru-RU" dirty="0">
              <a:solidFill>
                <a:schemeClr val="tx1"/>
              </a:solidFill>
            </a:endParaRPr>
          </a:p>
        </p:txBody>
      </p:sp>
      <p:pic>
        <p:nvPicPr>
          <p:cNvPr id="13314" name="Picture 2" descr="Похожее изображе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850" y="1980685"/>
            <a:ext cx="3248025" cy="23907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180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37104" y="141401"/>
            <a:ext cx="10457485" cy="3930977"/>
          </a:xfrm>
        </p:spPr>
        <p:txBody>
          <a:bodyPr>
            <a:noAutofit/>
          </a:bodyPr>
          <a:lstStyle/>
          <a:p>
            <a:pPr marL="0" indent="0" algn="just">
              <a:buNone/>
            </a:pPr>
            <a:r>
              <a:rPr lang="ru-RU" b="1" i="1" dirty="0">
                <a:solidFill>
                  <a:schemeClr val="tx1"/>
                </a:solidFill>
              </a:rPr>
              <a:t>Угрожающие письма.</a:t>
            </a:r>
            <a:r>
              <a:rPr lang="ru-RU" i="1" dirty="0">
                <a:solidFill>
                  <a:schemeClr val="tx1"/>
                </a:solidFill>
              </a:rPr>
              <a:t> </a:t>
            </a:r>
            <a:r>
              <a:rPr lang="ru-RU" dirty="0">
                <a:solidFill>
                  <a:schemeClr val="tx1"/>
                </a:solidFill>
              </a:rPr>
              <a:t>Так как любой человек в мире может послать вам письмо, может оказаться трудным заставить его прекратить посылать их вам. Люди могут узнать ваш адрес из списка адресов организации, списка лиц, подписавшихся на список рассылки, или писем в </a:t>
            </a:r>
            <a:r>
              <a:rPr lang="ru-RU" dirty="0" err="1">
                <a:solidFill>
                  <a:schemeClr val="tx1"/>
                </a:solidFill>
              </a:rPr>
              <a:t>Usenet</a:t>
            </a:r>
            <a:r>
              <a:rPr lang="ru-RU" dirty="0">
                <a:solidFill>
                  <a:schemeClr val="tx1"/>
                </a:solidFill>
              </a:rPr>
              <a:t>. Если вы указали ваш почтовый адрес какому-нибудь веб-сайту, то он может продать ваш адрес "почтовым мусорщикам". Некоторые веб-браузеры сами указывают ваш почтовый адрес, когда вы посещаете веб-сайт, поэтому вы можете даже не понять, что именно вы его дали. Много почтовых систем имеют возможности фильтрации почты, то есть поиска указанных слов или словосочетаний в заголовке письма или его теле и последующего помещения писем в определенный почтовый ящик или удаления. Но большинство пользователей не знает, как использовать механизм фильтрации. Кроме того, фильтрация у клиента происходит после того, как письмо уже получено или загружено, поэтому таким образом тяжело удалить большие объемы писем.</a:t>
            </a:r>
          </a:p>
        </p:txBody>
      </p:sp>
      <p:pic>
        <p:nvPicPr>
          <p:cNvPr id="14338" name="Picture 2" descr="Картинки по запросу защита электронной почт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7015" y="3759994"/>
            <a:ext cx="4044841" cy="2696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936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59778" y="5865356"/>
            <a:ext cx="6992764" cy="1091626"/>
          </a:xfrm>
        </p:spPr>
        <p:txBody>
          <a:bodyPr>
            <a:normAutofit/>
          </a:bodyPr>
          <a:lstStyle/>
          <a:p>
            <a:r>
              <a:rPr lang="ru-RU" sz="1600" b="1" i="1" dirty="0" err="1">
                <a:solidFill>
                  <a:schemeClr val="tx1"/>
                </a:solidFill>
              </a:rPr>
              <a:t>Ремейлер</a:t>
            </a:r>
            <a:r>
              <a:rPr lang="ru-RU" sz="1600" b="1" i="1" dirty="0">
                <a:solidFill>
                  <a:schemeClr val="tx1"/>
                </a:solidFill>
              </a:rPr>
              <a:t> (англ. </a:t>
            </a:r>
            <a:r>
              <a:rPr lang="ru-RU" sz="1600" b="1" i="1" dirty="0" err="1">
                <a:solidFill>
                  <a:schemeClr val="tx1"/>
                </a:solidFill>
              </a:rPr>
              <a:t>remailer</a:t>
            </a:r>
            <a:r>
              <a:rPr lang="ru-RU" sz="1600" b="1" i="1" dirty="0">
                <a:solidFill>
                  <a:schemeClr val="tx1"/>
                </a:solidFill>
              </a:rPr>
              <a:t>) — это сервер, получающий сообщение электронной почты и переправляющий его по адресу, указанному отправителем.</a:t>
            </a:r>
          </a:p>
        </p:txBody>
      </p:sp>
      <p:sp>
        <p:nvSpPr>
          <p:cNvPr id="3" name="Объект 2"/>
          <p:cNvSpPr>
            <a:spLocks noGrp="1"/>
          </p:cNvSpPr>
          <p:nvPr>
            <p:ph idx="1"/>
          </p:nvPr>
        </p:nvSpPr>
        <p:spPr>
          <a:xfrm>
            <a:off x="2912882" y="-22156"/>
            <a:ext cx="8915400" cy="3777622"/>
          </a:xfrm>
        </p:spPr>
        <p:txBody>
          <a:bodyPr>
            <a:noAutofit/>
          </a:bodyPr>
          <a:lstStyle/>
          <a:p>
            <a:pPr marL="0" indent="0" algn="just">
              <a:buNone/>
            </a:pPr>
            <a:r>
              <a:rPr lang="ru-RU" dirty="0">
                <a:solidFill>
                  <a:schemeClr val="tx1"/>
                </a:solidFill>
              </a:rPr>
              <a:t>Для безопасной атаки можно использовать анонимный </a:t>
            </a:r>
            <a:r>
              <a:rPr lang="ru-RU" dirty="0" err="1">
                <a:solidFill>
                  <a:schemeClr val="tx1"/>
                </a:solidFill>
              </a:rPr>
              <a:t>ремэйлер</a:t>
            </a:r>
            <a:r>
              <a:rPr lang="ru-RU" dirty="0">
                <a:solidFill>
                  <a:schemeClr val="tx1"/>
                </a:solidFill>
              </a:rPr>
              <a:t>. Когда кто-то хочет послать оскорбительное или угрожающее письмо и при этом скрыть свою личность, он может воспользоваться анонимным </a:t>
            </a:r>
            <a:r>
              <a:rPr lang="ru-RU" dirty="0" err="1">
                <a:solidFill>
                  <a:schemeClr val="tx1"/>
                </a:solidFill>
              </a:rPr>
              <a:t>ремэйлером</a:t>
            </a:r>
            <a:r>
              <a:rPr lang="ru-RU" dirty="0">
                <a:solidFill>
                  <a:schemeClr val="tx1"/>
                </a:solidFill>
              </a:rPr>
              <a:t>. Если человек хочет послать электронное письмо, не раскрывая свой домашний адрес тем, кто может угрожать ему, он может тоже использовать анонимный </a:t>
            </a:r>
            <a:r>
              <a:rPr lang="ru-RU" dirty="0" err="1">
                <a:solidFill>
                  <a:schemeClr val="tx1"/>
                </a:solidFill>
              </a:rPr>
              <a:t>ремэйлер</a:t>
            </a:r>
            <a:r>
              <a:rPr lang="ru-RU" dirty="0">
                <a:solidFill>
                  <a:schemeClr val="tx1"/>
                </a:solidFill>
              </a:rPr>
              <a:t>. Если он начнет вдруг получать нежелательные письма по своему текущему адресу, он может отказаться от него и взять новый.</a:t>
            </a:r>
          </a:p>
          <a:p>
            <a:pPr marL="0" indent="0" algn="just">
              <a:buNone/>
            </a:pPr>
            <a:r>
              <a:rPr lang="ru-RU" dirty="0">
                <a:solidFill>
                  <a:schemeClr val="tx1"/>
                </a:solidFill>
              </a:rPr>
              <a:t>Одним часто используемым средством защиты, применяемым некоторыми пользователями </a:t>
            </a:r>
            <a:r>
              <a:rPr lang="ru-RU" dirty="0" err="1">
                <a:solidFill>
                  <a:schemeClr val="tx1"/>
                </a:solidFill>
              </a:rPr>
              <a:t>Usenet</a:t>
            </a:r>
            <a:r>
              <a:rPr lang="ru-RU" dirty="0">
                <a:solidFill>
                  <a:schemeClr val="tx1"/>
                </a:solidFill>
              </a:rPr>
              <a:t>, является конфигурирование своих клиентов для чтения новостей таким образом, что в поле </a:t>
            </a:r>
            <a:r>
              <a:rPr lang="ru-RU" dirty="0" err="1">
                <a:solidFill>
                  <a:schemeClr val="tx1"/>
                </a:solidFill>
              </a:rPr>
              <a:t>Reply-To</a:t>
            </a:r>
            <a:r>
              <a:rPr lang="ru-RU" dirty="0">
                <a:solidFill>
                  <a:schemeClr val="tx1"/>
                </a:solidFill>
              </a:rPr>
              <a:t> (обратный адрес) письма, посылаемого ими в группу новостей, помещается фальшивый адрес, а реальный адрес помещается в сигнатуре или в теле сообщения. Таким образом, программы сбора почтовых адресов, собирающие адреса из поля </a:t>
            </a:r>
            <a:r>
              <a:rPr lang="ru-RU" dirty="0" err="1">
                <a:solidFill>
                  <a:schemeClr val="tx1"/>
                </a:solidFill>
              </a:rPr>
              <a:t>Reply-To</a:t>
            </a:r>
            <a:r>
              <a:rPr lang="ru-RU" dirty="0">
                <a:solidFill>
                  <a:schemeClr val="tx1"/>
                </a:solidFill>
              </a:rPr>
              <a:t>, окажутся бесполезными.</a:t>
            </a:r>
          </a:p>
          <a:p>
            <a:pPr marL="0" indent="0" algn="just">
              <a:buNone/>
            </a:pPr>
            <a:r>
              <a:rPr lang="ru-RU" dirty="0">
                <a:solidFill>
                  <a:schemeClr val="tx1"/>
                </a:solidFill>
              </a:rPr>
              <a:t>В конгрессе США было подано несколько биллей об ограничениях на работу таких программ-мусорщиков. В одних предлагалось создать списки стоп-слов и помещать слово "реклама" в строку темы письма, в другом предлагалось считать их просто незаконными.</a:t>
            </a:r>
          </a:p>
          <a:p>
            <a:pPr marL="0" indent="0" algn="just">
              <a:buNone/>
            </a:pPr>
            <a:endParaRPr lang="ru-RU" dirty="0">
              <a:solidFill>
                <a:schemeClr val="tx1"/>
              </a:solidFill>
            </a:endParaRPr>
          </a:p>
        </p:txBody>
      </p:sp>
      <p:pic>
        <p:nvPicPr>
          <p:cNvPr id="15378" name="Picture 18" descr="Похожее изображение"/>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465"/>
          <a:stretch/>
        </p:blipFill>
        <p:spPr bwMode="auto">
          <a:xfrm>
            <a:off x="418659" y="4251564"/>
            <a:ext cx="2494223" cy="23849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851706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663" y="0"/>
            <a:ext cx="8911687" cy="1280890"/>
          </a:xfrm>
        </p:spPr>
        <p:txBody>
          <a:bodyPr/>
          <a:lstStyle/>
          <a:p>
            <a:r>
              <a:rPr lang="ru-RU" b="1" dirty="0"/>
              <a:t>Защита электронной почты</a:t>
            </a:r>
            <a:br>
              <a:rPr lang="ru-RU" b="1" dirty="0"/>
            </a:br>
            <a:endParaRPr lang="ru-RU" b="1" dirty="0"/>
          </a:p>
        </p:txBody>
      </p:sp>
      <p:sp>
        <p:nvSpPr>
          <p:cNvPr id="3" name="Объект 2"/>
          <p:cNvSpPr>
            <a:spLocks noGrp="1"/>
          </p:cNvSpPr>
          <p:nvPr>
            <p:ph idx="1"/>
          </p:nvPr>
        </p:nvSpPr>
        <p:spPr>
          <a:xfrm>
            <a:off x="3582187" y="1423447"/>
            <a:ext cx="8525740" cy="4798244"/>
          </a:xfrm>
        </p:spPr>
        <p:txBody>
          <a:bodyPr>
            <a:normAutofit/>
          </a:bodyPr>
          <a:lstStyle/>
          <a:p>
            <a:pPr marL="0" indent="0" algn="just">
              <a:buNone/>
            </a:pPr>
            <a:r>
              <a:rPr lang="ru-RU" b="1" i="1" dirty="0">
                <a:solidFill>
                  <a:schemeClr val="tx1"/>
                </a:solidFill>
              </a:rPr>
              <a:t>Защита от фальшивых адресов.</a:t>
            </a:r>
            <a:r>
              <a:rPr lang="ru-RU" i="1" dirty="0">
                <a:solidFill>
                  <a:schemeClr val="tx1"/>
                </a:solidFill>
              </a:rPr>
              <a:t> </a:t>
            </a:r>
            <a:r>
              <a:rPr lang="ru-RU" dirty="0">
                <a:solidFill>
                  <a:schemeClr val="tx1"/>
                </a:solidFill>
              </a:rPr>
              <a:t>От этого можно защититься с помощью использования присоединения к письмам электронных подписей.</a:t>
            </a:r>
          </a:p>
          <a:p>
            <a:pPr marL="0" indent="0" algn="just">
              <a:buNone/>
            </a:pPr>
            <a:r>
              <a:rPr lang="ru-RU" b="1" i="1" dirty="0">
                <a:solidFill>
                  <a:schemeClr val="tx1"/>
                </a:solidFill>
              </a:rPr>
              <a:t>Защита от перехвата.</a:t>
            </a:r>
            <a:r>
              <a:rPr lang="ru-RU" dirty="0">
                <a:solidFill>
                  <a:schemeClr val="tx1"/>
                </a:solidFill>
              </a:rPr>
              <a:t> От него можно защититься с помощью шифрования сообщения или канала, по которому он передается. Одним из самых популярных приложений является PGP. Коммерческая версия PGP включает в себя плагины для нескольких популярных почтовых программ, что делает ее особенно удобной для включения в письмо электронной подписи и шифрования письма клиентом. Последние версии PGP используют версию алгоритма шифрования RSA.</a:t>
            </a:r>
          </a:p>
          <a:p>
            <a:pPr marL="0" indent="0" algn="just">
              <a:buNone/>
            </a:pPr>
            <a:endParaRPr lang="ru-RU" dirty="0">
              <a:solidFill>
                <a:schemeClr val="tx1"/>
              </a:solidFill>
            </a:endParaRPr>
          </a:p>
        </p:txBody>
      </p:sp>
      <p:pic>
        <p:nvPicPr>
          <p:cNvPr id="16386" name="Picture 2" descr="Похожее изображение"/>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0075"/>
          <a:stretch/>
        </p:blipFill>
        <p:spPr bwMode="auto">
          <a:xfrm>
            <a:off x="556392" y="2975901"/>
            <a:ext cx="2856111" cy="27461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352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6507" y="544398"/>
            <a:ext cx="11782951" cy="989814"/>
          </a:xfrm>
        </p:spPr>
        <p:txBody>
          <a:bodyPr>
            <a:normAutofit/>
          </a:bodyPr>
          <a:lstStyle/>
          <a:p>
            <a:r>
              <a:rPr lang="ru-RU" sz="1800" b="1" i="1" u="sng" dirty="0">
                <a:solidFill>
                  <a:schemeClr val="tx1"/>
                </a:solidFill>
              </a:rPr>
              <a:t>Корректное использование электронной почты</a:t>
            </a:r>
          </a:p>
        </p:txBody>
      </p:sp>
      <p:sp>
        <p:nvSpPr>
          <p:cNvPr id="3" name="Объект 2"/>
          <p:cNvSpPr>
            <a:spLocks noGrp="1"/>
          </p:cNvSpPr>
          <p:nvPr>
            <p:ph idx="1"/>
          </p:nvPr>
        </p:nvSpPr>
        <p:spPr>
          <a:xfrm>
            <a:off x="1866507" y="989814"/>
            <a:ext cx="9888718" cy="4157221"/>
          </a:xfrm>
        </p:spPr>
        <p:txBody>
          <a:bodyPr/>
          <a:lstStyle/>
          <a:p>
            <a:pPr marL="0" indent="0" algn="just">
              <a:buNone/>
            </a:pPr>
            <a:r>
              <a:rPr lang="ru-RU" dirty="0">
                <a:solidFill>
                  <a:schemeClr val="tx1"/>
                </a:solidFill>
              </a:rPr>
              <a:t>Все служащие должны использовать электронную почту так же, как и любое другое официальное средство организации. Из этого следует, что когда письмо посылается, то как отправитель, так и получатель должны гарантировать, что взаимодействие между ними осуществляется согласно принятым правилам взаимодействия. Взаимодействие с помощью почты не должны быть неэтичным, не должно восприниматься как конфликтная ситуация или содержать конфиденциальную информацию.</a:t>
            </a:r>
          </a:p>
        </p:txBody>
      </p:sp>
      <p:pic>
        <p:nvPicPr>
          <p:cNvPr id="17410" name="Picture 2" descr="Картинки по запросу защита электронной почты"/>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205"/>
          <a:stretch/>
        </p:blipFill>
        <p:spPr bwMode="auto">
          <a:xfrm>
            <a:off x="3841119" y="3068424"/>
            <a:ext cx="3535254" cy="32548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607747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37558" y="483079"/>
            <a:ext cx="11993483" cy="1036948"/>
          </a:xfrm>
        </p:spPr>
        <p:txBody>
          <a:bodyPr>
            <a:normAutofit/>
          </a:bodyPr>
          <a:lstStyle/>
          <a:p>
            <a:r>
              <a:rPr lang="ru-RU" sz="1800" b="1" i="1" u="sng" dirty="0">
                <a:solidFill>
                  <a:schemeClr val="tx1"/>
                </a:solidFill>
              </a:rPr>
              <a:t>Защита электронных писем и почтовых систем</a:t>
            </a:r>
          </a:p>
        </p:txBody>
      </p:sp>
      <p:sp>
        <p:nvSpPr>
          <p:cNvPr id="3" name="Объект 2"/>
          <p:cNvSpPr>
            <a:spLocks noGrp="1"/>
          </p:cNvSpPr>
          <p:nvPr>
            <p:ph idx="1"/>
          </p:nvPr>
        </p:nvSpPr>
        <p:spPr>
          <a:xfrm>
            <a:off x="1737558" y="832701"/>
            <a:ext cx="10309898" cy="3635604"/>
          </a:xfrm>
        </p:spPr>
        <p:txBody>
          <a:bodyPr/>
          <a:lstStyle/>
          <a:p>
            <a:pPr marL="0" indent="0" algn="just">
              <a:buNone/>
            </a:pPr>
            <a:r>
              <a:rPr lang="ru-RU" dirty="0">
                <a:solidFill>
                  <a:schemeClr val="tx1"/>
                </a:solidFill>
              </a:rPr>
              <a:t>Защита писем, почтовых серверов и программ должна соответствовать важности информации, передаваемой по сетям. Как правило, должно осуществляться централизованное управление сервисами электронной почты и должна быть разработана политика, в которой указывался бы нужный уровень защиты.</a:t>
            </a:r>
          </a:p>
        </p:txBody>
      </p:sp>
      <p:pic>
        <p:nvPicPr>
          <p:cNvPr id="18434" name="Picture 2" descr="Похожее изображение"/>
          <p:cNvPicPr>
            <a:picLocks noChangeAspect="1" noChangeArrowheads="1"/>
          </p:cNvPicPr>
          <p:nvPr/>
        </p:nvPicPr>
        <p:blipFill rotWithShape="1">
          <a:blip r:embed="rId2">
            <a:extLst>
              <a:ext uri="{28A0092B-C50C-407E-A947-70E740481C1C}">
                <a14:useLocalDpi xmlns:a14="http://schemas.microsoft.com/office/drawing/2010/main" val="0"/>
              </a:ext>
            </a:extLst>
          </a:blip>
          <a:srcRect b="14435"/>
          <a:stretch/>
        </p:blipFill>
        <p:spPr bwMode="auto">
          <a:xfrm>
            <a:off x="2388123" y="2983717"/>
            <a:ext cx="7183821" cy="311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755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337089" y="172824"/>
            <a:ext cx="8625525" cy="5426698"/>
          </a:xfrm>
        </p:spPr>
        <p:txBody>
          <a:bodyPr>
            <a:noAutofit/>
          </a:bodyPr>
          <a:lstStyle/>
          <a:p>
            <a:pPr marL="0" indent="0" algn="just">
              <a:buNone/>
            </a:pPr>
            <a:r>
              <a:rPr lang="ru-RU" sz="2000" b="1" i="1" dirty="0">
                <a:solidFill>
                  <a:schemeClr val="tx1"/>
                </a:solidFill>
              </a:rPr>
              <a:t>Электронная почта, </a:t>
            </a:r>
            <a:r>
              <a:rPr lang="ru-RU" sz="2000" dirty="0">
                <a:solidFill>
                  <a:schemeClr val="tx1"/>
                </a:solidFill>
              </a:rPr>
              <a:t>или</a:t>
            </a:r>
            <a:r>
              <a:rPr lang="ru-RU" sz="2000" b="1" i="1" dirty="0">
                <a:solidFill>
                  <a:schemeClr val="tx1"/>
                </a:solidFill>
              </a:rPr>
              <a:t> e-</a:t>
            </a:r>
            <a:r>
              <a:rPr lang="ru-RU" sz="2000" b="1" i="1" dirty="0" err="1">
                <a:solidFill>
                  <a:schemeClr val="tx1"/>
                </a:solidFill>
              </a:rPr>
              <a:t>mail</a:t>
            </a:r>
            <a:r>
              <a:rPr lang="ru-RU" sz="2000" dirty="0">
                <a:solidFill>
                  <a:schemeClr val="tx1"/>
                </a:solidFill>
              </a:rPr>
              <a:t>, — самый популярный вид использования Интернета. С помощью электронной почты в Интернете вы можете послать письмо миллионам людей по всей планете. Существуют шлюзы частных почтовых систем в интернетовский e-</a:t>
            </a:r>
            <a:r>
              <a:rPr lang="ru-RU" sz="2000" dirty="0" err="1">
                <a:solidFill>
                  <a:schemeClr val="tx1"/>
                </a:solidFill>
              </a:rPr>
              <a:t>mail</a:t>
            </a:r>
            <a:r>
              <a:rPr lang="ru-RU" sz="2000" dirty="0">
                <a:solidFill>
                  <a:schemeClr val="tx1"/>
                </a:solidFill>
              </a:rPr>
              <a:t>, что значительно расширяет ее возможности.</a:t>
            </a:r>
          </a:p>
          <a:p>
            <a:pPr marL="0" indent="0" algn="just">
              <a:buNone/>
            </a:pPr>
            <a:r>
              <a:rPr lang="ru-RU" sz="2000" dirty="0">
                <a:solidFill>
                  <a:schemeClr val="tx1"/>
                </a:solidFill>
              </a:rPr>
              <a:t>Помимо взаимодействия «один-один» e-</a:t>
            </a:r>
            <a:r>
              <a:rPr lang="ru-RU" sz="2000" dirty="0" err="1">
                <a:solidFill>
                  <a:schemeClr val="tx1"/>
                </a:solidFill>
              </a:rPr>
              <a:t>mail</a:t>
            </a:r>
            <a:r>
              <a:rPr lang="ru-RU" sz="2000" dirty="0">
                <a:solidFill>
                  <a:schemeClr val="tx1"/>
                </a:solidFill>
              </a:rPr>
              <a:t> может поддерживать списки электронных адресов для рассылки, поэтому человек или организация может послать e-</a:t>
            </a:r>
            <a:r>
              <a:rPr lang="ru-RU" sz="2000" dirty="0" err="1">
                <a:solidFill>
                  <a:schemeClr val="tx1"/>
                </a:solidFill>
              </a:rPr>
              <a:t>mail</a:t>
            </a:r>
            <a:r>
              <a:rPr lang="ru-RU" sz="2000" dirty="0">
                <a:solidFill>
                  <a:schemeClr val="tx1"/>
                </a:solidFill>
              </a:rPr>
              <a:t> всему этому списку адресов людей или организаций. Иногда списки рассылки e-</a:t>
            </a:r>
            <a:r>
              <a:rPr lang="ru-RU" sz="2000" dirty="0" err="1">
                <a:solidFill>
                  <a:schemeClr val="tx1"/>
                </a:solidFill>
              </a:rPr>
              <a:t>mail</a:t>
            </a:r>
            <a:r>
              <a:rPr lang="ru-RU" sz="2000" dirty="0">
                <a:solidFill>
                  <a:schemeClr val="tx1"/>
                </a:solidFill>
              </a:rPr>
              <a:t> имеют элементы, являющиеся указателями на другие списки рассылки, поэтому одно письмо может быть в конце концов доставлено тысячам людей.</a:t>
            </a:r>
          </a:p>
          <a:p>
            <a:pPr marL="0" indent="0" algn="just">
              <a:buNone/>
            </a:pPr>
            <a:endParaRPr lang="ru-RU" sz="2000" dirty="0">
              <a:solidFill>
                <a:schemeClr val="tx1"/>
              </a:solidFill>
            </a:endParaRPr>
          </a:p>
        </p:txBody>
      </p:sp>
      <p:pic>
        <p:nvPicPr>
          <p:cNvPr id="2050" name="Picture 2" descr="Картинки по запросу защита электронной почт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18" y="2673799"/>
            <a:ext cx="2790990" cy="2531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456520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24997" y="0"/>
            <a:ext cx="8911687" cy="1280890"/>
          </a:xfrm>
        </p:spPr>
        <p:txBody>
          <a:bodyPr/>
          <a:lstStyle/>
          <a:p>
            <a:pPr algn="ctr"/>
            <a:r>
              <a:rPr lang="ru-RU" b="1" dirty="0"/>
              <a:t>Примеры политик </a:t>
            </a:r>
            <a:r>
              <a:rPr lang="ru-RU" b="1" dirty="0" smtClean="0"/>
              <a:t>безопасности</a:t>
            </a:r>
            <a:r>
              <a:rPr lang="en-US" b="1" dirty="0" smtClean="0"/>
              <a:t/>
            </a:r>
            <a:br>
              <a:rPr lang="en-US" b="1" dirty="0" smtClean="0"/>
            </a:br>
            <a:r>
              <a:rPr lang="ru-RU" b="1" dirty="0" smtClean="0"/>
              <a:t>для </a:t>
            </a:r>
            <a:r>
              <a:rPr lang="ru-RU" b="1" dirty="0"/>
              <a:t>электронной почты</a:t>
            </a:r>
          </a:p>
        </p:txBody>
      </p:sp>
      <p:sp>
        <p:nvSpPr>
          <p:cNvPr id="3" name="Объект 2"/>
          <p:cNvSpPr>
            <a:spLocks noGrp="1"/>
          </p:cNvSpPr>
          <p:nvPr>
            <p:ph idx="1"/>
          </p:nvPr>
        </p:nvSpPr>
        <p:spPr>
          <a:xfrm>
            <a:off x="377072" y="1280890"/>
            <a:ext cx="11814928" cy="3668182"/>
          </a:xfrm>
        </p:spPr>
        <p:txBody>
          <a:bodyPr>
            <a:normAutofit/>
          </a:bodyPr>
          <a:lstStyle/>
          <a:p>
            <a:pPr marL="0" indent="0" algn="just">
              <a:buNone/>
            </a:pPr>
            <a:r>
              <a:rPr lang="ru-RU" b="1" u="sng" dirty="0">
                <a:solidFill>
                  <a:schemeClr val="tx1"/>
                </a:solidFill>
              </a:rPr>
              <a:t>Низкий риск</a:t>
            </a:r>
            <a:endParaRPr lang="ru-RU" b="1" dirty="0">
              <a:solidFill>
                <a:schemeClr val="tx1"/>
              </a:solidFill>
            </a:endParaRPr>
          </a:p>
          <a:p>
            <a:pPr marL="0" indent="0" algn="just">
              <a:buNone/>
            </a:pPr>
            <a:r>
              <a:rPr lang="ru-RU" i="1" dirty="0">
                <a:solidFill>
                  <a:schemeClr val="tx1"/>
                </a:solidFill>
              </a:rPr>
              <a:t>Пользователь. </a:t>
            </a:r>
            <a:r>
              <a:rPr lang="ru-RU" dirty="0">
                <a:solidFill>
                  <a:schemeClr val="tx1"/>
                </a:solidFill>
              </a:rPr>
              <a:t>Использование служб электронной почты для целей, явно противоречащих интересам организации или противоречащих политике безопасности организации, явно запрещено, так же как и чрезмерное использование их в личных целях.</a:t>
            </a:r>
          </a:p>
          <a:p>
            <a:pPr marL="0" indent="0" algn="just">
              <a:buNone/>
            </a:pPr>
            <a:r>
              <a:rPr lang="ru-RU" dirty="0">
                <a:solidFill>
                  <a:schemeClr val="tx1"/>
                </a:solidFill>
              </a:rPr>
              <a:t>Использование адресов организации в письмах-пирамидах запрещено.</a:t>
            </a:r>
          </a:p>
          <a:p>
            <a:pPr marL="0" indent="0" algn="just">
              <a:buNone/>
            </a:pPr>
            <a:r>
              <a:rPr lang="ru-RU" dirty="0">
                <a:solidFill>
                  <a:schemeClr val="tx1"/>
                </a:solidFill>
              </a:rPr>
              <a:t>Организация предоставляет своим сотрудникам электронную почту для выполнения ими своих обязанностей. Ограниченное использование ее в личных целях разрешается, если оно не угрожает организации.</a:t>
            </a:r>
          </a:p>
          <a:p>
            <a:pPr marL="0" indent="0" algn="just">
              <a:buNone/>
            </a:pPr>
            <a:r>
              <a:rPr lang="ru-RU" dirty="0">
                <a:solidFill>
                  <a:schemeClr val="tx1"/>
                </a:solidFill>
              </a:rPr>
              <a:t>Использование электронной почты для получения личной коммерческой выгоды запрещено.</a:t>
            </a:r>
          </a:p>
          <a:p>
            <a:pPr marL="0" indent="0" algn="just">
              <a:buNone/>
            </a:pPr>
            <a:endParaRPr lang="ru-RU" dirty="0">
              <a:solidFill>
                <a:schemeClr val="tx1"/>
              </a:solidFill>
            </a:endParaRPr>
          </a:p>
        </p:txBody>
      </p:sp>
      <p:pic>
        <p:nvPicPr>
          <p:cNvPr id="19458" name="Picture 2" descr="Похожее изображе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567" y="4419111"/>
            <a:ext cx="3179975" cy="2225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552089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00200" y="160338"/>
            <a:ext cx="10231242" cy="3258532"/>
          </a:xfrm>
        </p:spPr>
        <p:txBody>
          <a:bodyPr>
            <a:noAutofit/>
          </a:bodyPr>
          <a:lstStyle/>
          <a:p>
            <a:pPr marL="0" indent="0" algn="just">
              <a:buNone/>
            </a:pPr>
            <a:r>
              <a:rPr lang="ru-RU" i="1" dirty="0">
                <a:solidFill>
                  <a:schemeClr val="tx1"/>
                </a:solidFill>
              </a:rPr>
              <a:t>Менеджер. </a:t>
            </a:r>
            <a:r>
              <a:rPr lang="ru-RU" dirty="0">
                <a:solidFill>
                  <a:schemeClr val="tx1"/>
                </a:solidFill>
              </a:rPr>
              <a:t>Все сотрудники должны иметь адреса электронной почты.</a:t>
            </a:r>
          </a:p>
          <a:p>
            <a:pPr marL="0" indent="0" algn="just">
              <a:buNone/>
            </a:pPr>
            <a:r>
              <a:rPr lang="ru-RU" dirty="0">
                <a:solidFill>
                  <a:schemeClr val="tx1"/>
                </a:solidFill>
              </a:rPr>
              <a:t>Справочники электронных адресов должны быть доступны для общего доступа.</a:t>
            </a:r>
          </a:p>
          <a:p>
            <a:pPr marL="0" indent="0" algn="just">
              <a:buNone/>
            </a:pPr>
            <a:r>
              <a:rPr lang="ru-RU" dirty="0">
                <a:solidFill>
                  <a:schemeClr val="tx1"/>
                </a:solidFill>
              </a:rPr>
              <a:t>Если организация обеспечивает доступ к электронной почте внешних пользователей, таких как консультанты, контрактные служащие или партнеры, они должны прочитать правила доступа к электронной почте и расписаться за это.</a:t>
            </a:r>
          </a:p>
          <a:p>
            <a:pPr marL="0" indent="0" algn="just">
              <a:buNone/>
            </a:pPr>
            <a:r>
              <a:rPr lang="ru-RU" dirty="0">
                <a:solidFill>
                  <a:schemeClr val="tx1"/>
                </a:solidFill>
              </a:rPr>
              <a:t>Содержимое почтовых сообщений считается конфиденциальным, за исключением случая проведения расследований органами внутренних дел.</a:t>
            </a:r>
          </a:p>
          <a:p>
            <a:pPr marL="0" indent="0" algn="just">
              <a:buNone/>
            </a:pPr>
            <a:r>
              <a:rPr lang="ru-RU" i="1" dirty="0">
                <a:solidFill>
                  <a:schemeClr val="tx1"/>
                </a:solidFill>
              </a:rPr>
              <a:t>Сотрудник отдела автоматизации. </a:t>
            </a:r>
            <a:r>
              <a:rPr lang="ru-RU" dirty="0">
                <a:solidFill>
                  <a:schemeClr val="tx1"/>
                </a:solidFill>
              </a:rPr>
              <a:t>POP-сервер должен быть сконфигурирован так, чтобы исключить использование незашифрованных паролей с локальных машин.</a:t>
            </a:r>
          </a:p>
          <a:p>
            <a:pPr marL="0" indent="0" algn="just">
              <a:buNone/>
            </a:pPr>
            <a:endParaRPr lang="ru-RU" dirty="0">
              <a:solidFill>
                <a:schemeClr val="tx1"/>
              </a:solidFill>
            </a:endParaRPr>
          </a:p>
        </p:txBody>
      </p:sp>
      <p:sp>
        <p:nvSpPr>
          <p:cNvPr id="4" name="AutoShape 2" descr="Похожее изображение"/>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484" name="Picture 4" descr="Картинки по запросу защита электронной почт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976" y="3860564"/>
            <a:ext cx="3838903" cy="26242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375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5" y="160338"/>
            <a:ext cx="8911687" cy="1280890"/>
          </a:xfrm>
        </p:spPr>
        <p:txBody>
          <a:bodyPr>
            <a:normAutofit/>
          </a:bodyPr>
          <a:lstStyle/>
          <a:p>
            <a:r>
              <a:rPr lang="ru-RU" sz="1800" b="1" u="sng" dirty="0">
                <a:solidFill>
                  <a:schemeClr val="tx1"/>
                </a:solidFill>
              </a:rPr>
              <a:t>Средний риск</a:t>
            </a:r>
            <a:endParaRPr lang="ru-RU" sz="1800" b="1" dirty="0">
              <a:solidFill>
                <a:schemeClr val="tx1"/>
              </a:solidFill>
            </a:endParaRPr>
          </a:p>
        </p:txBody>
      </p:sp>
      <p:sp>
        <p:nvSpPr>
          <p:cNvPr id="3" name="Объект 2"/>
          <p:cNvSpPr>
            <a:spLocks noGrp="1"/>
          </p:cNvSpPr>
          <p:nvPr>
            <p:ph idx="1"/>
          </p:nvPr>
        </p:nvSpPr>
        <p:spPr>
          <a:xfrm>
            <a:off x="3220108" y="160338"/>
            <a:ext cx="8915400" cy="3777622"/>
          </a:xfrm>
        </p:spPr>
        <p:txBody>
          <a:bodyPr>
            <a:noAutofit/>
          </a:bodyPr>
          <a:lstStyle/>
          <a:p>
            <a:pPr marL="0" indent="0" algn="just">
              <a:buNone/>
            </a:pPr>
            <a:r>
              <a:rPr lang="ru-RU" i="1" dirty="0">
                <a:solidFill>
                  <a:schemeClr val="tx1"/>
                </a:solidFill>
              </a:rPr>
              <a:t>Пользователь. </a:t>
            </a:r>
            <a:r>
              <a:rPr lang="ru-RU" dirty="0">
                <a:solidFill>
                  <a:schemeClr val="tx1"/>
                </a:solidFill>
              </a:rPr>
              <a:t>Электронная почта предоставляется сотрудникам организации только для выполнения ими своих служебных обязанностей. Использование ее в личных целях запрещено.</a:t>
            </a:r>
          </a:p>
          <a:p>
            <a:pPr marL="0" indent="0" algn="just">
              <a:buNone/>
            </a:pPr>
            <a:r>
              <a:rPr lang="ru-RU" dirty="0">
                <a:solidFill>
                  <a:schemeClr val="tx1"/>
                </a:solidFill>
              </a:rPr>
              <a:t>Конфиденциальная информация или информация, являющаяся собственностью организации, не может быть послана с помощью электронной почты.</a:t>
            </a:r>
          </a:p>
          <a:p>
            <a:pPr marL="0" indent="0" algn="just">
              <a:buNone/>
            </a:pPr>
            <a:r>
              <a:rPr lang="ru-RU" dirty="0">
                <a:solidFill>
                  <a:schemeClr val="tx1"/>
                </a:solidFill>
              </a:rPr>
              <a:t>Могут использоваться только утвержденные почтовые программы.</a:t>
            </a:r>
          </a:p>
          <a:p>
            <a:pPr marL="0" indent="0" algn="just">
              <a:buNone/>
            </a:pPr>
            <a:r>
              <a:rPr lang="ru-RU" dirty="0">
                <a:solidFill>
                  <a:schemeClr val="tx1"/>
                </a:solidFill>
              </a:rPr>
              <a:t>Нельзя устанавливать анонимные </a:t>
            </a:r>
            <a:r>
              <a:rPr lang="ru-RU" dirty="0" err="1">
                <a:solidFill>
                  <a:schemeClr val="tx1"/>
                </a:solidFill>
              </a:rPr>
              <a:t>ремэйлеры</a:t>
            </a:r>
            <a:r>
              <a:rPr lang="ru-RU" dirty="0">
                <a:solidFill>
                  <a:schemeClr val="tx1"/>
                </a:solidFill>
              </a:rPr>
              <a:t>.</a:t>
            </a:r>
          </a:p>
          <a:p>
            <a:pPr marL="0" indent="0" algn="just">
              <a:buNone/>
            </a:pPr>
            <a:r>
              <a:rPr lang="ru-RU" dirty="0">
                <a:solidFill>
                  <a:schemeClr val="tx1"/>
                </a:solidFill>
              </a:rPr>
              <a:t>Служащим запрещено использовать анонимные </a:t>
            </a:r>
            <a:r>
              <a:rPr lang="ru-RU" dirty="0" err="1">
                <a:solidFill>
                  <a:schemeClr val="tx1"/>
                </a:solidFill>
              </a:rPr>
              <a:t>ремэйлеры</a:t>
            </a:r>
            <a:endParaRPr lang="ru-RU" dirty="0">
              <a:solidFill>
                <a:schemeClr val="tx1"/>
              </a:solidFill>
            </a:endParaRPr>
          </a:p>
          <a:p>
            <a:pPr marL="0" indent="0" algn="just">
              <a:buNone/>
            </a:pPr>
            <a:r>
              <a:rPr lang="ru-RU" i="1" dirty="0">
                <a:solidFill>
                  <a:schemeClr val="tx1"/>
                </a:solidFill>
              </a:rPr>
              <a:t>Менеджер.</a:t>
            </a:r>
            <a:r>
              <a:rPr lang="ru-RU" dirty="0">
                <a:solidFill>
                  <a:schemeClr val="tx1"/>
                </a:solidFill>
              </a:rPr>
              <a:t> Конфиденциальная информация или информация, являющаяся собственностью организации, не может быть послана с помощью электронной почты.</a:t>
            </a:r>
          </a:p>
          <a:p>
            <a:pPr marL="0" indent="0" algn="just">
              <a:buNone/>
            </a:pPr>
            <a:r>
              <a:rPr lang="ru-RU" dirty="0">
                <a:solidFill>
                  <a:schemeClr val="tx1"/>
                </a:solidFill>
              </a:rPr>
              <a:t>Если будет установлено, что сотрудник в личных целях использует электронную почту, он будет наказан.</a:t>
            </a:r>
          </a:p>
          <a:p>
            <a:pPr marL="0" indent="0" algn="just">
              <a:buNone/>
            </a:pPr>
            <a:r>
              <a:rPr lang="ru-RU" i="1" dirty="0">
                <a:solidFill>
                  <a:schemeClr val="tx1"/>
                </a:solidFill>
              </a:rPr>
              <a:t>Сотрудник отдела автоматизации. </a:t>
            </a:r>
            <a:r>
              <a:rPr lang="ru-RU" dirty="0">
                <a:solidFill>
                  <a:schemeClr val="tx1"/>
                </a:solidFill>
              </a:rPr>
              <a:t>Почтовая система должна обеспечивать только один внешний электронный адрес для каждого сотрудника. Этот адрес не должен содержать имени внутренней системы или должности.</a:t>
            </a:r>
          </a:p>
          <a:p>
            <a:pPr marL="0" indent="0" algn="just">
              <a:buNone/>
            </a:pPr>
            <a:r>
              <a:rPr lang="ru-RU" dirty="0">
                <a:solidFill>
                  <a:schemeClr val="tx1"/>
                </a:solidFill>
              </a:rPr>
              <a:t>Должен вестись локальный архив MIME-совместимых программ для просмотра специальных форматов, который был бы доступен для внутреннего использования.</a:t>
            </a:r>
          </a:p>
          <a:p>
            <a:pPr marL="0" indent="0" algn="just">
              <a:buNone/>
            </a:pPr>
            <a:endParaRPr lang="ru-RU" dirty="0">
              <a:solidFill>
                <a:schemeClr val="tx1"/>
              </a:solidFill>
            </a:endParaRPr>
          </a:p>
        </p:txBody>
      </p:sp>
      <p:sp>
        <p:nvSpPr>
          <p:cNvPr id="4" name="AutoShape 2" descr="Картинки по запросу защита электронной почты"/>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1508" name="Picture 4" descr="Похожее изображен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124" y="2378084"/>
            <a:ext cx="2625168" cy="1750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940341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7943" y="219462"/>
            <a:ext cx="8911687" cy="1280890"/>
          </a:xfrm>
        </p:spPr>
        <p:txBody>
          <a:bodyPr>
            <a:normAutofit/>
          </a:bodyPr>
          <a:lstStyle/>
          <a:p>
            <a:r>
              <a:rPr lang="ru-RU" sz="1800" b="1" u="sng" dirty="0">
                <a:solidFill>
                  <a:schemeClr val="tx1"/>
                </a:solidFill>
              </a:rPr>
              <a:t>Высокий риск</a:t>
            </a:r>
            <a:endParaRPr lang="ru-RU" sz="1800" b="1" dirty="0">
              <a:solidFill>
                <a:schemeClr val="tx1"/>
              </a:solidFill>
            </a:endParaRPr>
          </a:p>
        </p:txBody>
      </p:sp>
      <p:sp>
        <p:nvSpPr>
          <p:cNvPr id="3" name="Объект 2"/>
          <p:cNvSpPr>
            <a:spLocks noGrp="1"/>
          </p:cNvSpPr>
          <p:nvPr>
            <p:ph idx="1"/>
          </p:nvPr>
        </p:nvSpPr>
        <p:spPr>
          <a:xfrm>
            <a:off x="3563332" y="312575"/>
            <a:ext cx="8477839" cy="3392159"/>
          </a:xfrm>
        </p:spPr>
        <p:txBody>
          <a:bodyPr>
            <a:noAutofit/>
          </a:bodyPr>
          <a:lstStyle/>
          <a:p>
            <a:pPr marL="0" indent="0" algn="just">
              <a:buNone/>
            </a:pPr>
            <a:r>
              <a:rPr lang="ru-RU" i="1" dirty="0">
                <a:solidFill>
                  <a:schemeClr val="tx1"/>
                </a:solidFill>
              </a:rPr>
              <a:t>Пользователь. </a:t>
            </a:r>
            <a:r>
              <a:rPr lang="ru-RU" dirty="0">
                <a:solidFill>
                  <a:schemeClr val="tx1"/>
                </a:solidFill>
              </a:rPr>
              <a:t>Электронная почта предоставляется сотрудникам организации только для выполнения своих служебных обязанностей. Использование ее в личных целях запрещено.</a:t>
            </a:r>
          </a:p>
          <a:p>
            <a:pPr marL="0" indent="0" algn="just">
              <a:buNone/>
            </a:pPr>
            <a:r>
              <a:rPr lang="ru-RU" dirty="0">
                <a:solidFill>
                  <a:schemeClr val="tx1"/>
                </a:solidFill>
              </a:rPr>
              <a:t>Все электронные письма, создаваемые и хранимые на компьютерах организации, являются собственностью организации и не считаются персональными.</a:t>
            </a:r>
          </a:p>
          <a:p>
            <a:pPr marL="0" indent="0" algn="just">
              <a:buNone/>
            </a:pPr>
            <a:r>
              <a:rPr lang="ru-RU" dirty="0">
                <a:solidFill>
                  <a:schemeClr val="tx1"/>
                </a:solidFill>
              </a:rPr>
              <a:t>Организация оставляет за собой право получить доступ к электронной почте сотрудников, если на то будут веские причины. Содержимое электронного письма не может быть раскрыто, кроме как в целях обеспечения безопасности или по требованию правоохранительных органов.</a:t>
            </a:r>
          </a:p>
          <a:p>
            <a:pPr marL="0" indent="0" algn="just">
              <a:buNone/>
            </a:pPr>
            <a:r>
              <a:rPr lang="ru-RU" dirty="0">
                <a:solidFill>
                  <a:schemeClr val="tx1"/>
                </a:solidFill>
              </a:rPr>
              <a:t>Пользователи не должны позволять кому-либо посылать письма, используя их идентификаторы. Это касается их начальников, секретарей, ассистентов или других сослуживцев.</a:t>
            </a:r>
          </a:p>
          <a:p>
            <a:pPr marL="0" indent="0" algn="just">
              <a:buNone/>
            </a:pPr>
            <a:r>
              <a:rPr lang="ru-RU" dirty="0">
                <a:solidFill>
                  <a:schemeClr val="tx1"/>
                </a:solidFill>
              </a:rPr>
              <a:t>Организация оставляет за собой право осуществлять наблюдение за почтовыми отправлениями сотрудников. Электронные письма могут быть прочитаны организацией, даже если они были удалены и отправителем и получателем. Такие сообщения могут использоваться для обоснования наказания.</a:t>
            </a:r>
          </a:p>
          <a:p>
            <a:pPr marL="0" indent="0" algn="just">
              <a:buNone/>
            </a:pPr>
            <a:endParaRPr lang="ru-RU" dirty="0">
              <a:solidFill>
                <a:schemeClr val="tx1"/>
              </a:solidFill>
            </a:endParaRPr>
          </a:p>
        </p:txBody>
      </p:sp>
      <p:pic>
        <p:nvPicPr>
          <p:cNvPr id="22530" name="Picture 2" descr="Картинки по запросу защита электронной почты"/>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180"/>
          <a:stretch/>
        </p:blipFill>
        <p:spPr bwMode="auto">
          <a:xfrm>
            <a:off x="723815" y="2323707"/>
            <a:ext cx="2323645" cy="21681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974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08823" y="238812"/>
            <a:ext cx="10382071" cy="6001731"/>
          </a:xfrm>
        </p:spPr>
        <p:txBody>
          <a:bodyPr>
            <a:noAutofit/>
          </a:bodyPr>
          <a:lstStyle/>
          <a:p>
            <a:pPr marL="0" indent="0" algn="just">
              <a:buNone/>
            </a:pPr>
            <a:r>
              <a:rPr lang="ru-RU" sz="1600" i="1" dirty="0">
                <a:solidFill>
                  <a:schemeClr val="tx1"/>
                </a:solidFill>
              </a:rPr>
              <a:t>Менеджер. </a:t>
            </a:r>
            <a:r>
              <a:rPr lang="ru-RU" sz="1600" dirty="0">
                <a:solidFill>
                  <a:schemeClr val="tx1"/>
                </a:solidFill>
              </a:rPr>
              <a:t>Справочники электронных адресов сотрудников не могут быть сделаны доступными всем.</a:t>
            </a:r>
          </a:p>
          <a:p>
            <a:pPr marL="0" indent="0" algn="just">
              <a:buNone/>
            </a:pPr>
            <a:r>
              <a:rPr lang="ru-RU" sz="1600" dirty="0">
                <a:solidFill>
                  <a:schemeClr val="tx1"/>
                </a:solidFill>
              </a:rPr>
              <a:t>Если с помощью электронного письма должна быть послана конфиденциальная информация или информация, являющаяся собственностью организации, она должна быть зашифрована так, чтобы ее мог прочитать только тот, кому она предназначена, с использованием утвержденных в организации программ и алгоритмов.</a:t>
            </a:r>
          </a:p>
          <a:p>
            <a:pPr marL="0" indent="0" algn="just">
              <a:buNone/>
            </a:pPr>
            <a:r>
              <a:rPr lang="ru-RU" sz="1600" dirty="0">
                <a:solidFill>
                  <a:schemeClr val="tx1"/>
                </a:solidFill>
              </a:rPr>
              <a:t>Никто из посетителей, контрактников или временных служащих не имеет права использовать электронную почту организации.</a:t>
            </a:r>
          </a:p>
          <a:p>
            <a:pPr marL="0" indent="0" algn="just">
              <a:buNone/>
            </a:pPr>
            <a:r>
              <a:rPr lang="ru-RU" sz="1600" dirty="0">
                <a:solidFill>
                  <a:schemeClr val="tx1"/>
                </a:solidFill>
              </a:rPr>
              <a:t>Должно использоваться шифрование всей информации, классифицированной как критическая или коммерческая тайна, при передаче ее через открытые сети, такие как Интернет.</a:t>
            </a:r>
          </a:p>
          <a:p>
            <a:pPr marL="0" indent="0" algn="just">
              <a:buNone/>
            </a:pPr>
            <a:r>
              <a:rPr lang="ru-RU" sz="1600" dirty="0">
                <a:solidFill>
                  <a:schemeClr val="tx1"/>
                </a:solidFill>
              </a:rPr>
              <a:t>Выходящие сообщения могут быть выборочно проверены, чтобы гарантировать соблюдение политики.</a:t>
            </a:r>
          </a:p>
          <a:p>
            <a:pPr marL="0" indent="0" algn="just">
              <a:buNone/>
            </a:pPr>
            <a:r>
              <a:rPr lang="ru-RU" sz="1600" i="1" dirty="0">
                <a:solidFill>
                  <a:schemeClr val="tx1"/>
                </a:solidFill>
              </a:rPr>
              <a:t>Сотрудник отдела автоматизации. </a:t>
            </a:r>
            <a:r>
              <a:rPr lang="ru-RU" sz="1600" dirty="0">
                <a:solidFill>
                  <a:schemeClr val="tx1"/>
                </a:solidFill>
              </a:rPr>
              <a:t>Входящие письма должны проверяться на вирусы или другие РПС.</a:t>
            </a:r>
          </a:p>
          <a:p>
            <a:pPr marL="0" indent="0" algn="just">
              <a:buNone/>
            </a:pPr>
            <a:r>
              <a:rPr lang="ru-RU" sz="1600" dirty="0">
                <a:solidFill>
                  <a:schemeClr val="tx1"/>
                </a:solidFill>
              </a:rPr>
              <a:t>Почтовые серверы должны быть сконфигурированы так, чтобы отвергать письма, адресованные не на компьютеры организации.</a:t>
            </a:r>
          </a:p>
          <a:p>
            <a:pPr marL="0" indent="0" algn="just">
              <a:buNone/>
            </a:pPr>
            <a:r>
              <a:rPr lang="ru-RU" sz="1600" dirty="0">
                <a:solidFill>
                  <a:schemeClr val="tx1"/>
                </a:solidFill>
              </a:rPr>
              <a:t>Журналы почтовых серверов должны проверяться на предмет выявления использования неутвержденных почтовых клиентов сотрудниками организации, и о таких случаях следует докладываться.</a:t>
            </a:r>
          </a:p>
          <a:p>
            <a:pPr marL="0" indent="0" algn="just">
              <a:buNone/>
            </a:pPr>
            <a:r>
              <a:rPr lang="ru-RU" sz="1600" dirty="0">
                <a:solidFill>
                  <a:schemeClr val="tx1"/>
                </a:solidFill>
              </a:rPr>
              <a:t>Почтовые клиенты должны быть сконфигурированы так, чтобы каждое сообщение подписывалось с помощью цифровой подписи отправителя.</a:t>
            </a:r>
          </a:p>
          <a:p>
            <a:endParaRPr lang="ru-RU" sz="1600" dirty="0">
              <a:solidFill>
                <a:schemeClr val="tx1"/>
              </a:solidFill>
            </a:endParaRPr>
          </a:p>
        </p:txBody>
      </p:sp>
    </p:spTree>
    <p:extLst>
      <p:ext uri="{BB962C8B-B14F-4D97-AF65-F5344CB8AC3E}">
        <p14:creationId xmlns:p14="http://schemas.microsoft.com/office/powerpoint/2010/main" val="4147809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7511" y="63609"/>
            <a:ext cx="8911687" cy="1280890"/>
          </a:xfrm>
        </p:spPr>
        <p:txBody>
          <a:bodyPr/>
          <a:lstStyle/>
          <a:p>
            <a:pPr algn="ctr"/>
            <a:r>
              <a:rPr lang="ru-RU" b="1" dirty="0"/>
              <a:t>Хранение электронных писем</a:t>
            </a:r>
            <a:br>
              <a:rPr lang="ru-RU" b="1" dirty="0"/>
            </a:br>
            <a:endParaRPr lang="ru-RU" b="1" dirty="0"/>
          </a:p>
        </p:txBody>
      </p:sp>
      <p:sp>
        <p:nvSpPr>
          <p:cNvPr id="3" name="Объект 2"/>
          <p:cNvSpPr>
            <a:spLocks noGrp="1"/>
          </p:cNvSpPr>
          <p:nvPr>
            <p:ph idx="1"/>
          </p:nvPr>
        </p:nvSpPr>
        <p:spPr>
          <a:xfrm>
            <a:off x="613494" y="1212524"/>
            <a:ext cx="11578506" cy="3368903"/>
          </a:xfrm>
        </p:spPr>
        <p:txBody>
          <a:bodyPr>
            <a:noAutofit/>
          </a:bodyPr>
          <a:lstStyle/>
          <a:p>
            <a:pPr marL="0" indent="0" algn="just">
              <a:buNone/>
            </a:pPr>
            <a:r>
              <a:rPr lang="ru-RU" dirty="0">
                <a:solidFill>
                  <a:schemeClr val="tx1"/>
                </a:solidFill>
              </a:rPr>
              <a:t>Официальные документы организации, передаваемые с помощью электронной почты, должны быть идентифицированы и должны </a:t>
            </a:r>
            <a:r>
              <a:rPr lang="ru-RU" dirty="0" err="1">
                <a:solidFill>
                  <a:schemeClr val="tx1"/>
                </a:solidFill>
              </a:rPr>
              <a:t>администрироваться</a:t>
            </a:r>
            <a:r>
              <a:rPr lang="ru-RU" dirty="0">
                <a:solidFill>
                  <a:schemeClr val="tx1"/>
                </a:solidFill>
              </a:rPr>
              <a:t>, защищаться и сопровождаться настолько долго, насколько это нужно для деятельности организации, аудита, юристов или для других целей. Когда электронная почта - это единственный способ передачи официальных документов компании, то к ним применяются те же самые процедуры, как если бы они передавались на бумаге</a:t>
            </a:r>
            <a:r>
              <a:rPr lang="ru-RU" dirty="0" smtClean="0">
                <a:solidFill>
                  <a:schemeClr val="tx1"/>
                </a:solidFill>
              </a:rPr>
              <a:t>.</a:t>
            </a:r>
            <a:endParaRPr lang="en-US" dirty="0" smtClean="0">
              <a:solidFill>
                <a:schemeClr val="tx1"/>
              </a:solidFill>
            </a:endParaRPr>
          </a:p>
          <a:p>
            <a:pPr marL="0" indent="0" algn="just">
              <a:buNone/>
            </a:pPr>
            <a:r>
              <a:rPr lang="ru-RU" dirty="0">
                <a:solidFill>
                  <a:schemeClr val="tx1"/>
                </a:solidFill>
              </a:rPr>
              <a:t>Для предотвращения случайного удаления писем сотрудники должны направлять копии таких сообщений в официальный файл или архив. Должны храниться как входящие, так и выходящие сообщения с приложениями. Любое письмо, содержащее формальное разрешение или выражающее соглашение организации с другой организацией, должно копироваться в соответствующий файл (или должна делаться его печатная копия) для </a:t>
            </a:r>
            <a:r>
              <a:rPr lang="ru-RU" dirty="0" err="1">
                <a:solidFill>
                  <a:schemeClr val="tx1"/>
                </a:solidFill>
              </a:rPr>
              <a:t>протоколируемости</a:t>
            </a:r>
            <a:r>
              <a:rPr lang="ru-RU" dirty="0">
                <a:solidFill>
                  <a:schemeClr val="tx1"/>
                </a:solidFill>
              </a:rPr>
              <a:t> и аудита.</a:t>
            </a:r>
          </a:p>
          <a:p>
            <a:pPr marL="0" indent="0" algn="just">
              <a:buNone/>
            </a:pPr>
            <a:r>
              <a:rPr lang="ru-RU" dirty="0">
                <a:solidFill>
                  <a:schemeClr val="tx1"/>
                </a:solidFill>
              </a:rPr>
              <a:t>Период хранения всех писем определяется юристами.</a:t>
            </a:r>
          </a:p>
          <a:p>
            <a:pPr marL="0" indent="0" algn="just">
              <a:buNone/>
            </a:pPr>
            <a:endParaRPr lang="ru-RU" dirty="0">
              <a:solidFill>
                <a:schemeClr val="tx1"/>
              </a:solidFill>
            </a:endParaRPr>
          </a:p>
        </p:txBody>
      </p:sp>
      <p:sp>
        <p:nvSpPr>
          <p:cNvPr id="4" name="AutoShape 2" descr="Похожее изображение"/>
          <p:cNvSpPr>
            <a:spLocks noChangeAspect="1" noChangeArrowheads="1"/>
          </p:cNvSpPr>
          <p:nvPr/>
        </p:nvSpPr>
        <p:spPr bwMode="auto">
          <a:xfrm>
            <a:off x="4648747" y="32608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3556" name="Picture 4" descr="Похожее изображе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808" y="4472167"/>
            <a:ext cx="2670365" cy="22635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951020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782" y="0"/>
            <a:ext cx="8911687" cy="1280890"/>
          </a:xfrm>
        </p:spPr>
        <p:txBody>
          <a:bodyPr/>
          <a:lstStyle/>
          <a:p>
            <a:r>
              <a:rPr lang="ru-RU" b="1" dirty="0" smtClean="0"/>
              <a:t>Контрольные вопросы</a:t>
            </a:r>
            <a:endParaRPr lang="ru-RU" b="1" dirty="0"/>
          </a:p>
        </p:txBody>
      </p:sp>
      <p:sp>
        <p:nvSpPr>
          <p:cNvPr id="3" name="Объект 2"/>
          <p:cNvSpPr>
            <a:spLocks noGrp="1"/>
          </p:cNvSpPr>
          <p:nvPr>
            <p:ph idx="1"/>
          </p:nvPr>
        </p:nvSpPr>
        <p:spPr>
          <a:xfrm>
            <a:off x="1899098" y="1280890"/>
            <a:ext cx="9729309" cy="3774189"/>
          </a:xfrm>
        </p:spPr>
        <p:txBody>
          <a:bodyPr/>
          <a:lstStyle/>
          <a:p>
            <a:pPr>
              <a:buFont typeface="+mj-lt"/>
              <a:buAutoNum type="arabicPeriod"/>
            </a:pPr>
            <a:r>
              <a:rPr lang="ru-RU" dirty="0" smtClean="0">
                <a:solidFill>
                  <a:schemeClr val="tx1"/>
                </a:solidFill>
              </a:rPr>
              <a:t>Перечислите основные почтовые протоколы </a:t>
            </a:r>
            <a:r>
              <a:rPr lang="ru-RU" dirty="0">
                <a:solidFill>
                  <a:schemeClr val="tx1"/>
                </a:solidFill>
              </a:rPr>
              <a:t>в </a:t>
            </a:r>
            <a:r>
              <a:rPr lang="ru-RU" dirty="0" smtClean="0">
                <a:solidFill>
                  <a:schemeClr val="tx1"/>
                </a:solidFill>
              </a:rPr>
              <a:t>Интернете. Охарактеризуйте их.</a:t>
            </a:r>
          </a:p>
          <a:p>
            <a:pPr>
              <a:buFont typeface="+mj-lt"/>
              <a:buAutoNum type="arabicPeriod"/>
            </a:pPr>
            <a:r>
              <a:rPr lang="ru-RU" dirty="0">
                <a:solidFill>
                  <a:schemeClr val="tx1"/>
                </a:solidFill>
              </a:rPr>
              <a:t>Перечислите </a:t>
            </a:r>
            <a:r>
              <a:rPr lang="ru-RU" dirty="0">
                <a:solidFill>
                  <a:schemeClr val="tx1"/>
                </a:solidFill>
              </a:rPr>
              <a:t>потенциальные </a:t>
            </a:r>
            <a:r>
              <a:rPr lang="ru-RU" dirty="0">
                <a:solidFill>
                  <a:schemeClr val="tx1"/>
                </a:solidFill>
              </a:rPr>
              <a:t>проблемы с электронной </a:t>
            </a:r>
            <a:r>
              <a:rPr lang="ru-RU" dirty="0" smtClean="0">
                <a:solidFill>
                  <a:schemeClr val="tx1"/>
                </a:solidFill>
              </a:rPr>
              <a:t>почтой. </a:t>
            </a:r>
            <a:r>
              <a:rPr lang="ru-RU" dirty="0">
                <a:solidFill>
                  <a:schemeClr val="tx1"/>
                </a:solidFill>
              </a:rPr>
              <a:t>Охарактеризуйте их</a:t>
            </a:r>
            <a:r>
              <a:rPr lang="ru-RU" dirty="0" smtClean="0">
                <a:solidFill>
                  <a:schemeClr val="tx1"/>
                </a:solidFill>
              </a:rPr>
              <a:t>.</a:t>
            </a:r>
          </a:p>
          <a:p>
            <a:pPr>
              <a:buFont typeface="+mj-lt"/>
              <a:buAutoNum type="arabicPeriod"/>
            </a:pPr>
            <a:r>
              <a:rPr lang="ru-RU" dirty="0">
                <a:solidFill>
                  <a:schemeClr val="tx1"/>
                </a:solidFill>
              </a:rPr>
              <a:t>Перечислите </a:t>
            </a:r>
            <a:r>
              <a:rPr lang="ru-RU" dirty="0">
                <a:solidFill>
                  <a:schemeClr val="tx1"/>
                </a:solidFill>
              </a:rPr>
              <a:t>угрозы</a:t>
            </a:r>
            <a:r>
              <a:rPr lang="ru-RU" dirty="0">
                <a:solidFill>
                  <a:schemeClr val="tx1"/>
                </a:solidFill>
              </a:rPr>
              <a:t>, связанные с электронной </a:t>
            </a:r>
            <a:r>
              <a:rPr lang="ru-RU" dirty="0" smtClean="0">
                <a:solidFill>
                  <a:schemeClr val="tx1"/>
                </a:solidFill>
              </a:rPr>
              <a:t>почтой.</a:t>
            </a:r>
            <a:r>
              <a:rPr lang="ru-RU" dirty="0">
                <a:solidFill>
                  <a:schemeClr val="tx1"/>
                </a:solidFill>
              </a:rPr>
              <a:t> Охарактеризуйте их</a:t>
            </a:r>
            <a:r>
              <a:rPr lang="ru-RU" dirty="0" smtClean="0">
                <a:solidFill>
                  <a:schemeClr val="tx1"/>
                </a:solidFill>
              </a:rPr>
              <a:t>.</a:t>
            </a:r>
          </a:p>
          <a:p>
            <a:pPr>
              <a:buFont typeface="+mj-lt"/>
              <a:buAutoNum type="arabicPeriod"/>
            </a:pPr>
            <a:r>
              <a:rPr lang="ru-RU" dirty="0" err="1" smtClean="0">
                <a:solidFill>
                  <a:schemeClr val="tx1"/>
                </a:solidFill>
              </a:rPr>
              <a:t>Ремэйлер</a:t>
            </a:r>
            <a:r>
              <a:rPr lang="ru-RU" dirty="0" smtClean="0">
                <a:solidFill>
                  <a:schemeClr val="tx1"/>
                </a:solidFill>
              </a:rPr>
              <a:t> – это…</a:t>
            </a:r>
          </a:p>
          <a:p>
            <a:pPr>
              <a:buFont typeface="+mj-lt"/>
              <a:buAutoNum type="arabicPeriod"/>
            </a:pPr>
            <a:r>
              <a:rPr lang="ru-RU" dirty="0">
                <a:solidFill>
                  <a:schemeClr val="tx1"/>
                </a:solidFill>
              </a:rPr>
              <a:t>Как можно обеспечить защиту электронной почты?</a:t>
            </a:r>
          </a:p>
          <a:p>
            <a:pPr>
              <a:buFont typeface="+mj-lt"/>
              <a:buAutoNum type="arabicPeriod"/>
            </a:pPr>
            <a:endParaRPr lang="ru-RU" dirty="0">
              <a:solidFill>
                <a:schemeClr val="tx1"/>
              </a:solidFill>
            </a:endParaRPr>
          </a:p>
          <a:p>
            <a:pPr>
              <a:buFont typeface="+mj-lt"/>
              <a:buAutoNum type="arabicPeriod"/>
            </a:pPr>
            <a:endParaRPr lang="ru-RU" dirty="0">
              <a:solidFill>
                <a:schemeClr val="tx1"/>
              </a:solidFill>
            </a:endParaRPr>
          </a:p>
          <a:p>
            <a:pPr>
              <a:buFont typeface="+mj-lt"/>
              <a:buAutoNum type="arabicPeriod"/>
            </a:pPr>
            <a:endParaRPr lang="ru-RU" dirty="0">
              <a:solidFill>
                <a:schemeClr val="tx1"/>
              </a:solidFill>
            </a:endParaRPr>
          </a:p>
          <a:p>
            <a:pPr>
              <a:buFont typeface="+mj-lt"/>
              <a:buAutoNum type="arabicPeriod"/>
            </a:pPr>
            <a:endParaRPr lang="ru-RU" dirty="0"/>
          </a:p>
        </p:txBody>
      </p:sp>
    </p:spTree>
    <p:extLst>
      <p:ext uri="{BB962C8B-B14F-4D97-AF65-F5344CB8AC3E}">
        <p14:creationId xmlns:p14="http://schemas.microsoft.com/office/powerpoint/2010/main" val="1813892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126540" y="125691"/>
            <a:ext cx="8915400" cy="3777622"/>
          </a:xfrm>
        </p:spPr>
        <p:txBody>
          <a:bodyPr>
            <a:noAutofit/>
          </a:bodyPr>
          <a:lstStyle/>
          <a:p>
            <a:pPr marL="0" indent="0" algn="just">
              <a:buNone/>
            </a:pPr>
            <a:r>
              <a:rPr lang="ru-RU" sz="2000" dirty="0">
                <a:solidFill>
                  <a:schemeClr val="tx1"/>
                </a:solidFill>
              </a:rPr>
              <a:t>Разновидностью списков рассылки являются дискуссионные группы на основе e-</a:t>
            </a:r>
            <a:r>
              <a:rPr lang="ru-RU" sz="2000" dirty="0" err="1">
                <a:solidFill>
                  <a:schemeClr val="tx1"/>
                </a:solidFill>
              </a:rPr>
              <a:t>mail</a:t>
            </a:r>
            <a:r>
              <a:rPr lang="ru-RU" sz="2000" dirty="0">
                <a:solidFill>
                  <a:schemeClr val="tx1"/>
                </a:solidFill>
              </a:rPr>
              <a:t>. Их участники посылают письмо центральному серверу списка рассылки, и сообщения рассылаются всем другим членам группы. Это позволяет людям, находящимся в разных временных зонах или на разных континентах, вести интересные дискуссии. При помощи специальных программ люди могут подписаться на список или отписаться от него без помощи человека. Серверы списков рассылки часто предоставляют другие сервисы, такие как получение архивов, дайджестов сообщений или связанных с сообщениями файлов. Группы новостей USENET являются усовершенствованием дискуссионных почтовых групп.</a:t>
            </a:r>
          </a:p>
          <a:p>
            <a:pPr marL="0" indent="0" algn="just">
              <a:buNone/>
            </a:pPr>
            <a:r>
              <a:rPr lang="ru-RU" sz="2000" dirty="0">
                <a:solidFill>
                  <a:schemeClr val="tx1"/>
                </a:solidFill>
              </a:rPr>
              <a:t>Электронная почта становится все более важным условием ведения повседневной деятельности. Организациям нужны политики для электронной почты, чтобы помочь сотрудникам правильно ее использовать, уменьшить риск умышленного или неумышленного неправильного ее использования, и чтобы гарантировать, что официальные документы, передаваемые с помощью электронной почты, правильно обрабатываются. Организациям нужно разработать политику для правильного использования электронной почты, такую же как для </a:t>
            </a:r>
            <a:r>
              <a:rPr lang="ru-RU" sz="2000" dirty="0" smtClean="0">
                <a:solidFill>
                  <a:schemeClr val="tx1"/>
                </a:solidFill>
              </a:rPr>
              <a:t>телефона.</a:t>
            </a:r>
            <a:endParaRPr lang="ru-RU" sz="2000" dirty="0">
              <a:solidFill>
                <a:schemeClr val="tx1"/>
              </a:solidFill>
            </a:endParaRPr>
          </a:p>
          <a:p>
            <a:pPr marL="0" indent="0" algn="just">
              <a:buNone/>
            </a:pPr>
            <a:endParaRPr lang="ru-RU" sz="2000" dirty="0">
              <a:solidFill>
                <a:schemeClr val="tx1"/>
              </a:solidFill>
            </a:endParaRPr>
          </a:p>
        </p:txBody>
      </p:sp>
      <p:pic>
        <p:nvPicPr>
          <p:cNvPr id="4098" name="Picture 2" descr="Картинки по запросу защита электронной почты"/>
          <p:cNvPicPr>
            <a:picLocks noChangeAspect="1" noChangeArrowheads="1"/>
          </p:cNvPicPr>
          <p:nvPr/>
        </p:nvPicPr>
        <p:blipFill rotWithShape="1">
          <a:blip r:embed="rId2">
            <a:extLst>
              <a:ext uri="{28A0092B-C50C-407E-A947-70E740481C1C}">
                <a14:useLocalDpi xmlns:a14="http://schemas.microsoft.com/office/drawing/2010/main" val="0"/>
              </a:ext>
            </a:extLst>
          </a:blip>
          <a:srcRect l="12996" r="22930"/>
          <a:stretch/>
        </p:blipFill>
        <p:spPr bwMode="auto">
          <a:xfrm>
            <a:off x="575034" y="2303106"/>
            <a:ext cx="2281287" cy="199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35067" y="1096652"/>
            <a:ext cx="10268949" cy="4125798"/>
          </a:xfrm>
        </p:spPr>
        <p:txBody>
          <a:bodyPr>
            <a:normAutofit/>
          </a:bodyPr>
          <a:lstStyle/>
          <a:p>
            <a:pPr marL="0" indent="0" algn="just">
              <a:buNone/>
            </a:pPr>
            <a:r>
              <a:rPr lang="ru-RU" sz="2000" dirty="0">
                <a:solidFill>
                  <a:schemeClr val="tx1"/>
                </a:solidFill>
              </a:rPr>
              <a:t>Политика должна давать общие рекомендации в следующих областях:</a:t>
            </a:r>
          </a:p>
          <a:p>
            <a:pPr algn="just"/>
            <a:r>
              <a:rPr lang="ru-RU" sz="2000" dirty="0">
                <a:solidFill>
                  <a:schemeClr val="tx1"/>
                </a:solidFill>
              </a:rPr>
              <a:t>использование электронной почты для ведения деловой деятельности;</a:t>
            </a:r>
          </a:p>
          <a:p>
            <a:pPr algn="just"/>
            <a:r>
              <a:rPr lang="ru-RU" sz="2000" dirty="0">
                <a:solidFill>
                  <a:schemeClr val="tx1"/>
                </a:solidFill>
              </a:rPr>
              <a:t>использование электронной почты для ведения личных дел;</a:t>
            </a:r>
          </a:p>
          <a:p>
            <a:pPr algn="just"/>
            <a:r>
              <a:rPr lang="ru-RU" sz="2000" dirty="0">
                <a:solidFill>
                  <a:schemeClr val="tx1"/>
                </a:solidFill>
              </a:rPr>
              <a:t>управление доступом и сохранение конфиденциальности сообщений;</a:t>
            </a:r>
          </a:p>
          <a:p>
            <a:pPr algn="just"/>
            <a:r>
              <a:rPr lang="ru-RU" sz="2000" dirty="0">
                <a:solidFill>
                  <a:schemeClr val="tx1"/>
                </a:solidFill>
              </a:rPr>
              <a:t>администрирование и хранение электронных писем.</a:t>
            </a:r>
          </a:p>
          <a:p>
            <a:pPr algn="just"/>
            <a:endParaRPr lang="ru-RU" sz="2000" dirty="0">
              <a:solidFill>
                <a:schemeClr val="tx1"/>
              </a:solidFill>
            </a:endParaRPr>
          </a:p>
        </p:txBody>
      </p:sp>
      <p:pic>
        <p:nvPicPr>
          <p:cNvPr id="3074" name="Picture 2" descr="Картинки по запросу защита электронной почт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7371" y="4677401"/>
            <a:ext cx="2012950" cy="201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353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0235" y="-18854"/>
            <a:ext cx="8911687" cy="1280890"/>
          </a:xfrm>
        </p:spPr>
        <p:txBody>
          <a:bodyPr/>
          <a:lstStyle/>
          <a:p>
            <a:r>
              <a:rPr lang="ru-RU" b="1" dirty="0"/>
              <a:t>Основы </a:t>
            </a:r>
            <a:r>
              <a:rPr lang="en-US" b="1" dirty="0" smtClean="0"/>
              <a:t>e-mail</a:t>
            </a:r>
            <a:r>
              <a:rPr lang="en-US" b="1" dirty="0"/>
              <a:t/>
            </a:r>
            <a:br>
              <a:rPr lang="en-US" b="1" dirty="0"/>
            </a:br>
            <a:endParaRPr lang="ru-RU" b="1" dirty="0"/>
          </a:p>
        </p:txBody>
      </p:sp>
      <p:sp>
        <p:nvSpPr>
          <p:cNvPr id="3" name="Объект 2"/>
          <p:cNvSpPr>
            <a:spLocks noGrp="1"/>
          </p:cNvSpPr>
          <p:nvPr>
            <p:ph idx="1"/>
          </p:nvPr>
        </p:nvSpPr>
        <p:spPr>
          <a:xfrm>
            <a:off x="4911365" y="546753"/>
            <a:ext cx="7117236" cy="6777874"/>
          </a:xfrm>
        </p:spPr>
        <p:txBody>
          <a:bodyPr>
            <a:noAutofit/>
          </a:bodyPr>
          <a:lstStyle/>
          <a:p>
            <a:pPr marL="0" indent="0" algn="just">
              <a:buNone/>
            </a:pPr>
            <a:r>
              <a:rPr lang="ru-RU" sz="1600" dirty="0">
                <a:solidFill>
                  <a:schemeClr val="tx1"/>
                </a:solidFill>
              </a:rPr>
              <a:t>Основными почтовыми протоколами в Интернете (не считая частных протоколов, шлюзуемых или туннелируемых через Интернет) являются SMTP (</a:t>
            </a:r>
            <a:r>
              <a:rPr lang="ru-RU" sz="1600" dirty="0" err="1">
                <a:solidFill>
                  <a:schemeClr val="tx1"/>
                </a:solidFill>
              </a:rPr>
              <a:t>Simple</a:t>
            </a:r>
            <a:r>
              <a:rPr lang="ru-RU" sz="1600" dirty="0">
                <a:solidFill>
                  <a:schemeClr val="tx1"/>
                </a:solidFill>
              </a:rPr>
              <a:t> </a:t>
            </a:r>
            <a:r>
              <a:rPr lang="ru-RU" sz="1600" dirty="0" err="1">
                <a:solidFill>
                  <a:schemeClr val="tx1"/>
                </a:solidFill>
              </a:rPr>
              <a:t>Mail</a:t>
            </a:r>
            <a:r>
              <a:rPr lang="ru-RU" sz="1600" dirty="0">
                <a:solidFill>
                  <a:schemeClr val="tx1"/>
                </a:solidFill>
              </a:rPr>
              <a:t> </a:t>
            </a:r>
            <a:r>
              <a:rPr lang="ru-RU" sz="1600" dirty="0" err="1">
                <a:solidFill>
                  <a:schemeClr val="tx1"/>
                </a:solidFill>
              </a:rPr>
              <a:t>Transport</a:t>
            </a:r>
            <a:r>
              <a:rPr lang="ru-RU" sz="1600" dirty="0">
                <a:solidFill>
                  <a:schemeClr val="tx1"/>
                </a:solidFill>
              </a:rPr>
              <a:t> </a:t>
            </a:r>
            <a:r>
              <a:rPr lang="ru-RU" sz="1600" dirty="0" err="1">
                <a:solidFill>
                  <a:schemeClr val="tx1"/>
                </a:solidFill>
              </a:rPr>
              <a:t>Protocol</a:t>
            </a:r>
            <a:r>
              <a:rPr lang="ru-RU" sz="1600" dirty="0">
                <a:solidFill>
                  <a:schemeClr val="tx1"/>
                </a:solidFill>
              </a:rPr>
              <a:t>), POP (</a:t>
            </a:r>
            <a:r>
              <a:rPr lang="ru-RU" sz="1600" dirty="0" err="1">
                <a:solidFill>
                  <a:schemeClr val="tx1"/>
                </a:solidFill>
              </a:rPr>
              <a:t>Post</a:t>
            </a:r>
            <a:r>
              <a:rPr lang="ru-RU" sz="1600" dirty="0">
                <a:solidFill>
                  <a:schemeClr val="tx1"/>
                </a:solidFill>
              </a:rPr>
              <a:t> </a:t>
            </a:r>
            <a:r>
              <a:rPr lang="ru-RU" sz="1600" dirty="0" err="1">
                <a:solidFill>
                  <a:schemeClr val="tx1"/>
                </a:solidFill>
              </a:rPr>
              <a:t>Office</a:t>
            </a:r>
            <a:r>
              <a:rPr lang="ru-RU" sz="1600" dirty="0">
                <a:solidFill>
                  <a:schemeClr val="tx1"/>
                </a:solidFill>
              </a:rPr>
              <a:t> </a:t>
            </a:r>
            <a:r>
              <a:rPr lang="ru-RU" sz="1600" dirty="0" err="1">
                <a:solidFill>
                  <a:schemeClr val="tx1"/>
                </a:solidFill>
              </a:rPr>
              <a:t>Protocol</a:t>
            </a:r>
            <a:r>
              <a:rPr lang="ru-RU" sz="1600" dirty="0">
                <a:solidFill>
                  <a:schemeClr val="tx1"/>
                </a:solidFill>
              </a:rPr>
              <a:t>) и IMAP (</a:t>
            </a:r>
            <a:r>
              <a:rPr lang="ru-RU" sz="1600" dirty="0" err="1">
                <a:solidFill>
                  <a:schemeClr val="tx1"/>
                </a:solidFill>
              </a:rPr>
              <a:t>Internet</a:t>
            </a:r>
            <a:r>
              <a:rPr lang="ru-RU" sz="1600" dirty="0">
                <a:solidFill>
                  <a:schemeClr val="tx1"/>
                </a:solidFill>
              </a:rPr>
              <a:t> </a:t>
            </a:r>
            <a:r>
              <a:rPr lang="ru-RU" sz="1600" dirty="0" err="1">
                <a:solidFill>
                  <a:schemeClr val="tx1"/>
                </a:solidFill>
              </a:rPr>
              <a:t>Mail</a:t>
            </a:r>
            <a:r>
              <a:rPr lang="ru-RU" sz="1600" dirty="0">
                <a:solidFill>
                  <a:schemeClr val="tx1"/>
                </a:solidFill>
              </a:rPr>
              <a:t> </a:t>
            </a:r>
            <a:r>
              <a:rPr lang="ru-RU" sz="1600" dirty="0" err="1">
                <a:solidFill>
                  <a:schemeClr val="tx1"/>
                </a:solidFill>
              </a:rPr>
              <a:t>Access</a:t>
            </a:r>
            <a:r>
              <a:rPr lang="ru-RU" sz="1600" dirty="0">
                <a:solidFill>
                  <a:schemeClr val="tx1"/>
                </a:solidFill>
              </a:rPr>
              <a:t> </a:t>
            </a:r>
            <a:r>
              <a:rPr lang="ru-RU" sz="1600" dirty="0" err="1">
                <a:solidFill>
                  <a:schemeClr val="tx1"/>
                </a:solidFill>
              </a:rPr>
              <a:t>Protocol</a:t>
            </a:r>
            <a:r>
              <a:rPr lang="ru-RU" sz="1600" dirty="0">
                <a:solidFill>
                  <a:schemeClr val="tx1"/>
                </a:solidFill>
              </a:rPr>
              <a:t>).</a:t>
            </a:r>
          </a:p>
          <a:p>
            <a:pPr marL="0" indent="0" algn="just">
              <a:buNone/>
            </a:pPr>
            <a:r>
              <a:rPr lang="ru-RU" sz="1600" b="1" i="1" dirty="0">
                <a:solidFill>
                  <a:schemeClr val="tx1"/>
                </a:solidFill>
              </a:rPr>
              <a:t>SMTP</a:t>
            </a:r>
            <a:endParaRPr lang="ru-RU" sz="1600" dirty="0">
              <a:solidFill>
                <a:schemeClr val="tx1"/>
              </a:solidFill>
            </a:endParaRPr>
          </a:p>
          <a:p>
            <a:pPr marL="0" indent="0" algn="just">
              <a:buNone/>
            </a:pPr>
            <a:r>
              <a:rPr lang="ru-RU" sz="1600" dirty="0">
                <a:solidFill>
                  <a:schemeClr val="tx1"/>
                </a:solidFill>
              </a:rPr>
              <a:t>SMTP — это почтовый протокол хост-хост. SMTP-сервер принимает письма от других систем и сохраняет их в почтовых ящиках пользователей. Сохраненные письма могут быть прочитаны несколькими способами. Пользователи с интерактивным доступом на почтовом сервере могут читать почту с помощью локальных почтовых приложений. Пользователи на других системах могут загрузить свои письма с помощью программ-почтовых клиентов по протоколам POP3 и IMAP.</a:t>
            </a:r>
          </a:p>
          <a:p>
            <a:pPr marL="0" indent="0" algn="just">
              <a:buNone/>
            </a:pPr>
            <a:r>
              <a:rPr lang="ru-RU" sz="1600" dirty="0">
                <a:solidFill>
                  <a:schemeClr val="tx1"/>
                </a:solidFill>
              </a:rPr>
              <a:t>UNIX-хосты сделали самым популярным SMTP. Широко используемыми SMTP-серверами являются </a:t>
            </a:r>
            <a:r>
              <a:rPr lang="ru-RU" sz="1600" dirty="0" err="1">
                <a:solidFill>
                  <a:schemeClr val="tx1"/>
                </a:solidFill>
              </a:rPr>
              <a:t>Sendmail</a:t>
            </a:r>
            <a:r>
              <a:rPr lang="ru-RU" sz="1600" dirty="0">
                <a:solidFill>
                  <a:schemeClr val="tx1"/>
                </a:solidFill>
              </a:rPr>
              <a:t>, </a:t>
            </a:r>
            <a:r>
              <a:rPr lang="ru-RU" sz="1600" dirty="0" err="1">
                <a:solidFill>
                  <a:schemeClr val="tx1"/>
                </a:solidFill>
              </a:rPr>
              <a:t>Smail</a:t>
            </a:r>
            <a:r>
              <a:rPr lang="ru-RU" sz="1600" dirty="0">
                <a:solidFill>
                  <a:schemeClr val="tx1"/>
                </a:solidFill>
              </a:rPr>
              <a:t>, MMDF и PP. Самым популярным SMTP-сервером в </a:t>
            </a:r>
            <a:r>
              <a:rPr lang="ru-RU" sz="1600" dirty="0" err="1">
                <a:solidFill>
                  <a:schemeClr val="tx1"/>
                </a:solidFill>
              </a:rPr>
              <a:t>Unixе</a:t>
            </a:r>
            <a:r>
              <a:rPr lang="ru-RU" sz="1600" dirty="0">
                <a:solidFill>
                  <a:schemeClr val="tx1"/>
                </a:solidFill>
              </a:rPr>
              <a:t> является </a:t>
            </a:r>
            <a:r>
              <a:rPr lang="ru-RU" sz="1600" dirty="0" err="1">
                <a:solidFill>
                  <a:schemeClr val="tx1"/>
                </a:solidFill>
              </a:rPr>
              <a:t>Sendmail</a:t>
            </a:r>
            <a:r>
              <a:rPr lang="ru-RU" sz="1600" dirty="0">
                <a:solidFill>
                  <a:schemeClr val="tx1"/>
                </a:solidFill>
              </a:rPr>
              <a:t>, написанный Брайаном </a:t>
            </a:r>
            <a:r>
              <a:rPr lang="ru-RU" sz="1600" dirty="0" err="1">
                <a:solidFill>
                  <a:schemeClr val="tx1"/>
                </a:solidFill>
              </a:rPr>
              <a:t>Эллманом</a:t>
            </a:r>
            <a:r>
              <a:rPr lang="ru-RU" sz="1600" dirty="0">
                <a:solidFill>
                  <a:schemeClr val="tx1"/>
                </a:solidFill>
              </a:rPr>
              <a:t>. Он поддерживает создание очередей сообщений, переписывание заголовков писем, </a:t>
            </a:r>
            <a:r>
              <a:rPr lang="ru-RU" sz="1600" dirty="0" err="1">
                <a:solidFill>
                  <a:schemeClr val="tx1"/>
                </a:solidFill>
              </a:rPr>
              <a:t>алиасы</a:t>
            </a:r>
            <a:r>
              <a:rPr lang="ru-RU" sz="1600" dirty="0">
                <a:solidFill>
                  <a:schemeClr val="tx1"/>
                </a:solidFill>
              </a:rPr>
              <a:t>, списки рассылки и т.д. Обычно он конфигурируется так, что должен работать как привилегированный процесс. Это означает, что если его защиту можно будет обойти каким-нибудь способом, атакующий сможет нанести вред, далеко превышающий удаление электронных писем.</a:t>
            </a:r>
          </a:p>
          <a:p>
            <a:pPr marL="0" indent="0" algn="just">
              <a:buNone/>
            </a:pPr>
            <a:endParaRPr lang="ru-RU" sz="1600" dirty="0">
              <a:solidFill>
                <a:schemeClr val="tx1"/>
              </a:solidFill>
            </a:endParaRPr>
          </a:p>
        </p:txBody>
      </p:sp>
      <p:pic>
        <p:nvPicPr>
          <p:cNvPr id="5124" name="Picture 4" descr="Картинки по запросу SM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74" y="2012634"/>
            <a:ext cx="4357852" cy="2795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252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09946" y="711067"/>
            <a:ext cx="10184859" cy="6217633"/>
          </a:xfrm>
        </p:spPr>
        <p:txBody>
          <a:bodyPr>
            <a:normAutofit/>
          </a:bodyPr>
          <a:lstStyle/>
          <a:p>
            <a:pPr marL="0" indent="0" algn="just">
              <a:buNone/>
            </a:pPr>
            <a:r>
              <a:rPr lang="ru-RU" b="1" i="1" dirty="0">
                <a:solidFill>
                  <a:schemeClr val="tx1"/>
                </a:solidFill>
              </a:rPr>
              <a:t>POP</a:t>
            </a:r>
            <a:endParaRPr lang="ru-RU" dirty="0">
              <a:solidFill>
                <a:schemeClr val="tx1"/>
              </a:solidFill>
            </a:endParaRPr>
          </a:p>
          <a:p>
            <a:pPr marL="0" indent="0" algn="just">
              <a:buNone/>
            </a:pPr>
            <a:r>
              <a:rPr lang="ru-RU" dirty="0">
                <a:solidFill>
                  <a:schemeClr val="tx1"/>
                </a:solidFill>
              </a:rPr>
              <a:t>POP — это самый популярный протокол приема электронной почты. POP-сервер позволяет POP-клиенту загрузить письма, которые были получены им от другого почтового сервера. Клиенты могут загрузить все сообщения или только те, которые они еще не читали. Он не поддерживает удаление сообщений перед загрузкой на основе атрибутов сообщения, таких как адрес отправителя или получателя. POP версии 2 поддерживает аутентификацию пользователя с помощью пароля, но пароль передается серверу в открытом (незашифрованном) виде.</a:t>
            </a:r>
          </a:p>
          <a:p>
            <a:pPr marL="0" indent="0" algn="just">
              <a:buNone/>
            </a:pPr>
            <a:r>
              <a:rPr lang="ru-RU" dirty="0">
                <a:solidFill>
                  <a:schemeClr val="tx1"/>
                </a:solidFill>
              </a:rPr>
              <a:t>POP версии 3 предоставляет дополнительный метод аутентификации, называемый APOP, который прячет пароль. Некоторые реализации POP могут использовать </a:t>
            </a:r>
            <a:r>
              <a:rPr lang="ru-RU" dirty="0" err="1">
                <a:solidFill>
                  <a:schemeClr val="tx1"/>
                </a:solidFill>
              </a:rPr>
              <a:t>Kerberos</a:t>
            </a:r>
            <a:r>
              <a:rPr lang="ru-RU" dirty="0">
                <a:solidFill>
                  <a:schemeClr val="tx1"/>
                </a:solidFill>
              </a:rPr>
              <a:t> для аутентификации.</a:t>
            </a:r>
          </a:p>
          <a:p>
            <a:pPr marL="0" indent="0" algn="just">
              <a:buNone/>
            </a:pPr>
            <a:endParaRPr lang="ru-RU" dirty="0">
              <a:solidFill>
                <a:schemeClr val="tx1"/>
              </a:solidFill>
            </a:endParaRPr>
          </a:p>
        </p:txBody>
      </p:sp>
      <p:pic>
        <p:nvPicPr>
          <p:cNvPr id="6146" name="Picture 2" descr="Картинки по запросу POP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035" y="4455768"/>
            <a:ext cx="3641639" cy="195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228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43959" y="169682"/>
            <a:ext cx="10448041" cy="5194170"/>
          </a:xfrm>
        </p:spPr>
        <p:txBody>
          <a:bodyPr>
            <a:noAutofit/>
          </a:bodyPr>
          <a:lstStyle/>
          <a:p>
            <a:pPr marL="0" indent="0" algn="just">
              <a:buNone/>
            </a:pPr>
            <a:r>
              <a:rPr lang="ru-RU" b="1" i="1" dirty="0">
                <a:solidFill>
                  <a:schemeClr val="tx1"/>
                </a:solidFill>
              </a:rPr>
              <a:t>IMAP</a:t>
            </a:r>
            <a:endParaRPr lang="ru-RU" dirty="0">
              <a:solidFill>
                <a:schemeClr val="tx1"/>
              </a:solidFill>
            </a:endParaRPr>
          </a:p>
          <a:p>
            <a:pPr marL="0" indent="0" algn="just">
              <a:buNone/>
            </a:pPr>
            <a:r>
              <a:rPr lang="ru-RU" dirty="0">
                <a:solidFill>
                  <a:schemeClr val="tx1"/>
                </a:solidFill>
              </a:rPr>
              <a:t>IMAP — это самый новый, и поэтому менее популярный протокол чтения электронной почты.</a:t>
            </a:r>
          </a:p>
          <a:p>
            <a:pPr marL="0" indent="0" algn="just">
              <a:buNone/>
            </a:pPr>
            <a:r>
              <a:rPr lang="ru-RU" dirty="0">
                <a:solidFill>
                  <a:schemeClr val="tx1"/>
                </a:solidFill>
              </a:rPr>
              <a:t>Как сказано в RFC:</a:t>
            </a:r>
          </a:p>
          <a:p>
            <a:pPr marL="0" indent="0" algn="just">
              <a:buNone/>
            </a:pPr>
            <a:r>
              <a:rPr lang="ru-RU" dirty="0">
                <a:solidFill>
                  <a:schemeClr val="tx1"/>
                </a:solidFill>
              </a:rPr>
              <a:t>IMAP4rev1 поддерживает операции создания, удаления, переименования почтовых ящиков, проверки поступления новых писем; оперативное удаление писем; установку и сброс флагов операций; разбор заголовков в формате RFC-1822 и MIME-IMB; поиск среди писем; выборочное чтение писем.</a:t>
            </a:r>
          </a:p>
          <a:p>
            <a:pPr marL="0" indent="0" algn="just">
              <a:buNone/>
            </a:pPr>
            <a:r>
              <a:rPr lang="ru-RU" dirty="0">
                <a:solidFill>
                  <a:schemeClr val="tx1"/>
                </a:solidFill>
              </a:rPr>
              <a:t>IMAP более удобен для чтения почты в путешествии, чем POP, так как сообщения могут быть оставлены на сервере, что избавляет от необходимости синхронизировать списки прочитанных писем на локальном хосте и на сервере.</a:t>
            </a:r>
          </a:p>
          <a:p>
            <a:pPr marL="0" indent="0" algn="just">
              <a:buNone/>
            </a:pPr>
            <a:endParaRPr lang="ru-RU" dirty="0">
              <a:solidFill>
                <a:schemeClr val="tx1"/>
              </a:solidFill>
            </a:endParaRPr>
          </a:p>
        </p:txBody>
      </p:sp>
      <p:pic>
        <p:nvPicPr>
          <p:cNvPr id="7170" name="Picture 2" descr="Картинки по запросу I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108" y="4113676"/>
            <a:ext cx="5388685" cy="2130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295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43720" y="0"/>
            <a:ext cx="7648280" cy="6777872"/>
          </a:xfrm>
        </p:spPr>
        <p:txBody>
          <a:bodyPr>
            <a:noAutofit/>
          </a:bodyPr>
          <a:lstStyle/>
          <a:p>
            <a:pPr marL="0" indent="0" algn="just">
              <a:buNone/>
            </a:pPr>
            <a:r>
              <a:rPr lang="ru-RU" b="1" i="1" dirty="0">
                <a:solidFill>
                  <a:schemeClr val="tx1"/>
                </a:solidFill>
              </a:rPr>
              <a:t>MIME</a:t>
            </a:r>
            <a:endParaRPr lang="ru-RU" dirty="0">
              <a:solidFill>
                <a:schemeClr val="tx1"/>
              </a:solidFill>
            </a:endParaRPr>
          </a:p>
          <a:p>
            <a:pPr marL="0" indent="0" algn="just">
              <a:buNone/>
            </a:pPr>
            <a:r>
              <a:rPr lang="ru-RU" dirty="0">
                <a:solidFill>
                  <a:schemeClr val="tx1"/>
                </a:solidFill>
              </a:rPr>
              <a:t>MIME — это сокращение для Многоцелевых расширений интернетовской почты (</a:t>
            </a:r>
            <a:r>
              <a:rPr lang="ru-RU" dirty="0" err="1">
                <a:solidFill>
                  <a:schemeClr val="tx1"/>
                </a:solidFill>
              </a:rPr>
              <a:t>Multipurpose</a:t>
            </a:r>
            <a:r>
              <a:rPr lang="ru-RU" dirty="0">
                <a:solidFill>
                  <a:schemeClr val="tx1"/>
                </a:solidFill>
              </a:rPr>
              <a:t> </a:t>
            </a:r>
            <a:r>
              <a:rPr lang="ru-RU" dirty="0" err="1">
                <a:solidFill>
                  <a:schemeClr val="tx1"/>
                </a:solidFill>
              </a:rPr>
              <a:t>Internet</a:t>
            </a:r>
            <a:r>
              <a:rPr lang="ru-RU" dirty="0">
                <a:solidFill>
                  <a:schemeClr val="tx1"/>
                </a:solidFill>
              </a:rPr>
              <a:t> </a:t>
            </a:r>
            <a:r>
              <a:rPr lang="ru-RU" dirty="0" err="1">
                <a:solidFill>
                  <a:schemeClr val="tx1"/>
                </a:solidFill>
              </a:rPr>
              <a:t>Mail</a:t>
            </a:r>
            <a:r>
              <a:rPr lang="ru-RU" dirty="0">
                <a:solidFill>
                  <a:schemeClr val="tx1"/>
                </a:solidFill>
              </a:rPr>
              <a:t> </a:t>
            </a:r>
            <a:r>
              <a:rPr lang="ru-RU" dirty="0" err="1">
                <a:solidFill>
                  <a:schemeClr val="tx1"/>
                </a:solidFill>
              </a:rPr>
              <a:t>Extensions</a:t>
            </a:r>
            <a:r>
              <a:rPr lang="ru-RU" dirty="0">
                <a:solidFill>
                  <a:schemeClr val="tx1"/>
                </a:solidFill>
              </a:rPr>
              <a:t>). Как сказано в RFC 2045, он переопределяет формат сообщений электронной почты, чтобы позволить:</a:t>
            </a:r>
          </a:p>
          <a:p>
            <a:pPr marL="0" indent="0" algn="just">
              <a:buNone/>
            </a:pPr>
            <a:r>
              <a:rPr lang="ru-RU" dirty="0">
                <a:solidFill>
                  <a:schemeClr val="tx1"/>
                </a:solidFill>
              </a:rPr>
              <a:t>передачу текстов в кодировке, отличной от US-ASCII,</a:t>
            </a:r>
          </a:p>
          <a:p>
            <a:pPr marL="0" indent="0" algn="just">
              <a:buNone/>
            </a:pPr>
            <a:r>
              <a:rPr lang="ru-RU" dirty="0">
                <a:solidFill>
                  <a:schemeClr val="tx1"/>
                </a:solidFill>
              </a:rPr>
              <a:t>передачу в письме нетекстовой информации в различных форматах,</a:t>
            </a:r>
          </a:p>
          <a:p>
            <a:pPr marL="0" indent="0" algn="just">
              <a:buNone/>
            </a:pPr>
            <a:r>
              <a:rPr lang="ru-RU" dirty="0">
                <a:solidFill>
                  <a:schemeClr val="tx1"/>
                </a:solidFill>
              </a:rPr>
              <a:t>сообщения из нескольких частей, и</a:t>
            </a:r>
          </a:p>
          <a:p>
            <a:pPr marL="0" indent="0" algn="just">
              <a:buNone/>
            </a:pPr>
            <a:r>
              <a:rPr lang="ru-RU" dirty="0">
                <a:solidFill>
                  <a:schemeClr val="tx1"/>
                </a:solidFill>
              </a:rPr>
              <a:t>передачу в заголовке письма информации в кодировке, отличной от US-ASCII.</a:t>
            </a:r>
          </a:p>
          <a:p>
            <a:pPr marL="0" indent="0" algn="just">
              <a:buNone/>
            </a:pPr>
            <a:r>
              <a:rPr lang="ru-RU" dirty="0">
                <a:solidFill>
                  <a:schemeClr val="tx1"/>
                </a:solidFill>
              </a:rPr>
              <a:t>Он может использоваться для поддержки таких средств безопасности, как цифровые подписи и шифрованные сообщения. Он также позволяет посылать по почте выполняемые файлы, зараженные вирусами, или письма с РПС.</a:t>
            </a:r>
          </a:p>
          <a:p>
            <a:pPr marL="0" indent="0" algn="just">
              <a:buNone/>
            </a:pPr>
            <a:r>
              <a:rPr lang="ru-RU" dirty="0">
                <a:solidFill>
                  <a:schemeClr val="tx1"/>
                </a:solidFill>
              </a:rPr>
              <a:t>Как и веб-браузеры, программы чтения почты могут быть сконфигурированы автоматически запускать приложения-помощники для обработки определенных типов MIME-сообщений.</a:t>
            </a:r>
          </a:p>
          <a:p>
            <a:pPr marL="0" indent="0" algn="just">
              <a:buNone/>
            </a:pPr>
            <a:endParaRPr lang="ru-RU" dirty="0">
              <a:solidFill>
                <a:schemeClr val="tx1"/>
              </a:solidFill>
            </a:endParaRPr>
          </a:p>
        </p:txBody>
      </p:sp>
      <p:pic>
        <p:nvPicPr>
          <p:cNvPr id="8194" name="Picture 2" descr="Картинки по запросу Multipurpose Internet Mail Exten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70" y="1883263"/>
            <a:ext cx="42862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484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5575" y="-37195"/>
            <a:ext cx="12184112" cy="1149558"/>
          </a:xfrm>
        </p:spPr>
        <p:txBody>
          <a:bodyPr/>
          <a:lstStyle/>
          <a:p>
            <a:r>
              <a:rPr lang="ru-RU" b="1" dirty="0"/>
              <a:t>Потенциальные проблемы с электронной почтой</a:t>
            </a:r>
          </a:p>
        </p:txBody>
      </p:sp>
      <p:sp>
        <p:nvSpPr>
          <p:cNvPr id="3" name="Объект 2"/>
          <p:cNvSpPr>
            <a:spLocks noGrp="1"/>
          </p:cNvSpPr>
          <p:nvPr>
            <p:ph idx="1"/>
          </p:nvPr>
        </p:nvSpPr>
        <p:spPr>
          <a:xfrm>
            <a:off x="4232635" y="1112363"/>
            <a:ext cx="7677330" cy="4883700"/>
          </a:xfrm>
        </p:spPr>
        <p:txBody>
          <a:bodyPr>
            <a:normAutofit/>
          </a:bodyPr>
          <a:lstStyle/>
          <a:p>
            <a:pPr marL="0" indent="0" algn="just">
              <a:buNone/>
            </a:pPr>
            <a:r>
              <a:rPr lang="ru-RU" b="1" i="1" dirty="0">
                <a:solidFill>
                  <a:schemeClr val="tx1"/>
                </a:solidFill>
              </a:rPr>
              <a:t>Случайные ошибки. </a:t>
            </a:r>
            <a:r>
              <a:rPr lang="ru-RU" dirty="0">
                <a:solidFill>
                  <a:schemeClr val="tx1"/>
                </a:solidFill>
              </a:rPr>
              <a:t>Можно легко допустить ошибку при работе с электронной почтой. Письмо может быть послано случайно. Простое нажатие клавиши или щелчок мышкой могут послать письмо по неправильному адресу. Почтовые сообщения могут храниться годами, поэтому плохое выражение может аукнуться через много времени. Архивы писем могут возрасти до такой степени, что система будет </a:t>
            </a:r>
            <a:r>
              <a:rPr lang="ru-RU" dirty="0" err="1">
                <a:solidFill>
                  <a:schemeClr val="tx1"/>
                </a:solidFill>
              </a:rPr>
              <a:t>аварийно</a:t>
            </a:r>
            <a:r>
              <a:rPr lang="ru-RU" dirty="0">
                <a:solidFill>
                  <a:schemeClr val="tx1"/>
                </a:solidFill>
              </a:rPr>
              <a:t> завершаться. Неправильно настроенная программа чтения групп новостей может привести к посылке сообщения не в те группы. Ошибки в списках рассылки могут привести к долгому блужданию писем между почтовыми серверами, причем число писем может увеличиться до такой степени, что почтовые серверы </a:t>
            </a:r>
            <a:r>
              <a:rPr lang="ru-RU" dirty="0" err="1">
                <a:solidFill>
                  <a:schemeClr val="tx1"/>
                </a:solidFill>
              </a:rPr>
              <a:t>аварийно</a:t>
            </a:r>
            <a:r>
              <a:rPr lang="ru-RU" dirty="0">
                <a:solidFill>
                  <a:schemeClr val="tx1"/>
                </a:solidFill>
              </a:rPr>
              <a:t> завершатся.</a:t>
            </a:r>
          </a:p>
        </p:txBody>
      </p:sp>
      <p:sp>
        <p:nvSpPr>
          <p:cNvPr id="4" name="AutoShape 2" descr="Картинки по запросу защита электронной почты"/>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Похожее изображение"/>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224" name="Picture 8" descr="Картинки по запросу защита электронной почт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83" y="1857080"/>
            <a:ext cx="3448644" cy="230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12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87</TotalTime>
  <Words>1547</Words>
  <Application>Microsoft Office PowerPoint</Application>
  <PresentationFormat>Широкоэкранный</PresentationFormat>
  <Paragraphs>107</Paragraphs>
  <Slides>26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26</vt:i4>
      </vt:variant>
    </vt:vector>
  </HeadingPairs>
  <TitlesOfParts>
    <vt:vector size="30" baseType="lpstr">
      <vt:lpstr>Arial</vt:lpstr>
      <vt:lpstr>Century Gothic</vt:lpstr>
      <vt:lpstr>Wingdings 3</vt:lpstr>
      <vt:lpstr>Легкий дым</vt:lpstr>
      <vt:lpstr>Обеспечение безопасности электронной почты</vt:lpstr>
      <vt:lpstr>Презентация PowerPoint</vt:lpstr>
      <vt:lpstr>Презентация PowerPoint</vt:lpstr>
      <vt:lpstr>Презентация PowerPoint</vt:lpstr>
      <vt:lpstr>Основы e-mail </vt:lpstr>
      <vt:lpstr>Презентация PowerPoint</vt:lpstr>
      <vt:lpstr>Презентация PowerPoint</vt:lpstr>
      <vt:lpstr>Презентация PowerPoint</vt:lpstr>
      <vt:lpstr>Потенциальные проблемы с электронной почтой</vt:lpstr>
      <vt:lpstr>Презентация PowerPoint</vt:lpstr>
      <vt:lpstr>Презентация PowerPoint</vt:lpstr>
      <vt:lpstr>Презентация PowerPoint</vt:lpstr>
      <vt:lpstr>Угрозы, связанные с электронной почтой </vt:lpstr>
      <vt:lpstr>Презентация PowerPoint</vt:lpstr>
      <vt:lpstr>Презентация PowerPoint</vt:lpstr>
      <vt:lpstr>Ремейлер (англ. remailer) — это сервер, получающий сообщение электронной почты и переправляющий его по адресу, указанному отправителем.</vt:lpstr>
      <vt:lpstr>Защита электронной почты </vt:lpstr>
      <vt:lpstr>Корректное использование электронной почты</vt:lpstr>
      <vt:lpstr>Защита электронных писем и почтовых систем</vt:lpstr>
      <vt:lpstr>Примеры политик безопасности для электронной почты</vt:lpstr>
      <vt:lpstr>Презентация PowerPoint</vt:lpstr>
      <vt:lpstr>Средний риск</vt:lpstr>
      <vt:lpstr>Высокий риск</vt:lpstr>
      <vt:lpstr>Презентация PowerPoint</vt:lpstr>
      <vt:lpstr>Хранение электронных писем </vt:lpstr>
      <vt:lpstr>Контрольные вопросы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Преподаватель</dc:creator>
  <cp:lastModifiedBy>Преподаватель</cp:lastModifiedBy>
  <cp:revision>9</cp:revision>
  <dcterms:created xsi:type="dcterms:W3CDTF">2019-04-12T11:39:05Z</dcterms:created>
  <dcterms:modified xsi:type="dcterms:W3CDTF">2019-04-13T06:07:15Z</dcterms:modified>
</cp:coreProperties>
</file>