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7"/>
  </p:notesMasterIdLst>
  <p:sldIdLst>
    <p:sldId id="269" r:id="rId2"/>
    <p:sldId id="270" r:id="rId3"/>
    <p:sldId id="271" r:id="rId4"/>
    <p:sldId id="272" r:id="rId5"/>
    <p:sldId id="27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9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300" r:id="rId27"/>
    <p:sldId id="301" r:id="rId28"/>
    <p:sldId id="302" r:id="rId29"/>
    <p:sldId id="304" r:id="rId30"/>
    <p:sldId id="303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9" r:id="rId45"/>
    <p:sldId id="320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 лекция" id="{4AF1DBE3-9CB3-4B25-9B82-AA3C96548529}">
          <p14:sldIdLst>
            <p14:sldId id="269"/>
            <p14:sldId id="270"/>
            <p14:sldId id="271"/>
            <p14:sldId id="272"/>
            <p14:sldId id="273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4 лекция" id="{9E1F9A6D-3209-4D2D-8FD6-59FD2F227511}">
          <p14:sldIdLst>
            <p14:sldId id="288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075" autoAdjust="0"/>
  </p:normalViewPr>
  <p:slideViewPr>
    <p:cSldViewPr snapToGrid="0">
      <p:cViewPr varScale="1">
        <p:scale>
          <a:sx n="70" d="100"/>
          <a:sy n="70" d="100"/>
        </p:scale>
        <p:origin x="6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75BB9-5C37-4E9A-BCCE-3851C122B0D5}" type="datetimeFigureOut">
              <a:rPr lang="ru-RU" smtClean="0"/>
              <a:t>10.09.2014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96F1D-8D37-4C7E-B696-D607374AB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73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kn.ktu10.com/?q=node/4395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1%82%D0%B0%D0%BB%D1%8C%D1%8F%D0%BD%D1%81%D0%BA%D0%B8%D0%B9_%D1%8F%D0%B7%D1%8B%D0%BA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92%D0%B8%D0%B6%D0%B5%D0%BD%D0%B5%D1%80,_%D0%91%D0%BB%D0%B5%D0%B7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1%82%D0%B0%D0%BB%D1%8C%D1%8F%D0%BD%D1%81%D0%BA%D0%B8%D0%B9_%D1%8F%D0%B7%D1%8B%D0%BA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92%D0%B8%D0%B6%D0%B5%D0%BD%D0%B5%D1%80,_%D0%91%D0%BB%D0%B5%D0%B7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E%D1%89%D0%BD%D0%BE%D1%81%D1%82%D1%8C_%D0%BC%D0%BD%D0%BE%D0%B6%D0%B5%D1%81%D1%82%D0%B2%D0%B0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Вводятся</a:t>
            </a:r>
            <a:r>
              <a:rPr lang="ru-RU" baseline="0" dirty="0" smtClean="0"/>
              <a:t> такие определения как</a:t>
            </a:r>
          </a:p>
          <a:p>
            <a:r>
              <a:rPr lang="ru-RU" baseline="0" dirty="0" smtClean="0"/>
              <a:t>Например сложность </a:t>
            </a:r>
            <a:r>
              <a:rPr lang="ru-RU" baseline="0" dirty="0" err="1" smtClean="0"/>
              <a:t>экспоненциальноя</a:t>
            </a:r>
            <a:r>
              <a:rPr lang="ru-RU" baseline="0" dirty="0" smtClean="0"/>
              <a:t>, или </a:t>
            </a:r>
            <a:r>
              <a:rPr lang="ru-RU" baseline="0" dirty="0" err="1" smtClean="0"/>
              <a:t>пономиальная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1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46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11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178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761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где L- номер зашифрованной буквы в алфавите; m — номер позиции буквы шифруемого текста в алфавите; k — шаг смещения(функциональная зависимость от позиции буквы в сообщении); N — число букв алфавита.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92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где L — код зашифрованной буквы в алфавите; m — код буквы шифруемого текста в алфавите; k — смещение; N — число букв алфавита.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237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где L — код зашифрованной буквы в алфавите; m — код буквы шифруемого текста в алфавите; k — смещение; N — число букв алфавита.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771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шифр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Плейфера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более устойчив к взлому по сравнению с шифром простой замены, так как затрудняется частотный анализ. Он может быть проведен, но не для 26 возможных символов (латинский алфавит), а для 26х26=676 возможных биграмм. Анализ частоты биграмм возможен, но является значительно более трудным и требует намного большего объёма зашифрованного текста.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033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шифр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Плейфера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более устойчив к взлому по сравнению с шифром простой замены, так как затрудняется частотный анализ. Он может быть проведен, но не для 26 возможных символов (латинский алфавит), а для 26х26=676 возможных биграмм. Анализ частоты биграмм возможен, но является значительно более трудным и требует намного большего объёма зашифрованного текста.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122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шифр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Плейфера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более устойчив к взлому по сравнению с шифром простой замены, так как затрудняется частотный анализ. Он может быть проведен, но не для 26 возможных символов (латинский алфавит), а для 26х26=676 возможных биграмм. Анализ частоты биграмм возможен, но является значительно более трудным и требует намного большего объёма зашифрованного текста.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3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Чуть более надёжна чем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перестановка без ключа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34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53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расшифровки необходимо использовать инверсию этих четырёх правил, откидывая символы «Х» (или «Q»), если они не несут смысла в исходном сообщении.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450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расшифровки необходимо использовать инверсию этих четырёх правил, откидывая символы «Х» (или «Q»), если они не несут смысла в исходном сообщении.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930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расшифровки необходимо использовать инверсию этих четырёх правил, откидывая символы «Х» (или «Q»), если они не несут смысла в исходном сообщении.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04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Виженера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изобретался многократно. Впервые этот метод описал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Джован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Баттиста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Беллазо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Итальянский язык"/>
              </a:rPr>
              <a:t>итал.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Giovan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Battista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Bellaso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книге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del. Sig.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Giovan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Battista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 в 1553 году, однако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XIX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веке получил имя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Блеза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Виженера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французского дипломата.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511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Виженера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изобретался многократно. Впервые этот метод описал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Джован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Баттиста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Беллазо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Итальянский язык"/>
              </a:rPr>
              <a:t>итал.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Giovan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Battista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Bellaso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книге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del. Sig.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Giovan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Battista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 в 1553 году, однако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XIX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веке получил имя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Блеза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Виженер, Блез"/>
              </a:rPr>
              <a:t>Виженера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французского дипломата.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962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в таблице получается 26 различных шифров Цезаря. На каждом этапе шифрования используются различные алфавиты, выбираемые в зависимости от символа ключевого слова.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051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833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84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15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первый взгляд кажется, будто магических квадратов очень мало. Тем не менее, их число очень быстро возрастает с увеличением размера квадрата. Так, существует лишь один магический квадрат размером 3 х 3, если не принимать во внимание его повороты. Магических квадратов 4 х 4 насчитывается уже 880, а число магических квадратов размером 5 х 5 около 250000. Поэтому магические квадраты больших размеров могли быть хорошей основой для надежной системы шифрования того времени, потому что ручной перебор всех вариантов ключа для этого шифра был немыслим.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792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Виженера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«размывает» характеристики частот появления символов в тексте, но некоторые особенности появления символов в тексте остаются. Главный недостаток шифра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Виженера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состоит в том, что его ключ повторяется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883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 "двойной квадрат" оказался очень надежным и удобным и применялся Германией в годы второй мировой войны.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09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43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6897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278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Шифрование методом "двойного квадрата" дает весьма устойчивый к вскрытию и простой в применении шифр.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Взламывание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шифртекста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"двойного квадрата" требует больших усилий, при этом длина сообщения должна быть не менее тридцати строк.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38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9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 </a:t>
            </a:r>
            <a:r>
              <a:rPr lang="ru-RU" dirty="0" smtClean="0"/>
              <a:t>разработан</a:t>
            </a:r>
            <a:r>
              <a:rPr lang="en-US" baseline="0" dirty="0" smtClean="0"/>
              <a:t> IBM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18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Шифр назван в честь римского императора Гая Юлия Цезаря, использовавшего его для секретной переписки со своими генералами.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3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— символ открытого текста,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символ шифрованного текста,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Мощность множества"/>
              </a:rPr>
              <a:t>мощность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алфавита, а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ключ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37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002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5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50A-AA56-40E7-97AE-B327A0E0E658}" type="datetime1">
              <a:rPr lang="ru-RU" smtClean="0"/>
              <a:t>10.09.2014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46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365-0287-4D97-A551-6C82DC54D57D}" type="datetime1">
              <a:rPr lang="ru-RU" smtClean="0"/>
              <a:t>10.09.2014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2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E79D-F8D5-4869-9C12-F1C948CC7667}" type="datetime1">
              <a:rPr lang="ru-RU" smtClean="0"/>
              <a:t>10.09.2014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21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175-43F4-4150-9F45-4D0107892779}" type="datetime1">
              <a:rPr lang="ru-RU" smtClean="0"/>
              <a:t>10.09.2014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94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E6-AA8A-436C-A79E-922F24AAD029}" type="datetime1">
              <a:rPr lang="ru-RU" smtClean="0"/>
              <a:t>10.09.2014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888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169E-B833-4517-8853-02AF43F13CBD}" type="datetime1">
              <a:rPr lang="ru-RU" smtClean="0"/>
              <a:t>10.09.2014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61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96-1963-43E6-AE43-FD69A3B7BFFF}" type="datetime1">
              <a:rPr lang="ru-RU" smtClean="0"/>
              <a:t>10.09.2014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03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926-4AE2-4236-A210-9C60F3A729EB}" type="datetime1">
              <a:rPr lang="ru-RU" smtClean="0"/>
              <a:t>10.09.2014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7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B549-0A68-4AA1-81AB-4C22053EC6E3}" type="datetime1">
              <a:rPr lang="ru-RU" smtClean="0"/>
              <a:t>10.09.2014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7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516D-CA5E-4802-A1F4-BA7977F9A782}" type="datetime1">
              <a:rPr lang="ru-RU" smtClean="0"/>
              <a:t>10.09.2014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4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1AE9-DA20-4BC1-806E-C25BC9C4DB18}" type="datetime1">
              <a:rPr lang="ru-RU" smtClean="0"/>
              <a:t>10.09.2014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AB97-A79E-4F4F-A937-5DE23F0C540E}" type="datetime1">
              <a:rPr lang="ru-RU" smtClean="0"/>
              <a:t>10.09.2014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24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C512-2AEA-4DDD-93D0-F80A069589AF}" type="datetime1">
              <a:rPr lang="ru-RU" smtClean="0"/>
              <a:t>10.09.2014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7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FC5-B4A8-4DFB-8D75-AF29565DFE5E}" type="datetime1">
              <a:rPr lang="ru-RU" smtClean="0"/>
              <a:t>10.09.2014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43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798-7BD2-491F-8F6D-8D016F455E51}" type="datetime1">
              <a:rPr lang="ru-RU" smtClean="0"/>
              <a:t>10.09.2014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B658-E151-4985-86FD-BA788AE11C3A}" type="datetime1">
              <a:rPr lang="ru-RU" smtClean="0"/>
              <a:t>10.09.2014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3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79F8-D366-4EE1-9BFE-6E494A4DAC85}" type="datetime1">
              <a:rPr lang="ru-RU" smtClean="0"/>
              <a:t>10.09.2014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0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6000" dirty="0"/>
              <a:t>КРИПТОГРАФИЧЕСКИЕ </a:t>
            </a:r>
            <a:r>
              <a:rPr lang="ru-RU" sz="6000" dirty="0" smtClean="0"/>
              <a:t>МЕТОДЫ ЗАЩИТЫ </a:t>
            </a:r>
            <a:r>
              <a:rPr lang="ru-RU" sz="6000" dirty="0"/>
              <a:t>ИНФОРМАЦИИ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Криптографические методы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СИММЕТРИЧНЫЕ </a:t>
            </a:r>
            <a:r>
              <a:rPr lang="ru-RU" dirty="0" smtClean="0"/>
              <a:t>КРИПТОСИСТЕМЫ</a:t>
            </a:r>
          </a:p>
          <a:p>
            <a:pPr marL="0" indent="0">
              <a:buNone/>
            </a:pPr>
            <a:r>
              <a:rPr lang="ru-RU" dirty="0"/>
              <a:t>Одиночная перестановка по ключу</a:t>
            </a:r>
            <a:endParaRPr lang="ru-RU" b="1" dirty="0"/>
          </a:p>
          <a:p>
            <a:pPr marL="0" indent="0">
              <a:buNone/>
            </a:pPr>
            <a:r>
              <a:rPr lang="ru-RU" dirty="0" smtClean="0"/>
              <a:t>Шифровать </a:t>
            </a:r>
            <a:r>
              <a:rPr lang="ru-RU" dirty="0"/>
              <a:t>будем ту же фразу, которую шифровали без ключа</a:t>
            </a:r>
          </a:p>
          <a:p>
            <a:pPr marL="0" indent="0">
              <a:buNone/>
            </a:pPr>
            <a:r>
              <a:rPr lang="ru-RU" dirty="0"/>
              <a:t>Ключом у нас будет слово </a:t>
            </a:r>
            <a:r>
              <a:rPr lang="ru-RU" dirty="0" err="1"/>
              <a:t>памир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Шифр будет иметь такой вид: </a:t>
            </a:r>
            <a:r>
              <a:rPr lang="ru-RU" dirty="0"/>
              <a:t>ГРДВ ББФЕ РИУЗ ТТА</a:t>
            </a:r>
            <a:endParaRPr lang="en-US" dirty="0" smtClean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48778"/>
              </p:ext>
            </p:extLst>
          </p:nvPr>
        </p:nvGraphicFramePr>
        <p:xfrm>
          <a:off x="2032000" y="3722172"/>
          <a:ext cx="8128000" cy="1483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1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3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5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Г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Р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Д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В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Б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8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Криптографические методы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войная</a:t>
            </a:r>
            <a:r>
              <a:rPr lang="ru-RU" b="1" dirty="0"/>
              <a:t> </a:t>
            </a:r>
            <a:r>
              <a:rPr lang="ru-RU" dirty="0" smtClean="0"/>
              <a:t>перестановка </a:t>
            </a:r>
            <a:r>
              <a:rPr lang="ru-RU" dirty="0"/>
              <a:t>по ключу</a:t>
            </a:r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дополнительной скрытности можно повторно шифровать сообщение, которое уже было зашифровано. Этот способ известен под названием двойная перестановка. Для этого размер второй таблицы подбирают так, чтобы длины ее строк и столбцов были другие, чем в первой таблице. Лучше всего, если они будут взаимно простыми. Кроме того, в первой таблице можно переставлять столбцы, а во второй строки. Наконец, можно заполнять таблицу зигзагом, змейкой, по спирали или каким-то другим способом. Такие способы заполнения таблицы если и не усиливают стойкость шифра, то делают процесс шифрования гораздо более занимательным.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1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Криптографические методы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ерестановка </a:t>
            </a:r>
            <a:r>
              <a:rPr lang="ru-RU" dirty="0"/>
              <a:t>«Магический квадрат Дюрера»</a:t>
            </a:r>
          </a:p>
          <a:p>
            <a:pPr marL="0" indent="0">
              <a:buNone/>
            </a:pPr>
            <a:r>
              <a:rPr lang="ru-RU" dirty="0"/>
              <a:t>Магическими квадратами называются квадратные таблицы со вписанными в их клетки последовательными натуральными числами от 1, которые дают в сумме по каждому столбцу, каждой строке и каждой диагонали одно и то же число.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Подобные </a:t>
            </a:r>
            <a:r>
              <a:rPr lang="ru-RU" dirty="0"/>
              <a:t>квадраты широко применялись для вписывания шифруемого текста по приведенной в них нумерации.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8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Криптографические методы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ерестановка </a:t>
            </a:r>
            <a:r>
              <a:rPr lang="ru-RU" dirty="0"/>
              <a:t>«Магический квадрат Дюрера»</a:t>
            </a:r>
          </a:p>
          <a:p>
            <a:pPr marL="0" indent="0">
              <a:buNone/>
            </a:pPr>
            <a:r>
              <a:rPr lang="ru-RU" dirty="0"/>
              <a:t>Если потом выписать содержимое таблицы по строкам, то получалась шифровка перестановкой букв. 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01399"/>
              </p:ext>
            </p:extLst>
          </p:nvPr>
        </p:nvGraphicFramePr>
        <p:xfrm>
          <a:off x="1103314" y="3978558"/>
          <a:ext cx="8947148" cy="14630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36787"/>
                <a:gridCol w="2236787"/>
                <a:gridCol w="2236787"/>
                <a:gridCol w="2236787"/>
              </a:tblGrid>
              <a:tr h="365760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6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Криптографические методы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ерестановка </a:t>
            </a:r>
            <a:r>
              <a:rPr lang="ru-RU" dirty="0"/>
              <a:t>«Магический квадрат Дюрера»</a:t>
            </a:r>
          </a:p>
          <a:p>
            <a:pPr marL="0" indent="0">
              <a:buNone/>
            </a:pPr>
            <a:r>
              <a:rPr lang="ru-RU" dirty="0"/>
              <a:t>Например, требуется зашифровать фразу: «</a:t>
            </a:r>
            <a:r>
              <a:rPr lang="ru-RU" dirty="0" err="1"/>
              <a:t>ПриезжаюСегодня</a:t>
            </a:r>
            <a:r>
              <a:rPr lang="ru-RU" dirty="0"/>
              <a:t>.». Буквы этой фразы вписываются последовательно в квадрат согласно записанным в них числам: позиция буквы в предложении соответствует порядковому числу. В пустые клетки ставится точка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.</a:t>
            </a:r>
            <a:r>
              <a:rPr lang="ru-RU" dirty="0" err="1"/>
              <a:t>ирдзегюСжаоеянП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99023"/>
              </p:ext>
            </p:extLst>
          </p:nvPr>
        </p:nvGraphicFramePr>
        <p:xfrm>
          <a:off x="1103312" y="3856952"/>
          <a:ext cx="8947148" cy="14630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36787"/>
                <a:gridCol w="2236787"/>
                <a:gridCol w="2236787"/>
                <a:gridCol w="2236787"/>
              </a:tblGrid>
              <a:tr h="36576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3 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 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13 д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5 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 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11 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8 ю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9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6 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7 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12 о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4 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15 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14 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 П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4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Криптографические методы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Стандарты шифрования:</a:t>
            </a:r>
          </a:p>
          <a:p>
            <a:pPr marL="0" indent="0">
              <a:buNone/>
            </a:pPr>
            <a:r>
              <a:rPr lang="ru-RU" b="1" dirty="0" smtClean="0"/>
              <a:t>Достоинства</a:t>
            </a:r>
            <a:endParaRPr lang="ru-RU" b="1" dirty="0"/>
          </a:p>
          <a:p>
            <a:r>
              <a:rPr lang="ru-RU" dirty="0"/>
              <a:t>скорость </a:t>
            </a:r>
            <a:r>
              <a:rPr lang="ru-RU" dirty="0" smtClean="0"/>
              <a:t>на </a:t>
            </a:r>
            <a:r>
              <a:rPr lang="ru-RU" dirty="0"/>
              <a:t>3 порядка </a:t>
            </a:r>
            <a:r>
              <a:rPr lang="ru-RU" dirty="0" smtClean="0"/>
              <a:t>выше</a:t>
            </a:r>
            <a:endParaRPr lang="ru-RU" dirty="0"/>
          </a:p>
          <a:p>
            <a:r>
              <a:rPr lang="ru-RU" dirty="0"/>
              <a:t>простота реализации (за счёт более простых операций)</a:t>
            </a:r>
          </a:p>
          <a:p>
            <a:r>
              <a:rPr lang="ru-RU" dirty="0"/>
              <a:t>меньшая требуемая длина ключа для сопоставимой стойкости</a:t>
            </a:r>
          </a:p>
          <a:p>
            <a:r>
              <a:rPr lang="ru-RU" dirty="0"/>
              <a:t>изученность (за счёт большего возраста)</a:t>
            </a:r>
          </a:p>
          <a:p>
            <a:pPr marL="0" indent="0">
              <a:buNone/>
            </a:pPr>
            <a:r>
              <a:rPr lang="ru-RU" b="1" dirty="0" smtClean="0"/>
              <a:t>Недостатки</a:t>
            </a:r>
            <a:endParaRPr lang="en-US" dirty="0"/>
          </a:p>
          <a:p>
            <a:r>
              <a:rPr lang="ru-RU" dirty="0" smtClean="0"/>
              <a:t>сложность</a:t>
            </a:r>
            <a:r>
              <a:rPr lang="ru-RU" dirty="0"/>
              <a:t> управления ключами в большой сети. Означает квадратичное возрастание числа пар ключей, которые надо генерировать, передавать, хранить и уничтожать в сети. Для сети в 10 абонентов требуется 45 ключей, для 100 уже 4950, для 1000 — 499500 и т. д.</a:t>
            </a:r>
          </a:p>
          <a:p>
            <a:r>
              <a:rPr lang="ru-RU" dirty="0"/>
              <a:t>сложность обмена ключами. Для применения необходимо решить проблему надёжной передачи ключей каждому абоненту, так как нужен секретный канал для передачи каждого ключа обеим сторонам.</a:t>
            </a:r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8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Цезаря:</a:t>
            </a:r>
          </a:p>
          <a:p>
            <a:r>
              <a:rPr lang="ru-RU" sz="2400" dirty="0"/>
              <a:t>один из </a:t>
            </a:r>
            <a:r>
              <a:rPr lang="ru-RU" sz="2400" dirty="0" smtClean="0"/>
              <a:t>простых </a:t>
            </a:r>
            <a:r>
              <a:rPr lang="ru-RU" sz="2400" dirty="0"/>
              <a:t>и наиболее широко известных методов шифрования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Это </a:t>
            </a:r>
            <a:r>
              <a:rPr lang="ru-RU" sz="2400" dirty="0"/>
              <a:t>вид шифра подстановки, в котором каждый символ в открытом тексте заменяется символом, находящимся на некотором постоянном числе позиций левее или правее него в алфавите. Например, в шифре со сдвигом вправо на 3, А была бы заменена на Г, Б станет Д, и так далее</a:t>
            </a:r>
            <a:r>
              <a:rPr lang="ru-RU" sz="24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3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Цезаря:</a:t>
            </a:r>
          </a:p>
          <a:p>
            <a:r>
              <a:rPr lang="ru-RU" sz="2400" dirty="0"/>
              <a:t>Если сопоставить каждому символу алфавита его порядковый номер (нумеруя с 0), то шифрование и дешифрование можно выразить формулами модульной </a:t>
            </a:r>
            <a:r>
              <a:rPr lang="ru-RU" sz="2400" dirty="0" smtClean="0"/>
              <a:t>арифметики: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5106" t="63775" r="66223" b="28330"/>
          <a:stretch/>
        </p:blipFill>
        <p:spPr>
          <a:xfrm>
            <a:off x="2857649" y="4331368"/>
            <a:ext cx="4791124" cy="113899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30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Цезаря:</a:t>
            </a:r>
          </a:p>
          <a:p>
            <a:r>
              <a:rPr lang="ru-RU" sz="2400" dirty="0"/>
              <a:t>Шифрование с использованием ключа k = 3. Буква «Е» «сдвигается» на три буквы вперёд и становится буквой «З». Твёрдый знак, перемещённый на три буквы вперёд, становится буквой «Э», буква «Я», перемещённая на три буквы вперёд, становится буквой «В», и так далее. :</a:t>
            </a:r>
            <a:endParaRPr lang="ru-RU" sz="2400" dirty="0" smtClean="0"/>
          </a:p>
          <a:p>
            <a:r>
              <a:rPr lang="ru-RU" sz="2400" dirty="0"/>
              <a:t>Исходный алфавит: АБВГДЕЁЖЗИЙКЛМНОПРСТУФХЦЧШЩЪЫЬЭЮЯ</a:t>
            </a:r>
          </a:p>
          <a:p>
            <a:r>
              <a:rPr lang="ru-RU" sz="2400" dirty="0"/>
              <a:t>Шифрованный:      ГДЕЁЖЗИЙКЛМНОПРСТУФХЦЧШЩЪЫЬЭЮЯАБВ </a:t>
            </a:r>
          </a:p>
          <a:p>
            <a:endParaRPr lang="ru-RU" sz="2400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44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Цезаря:</a:t>
            </a:r>
          </a:p>
          <a:p>
            <a:r>
              <a:rPr lang="ru-RU" sz="2400" dirty="0"/>
              <a:t>Шифрование с использованием ключа k = 3. Буква «Е» «сдвигается» на три буквы вперёд и становится буквой «З». Твёрдый знак, перемещённый на три буквы вперёд, становится буквой «Э», буква «Я», перемещённая на три буквы вперёд, становится буквой «В», и так далее. :</a:t>
            </a:r>
            <a:endParaRPr lang="ru-RU" sz="2400" dirty="0" smtClean="0"/>
          </a:p>
          <a:p>
            <a:r>
              <a:rPr lang="ru-RU" sz="2400" dirty="0"/>
              <a:t>Исходный алфавит: АБВГДЕЁЖЗИЙКЛМНОПРСТУФХЦЧШЩЪЫЬЭЮЯ</a:t>
            </a:r>
          </a:p>
          <a:p>
            <a:r>
              <a:rPr lang="ru-RU" sz="2400" dirty="0"/>
              <a:t>Шифрованный:      ГДЕЁЖЗИЙКЛМНОПРСТУФХЦЧШЩЪЫЬЭЮЯАБВ </a:t>
            </a:r>
          </a:p>
          <a:p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59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Криптографические методы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основе криптографических методов защиты информации </a:t>
            </a:r>
            <a:r>
              <a:rPr lang="ru-RU" dirty="0" smtClean="0"/>
              <a:t>лежат математические </a:t>
            </a:r>
            <a:r>
              <a:rPr lang="ru-RU" dirty="0"/>
              <a:t>алгоритмы преобразования (шифрования) данных с </a:t>
            </a:r>
            <a:r>
              <a:rPr lang="ru-RU" dirty="0" smtClean="0"/>
              <a:t>целью </a:t>
            </a:r>
            <a:r>
              <a:rPr lang="ru-RU" dirty="0"/>
              <a:t>их защиты от прочтения незаконными пользователями. </a:t>
            </a:r>
            <a:r>
              <a:rPr lang="ru-RU" dirty="0" smtClean="0"/>
              <a:t>Различают математические </a:t>
            </a:r>
            <a:r>
              <a:rPr lang="ru-RU" dirty="0"/>
              <a:t>дисциплины: криптографию и </a:t>
            </a:r>
            <a:r>
              <a:rPr lang="ru-RU" dirty="0" err="1"/>
              <a:t>криптоанализ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i="1" dirty="0" err="1"/>
              <a:t>Криптоанализ</a:t>
            </a:r>
            <a:r>
              <a:rPr lang="ru-RU" i="1" dirty="0"/>
              <a:t> </a:t>
            </a:r>
            <a:r>
              <a:rPr lang="ru-RU" dirty="0"/>
              <a:t>– наука о методах и способах вскрытия шифров и </a:t>
            </a:r>
            <a:r>
              <a:rPr lang="ru-RU" dirty="0" smtClean="0"/>
              <a:t>кодов</a:t>
            </a:r>
            <a:r>
              <a:rPr lang="ru-RU" dirty="0"/>
              <a:t>, анализа надежности </a:t>
            </a:r>
            <a:r>
              <a:rPr lang="ru-RU" dirty="0" err="1"/>
              <a:t>криптоалгоритмов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i="1" dirty="0"/>
              <a:t>Криптография </a:t>
            </a:r>
            <a:r>
              <a:rPr lang="ru-RU" dirty="0"/>
              <a:t>– наука (искусство) о защите информации от </a:t>
            </a:r>
            <a:r>
              <a:rPr lang="ru-RU" dirty="0" smtClean="0"/>
              <a:t>прочтения </a:t>
            </a:r>
            <a:r>
              <a:rPr lang="ru-RU" dirty="0"/>
              <a:t>ее посторонними, о методах преобразования (шифрования) </a:t>
            </a:r>
            <a:r>
              <a:rPr lang="ru-RU" dirty="0" smtClean="0"/>
              <a:t>информации </a:t>
            </a:r>
            <a:r>
              <a:rPr lang="ru-RU" dirty="0"/>
              <a:t>с целью ее защиты от незаконных пользователей.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Цезаря:</a:t>
            </a:r>
          </a:p>
          <a:p>
            <a:r>
              <a:rPr lang="ru-RU" sz="2400" dirty="0"/>
              <a:t>Оригинальный текст:</a:t>
            </a:r>
          </a:p>
          <a:p>
            <a:pPr marL="0" indent="0">
              <a:buNone/>
            </a:pPr>
            <a:r>
              <a:rPr lang="ru-RU" sz="2400" i="1" dirty="0" smtClean="0"/>
              <a:t>Съешь </a:t>
            </a:r>
            <a:r>
              <a:rPr lang="ru-RU" sz="2400" i="1" dirty="0"/>
              <a:t>же ещё этих мягких французских булок, да выпей чаю.</a:t>
            </a:r>
          </a:p>
          <a:p>
            <a:r>
              <a:rPr lang="ru-RU" sz="2400" dirty="0"/>
              <a:t>Шифрованный текст получается путём замены каждой буквы оригинального текста соответствующей буквой шифрованного алфавита:</a:t>
            </a:r>
          </a:p>
          <a:p>
            <a:pPr marL="0" indent="0">
              <a:buNone/>
            </a:pPr>
            <a:r>
              <a:rPr lang="ru-RU" sz="2400" i="1" dirty="0" err="1" smtClean="0"/>
              <a:t>Фэзыя</a:t>
            </a:r>
            <a:r>
              <a:rPr lang="ru-RU" sz="2400" i="1" dirty="0" smtClean="0"/>
              <a:t> </a:t>
            </a:r>
            <a:r>
              <a:rPr lang="ru-RU" sz="2400" i="1" dirty="0" err="1"/>
              <a:t>йз</a:t>
            </a:r>
            <a:r>
              <a:rPr lang="ru-RU" sz="2400" i="1" dirty="0"/>
              <a:t> </a:t>
            </a:r>
            <a:r>
              <a:rPr lang="ru-RU" sz="2400" i="1" dirty="0" err="1"/>
              <a:t>зьи</a:t>
            </a:r>
            <a:r>
              <a:rPr lang="ru-RU" sz="2400" i="1" dirty="0"/>
              <a:t> </a:t>
            </a:r>
            <a:r>
              <a:rPr lang="ru-RU" sz="2400" i="1" dirty="0" err="1"/>
              <a:t>ахлш</a:t>
            </a:r>
            <a:r>
              <a:rPr lang="ru-RU" sz="2400" i="1" dirty="0"/>
              <a:t> </a:t>
            </a:r>
            <a:r>
              <a:rPr lang="ru-RU" sz="2400" i="1" dirty="0" err="1"/>
              <a:t>пвёнлш</a:t>
            </a:r>
            <a:r>
              <a:rPr lang="ru-RU" sz="2400" i="1" dirty="0"/>
              <a:t> </a:t>
            </a:r>
            <a:r>
              <a:rPr lang="ru-RU" sz="2400" i="1" dirty="0" err="1"/>
              <a:t>чугрщцкфнлш</a:t>
            </a:r>
            <a:r>
              <a:rPr lang="ru-RU" sz="2400" i="1" dirty="0"/>
              <a:t> </a:t>
            </a:r>
            <a:r>
              <a:rPr lang="ru-RU" sz="2400" i="1" dirty="0" err="1"/>
              <a:t>дцосн</a:t>
            </a:r>
            <a:r>
              <a:rPr lang="ru-RU" sz="2400" i="1" dirty="0"/>
              <a:t>, </a:t>
            </a:r>
            <a:r>
              <a:rPr lang="ru-RU" sz="2400" i="1" dirty="0" err="1"/>
              <a:t>жг</a:t>
            </a:r>
            <a:r>
              <a:rPr lang="ru-RU" sz="2400" i="1" dirty="0"/>
              <a:t> </a:t>
            </a:r>
            <a:r>
              <a:rPr lang="ru-RU" sz="2400" i="1" dirty="0" err="1"/>
              <a:t>еютзм</a:t>
            </a:r>
            <a:r>
              <a:rPr lang="ru-RU" sz="2400" i="1" dirty="0"/>
              <a:t> </a:t>
            </a:r>
            <a:r>
              <a:rPr lang="ru-RU" sz="2400" i="1" dirty="0" err="1"/>
              <a:t>ъгб</a:t>
            </a:r>
            <a:r>
              <a:rPr lang="ru-RU" sz="2400" i="1" dirty="0"/>
              <a:t>.</a:t>
            </a:r>
            <a:endParaRPr lang="ru-RU" sz="24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061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</a:t>
            </a:r>
            <a:r>
              <a:rPr lang="ru-RU" sz="2400" b="1" dirty="0" err="1" smtClean="0"/>
              <a:t>Трисемуса</a:t>
            </a:r>
            <a:r>
              <a:rPr lang="ru-RU" sz="2400" b="1" dirty="0" smtClean="0"/>
              <a:t>:</a:t>
            </a:r>
          </a:p>
          <a:p>
            <a:r>
              <a:rPr lang="ru-RU" sz="2400" dirty="0"/>
              <a:t>Представляет собой усовершенствованный шифр Цезаря, то есть шифр подстановки. </a:t>
            </a:r>
            <a:r>
              <a:rPr lang="ru-RU" sz="2400" dirty="0" smtClean="0"/>
              <a:t> </a:t>
            </a:r>
          </a:p>
          <a:p>
            <a:r>
              <a:rPr lang="ru-RU" sz="2400" dirty="0"/>
              <a:t>По алгоритму шифрования, каждый символ сообщения смещается на символ, отстающий от данного на некоторый шаг. 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91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</a:t>
            </a:r>
            <a:r>
              <a:rPr lang="ru-RU" sz="2400" b="1" dirty="0" err="1" smtClean="0"/>
              <a:t>Трисемуса</a:t>
            </a:r>
            <a:r>
              <a:rPr lang="ru-RU" sz="2400" b="1" dirty="0" smtClean="0"/>
              <a:t>:</a:t>
            </a:r>
          </a:p>
          <a:p>
            <a:r>
              <a:rPr lang="ru-RU" sz="2400" dirty="0"/>
              <a:t>Здесь шаг смещения делается переменным, то есть зависящим от каких-либо дополнительных факторов. Например, можно задать закон смещения в виде линейной функции (уравнения </a:t>
            </a:r>
            <a:r>
              <a:rPr lang="ru-RU" sz="2400" dirty="0" err="1"/>
              <a:t>зашифрования</a:t>
            </a:r>
            <a:r>
              <a:rPr lang="ru-RU" sz="2400" dirty="0"/>
              <a:t>) позиции шифруемой буквы. </a:t>
            </a:r>
          </a:p>
          <a:p>
            <a:r>
              <a:rPr lang="ru-RU" sz="2400" dirty="0"/>
              <a:t>Сама функция должна гарантировать целочисленное значение. Прямая функция шифрования должна иметь обратную функцию шифрования, тоже целочисленную.</a:t>
            </a:r>
            <a:endParaRPr lang="ru-RU" sz="24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007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Введем такое понятие:</a:t>
            </a:r>
          </a:p>
          <a:p>
            <a:r>
              <a:rPr lang="ru-RU" sz="2400" i="1" dirty="0"/>
              <a:t>Уравнением </a:t>
            </a:r>
            <a:r>
              <a:rPr lang="ru-RU" sz="2400" i="1" dirty="0" err="1"/>
              <a:t>зашифрования</a:t>
            </a:r>
            <a:r>
              <a:rPr lang="ru-RU" sz="2400" i="1" dirty="0"/>
              <a:t> </a:t>
            </a:r>
            <a:r>
              <a:rPr lang="ru-RU" sz="2400" dirty="0"/>
              <a:t>называется соотношение, описывающее процесс образования зашифрованных данных из открытых данных в результате преобразований, заданных алгоритмом криптографического </a:t>
            </a:r>
            <a:r>
              <a:rPr lang="ru-RU" sz="2400" dirty="0" smtClean="0"/>
              <a:t>преобразования.</a:t>
            </a:r>
          </a:p>
          <a:p>
            <a:endParaRPr lang="ru-RU" sz="24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187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b="1" dirty="0" smtClean="0"/>
                  <a:t>Шифрование с использованием системы </a:t>
                </a:r>
                <a:r>
                  <a:rPr lang="ru-RU" sz="2400" b="1" dirty="0" err="1" smtClean="0"/>
                  <a:t>Трисемуса</a:t>
                </a:r>
                <a:r>
                  <a:rPr lang="ru-RU" sz="2400" b="1" dirty="0" smtClean="0"/>
                  <a:t>:</a:t>
                </a:r>
              </a:p>
              <a:p>
                <a:r>
                  <a:rPr lang="ru-RU" sz="2400" i="1" dirty="0"/>
                  <a:t>Уравнение </a:t>
                </a:r>
                <a:r>
                  <a:rPr lang="ru-RU" sz="2400" i="1" dirty="0" err="1"/>
                  <a:t>зашифрования</a:t>
                </a:r>
                <a:r>
                  <a:rPr lang="ru-RU" sz="2400" i="1" dirty="0"/>
                  <a:t> для шифра </a:t>
                </a:r>
                <a:r>
                  <a:rPr lang="ru-RU" sz="2400" i="1" dirty="0" err="1"/>
                  <a:t>Тритемиуса</a:t>
                </a:r>
                <a:r>
                  <a:rPr lang="ru-RU" sz="2400" i="1" dirty="0"/>
                  <a:t> имеет следующий вид: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400" i="1" dirty="0"/>
                        <m:t>L</m:t>
                      </m:r>
                      <m:r>
                        <m:rPr>
                          <m:nor/>
                        </m:rPr>
                        <a:rPr lang="ru-RU" sz="2400" i="1" dirty="0"/>
                        <m:t>=(</m:t>
                      </m:r>
                      <m:r>
                        <m:rPr>
                          <m:nor/>
                        </m:rPr>
                        <a:rPr lang="ru-RU" sz="2400" i="1" dirty="0"/>
                        <m:t>m</m:t>
                      </m:r>
                      <m:r>
                        <m:rPr>
                          <m:nor/>
                        </m:rPr>
                        <a:rPr lang="ru-RU" sz="2400" i="1" dirty="0"/>
                        <m:t>+</m:t>
                      </m:r>
                      <m:r>
                        <m:rPr>
                          <m:nor/>
                        </m:rPr>
                        <a:rPr lang="ru-RU" sz="2400" i="1" dirty="0"/>
                        <m:t>k</m:t>
                      </m:r>
                      <m:r>
                        <m:rPr>
                          <m:nor/>
                        </m:rPr>
                        <a:rPr lang="ru-RU" sz="2400" i="1" dirty="0"/>
                        <m:t>)</m:t>
                      </m:r>
                      <m:r>
                        <m:rPr>
                          <m:nor/>
                        </m:rPr>
                        <a:rPr lang="en-US" sz="2400" b="0" i="1" dirty="0" smtClean="0"/>
                        <m:t>mod</m:t>
                      </m:r>
                      <m:r>
                        <m:rPr>
                          <m:nor/>
                        </m:rPr>
                        <a:rPr lang="ru-RU" sz="2400" i="1" dirty="0"/>
                        <m:t> </m:t>
                      </m:r>
                      <m:r>
                        <m:rPr>
                          <m:nor/>
                        </m:rPr>
                        <a:rPr lang="ru-RU" sz="2400" i="1" dirty="0"/>
                        <m:t>N</m:t>
                      </m:r>
                    </m:oMath>
                  </m:oMathPara>
                </a14:m>
                <a:endParaRPr lang="en-US" sz="2400" i="1" dirty="0" smtClean="0"/>
              </a:p>
              <a:p>
                <a:r>
                  <a:rPr lang="ru-RU" sz="2400" i="1" dirty="0"/>
                  <a:t>Некоторые варианты вычисления шага смещения k</a:t>
                </a:r>
                <a:r>
                  <a:rPr lang="ru-RU" sz="2400" i="1" dirty="0" smtClean="0"/>
                  <a:t>:</a:t>
                </a:r>
                <a:endParaRPr lang="ru-RU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400" i="1" dirty="0"/>
                      <m:t>k</m:t>
                    </m:r>
                    <m:r>
                      <m:rPr>
                        <m:nor/>
                      </m:rPr>
                      <a:rPr lang="ru-RU" sz="2400" i="1" dirty="0"/>
                      <m:t>=</m:t>
                    </m:r>
                    <m:r>
                      <m:rPr>
                        <m:nor/>
                      </m:rPr>
                      <a:rPr lang="en-US" sz="2400" b="0" i="1" dirty="0" smtClean="0"/>
                      <m:t>A</m:t>
                    </m:r>
                    <m:r>
                      <m:rPr>
                        <m:nor/>
                      </m:rPr>
                      <a:rPr lang="en-US" sz="2400" b="0" i="1" dirty="0" smtClean="0"/>
                      <m:t>∗</m:t>
                    </m:r>
                    <m:r>
                      <m:rPr>
                        <m:nor/>
                      </m:rPr>
                      <a:rPr lang="en-US" sz="2400" b="0" i="1" dirty="0" smtClean="0"/>
                      <m:t>p</m:t>
                    </m:r>
                    <m:r>
                      <m:rPr>
                        <m:nor/>
                      </m:rPr>
                      <a:rPr lang="ru-RU" sz="2400" i="1" dirty="0"/>
                      <m:t>+</m:t>
                    </m:r>
                    <m:r>
                      <m:rPr>
                        <m:nor/>
                      </m:rPr>
                      <a:rPr lang="en-US" sz="2400" b="0" i="1" dirty="0" smtClean="0"/>
                      <m:t>B</m:t>
                    </m:r>
                  </m:oMath>
                </a14:m>
                <a:r>
                  <a:rPr lang="ru-RU" sz="2400" i="1" dirty="0" smtClean="0"/>
                  <a:t>,</a:t>
                </a:r>
                <a:endParaRPr lang="ru-RU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1" dirty="0" smtClean="0"/>
                      <m:t>k</m:t>
                    </m:r>
                    <m:r>
                      <m:rPr>
                        <m:nor/>
                      </m:rPr>
                      <a:rPr lang="ru-RU" sz="2400" i="1" dirty="0"/>
                      <m:t>=</m:t>
                    </m:r>
                    <m:r>
                      <m:rPr>
                        <m:nor/>
                      </m:rPr>
                      <a:rPr lang="en-US" sz="2400" b="0" i="1" dirty="0" smtClean="0"/>
                      <m:t>A</m:t>
                    </m:r>
                    <m:r>
                      <m:rPr>
                        <m:nor/>
                      </m:rPr>
                      <a:rPr lang="en-US" sz="2400" b="0" i="1" dirty="0" smtClean="0"/>
                      <m:t>∗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ru-RU" sz="2400" i="1" dirty="0"/>
                      <m:t>+</m:t>
                    </m:r>
                    <m:r>
                      <m:rPr>
                        <m:nor/>
                      </m:rPr>
                      <a:rPr lang="en-US" sz="2400" b="0" i="1" dirty="0" smtClean="0"/>
                      <m:t>B</m:t>
                    </m:r>
                    <m:r>
                      <m:rPr>
                        <m:nor/>
                      </m:rPr>
                      <a:rPr lang="en-US" sz="2400" b="0" i="1" dirty="0" smtClean="0"/>
                      <m:t>∗</m:t>
                    </m:r>
                    <m:r>
                      <m:rPr>
                        <m:nor/>
                      </m:rPr>
                      <a:rPr lang="en-US" sz="2400" b="0" i="1" dirty="0" smtClean="0"/>
                      <m:t>p</m:t>
                    </m:r>
                    <m:r>
                      <m:rPr>
                        <m:nor/>
                      </m:rPr>
                      <a:rPr lang="ru-RU" sz="2400" i="1" dirty="0"/>
                      <m:t>+</m:t>
                    </m:r>
                    <m:r>
                      <m:rPr>
                        <m:nor/>
                      </m:rPr>
                      <a:rPr lang="en-US" sz="2400" b="0" i="1" dirty="0" smtClean="0"/>
                      <m:t>C</m:t>
                    </m:r>
                  </m:oMath>
                </a14:m>
                <a:r>
                  <a:rPr lang="ru-RU" sz="2400" i="1" dirty="0" smtClean="0"/>
                  <a:t>,</a:t>
                </a:r>
                <a:endParaRPr lang="ru-RU" sz="2400" i="1" dirty="0"/>
              </a:p>
              <a:p>
                <a:pPr marL="0" indent="0">
                  <a:buNone/>
                </a:pPr>
                <a:r>
                  <a:rPr lang="ru-RU" sz="2400" i="1" dirty="0"/>
                  <a:t>где p — </a:t>
                </a:r>
                <a:r>
                  <a:rPr lang="ru-RU" sz="2400" i="1" dirty="0" smtClean="0"/>
                  <a:t>позиция </a:t>
                </a:r>
                <a:r>
                  <a:rPr lang="ru-RU" sz="2400" i="1" dirty="0"/>
                  <a:t>буквы в сообщении; A, B, C — ключи.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94" t="-1290" b="-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b="1" dirty="0" smtClean="0"/>
                  <a:t>Шифрование с использованием системы </a:t>
                </a:r>
                <a:r>
                  <a:rPr lang="ru-RU" sz="2000" b="1" dirty="0" err="1" smtClean="0"/>
                  <a:t>Трисемуса</a:t>
                </a:r>
                <a:r>
                  <a:rPr lang="ru-RU" sz="2000" b="1" dirty="0" smtClean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Определяем порядковый номер шифруемой буквы в тексте.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Определяем код буквы в алфавите.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Вычисляем смещение k.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Находим код зашифрованной буквы, пользуясь </a:t>
                </a:r>
                <a:r>
                  <a:rPr lang="ru-RU" sz="2000" i="1" dirty="0" smtClean="0"/>
                  <a:t>нашим уравнением </a:t>
                </a:r>
                <a:r>
                  <a:rPr lang="ru-RU" sz="2000" i="1" dirty="0" err="1" smtClean="0"/>
                  <a:t>зашифрования</a:t>
                </a:r>
                <a:r>
                  <a:rPr lang="ru-RU" sz="2000" i="1" dirty="0" smtClean="0"/>
                  <a:t>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 smtClean="0"/>
                  <a:t/>
                </a:r>
                <a:br>
                  <a:rPr lang="en-US" sz="2000" i="1" dirty="0" smtClean="0"/>
                </a:br>
                <a:r>
                  <a:rPr lang="ru-RU" sz="2000" i="1" dirty="0" err="1" smtClean="0"/>
                  <a:t>Расшифрование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000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По коду L восстанавливаем очередную букву криптограммы.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i="1" dirty="0"/>
                  <a:t>Повторяем пункты 1..5 до окончания текста шифрограммы.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2" t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6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b="1" dirty="0" smtClean="0"/>
              <a:t>Шифрование с использованием системы </a:t>
            </a:r>
            <a:r>
              <a:rPr lang="ru-RU" sz="2000" b="1" dirty="0" err="1" smtClean="0"/>
              <a:t>Трисемуса</a:t>
            </a:r>
            <a:r>
              <a:rPr lang="ru-RU" sz="2000" b="1" dirty="0" smtClean="0"/>
              <a:t>:</a:t>
            </a:r>
          </a:p>
          <a:p>
            <a:pPr marL="0" indent="0">
              <a:buNone/>
            </a:pPr>
            <a:r>
              <a:rPr lang="ru-RU" sz="2000" dirty="0"/>
              <a:t>Для </a:t>
            </a:r>
            <a:r>
              <a:rPr lang="en-US" sz="2000" dirty="0"/>
              <a:t>k=2p^2+5p+3 </a:t>
            </a:r>
            <a:r>
              <a:rPr lang="ru-RU" sz="2000" dirty="0"/>
              <a:t>и алфавита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Оригинальный текст:</a:t>
            </a:r>
          </a:p>
          <a:p>
            <a:pPr marL="0" indent="0">
              <a:buNone/>
            </a:pPr>
            <a:r>
              <a:rPr lang="ru-RU" sz="2000" i="1" dirty="0" smtClean="0"/>
              <a:t>Съешь </a:t>
            </a:r>
            <a:r>
              <a:rPr lang="ru-RU" sz="2000" i="1" dirty="0"/>
              <a:t>же ещё этих мягких французских булок, да выпей чаю.</a:t>
            </a:r>
          </a:p>
          <a:p>
            <a:pPr marL="0" indent="0">
              <a:buNone/>
            </a:pPr>
            <a:r>
              <a:rPr lang="ru-RU" sz="2000" dirty="0"/>
              <a:t>Шифрованный </a:t>
            </a:r>
            <a:r>
              <a:rPr lang="ru-RU" sz="2000" dirty="0" smtClean="0"/>
              <a:t>текст:</a:t>
            </a:r>
            <a:endParaRPr lang="ru-RU" sz="2000" dirty="0"/>
          </a:p>
          <a:p>
            <a:pPr marL="0" indent="0">
              <a:buNone/>
            </a:pPr>
            <a:r>
              <a:rPr lang="ru-RU" sz="2000" i="1" dirty="0" smtClean="0"/>
              <a:t>ФБЩШЛГД </a:t>
            </a:r>
            <a:r>
              <a:rPr lang="ru-RU" sz="2000" i="1" dirty="0"/>
              <a:t>Ч.ЪСЧДП ЕО,ЧЁЬЙЙЛЮЩЛ РЬА РЙХАКЕЛ,РЮШЮЭ,НТЩВ,ПЁФЦВ</a:t>
            </a:r>
            <a:endParaRPr lang="ru-RU" sz="2000" i="1" dirty="0" smtClean="0"/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15922"/>
              </p:ext>
            </p:extLst>
          </p:nvPr>
        </p:nvGraphicFramePr>
        <p:xfrm>
          <a:off x="2589212" y="2932096"/>
          <a:ext cx="8233488" cy="134124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57416"/>
                <a:gridCol w="457416"/>
                <a:gridCol w="457416"/>
                <a:gridCol w="457416"/>
                <a:gridCol w="457416"/>
                <a:gridCol w="457416"/>
                <a:gridCol w="457416"/>
                <a:gridCol w="457416"/>
                <a:gridCol w="457416"/>
                <a:gridCol w="457416"/>
                <a:gridCol w="457416"/>
                <a:gridCol w="457416"/>
                <a:gridCol w="457416"/>
                <a:gridCol w="457416"/>
                <a:gridCol w="457416"/>
                <a:gridCol w="457416"/>
                <a:gridCol w="457416"/>
                <a:gridCol w="457416"/>
              </a:tblGrid>
              <a:tr h="2856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</a:t>
                      </a:r>
                    </a:p>
                  </a:txBody>
                  <a:tcPr anchor="ctr"/>
                </a:tc>
              </a:tr>
              <a:tr h="365824"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17</a:t>
                      </a:r>
                    </a:p>
                  </a:txBody>
                  <a:tcPr anchor="ctr"/>
                </a:tc>
              </a:tr>
              <a:tr h="2856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</a:t>
                      </a:r>
                    </a:p>
                  </a:txBody>
                  <a:tcPr anchor="ctr"/>
                </a:tc>
              </a:tr>
              <a:tr h="365824">
                <a:tc>
                  <a:txBody>
                    <a:bodyPr/>
                    <a:lstStyle/>
                    <a:p>
                      <a:r>
                        <a:rPr lang="ru-RU" sz="140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8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</a:t>
            </a:r>
            <a:r>
              <a:rPr lang="ru-RU" sz="2400" b="1" dirty="0" err="1" smtClean="0"/>
              <a:t>Плейфера</a:t>
            </a:r>
            <a:r>
              <a:rPr lang="ru-RU" sz="2400" b="1" dirty="0" smtClean="0"/>
              <a:t>:</a:t>
            </a:r>
          </a:p>
          <a:p>
            <a:r>
              <a:rPr lang="ru-RU" sz="2400" dirty="0"/>
              <a:t>Представляет собой ручную </a:t>
            </a:r>
            <a:r>
              <a:rPr lang="ru-RU" sz="2400" dirty="0" smtClean="0"/>
              <a:t>симметричную </a:t>
            </a:r>
            <a:br>
              <a:rPr lang="ru-RU" sz="2400" dirty="0" smtClean="0"/>
            </a:br>
            <a:r>
              <a:rPr lang="ru-RU" sz="2400" dirty="0" smtClean="0"/>
              <a:t>технику</a:t>
            </a:r>
            <a:r>
              <a:rPr lang="ru-RU" sz="2400" dirty="0"/>
              <a:t> шифрования, в которой впервые использована замена биграмм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Шифр предусматривает шифрование пар символов (биграмм) вместо одиночных символов, как в шифре подстановки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747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</a:t>
            </a:r>
            <a:r>
              <a:rPr lang="ru-RU" sz="2400" b="1" dirty="0" err="1" smtClean="0"/>
              <a:t>Плейфера</a:t>
            </a:r>
            <a:r>
              <a:rPr lang="ru-RU" sz="2400" b="1" dirty="0" smtClean="0"/>
              <a:t>:</a:t>
            </a:r>
          </a:p>
          <a:p>
            <a:r>
              <a:rPr lang="ru-RU" sz="2400" dirty="0"/>
              <a:t>Шифр </a:t>
            </a:r>
            <a:r>
              <a:rPr lang="ru-RU" sz="2400" dirty="0" err="1"/>
              <a:t>Плейфера</a:t>
            </a:r>
            <a:r>
              <a:rPr lang="ru-RU" sz="2400" dirty="0"/>
              <a:t> использует матрицу 5х5 (для латинского алфавита, для кириллического алфавита необходимо увеличить размер матрицы до 4х8), содержащую ключевое слово или фразу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3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</a:t>
            </a:r>
            <a:r>
              <a:rPr lang="ru-RU" sz="2400" b="1" dirty="0" err="1" smtClean="0"/>
              <a:t>Плейфера</a:t>
            </a:r>
            <a:r>
              <a:rPr lang="ru-RU" sz="2400" b="1" dirty="0" smtClean="0"/>
              <a:t>:</a:t>
            </a:r>
          </a:p>
          <a:p>
            <a:pPr marL="0" indent="0">
              <a:buNone/>
            </a:pPr>
            <a:r>
              <a:rPr lang="ru-RU" sz="2400" dirty="0"/>
              <a:t>Для создания матрицы и использования шифра достаточно запомнить ключевое слово и четыре простых правила.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Чтобы </a:t>
            </a:r>
            <a:r>
              <a:rPr lang="ru-RU" sz="2400" dirty="0"/>
              <a:t>составить ключевую матрицу, в первую очередь нужно заполнить пустые ячейки матрицы буквами ключевого слова (не записывая повторяющиеся символы), потом заполнить оставшиеся ячейки матрицы символами алфавита, не встречающимися в ключевом слове, по порядку (в английских текстах обычно опускается символ «Q</a:t>
            </a:r>
            <a:r>
              <a:rPr lang="ru-RU" sz="2400" dirty="0" smtClean="0"/>
              <a:t>»).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11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Криптографические методы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криптографии широко используются следующие </a:t>
            </a:r>
            <a:r>
              <a:rPr lang="ru-RU" dirty="0" smtClean="0"/>
              <a:t>преобразования и </a:t>
            </a:r>
            <a:r>
              <a:rPr lang="ru-RU" dirty="0"/>
              <a:t>термины</a:t>
            </a:r>
            <a:r>
              <a:rPr lang="ru-RU" dirty="0" smtClean="0"/>
              <a:t>.</a:t>
            </a:r>
          </a:p>
          <a:p>
            <a:r>
              <a:rPr lang="ru-RU" i="1" dirty="0"/>
              <a:t>Перестановка </a:t>
            </a:r>
            <a:r>
              <a:rPr lang="ru-RU" dirty="0"/>
              <a:t>– нарушение нормального порядка следования </a:t>
            </a:r>
            <a:r>
              <a:rPr lang="ru-RU" dirty="0" smtClean="0"/>
              <a:t>единиц </a:t>
            </a:r>
            <a:r>
              <a:rPr lang="ru-RU" dirty="0"/>
              <a:t>информации, например, букв (СЕКРЕТ – ЕТКРСЕ).</a:t>
            </a:r>
          </a:p>
          <a:p>
            <a:r>
              <a:rPr lang="ru-RU" i="1" dirty="0"/>
              <a:t>Замена на основе </a:t>
            </a:r>
            <a:r>
              <a:rPr lang="ru-RU" i="1" dirty="0" err="1"/>
              <a:t>шифралфавита</a:t>
            </a:r>
            <a:r>
              <a:rPr lang="ru-RU" i="1" dirty="0"/>
              <a:t> </a:t>
            </a:r>
            <a:r>
              <a:rPr lang="ru-RU" dirty="0"/>
              <a:t>– перечень эквивалентов, </a:t>
            </a:r>
            <a:r>
              <a:rPr lang="ru-RU" dirty="0" smtClean="0"/>
              <a:t>используемых </a:t>
            </a:r>
            <a:r>
              <a:rPr lang="ru-RU" dirty="0"/>
              <a:t>для преобразования открытого текста в шифрованный. </a:t>
            </a:r>
            <a:r>
              <a:rPr lang="ru-RU" dirty="0" smtClean="0"/>
              <a:t>Иногда </a:t>
            </a:r>
            <a:r>
              <a:rPr lang="ru-RU" dirty="0" err="1" smtClean="0"/>
              <a:t>шифралфавит</a:t>
            </a:r>
            <a:r>
              <a:rPr lang="ru-RU" dirty="0" smtClean="0"/>
              <a:t> </a:t>
            </a:r>
            <a:r>
              <a:rPr lang="ru-RU" dirty="0"/>
              <a:t>предусматривает несколько замен одного знака. </a:t>
            </a:r>
            <a:r>
              <a:rPr lang="ru-RU" dirty="0" smtClean="0"/>
              <a:t>Например</a:t>
            </a:r>
            <a:r>
              <a:rPr lang="ru-RU" dirty="0"/>
              <a:t>, </a:t>
            </a:r>
            <a:r>
              <a:rPr lang="ru-RU" i="1" dirty="0"/>
              <a:t>С </a:t>
            </a:r>
            <a:r>
              <a:rPr lang="ru-RU" dirty="0"/>
              <a:t>{16, 21, 35, 72}, т. е. </a:t>
            </a:r>
            <a:r>
              <a:rPr lang="ru-RU" i="1" dirty="0"/>
              <a:t>С </a:t>
            </a:r>
            <a:r>
              <a:rPr lang="ru-RU" dirty="0"/>
              <a:t>заменяется одним из чисел. </a:t>
            </a:r>
            <a:r>
              <a:rPr lang="ru-RU" dirty="0" smtClean="0"/>
              <a:t>Этот выбор </a:t>
            </a:r>
            <a:r>
              <a:rPr lang="ru-RU" dirty="0"/>
              <a:t>называется </a:t>
            </a:r>
            <a:r>
              <a:rPr lang="ru-RU" dirty="0" err="1"/>
              <a:t>гомофоном</a:t>
            </a:r>
            <a:r>
              <a:rPr lang="ru-RU" i="1" dirty="0"/>
              <a:t>. </a:t>
            </a:r>
            <a:r>
              <a:rPr lang="ru-RU" dirty="0"/>
              <a:t>Время от времени в </a:t>
            </a:r>
            <a:r>
              <a:rPr lang="ru-RU" dirty="0" err="1"/>
              <a:t>шифралфавит</a:t>
            </a:r>
            <a:r>
              <a:rPr lang="ru-RU" dirty="0"/>
              <a:t> </a:t>
            </a:r>
            <a:r>
              <a:rPr lang="ru-RU" dirty="0" smtClean="0"/>
              <a:t>включают </a:t>
            </a:r>
            <a:r>
              <a:rPr lang="ru-RU" dirty="0"/>
              <a:t>символ, который ничего не значит (символ-пустышка).</a:t>
            </a:r>
          </a:p>
          <a:p>
            <a:r>
              <a:rPr lang="ru-RU" i="1" dirty="0"/>
              <a:t>Код </a:t>
            </a:r>
            <a:r>
              <a:rPr lang="ru-RU" dirty="0"/>
              <a:t>– огромный шифр замены. С одной стороны – тысячи слов</a:t>
            </a:r>
            <a:r>
              <a:rPr lang="ru-RU" dirty="0" smtClean="0"/>
              <a:t>, фраз</a:t>
            </a:r>
            <a:r>
              <a:rPr lang="ru-RU" dirty="0"/>
              <a:t>, букв и слогов открытого текста, с другой – заменяющие их </a:t>
            </a:r>
            <a:r>
              <a:rPr lang="ru-RU" dirty="0" smtClean="0"/>
              <a:t>кодовые </a:t>
            </a:r>
            <a:r>
              <a:rPr lang="ru-RU" dirty="0"/>
              <a:t>слова или кодовые обозначения.</a:t>
            </a:r>
          </a:p>
          <a:p>
            <a:r>
              <a:rPr lang="ru-RU" i="1" dirty="0"/>
              <a:t>Шифр </a:t>
            </a:r>
            <a:r>
              <a:rPr lang="ru-RU" dirty="0"/>
              <a:t>– код, основной единицей которого является знак, </a:t>
            </a:r>
            <a:r>
              <a:rPr lang="ru-RU" dirty="0" smtClean="0"/>
              <a:t>несколько знаков </a:t>
            </a:r>
            <a:r>
              <a:rPr lang="ru-RU" dirty="0"/>
              <a:t>или битовый блок.</a:t>
            </a:r>
          </a:p>
          <a:p>
            <a:r>
              <a:rPr lang="ru-RU" i="1" dirty="0"/>
              <a:t>Криптограмма </a:t>
            </a:r>
            <a:r>
              <a:rPr lang="ru-RU" dirty="0"/>
              <a:t>– окончательно обработанное и отосланное </a:t>
            </a:r>
            <a:r>
              <a:rPr lang="ru-RU" dirty="0" smtClean="0"/>
              <a:t>сообщение</a:t>
            </a:r>
            <a:r>
              <a:rPr lang="ru-RU" dirty="0"/>
              <a:t>.</a:t>
            </a:r>
          </a:p>
          <a:p>
            <a:r>
              <a:rPr lang="ru-RU" i="1" dirty="0"/>
              <a:t>Расшифровка </a:t>
            </a:r>
            <a:r>
              <a:rPr lang="ru-RU" dirty="0"/>
              <a:t>(раскодирование) – преобразование </a:t>
            </a:r>
            <a:r>
              <a:rPr lang="ru-RU" dirty="0" err="1" smtClean="0"/>
              <a:t>шифротекста</a:t>
            </a:r>
            <a:r>
              <a:rPr lang="ru-RU" dirty="0" smtClean="0"/>
              <a:t> (</a:t>
            </a:r>
            <a:r>
              <a:rPr lang="ru-RU" dirty="0" err="1"/>
              <a:t>кодотекста</a:t>
            </a:r>
            <a:r>
              <a:rPr lang="ru-RU" dirty="0"/>
              <a:t>), при наличии ключа и системы шифрования.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1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</a:t>
            </a:r>
            <a:r>
              <a:rPr lang="ru-RU" sz="2400" b="1" dirty="0" err="1" smtClean="0"/>
              <a:t>Плейфера</a:t>
            </a:r>
            <a:r>
              <a:rPr lang="ru-RU" sz="2400" b="1" dirty="0" smtClean="0"/>
              <a:t>: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Если два символа биграммы совпадают (или если остался один символ), добавляем после первого символа «Х», зашифровываем новую пару символов и продолжаем. В некоторых вариантах шифра </a:t>
            </a:r>
            <a:r>
              <a:rPr lang="ru-RU" sz="2400" dirty="0" err="1" smtClean="0"/>
              <a:t>Плейфера</a:t>
            </a:r>
            <a:r>
              <a:rPr lang="ru-RU" sz="2400" dirty="0" smtClean="0"/>
              <a:t> вместо «Х» используется «Q».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Если символы биграммы исходного текста встречаются в одной строке, то эти символы замещаются на символы, расположенные в ближайших столбцах справа от соответствующих символов. Если символ является последним в строке, то он заменяется на первый символ этой же строки.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Если символы биграммы исходного текста встречаются в одном столбце, то они преобразуются в символы того же столбца, находящиеся непосредственно под ними. Если символ является нижним в столбце, то он заменяется на первый символ этого же столбца.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Если символы биграммы исходного текста находятся в разных столбцах и разных строках, то они заменяются на символы, находящиеся в тех же строках, но соответствующие другим углам прямоугольника.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94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</a:t>
            </a:r>
            <a:r>
              <a:rPr lang="ru-RU" sz="2400" b="1" dirty="0" err="1" smtClean="0"/>
              <a:t>Плейфера</a:t>
            </a:r>
            <a:r>
              <a:rPr lang="ru-RU" sz="2400" b="1" dirty="0" smtClean="0"/>
              <a:t>:</a:t>
            </a:r>
          </a:p>
          <a:p>
            <a:pPr marL="0" indent="0">
              <a:buNone/>
            </a:pPr>
            <a:r>
              <a:rPr lang="ru-RU" dirty="0"/>
              <a:t>Используем ключ «</a:t>
            </a:r>
            <a:r>
              <a:rPr lang="ru-RU" dirty="0" err="1"/>
              <a:t>playfair</a:t>
            </a:r>
            <a:r>
              <a:rPr lang="ru-RU" dirty="0"/>
              <a:t> </a:t>
            </a:r>
            <a:r>
              <a:rPr lang="ru-RU" dirty="0" err="1"/>
              <a:t>example</a:t>
            </a:r>
            <a:r>
              <a:rPr lang="ru-RU" dirty="0"/>
              <a:t>», тогда матрица примет вид</a:t>
            </a:r>
            <a:r>
              <a:rPr lang="ru-RU" dirty="0" smtClean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31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93973"/>
              </p:ext>
            </p:extLst>
          </p:nvPr>
        </p:nvGraphicFramePr>
        <p:xfrm>
          <a:off x="4732421" y="3108156"/>
          <a:ext cx="3769895" cy="273475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753979"/>
                <a:gridCol w="753979"/>
                <a:gridCol w="753979"/>
                <a:gridCol w="753979"/>
                <a:gridCol w="753979"/>
              </a:tblGrid>
              <a:tr h="5469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P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L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A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Y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F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</a:tr>
              <a:tr h="5469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I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R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E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X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M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</a:tr>
              <a:tr h="5469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B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C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D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G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H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</a:tr>
              <a:tr h="5469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J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K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N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O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S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</a:tr>
              <a:tr h="5469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T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U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V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W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Z</a:t>
                      </a:r>
                      <a:endParaRPr lang="ru-RU" sz="2700" b="1" dirty="0"/>
                    </a:p>
                  </a:txBody>
                  <a:tcPr marL="134865" marR="134865" marT="67432" marB="6743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913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</a:t>
            </a:r>
            <a:r>
              <a:rPr lang="ru-RU" sz="2400" b="1" dirty="0" err="1" smtClean="0"/>
              <a:t>Плейфера</a:t>
            </a:r>
            <a:r>
              <a:rPr lang="ru-RU" sz="2400" b="1" dirty="0" smtClean="0"/>
              <a:t>:</a:t>
            </a:r>
          </a:p>
          <a:p>
            <a:pPr marL="0" indent="0">
              <a:buNone/>
            </a:pPr>
            <a:r>
              <a:rPr lang="ru-RU" sz="2000" dirty="0" smtClean="0"/>
              <a:t>Зашифруем </a:t>
            </a:r>
            <a:r>
              <a:rPr lang="ru-RU" sz="2000" dirty="0"/>
              <a:t>сообщение «</a:t>
            </a:r>
            <a:r>
              <a:rPr lang="en-US" sz="2000" dirty="0"/>
              <a:t>Hide the gold in the tree stump»</a:t>
            </a:r>
            <a:br>
              <a:rPr lang="en-US" sz="2000" dirty="0"/>
            </a:br>
            <a:r>
              <a:rPr lang="en-US" sz="2000" dirty="0"/>
              <a:t>HI DE TH EG OL DI NT HE TR EX ES TU MP</a:t>
            </a:r>
            <a:br>
              <a:rPr lang="en-US" sz="2000" dirty="0"/>
            </a:br>
            <a:r>
              <a:rPr lang="en-US" sz="2000" dirty="0"/>
              <a:t>1. </a:t>
            </a:r>
            <a:r>
              <a:rPr lang="ru-RU" sz="2000" dirty="0"/>
              <a:t>Биграмма </a:t>
            </a:r>
            <a:r>
              <a:rPr lang="en-US" sz="2000" dirty="0"/>
              <a:t>HI </a:t>
            </a:r>
            <a:r>
              <a:rPr lang="ru-RU" sz="2000" dirty="0"/>
              <a:t>формирует прямоугольник, заменяем её на </a:t>
            </a:r>
            <a:r>
              <a:rPr lang="en-US" sz="2000" dirty="0"/>
              <a:t>BM.</a:t>
            </a:r>
            <a:br>
              <a:rPr lang="en-US" sz="2000" dirty="0"/>
            </a:br>
            <a:r>
              <a:rPr lang="en-US" sz="2000" dirty="0"/>
              <a:t>2. </a:t>
            </a:r>
            <a:r>
              <a:rPr lang="ru-RU" sz="2000" dirty="0"/>
              <a:t>Биграмма </a:t>
            </a:r>
            <a:r>
              <a:rPr lang="en-US" sz="2000" dirty="0"/>
              <a:t>DE </a:t>
            </a:r>
            <a:r>
              <a:rPr lang="ru-RU" sz="2000" dirty="0"/>
              <a:t>расположена в одном столбце, заменяем её на </a:t>
            </a:r>
            <a:r>
              <a:rPr lang="en-US" sz="2000" dirty="0"/>
              <a:t>ND.</a:t>
            </a:r>
            <a:br>
              <a:rPr lang="en-US" sz="2000" dirty="0"/>
            </a:br>
            <a:r>
              <a:rPr lang="en-US" sz="2000" dirty="0"/>
              <a:t>3. </a:t>
            </a:r>
            <a:r>
              <a:rPr lang="ru-RU" sz="2000" dirty="0"/>
              <a:t>Биграмма </a:t>
            </a:r>
            <a:r>
              <a:rPr lang="en-US" sz="2000" dirty="0"/>
              <a:t>TH </a:t>
            </a:r>
            <a:r>
              <a:rPr lang="ru-RU" sz="2000" dirty="0"/>
              <a:t>формирует прямоугольник, заменяем её на </a:t>
            </a:r>
            <a:r>
              <a:rPr lang="en-US" sz="2000" dirty="0"/>
              <a:t>ZB.</a:t>
            </a:r>
            <a:br>
              <a:rPr lang="en-US" sz="2000" dirty="0"/>
            </a:br>
            <a:r>
              <a:rPr lang="en-US" sz="2000" dirty="0"/>
              <a:t>4. </a:t>
            </a:r>
            <a:r>
              <a:rPr lang="ru-RU" sz="2000" dirty="0"/>
              <a:t>Биграмма </a:t>
            </a:r>
            <a:r>
              <a:rPr lang="en-US" sz="2000" dirty="0"/>
              <a:t>EG </a:t>
            </a:r>
            <a:r>
              <a:rPr lang="ru-RU" sz="2000" dirty="0"/>
              <a:t>формирует прямоугольник, заменяем её на </a:t>
            </a:r>
            <a:r>
              <a:rPr lang="en-US" sz="2000" dirty="0"/>
              <a:t>XD.</a:t>
            </a:r>
            <a:br>
              <a:rPr lang="en-US" sz="2000" dirty="0"/>
            </a:br>
            <a:r>
              <a:rPr lang="en-US" sz="2000" dirty="0"/>
              <a:t>5. </a:t>
            </a:r>
            <a:r>
              <a:rPr lang="ru-RU" sz="2000" dirty="0"/>
              <a:t>Биграмма </a:t>
            </a:r>
            <a:r>
              <a:rPr lang="en-US" sz="2000" dirty="0"/>
              <a:t>OL </a:t>
            </a:r>
            <a:r>
              <a:rPr lang="ru-RU" sz="2000" dirty="0"/>
              <a:t>формирует прямоугольник, заменяем её на </a:t>
            </a:r>
            <a:r>
              <a:rPr lang="en-US" sz="2000" dirty="0"/>
              <a:t>KY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32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64653"/>
              </p:ext>
            </p:extLst>
          </p:nvPr>
        </p:nvGraphicFramePr>
        <p:xfrm>
          <a:off x="0" y="2129589"/>
          <a:ext cx="2415985" cy="175260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483197"/>
                <a:gridCol w="483197"/>
                <a:gridCol w="483197"/>
                <a:gridCol w="483197"/>
                <a:gridCol w="483197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P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L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Y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R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E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X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B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D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G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H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J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K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N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O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U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V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Z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099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89823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 startAt="6"/>
            </a:pPr>
            <a:r>
              <a:rPr lang="ru-RU" sz="2400" dirty="0" smtClean="0"/>
              <a:t>Биграмма </a:t>
            </a:r>
            <a:r>
              <a:rPr lang="ru-RU" sz="2400" dirty="0"/>
              <a:t>DI формирует прямоугольник, заменяем её на </a:t>
            </a:r>
            <a:r>
              <a:rPr lang="ru-RU" sz="2400" dirty="0" smtClean="0"/>
              <a:t>BE.</a:t>
            </a:r>
            <a:endParaRPr lang="en-US" sz="2400" dirty="0" smtClean="0"/>
          </a:p>
          <a:p>
            <a:pPr marL="457200" indent="-457200">
              <a:buAutoNum type="arabicPeriod" startAt="6"/>
            </a:pPr>
            <a:r>
              <a:rPr lang="ru-RU" sz="2400" dirty="0" smtClean="0"/>
              <a:t>Биграмма </a:t>
            </a:r>
            <a:r>
              <a:rPr lang="ru-RU" sz="2400" dirty="0"/>
              <a:t>NT формирует прямоугольник, заменяем её на </a:t>
            </a:r>
            <a:r>
              <a:rPr lang="ru-RU" sz="2400" dirty="0" smtClean="0"/>
              <a:t>JV.</a:t>
            </a:r>
            <a:endParaRPr lang="en-US" sz="2400" dirty="0" smtClean="0"/>
          </a:p>
          <a:p>
            <a:pPr marL="457200" indent="-457200">
              <a:buAutoNum type="arabicPeriod" startAt="6"/>
            </a:pPr>
            <a:r>
              <a:rPr lang="ru-RU" sz="2400" dirty="0" smtClean="0"/>
              <a:t>Биграмма </a:t>
            </a:r>
            <a:r>
              <a:rPr lang="ru-RU" sz="2400" dirty="0"/>
              <a:t>HE формирует прямоугольник, заменяем её на DM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457200" indent="-457200">
              <a:buAutoNum type="arabicPeriod" startAt="6"/>
            </a:pPr>
            <a:r>
              <a:rPr lang="ru-RU" sz="2400" dirty="0" smtClean="0"/>
              <a:t>Биграмма </a:t>
            </a:r>
            <a:r>
              <a:rPr lang="ru-RU" sz="2400" dirty="0"/>
              <a:t>TR формирует прямоугольник, заменяем её на </a:t>
            </a:r>
            <a:r>
              <a:rPr lang="ru-RU" sz="2400" dirty="0" smtClean="0"/>
              <a:t>UI.</a:t>
            </a:r>
            <a:endParaRPr lang="en-US" sz="2400" dirty="0" smtClean="0"/>
          </a:p>
          <a:p>
            <a:pPr marL="457200" indent="-457200">
              <a:buAutoNum type="arabicPeriod" startAt="6"/>
            </a:pPr>
            <a:r>
              <a:rPr lang="ru-RU" sz="2400" dirty="0" smtClean="0"/>
              <a:t>Биграмма </a:t>
            </a:r>
            <a:r>
              <a:rPr lang="ru-RU" sz="2400" dirty="0"/>
              <a:t>EX находится в одной строке, заменяем её на </a:t>
            </a:r>
            <a:r>
              <a:rPr lang="ru-RU" sz="2400" dirty="0" smtClean="0"/>
              <a:t>XM.</a:t>
            </a:r>
            <a:endParaRPr lang="en-US" sz="2400" dirty="0" smtClean="0"/>
          </a:p>
          <a:p>
            <a:pPr marL="457200" indent="-457200">
              <a:buAutoNum type="arabicPeriod" startAt="6"/>
            </a:pPr>
            <a:r>
              <a:rPr lang="ru-RU" sz="2400" dirty="0" smtClean="0"/>
              <a:t>Биграмма </a:t>
            </a:r>
            <a:r>
              <a:rPr lang="ru-RU" sz="2400" dirty="0"/>
              <a:t>ES формирует прямоугольник, заменяем её на </a:t>
            </a:r>
            <a:r>
              <a:rPr lang="ru-RU" sz="2400" dirty="0" smtClean="0"/>
              <a:t>MN.</a:t>
            </a:r>
            <a:endParaRPr lang="en-US" sz="2400" dirty="0" smtClean="0"/>
          </a:p>
          <a:p>
            <a:pPr marL="457200" indent="-457200">
              <a:buAutoNum type="arabicPeriod" startAt="6"/>
            </a:pPr>
            <a:r>
              <a:rPr lang="ru-RU" sz="2400" dirty="0" smtClean="0"/>
              <a:t>Биграмма </a:t>
            </a:r>
            <a:r>
              <a:rPr lang="ru-RU" sz="2400" dirty="0"/>
              <a:t>TU находится в одной строке, заменяем её на </a:t>
            </a:r>
            <a:r>
              <a:rPr lang="ru-RU" sz="2400" dirty="0" smtClean="0"/>
              <a:t>UV.</a:t>
            </a:r>
            <a:endParaRPr lang="en-US" sz="2400" dirty="0" smtClean="0"/>
          </a:p>
          <a:p>
            <a:pPr marL="457200" indent="-457200">
              <a:buAutoNum type="arabicPeriod" startAt="6"/>
            </a:pPr>
            <a:r>
              <a:rPr lang="ru-RU" sz="2400" dirty="0" smtClean="0"/>
              <a:t>Биграмма </a:t>
            </a:r>
            <a:r>
              <a:rPr lang="ru-RU" sz="2400" dirty="0"/>
              <a:t>MP формирует прямоугольник, заменяем её на </a:t>
            </a:r>
            <a:r>
              <a:rPr lang="ru-RU" sz="2400" dirty="0" smtClean="0"/>
              <a:t>IF.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Получаем </a:t>
            </a:r>
            <a:r>
              <a:rPr lang="ru-RU" sz="2400" dirty="0"/>
              <a:t>зашифрованный </a:t>
            </a:r>
            <a:r>
              <a:rPr lang="ru-RU" sz="2400" dirty="0" smtClean="0"/>
              <a:t>текст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ru-RU" sz="2400" i="1" dirty="0"/>
              <a:t>«BM ND ZB XD KY BE JV DM UI XM MN UV IF»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33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64653"/>
              </p:ext>
            </p:extLst>
          </p:nvPr>
        </p:nvGraphicFramePr>
        <p:xfrm>
          <a:off x="0" y="2129589"/>
          <a:ext cx="2415985" cy="175260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483197"/>
                <a:gridCol w="483197"/>
                <a:gridCol w="483197"/>
                <a:gridCol w="483197"/>
                <a:gridCol w="483197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P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L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Y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R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E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X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B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D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G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H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J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K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N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O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U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V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Z</a:t>
                      </a:r>
                      <a:endParaRPr lang="ru-RU" sz="1700" b="1" dirty="0"/>
                    </a:p>
                  </a:txBody>
                  <a:tcPr marL="86430" marR="86430" marT="43215" marB="432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91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</a:t>
            </a:r>
            <a:r>
              <a:rPr lang="ru-RU" sz="2400" b="1" dirty="0" err="1" smtClean="0"/>
              <a:t>Вижинера</a:t>
            </a:r>
            <a:r>
              <a:rPr lang="ru-RU" sz="2400" b="1" dirty="0" smtClean="0"/>
              <a:t>:</a:t>
            </a:r>
          </a:p>
          <a:p>
            <a:r>
              <a:rPr lang="ru-RU" sz="2400" dirty="0"/>
              <a:t>Представляет собой метод </a:t>
            </a:r>
            <a:r>
              <a:rPr lang="ru-RU" sz="2400" dirty="0" err="1"/>
              <a:t>полиалфавитного</a:t>
            </a:r>
            <a:r>
              <a:rPr lang="ru-RU" sz="2400" dirty="0"/>
              <a:t> 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шифрования</a:t>
            </a:r>
            <a:r>
              <a:rPr lang="ru-RU" sz="2400" dirty="0"/>
              <a:t> буквенного текста с использованием ключевого слова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Этот метод является простой формой многоалфавитной замены.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52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</a:t>
            </a:r>
            <a:r>
              <a:rPr lang="ru-RU" sz="2400" b="1" dirty="0" err="1" smtClean="0"/>
              <a:t>Вижинера</a:t>
            </a:r>
            <a:r>
              <a:rPr lang="ru-RU" sz="2400" b="1" dirty="0" smtClean="0"/>
              <a:t>:</a:t>
            </a:r>
          </a:p>
          <a:p>
            <a:pPr marL="0" indent="0">
              <a:buNone/>
            </a:pPr>
            <a:r>
              <a:rPr lang="ru-RU" sz="2400" dirty="0"/>
              <a:t>В шифре Цезаря каждая буква алфавита сдвигается на несколько строк; например в шифре Цезаря при сдвиге +3, A стало бы D, B стало бы E и так далее.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Шифр </a:t>
            </a:r>
            <a:r>
              <a:rPr lang="ru-RU" sz="2400" dirty="0" err="1"/>
              <a:t>Виженера</a:t>
            </a:r>
            <a:r>
              <a:rPr lang="ru-RU" sz="2400" dirty="0"/>
              <a:t> состоит из последовательности нескольких шифров Цезаря с различными значениями сдвига.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зашифровывания может использоваться таблица алфавитов, называемая </a:t>
            </a:r>
            <a:r>
              <a:rPr lang="ru-RU" sz="2400" dirty="0" err="1"/>
              <a:t>tabula</a:t>
            </a:r>
            <a:r>
              <a:rPr lang="ru-RU" sz="2400" dirty="0"/>
              <a:t> </a:t>
            </a:r>
            <a:r>
              <a:rPr lang="ru-RU" sz="2400" dirty="0" err="1"/>
              <a:t>recta</a:t>
            </a:r>
            <a:r>
              <a:rPr lang="ru-RU" sz="2400" dirty="0"/>
              <a:t> или квадрат (таблица) </a:t>
            </a:r>
            <a:r>
              <a:rPr lang="ru-RU" sz="2400" dirty="0" err="1"/>
              <a:t>Виженера</a:t>
            </a:r>
            <a:r>
              <a:rPr lang="ru-RU" sz="2400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70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5378" y="524466"/>
            <a:ext cx="8911687" cy="1280890"/>
          </a:xfrm>
        </p:spPr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1579" y="1904999"/>
            <a:ext cx="5165421" cy="4577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</a:t>
            </a:r>
            <a:r>
              <a:rPr lang="ru-RU" sz="2400" b="1" dirty="0" err="1" smtClean="0"/>
              <a:t>Вижинера</a:t>
            </a:r>
            <a:r>
              <a:rPr lang="ru-RU" sz="2400" b="1" dirty="0" smtClean="0"/>
              <a:t>:</a:t>
            </a:r>
          </a:p>
          <a:p>
            <a:pPr marL="0" indent="0">
              <a:buNone/>
            </a:pPr>
            <a:r>
              <a:rPr lang="ru-RU" sz="2400" dirty="0"/>
              <a:t>Применительно к латинскому алфавиту таблица </a:t>
            </a:r>
            <a:r>
              <a:rPr lang="ru-RU" sz="2400" dirty="0" err="1"/>
              <a:t>Виженера</a:t>
            </a:r>
            <a:r>
              <a:rPr lang="ru-RU" sz="2400" dirty="0"/>
              <a:t> составляется из строк по 26 символов, причём каждая следующая строка сдвигается на несколько позиций.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36</a:t>
            </a:fld>
            <a:endParaRPr lang="ru-RU"/>
          </a:p>
        </p:txBody>
      </p:sp>
      <p:pic>
        <p:nvPicPr>
          <p:cNvPr id="16387" name="Picture 3" descr="Файл:Vigenère squar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164911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986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</a:t>
            </a:r>
            <a:r>
              <a:rPr lang="ru-RU" sz="2400" b="1" dirty="0" err="1" smtClean="0"/>
              <a:t>Вижинера</a:t>
            </a:r>
            <a:r>
              <a:rPr lang="ru-RU" sz="2400" b="1" dirty="0" smtClean="0"/>
              <a:t>:</a:t>
            </a:r>
          </a:p>
          <a:p>
            <a:r>
              <a:rPr lang="ru-RU" sz="2400" dirty="0"/>
              <a:t>Например, предположим, что исходный текст имеет вид:</a:t>
            </a:r>
          </a:p>
          <a:p>
            <a:pPr marL="0" indent="0">
              <a:buNone/>
            </a:pPr>
            <a:r>
              <a:rPr lang="ru-RU" sz="2400" i="1" dirty="0"/>
              <a:t>ATTACKATDAWN</a:t>
            </a:r>
          </a:p>
          <a:p>
            <a:r>
              <a:rPr lang="ru-RU" sz="2400" dirty="0"/>
              <a:t>Человек, посылающий сообщение, записывает ключевое слово («LEMON») циклически до тех пор, пока его длина не будет соответствовать длине исходного текста:</a:t>
            </a:r>
          </a:p>
          <a:p>
            <a:pPr marL="0" indent="0">
              <a:buNone/>
            </a:pPr>
            <a:r>
              <a:rPr lang="ru-RU" sz="2400" i="1" dirty="0"/>
              <a:t>LEMONLEMONLE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76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</a:t>
            </a:r>
            <a:r>
              <a:rPr lang="ru-RU" sz="2400" b="1" dirty="0" err="1" smtClean="0"/>
              <a:t>Вижинера</a:t>
            </a:r>
            <a:r>
              <a:rPr lang="ru-RU" sz="2400" b="1" dirty="0" smtClean="0"/>
              <a:t>:</a:t>
            </a:r>
          </a:p>
          <a:p>
            <a:pPr marL="0" indent="0">
              <a:buNone/>
            </a:pPr>
            <a:r>
              <a:rPr lang="ru-RU" sz="2400" dirty="0"/>
              <a:t>Первый символ исходного текста A зашифрован последовательностью L, которая является первым символом ключа. Первый символ L шифрованного текста находится на пересечении строки L и столбца A в таблице </a:t>
            </a:r>
            <a:r>
              <a:rPr lang="ru-RU" sz="2400" dirty="0" err="1"/>
              <a:t>Виженера</a:t>
            </a:r>
            <a:r>
              <a:rPr lang="ru-RU" sz="2400" dirty="0"/>
              <a:t>. Точно так же для второго символа исходного текста используется второй символ ключа; то есть второй символ шифрованного текста X получается на пересечении строки E и столбца T. Остальная часть исходного текста шифруется подобным способом.</a:t>
            </a:r>
            <a:endParaRPr lang="ru-RU" sz="24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01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Шифрование с использованием системы </a:t>
            </a:r>
            <a:r>
              <a:rPr lang="ru-RU" sz="2400" b="1" dirty="0" err="1" smtClean="0"/>
              <a:t>Вижинера</a:t>
            </a:r>
            <a:r>
              <a:rPr lang="ru-RU" sz="2400" b="1" dirty="0" smtClean="0"/>
              <a:t>:</a:t>
            </a:r>
          </a:p>
          <a:p>
            <a:pPr marL="0" indent="0">
              <a:buNone/>
            </a:pPr>
            <a:r>
              <a:rPr lang="ru-RU" sz="2400" dirty="0"/>
              <a:t>Исходный текст:      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i="1" dirty="0" smtClean="0"/>
              <a:t>ATTACKATDAWN</a:t>
            </a:r>
            <a:endParaRPr lang="en-US" sz="2400" i="1" dirty="0"/>
          </a:p>
          <a:p>
            <a:pPr marL="0" indent="0">
              <a:buNone/>
            </a:pPr>
            <a:r>
              <a:rPr lang="ru-RU" sz="2400" dirty="0"/>
              <a:t>Ключ:                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i="1" dirty="0" smtClean="0"/>
              <a:t>LEMONLEMONLE</a:t>
            </a:r>
            <a:endParaRPr lang="en-US" sz="2400" i="1" dirty="0"/>
          </a:p>
          <a:p>
            <a:pPr marL="0" indent="0">
              <a:buNone/>
            </a:pPr>
            <a:r>
              <a:rPr lang="ru-RU" sz="2400" dirty="0"/>
              <a:t>Зашифрованный текст: 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i="1" dirty="0" smtClean="0"/>
              <a:t>LXFOPVEFRNHR</a:t>
            </a:r>
            <a:endParaRPr lang="ru-RU" sz="24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53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Криптографические методы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построения абсолютно стойкого шифра необходимо уметь </a:t>
            </a:r>
            <a:r>
              <a:rPr lang="ru-RU" dirty="0" smtClean="0"/>
              <a:t>получать </a:t>
            </a:r>
            <a:r>
              <a:rPr lang="ru-RU" dirty="0"/>
              <a:t>совершенно случайный ключ.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Иначе </a:t>
            </a:r>
            <a:r>
              <a:rPr lang="ru-RU" dirty="0"/>
              <a:t>можно выявить </a:t>
            </a:r>
            <a:r>
              <a:rPr lang="ru-RU" dirty="0" smtClean="0"/>
              <a:t>некоторую закономерность </a:t>
            </a:r>
            <a:r>
              <a:rPr lang="ru-RU" dirty="0"/>
              <a:t>в шифрованных сообщениях.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Стойкость </a:t>
            </a:r>
            <a:r>
              <a:rPr lang="ru-RU" dirty="0"/>
              <a:t>шифра – </a:t>
            </a:r>
            <a:r>
              <a:rPr lang="ru-RU" dirty="0" smtClean="0"/>
              <a:t>это сложность </a:t>
            </a:r>
            <a:r>
              <a:rPr lang="ru-RU" dirty="0"/>
              <a:t>задачи его вскрытия.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Сложность </a:t>
            </a:r>
            <a:r>
              <a:rPr lang="ru-RU" dirty="0"/>
              <a:t>задачи – минимальная </a:t>
            </a:r>
            <a:r>
              <a:rPr lang="ru-RU" dirty="0" smtClean="0"/>
              <a:t>сложность </a:t>
            </a:r>
            <a:r>
              <a:rPr lang="ru-RU" dirty="0"/>
              <a:t>алгоритмов ее решения.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b="1" dirty="0" smtClean="0"/>
                  <a:t>Шифрование с использованием системы </a:t>
                </a:r>
                <a:r>
                  <a:rPr lang="ru-RU" sz="2400" b="1" dirty="0" err="1" smtClean="0"/>
                  <a:t>Вижинера</a:t>
                </a:r>
                <a:r>
                  <a:rPr lang="ru-RU" sz="24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sz="2400" dirty="0"/>
                  <a:t>Если буквы A—Z соответствуют числам 0—25, то шифрование </a:t>
                </a:r>
                <a:r>
                  <a:rPr lang="ru-RU" sz="2400" dirty="0" err="1"/>
                  <a:t>Виженера</a:t>
                </a:r>
                <a:r>
                  <a:rPr lang="ru-RU" sz="2400" dirty="0"/>
                  <a:t> можно записать в виде формулы</a:t>
                </a:r>
                <a:r>
                  <a:rPr lang="ru-RU" sz="2400" dirty="0" smtClean="0"/>
                  <a:t>: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ru-RU" sz="2400" i="1" dirty="0"/>
              </a:p>
              <a:p>
                <a:pPr marL="0" indent="0">
                  <a:buNone/>
                </a:pPr>
                <a:r>
                  <a:rPr lang="ru-RU" sz="2400" dirty="0"/>
                  <a:t>Расшифровка: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b="0" i="1" dirty="0" smtClean="0">
                          <a:latin typeface="Cambria Math" panose="02040503050406030204" pitchFamily="18" charset="0"/>
                        </a:rPr>
                        <m:t>+26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400" i="1" dirty="0"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ru-RU" sz="24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94" t="-1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243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Шифр «двойной квадрат» </a:t>
            </a:r>
            <a:r>
              <a:rPr lang="ru-RU" sz="2400" b="1" dirty="0" err="1" smtClean="0"/>
              <a:t>Уитстона</a:t>
            </a:r>
            <a:r>
              <a:rPr lang="ru-RU" sz="2400" b="1" dirty="0" smtClean="0"/>
              <a:t>:</a:t>
            </a:r>
          </a:p>
          <a:p>
            <a:pPr marL="0" indent="0">
              <a:buNone/>
            </a:pPr>
            <a:r>
              <a:rPr lang="ru-RU" sz="2400" dirty="0" smtClean="0"/>
              <a:t>Шифр "двойной квадрат" использует сразу две таблицы, размещенные по одной горизонтали, а шифрование идет биграммами, как в шифре </a:t>
            </a:r>
            <a:r>
              <a:rPr lang="ru-RU" sz="2400" dirty="0" err="1" smtClean="0"/>
              <a:t>Плейфейра</a:t>
            </a:r>
            <a:r>
              <a:rPr lang="ru-RU" sz="2400" dirty="0" smtClean="0"/>
              <a:t>.</a:t>
            </a:r>
            <a:endParaRPr lang="ru-RU" sz="28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419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Шифр «двойной квадрат» </a:t>
            </a:r>
            <a:r>
              <a:rPr lang="ru-RU" sz="2400" b="1" dirty="0" err="1" smtClean="0"/>
              <a:t>Уитстона</a:t>
            </a:r>
            <a:r>
              <a:rPr lang="ru-RU" sz="2400" b="1" dirty="0" smtClean="0"/>
              <a:t>:</a:t>
            </a:r>
          </a:p>
          <a:p>
            <a:pPr marL="0" indent="0">
              <a:buNone/>
            </a:pPr>
            <a:r>
              <a:rPr lang="ru-RU" sz="2400" dirty="0" smtClean="0"/>
              <a:t>Пусть </a:t>
            </a:r>
            <a:r>
              <a:rPr lang="ru-RU" sz="2400" dirty="0"/>
              <a:t>имеются две таблицы со случайно расположенными в них русскими </a:t>
            </a:r>
            <a:r>
              <a:rPr lang="ru-RU" sz="2400" dirty="0" smtClean="0"/>
              <a:t>алфавитами.</a:t>
            </a:r>
            <a:endParaRPr lang="ru-RU" sz="24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42</a:t>
            </a:fld>
            <a:endParaRPr lang="ru-RU"/>
          </a:p>
        </p:txBody>
      </p:sp>
      <p:pic>
        <p:nvPicPr>
          <p:cNvPr id="26627" name="Picture 3" descr="http://crypto-r.narod.ru/glava2/Image13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1" y="3658185"/>
            <a:ext cx="9059597" cy="302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67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Шифр «двойной квадрат» </a:t>
            </a:r>
            <a:r>
              <a:rPr lang="ru-RU" sz="2400" b="1" dirty="0" err="1" smtClean="0"/>
              <a:t>Уитстона</a:t>
            </a:r>
            <a:r>
              <a:rPr lang="ru-RU" sz="2400" b="1" dirty="0" smtClean="0"/>
              <a:t>:</a:t>
            </a:r>
          </a:p>
          <a:p>
            <a:pPr marL="0" indent="0">
              <a:buNone/>
            </a:pPr>
            <a:r>
              <a:rPr lang="ru-RU" sz="2400" dirty="0"/>
              <a:t>Перед шифрованием исходное сообщение разбивают на биграммы.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Каждая </a:t>
            </a:r>
            <a:r>
              <a:rPr lang="ru-RU" sz="2400" dirty="0"/>
              <a:t>биграмма шифруется отдельно.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Первую </a:t>
            </a:r>
            <a:r>
              <a:rPr lang="ru-RU" sz="2400" dirty="0"/>
              <a:t>букву биграммы находят в левой таблице, а вторую букву - в правой таблице.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Затем </a:t>
            </a:r>
            <a:r>
              <a:rPr lang="ru-RU" sz="2400" dirty="0"/>
              <a:t>мысленно строят прямоугольник так, чтобы буквы биграммы лежали в его противоположных вершинах.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Другие </a:t>
            </a:r>
            <a:r>
              <a:rPr lang="ru-RU" sz="2400" dirty="0"/>
              <a:t>две вершины этого прямоугольника дают буквы биграммы </a:t>
            </a:r>
            <a:r>
              <a:rPr lang="ru-RU" sz="2400" dirty="0" err="1"/>
              <a:t>шифртекста</a:t>
            </a:r>
            <a:r>
              <a:rPr lang="ru-RU" sz="2400" dirty="0"/>
              <a:t>.</a:t>
            </a:r>
            <a:endParaRPr lang="ru-RU" sz="28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82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4585" y="3193576"/>
            <a:ext cx="9280027" cy="271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Шифр «двойной квадрат» </a:t>
            </a:r>
            <a:r>
              <a:rPr lang="ru-RU" sz="2400" b="1" dirty="0" err="1" smtClean="0"/>
              <a:t>Уитстона</a:t>
            </a:r>
            <a:r>
              <a:rPr lang="ru-RU" sz="2400" b="1" dirty="0" smtClean="0"/>
              <a:t>:</a:t>
            </a:r>
          </a:p>
          <a:p>
            <a:pPr marL="0" indent="0">
              <a:buNone/>
            </a:pPr>
            <a:r>
              <a:rPr lang="ru-RU" sz="2400" dirty="0"/>
              <a:t>Предположим, что шифруется биграмма исходного текста ИЛ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dirty="0" smtClean="0"/>
              <a:t>Получаем зашифрованную </a:t>
            </a:r>
            <a:r>
              <a:rPr lang="ru-RU" sz="2400" dirty="0"/>
              <a:t>биграмму </a:t>
            </a:r>
            <a:r>
              <a:rPr lang="ru-RU" sz="2400" dirty="0" err="1"/>
              <a:t>шифртекста</a:t>
            </a:r>
            <a:r>
              <a:rPr lang="ru-RU" sz="2400" dirty="0"/>
              <a:t> 0В.</a:t>
            </a:r>
            <a:endParaRPr lang="ru-RU" sz="24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44</a:t>
            </a:fld>
            <a:endParaRPr lang="ru-RU"/>
          </a:p>
        </p:txBody>
      </p:sp>
      <p:pic>
        <p:nvPicPr>
          <p:cNvPr id="26627" name="Picture 3" descr="http://crypto-r.narod.ru/glava2/Image13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37" y="164358"/>
            <a:ext cx="9059597" cy="302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29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симметрические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4585" y="3411940"/>
            <a:ext cx="9280027" cy="3207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Шифр «двойной квадрат» </a:t>
            </a:r>
            <a:r>
              <a:rPr lang="ru-RU" sz="2400" b="1" dirty="0" err="1" smtClean="0"/>
              <a:t>Уитстона</a:t>
            </a:r>
            <a:r>
              <a:rPr lang="ru-RU" sz="2400" b="1" dirty="0" smtClean="0"/>
              <a:t>:</a:t>
            </a:r>
          </a:p>
          <a:p>
            <a:r>
              <a:rPr lang="ru-RU" sz="2000" dirty="0" smtClean="0"/>
              <a:t>Сообщение</a:t>
            </a:r>
          </a:p>
          <a:p>
            <a:pPr marL="0" indent="0">
              <a:buNone/>
            </a:pPr>
            <a:r>
              <a:rPr lang="ru-RU" sz="2000" dirty="0" smtClean="0"/>
              <a:t> </a:t>
            </a:r>
            <a:r>
              <a:rPr lang="ru-RU" sz="2000" i="1" dirty="0"/>
              <a:t>ПР ИЛ ЕТ АЮ _Ш ЕС ТО ГО</a:t>
            </a:r>
          </a:p>
          <a:p>
            <a:r>
              <a:rPr lang="ru-RU" sz="2000" dirty="0" err="1"/>
              <a:t>Шифртекст</a:t>
            </a:r>
            <a:r>
              <a:rPr lang="ru-RU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i="1" dirty="0" smtClean="0"/>
              <a:t>ПЕ </a:t>
            </a:r>
            <a:r>
              <a:rPr lang="ru-RU" sz="2000" i="1" dirty="0"/>
              <a:t>0В ЩН ФМ ЕШ РФ БЖ ДЦ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45</a:t>
            </a:fld>
            <a:endParaRPr lang="ru-RU"/>
          </a:p>
        </p:txBody>
      </p:sp>
      <p:pic>
        <p:nvPicPr>
          <p:cNvPr id="26627" name="Picture 3" descr="http://crypto-r.narod.ru/glava2/Image13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37" y="164358"/>
            <a:ext cx="9059597" cy="302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21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Криптографические методы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</a:t>
            </a:r>
            <a:r>
              <a:rPr lang="ru-RU" dirty="0" smtClean="0"/>
              <a:t>КРИПТОСИСТЕМЫ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Симметричные системы шифрования, в отличие от асимметричных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используют </a:t>
            </a:r>
            <a:r>
              <a:rPr lang="ru-RU" dirty="0"/>
              <a:t>один и тот же ключ как на этапе </a:t>
            </a:r>
            <a:r>
              <a:rPr lang="ru-RU" dirty="0" err="1"/>
              <a:t>зашифрования</a:t>
            </a:r>
            <a:r>
              <a:rPr lang="ru-RU" dirty="0"/>
              <a:t> данных, </a:t>
            </a:r>
            <a:r>
              <a:rPr lang="ru-RU" dirty="0" smtClean="0"/>
              <a:t>так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на этапе их </a:t>
            </a:r>
            <a:r>
              <a:rPr lang="ru-RU" dirty="0" err="1"/>
              <a:t>расшифрования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Все эти алгоритмы в той или иной мере </a:t>
            </a:r>
            <a:r>
              <a:rPr lang="ru-RU" dirty="0" smtClean="0"/>
              <a:t>строгости</a:t>
            </a:r>
            <a:r>
              <a:rPr lang="en-US" dirty="0" smtClean="0"/>
              <a:t> </a:t>
            </a:r>
            <a:r>
              <a:rPr lang="ru-RU" dirty="0" smtClean="0"/>
              <a:t>обладают </a:t>
            </a:r>
            <a:r>
              <a:rPr lang="ru-RU" dirty="0"/>
              <a:t>следующими основными свойствами:</a:t>
            </a:r>
          </a:p>
          <a:p>
            <a:r>
              <a:rPr lang="ru-RU" i="1" dirty="0"/>
              <a:t>рассеивание </a:t>
            </a:r>
            <a:r>
              <a:rPr lang="ru-RU" dirty="0"/>
              <a:t>(распространение влияния);</a:t>
            </a:r>
          </a:p>
          <a:p>
            <a:r>
              <a:rPr lang="ru-RU" i="1" dirty="0"/>
              <a:t>перемешивание </a:t>
            </a:r>
            <a:r>
              <a:rPr lang="ru-RU" dirty="0"/>
              <a:t>(исключение статистической взаимосвязи)</a:t>
            </a:r>
            <a:r>
              <a:rPr lang="ru-RU" i="1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Криптографические методы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</a:t>
            </a:r>
            <a:r>
              <a:rPr lang="ru-RU" dirty="0" smtClean="0"/>
              <a:t>КРИПТОСИСТЕМЫ</a:t>
            </a:r>
          </a:p>
          <a:p>
            <a:pPr marL="0" indent="0">
              <a:buNone/>
            </a:pPr>
            <a:r>
              <a:rPr lang="ru-RU" dirty="0"/>
              <a:t>Простая перестановка</a:t>
            </a:r>
          </a:p>
          <a:p>
            <a:pPr marL="0" indent="0">
              <a:buNone/>
            </a:pPr>
            <a:r>
              <a:rPr lang="ru-RU" dirty="0"/>
              <a:t>Простая перестановка без ключа — один из самых простых методов шифрования. Сообщение записывается в таблицу по столбцам. После того, как открытый </a:t>
            </a:r>
            <a:r>
              <a:rPr lang="ru-RU" dirty="0" smtClean="0"/>
              <a:t>текст записан </a:t>
            </a:r>
            <a:r>
              <a:rPr lang="ru-RU" dirty="0"/>
              <a:t>колонками, для образования шифровки он считывается по строкам. Для использования этого шифра отправителю и получателю нужно договориться об общем ключе в виде размера таблицы.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0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Криптографические методы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</a:t>
            </a:r>
            <a:r>
              <a:rPr lang="ru-RU" dirty="0" smtClean="0"/>
              <a:t>КРИПТОСИСТЕМЫ</a:t>
            </a:r>
          </a:p>
          <a:p>
            <a:pPr marL="0" indent="0">
              <a:buNone/>
            </a:pPr>
            <a:r>
              <a:rPr lang="ru-RU" dirty="0"/>
              <a:t>Простая перестановка</a:t>
            </a:r>
          </a:p>
          <a:p>
            <a:pPr marL="0" indent="0">
              <a:buNone/>
            </a:pPr>
            <a:r>
              <a:rPr lang="ru-RU" dirty="0"/>
              <a:t>например, зашифруем фразу "ВРАГ БУДЕТ РАЗБИТ</a:t>
            </a:r>
            <a:r>
              <a:rPr lang="ru-RU" dirty="0" smtClean="0"/>
              <a:t>", разместим </a:t>
            </a:r>
            <a:r>
              <a:rPr lang="ru-RU" dirty="0"/>
              <a:t>текст в "таблице" - по три столбца (и не будем вообще </a:t>
            </a:r>
            <a:r>
              <a:rPr lang="ru-RU" dirty="0" smtClean="0"/>
              <a:t>использовать пробелы)- запишем </a:t>
            </a:r>
            <a:r>
              <a:rPr lang="ru-RU" dirty="0"/>
              <a:t>текст столбцами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Шифр будет иметь такой вид: ВГДР </a:t>
            </a:r>
            <a:r>
              <a:rPr lang="ru-RU" dirty="0"/>
              <a:t>БРБЕ АИАУ ТЗТ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endParaRPr lang="en-US" dirty="0" smtClean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89785"/>
              </p:ext>
            </p:extLst>
          </p:nvPr>
        </p:nvGraphicFramePr>
        <p:xfrm>
          <a:off x="2032000" y="3698027"/>
          <a:ext cx="8128000" cy="1112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В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Г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Д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Р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Б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0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Криптографические методы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СИММЕТРИЧНЫЕ КРИПТОСИСТЕМЫ</a:t>
            </a:r>
          </a:p>
          <a:p>
            <a:pPr marL="0" indent="0">
              <a:buNone/>
            </a:pPr>
            <a:r>
              <a:rPr lang="ru-RU" dirty="0"/>
              <a:t>Одиночная перестановка по ключу</a:t>
            </a:r>
          </a:p>
          <a:p>
            <a:pPr marL="0" indent="0">
              <a:buNone/>
            </a:pPr>
            <a:r>
              <a:rPr lang="ru-RU" dirty="0"/>
              <a:t>Более практический метод шифрования, называемый одиночной перестановкой по ключу очень похож на предыдущий. Он отличается лишь тем, что колонки таблицы переставляются по ключевому слову, фразе или набору чисел длиной в строку таблицы.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Криптографические методы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СИММЕТРИЧНЫЕ </a:t>
            </a:r>
            <a:r>
              <a:rPr lang="ru-RU" dirty="0" smtClean="0"/>
              <a:t>КРИПТОСИСТЕМЫ</a:t>
            </a:r>
          </a:p>
          <a:p>
            <a:pPr marL="0" indent="0">
              <a:buNone/>
            </a:pPr>
            <a:r>
              <a:rPr lang="ru-RU" dirty="0"/>
              <a:t>Одиночная перестановка по ключу</a:t>
            </a:r>
            <a:endParaRPr lang="ru-RU" b="1" dirty="0"/>
          </a:p>
          <a:p>
            <a:pPr marL="0" indent="0">
              <a:buNone/>
            </a:pPr>
            <a:r>
              <a:rPr lang="ru-RU" dirty="0" smtClean="0"/>
              <a:t>Шифровать </a:t>
            </a:r>
            <a:r>
              <a:rPr lang="ru-RU" dirty="0"/>
              <a:t>будем ту же фразу, которую шифровали без ключа</a:t>
            </a:r>
          </a:p>
          <a:p>
            <a:pPr marL="0" indent="0">
              <a:buNone/>
            </a:pPr>
            <a:r>
              <a:rPr lang="ru-RU" dirty="0"/>
              <a:t>Ключом у нас будет слово </a:t>
            </a:r>
            <a:r>
              <a:rPr lang="ru-RU" dirty="0" err="1"/>
              <a:t>памир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227310"/>
              </p:ext>
            </p:extLst>
          </p:nvPr>
        </p:nvGraphicFramePr>
        <p:xfrm>
          <a:off x="2032000" y="3940536"/>
          <a:ext cx="8128000" cy="1854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А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И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Р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1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3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5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В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Г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Д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Р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Б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5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1120</TotalTime>
  <Words>2882</Words>
  <Application>Microsoft Office PowerPoint</Application>
  <PresentationFormat>Широкоэкранный</PresentationFormat>
  <Paragraphs>588</Paragraphs>
  <Slides>45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Century Gothic</vt:lpstr>
      <vt:lpstr>Wingdings 3</vt:lpstr>
      <vt:lpstr>Легкий дым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Криптографические методы защиты информации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  <vt:lpstr>Классические симметрические системы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2014-09-04T21:31:48Z</dcterms:created>
  <dcterms:modified xsi:type="dcterms:W3CDTF">2014-09-10T07:36:07Z</dcterms:modified>
</cp:coreProperties>
</file>