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40F29B-3BA7-4441-B57F-0159CF4D2E20}" type="datetimeFigureOut">
              <a:rPr lang="ru-RU" smtClean="0"/>
              <a:pPr/>
              <a:t>06.04.2019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A7F3D5-4D41-4C1F-A4CA-FF4EC3B3AA6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Межсетевые экраны</a:t>
            </a:r>
            <a:endParaRPr lang="ru-RU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956376" cy="174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76672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Межсетевой экран </a:t>
            </a:r>
            <a:r>
              <a:rPr lang="ru-RU" sz="2800" dirty="0" smtClean="0"/>
              <a:t>(</a:t>
            </a:r>
            <a:r>
              <a:rPr lang="ru-RU" sz="2800" i="1" dirty="0" smtClean="0"/>
              <a:t>англ. -</a:t>
            </a:r>
            <a:r>
              <a:rPr lang="en-US" sz="2800" i="1" dirty="0" smtClean="0"/>
              <a:t>firewall; </a:t>
            </a:r>
            <a:r>
              <a:rPr lang="ru-RU" sz="2800" i="1" dirty="0" smtClean="0"/>
              <a:t>нем. -</a:t>
            </a:r>
            <a:r>
              <a:rPr lang="de-DE" sz="2800" i="1" dirty="0" smtClean="0"/>
              <a:t>Brandmauer</a:t>
            </a:r>
            <a:r>
              <a:rPr lang="ru-RU" sz="2800" dirty="0" smtClean="0"/>
              <a:t>) – средство разграничения доступа клиентов из одного множества систем к информации, хранящейся на серверах в другом множестве.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43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0" y="2275857"/>
            <a:ext cx="8953990" cy="282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88640"/>
            <a:ext cx="8950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МЭ можно представить как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 фильтров</a:t>
            </a:r>
            <a:r>
              <a:rPr lang="ru-RU" sz="2800" dirty="0" smtClean="0"/>
              <a:t>, </a:t>
            </a:r>
            <a:r>
              <a:rPr lang="ru-RU" sz="2800" dirty="0"/>
              <a:t>анализирующих проходящую через них информацию и принимающих решение: пропустить информацию или её заблокировать.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157192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/>
              <a:t>Обычно экранирующие системы делаются несимметричными. Для экранов определяются понятия “внутри” и “снаружи</a:t>
            </a:r>
            <a:r>
              <a:rPr lang="ru-RU" sz="2800" b="1" i="1" dirty="0" smtClean="0"/>
              <a:t>”.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6197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866" y="188640"/>
            <a:ext cx="88569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Современные требования к межсетевым экранам</a:t>
            </a:r>
            <a:endParaRPr lang="ru-RU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dirty="0"/>
              <a:t> </a:t>
            </a:r>
          </a:p>
          <a:p>
            <a:pPr marL="457200" indent="-457200" algn="ctr">
              <a:buAutoNum type="arabicPeriod"/>
            </a:pPr>
            <a:r>
              <a:rPr lang="ru-RU" dirty="0" smtClean="0"/>
              <a:t>Обеспечение </a:t>
            </a:r>
            <a:r>
              <a:rPr lang="ru-RU" dirty="0"/>
              <a:t>безопасности внутренней (защищаемой) сети и полный контроль над внешними подключениями и сеансами связи</a:t>
            </a:r>
            <a:r>
              <a:rPr lang="ru-RU" dirty="0" smtClean="0"/>
              <a:t>.</a:t>
            </a:r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b="1" i="1" dirty="0"/>
              <a:t>2.</a:t>
            </a:r>
            <a:r>
              <a:rPr lang="ru-RU" dirty="0"/>
              <a:t> </a:t>
            </a:r>
            <a:r>
              <a:rPr lang="ru-RU" dirty="0" smtClean="0"/>
              <a:t>Мощные </a:t>
            </a:r>
            <a:r>
              <a:rPr lang="ru-RU" dirty="0"/>
              <a:t>и </a:t>
            </a:r>
            <a:r>
              <a:rPr lang="ru-RU" dirty="0" smtClean="0"/>
              <a:t>гибкие средства управления.</a:t>
            </a:r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b="1" i="1" dirty="0"/>
              <a:t>3.</a:t>
            </a:r>
            <a:r>
              <a:rPr lang="ru-RU" dirty="0"/>
              <a:t> </a:t>
            </a:r>
            <a:r>
              <a:rPr lang="ru-RU" dirty="0" smtClean="0"/>
              <a:t>МЭ должен </a:t>
            </a:r>
            <a:r>
              <a:rPr lang="ru-RU" dirty="0"/>
              <a:t>работать незаметно для </a:t>
            </a:r>
            <a:r>
              <a:rPr lang="ru-RU" dirty="0" smtClean="0"/>
              <a:t>пользователей.</a:t>
            </a:r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b="1" i="1" dirty="0"/>
              <a:t>4.</a:t>
            </a:r>
            <a:r>
              <a:rPr lang="ru-RU" dirty="0"/>
              <a:t> Процессор межсетевого экрана должен быть </a:t>
            </a:r>
            <a:r>
              <a:rPr lang="ru-RU" dirty="0" smtClean="0"/>
              <a:t>быстродействующим.</a:t>
            </a:r>
          </a:p>
          <a:p>
            <a:pPr algn="ctr"/>
            <a:endParaRPr lang="ru-RU" dirty="0" smtClean="0"/>
          </a:p>
          <a:p>
            <a:pPr algn="ctr"/>
            <a:r>
              <a:rPr lang="ru-RU" b="1" i="1" dirty="0" smtClean="0"/>
              <a:t>5</a:t>
            </a:r>
            <a:r>
              <a:rPr lang="ru-RU" b="1" i="1" dirty="0"/>
              <a:t>.</a:t>
            </a:r>
            <a:r>
              <a:rPr lang="ru-RU" dirty="0"/>
              <a:t> Система обеспечения безопасности должна быть сама надежно защищена от любых несанкционированных </a:t>
            </a:r>
            <a:r>
              <a:rPr lang="ru-RU" dirty="0" smtClean="0"/>
              <a:t>воздействий.</a:t>
            </a:r>
          </a:p>
          <a:p>
            <a:pPr algn="ctr"/>
            <a:endParaRPr lang="ru-RU" dirty="0" smtClean="0"/>
          </a:p>
          <a:p>
            <a:pPr algn="ctr"/>
            <a:r>
              <a:rPr lang="ru-RU" b="1" i="1" dirty="0" smtClean="0"/>
              <a:t>6</a:t>
            </a:r>
            <a:r>
              <a:rPr lang="ru-RU" b="1" i="1" dirty="0"/>
              <a:t>.</a:t>
            </a:r>
            <a:r>
              <a:rPr lang="ru-RU" dirty="0"/>
              <a:t> В</a:t>
            </a:r>
            <a:r>
              <a:rPr lang="ru-RU" dirty="0" smtClean="0"/>
              <a:t>озможность </a:t>
            </a:r>
            <a:r>
              <a:rPr lang="ru-RU" dirty="0"/>
              <a:t>централизованно обеспечивать проведение единой политики безопасности для удаленных филиалов</a:t>
            </a:r>
            <a:r>
              <a:rPr lang="ru-RU" dirty="0" smtClean="0"/>
              <a:t>.</a:t>
            </a:r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b="1" i="1" dirty="0"/>
              <a:t>7.</a:t>
            </a:r>
            <a:r>
              <a:rPr lang="ru-RU" dirty="0"/>
              <a:t> Межсетевой экран должен иметь средства авторизации доступа пользователей через внешние </a:t>
            </a:r>
            <a:r>
              <a:rPr lang="ru-RU" dirty="0" smtClean="0"/>
              <a:t>подключения.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8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332656"/>
            <a:ext cx="5838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межсетевых экранов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334" y="1124744"/>
            <a:ext cx="38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 способу реализации: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1334" y="1628800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программные,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1334" y="2090465"/>
            <a:ext cx="38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аппаратно-</a:t>
            </a:r>
            <a:r>
              <a:rPr lang="ru-RU" sz="2400" dirty="0" err="1" smtClean="0"/>
              <a:t>программые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5891" y="2636912"/>
            <a:ext cx="492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 типу защищаемого объекта: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5891" y="3279837"/>
            <a:ext cx="831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сегментные МЭ, устанавливаемые на границе двух или более сетей,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1334" y="4098019"/>
            <a:ext cx="805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встраиваемые МЭ, функционирующие на одной платформе с защищаемыми  серверами,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891" y="508518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персональные МЭ.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30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7186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 МЭ по принципу действия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722313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•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Фильтрующие маршрутизаторы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8032" y="1412776"/>
            <a:ext cx="86764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Фильтрующий маршрутизатор представляет собой маршрутизатор или работающую на сервере программу, сконфигурированные таким образом, чтобы фильтровать входящие и исходящие пакеты. Фильтрация пакетов осуществляется на основе информации, содержащейся в TCP- и IP-заголовках пакетов.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3949"/>
            <a:ext cx="3593592" cy="228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90648"/>
            <a:ext cx="4696534" cy="231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4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332656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Шлюзы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сеансового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уровня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3286441"/>
            <a:ext cx="74888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Шлюзы уровня приложений.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17431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П</a:t>
            </a:r>
            <a:r>
              <a:rPr lang="ru-RU" sz="2400" i="1" dirty="0" smtClean="0"/>
              <a:t>редставляет </a:t>
            </a:r>
            <a:r>
              <a:rPr lang="ru-RU" sz="2400" i="1" dirty="0"/>
              <a:t>собой транслятор TCP-соединения. Шлюз принимает запрос авторизованного клиента на конкретные услуги и после проверки допустимости запрошенного сеанса устанавливает соединение с местом назначения (внешним хостом</a:t>
            </a:r>
            <a:r>
              <a:rPr lang="ru-RU" sz="2400" i="1" dirty="0" smtClean="0"/>
              <a:t>). </a:t>
            </a:r>
            <a:r>
              <a:rPr lang="ru-RU" sz="2400" i="1" dirty="0"/>
              <a:t>Начиная с этого момента шлюз копирует и перенаправляет пакеты туда и обратно, не проводя никакой фильтрации.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6602" y="4192149"/>
            <a:ext cx="8801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Представляет собой хост</a:t>
            </a:r>
            <a:r>
              <a:rPr lang="ru-RU" sz="2400" i="1" dirty="0"/>
              <a:t>, на котором работает </a:t>
            </a:r>
            <a:r>
              <a:rPr lang="ru-RU" sz="2400" i="1" dirty="0" err="1" smtClean="0"/>
              <a:t>proxy</a:t>
            </a:r>
            <a:r>
              <a:rPr lang="ru-RU" sz="2400" i="1" dirty="0" smtClean="0"/>
              <a:t>-служба</a:t>
            </a:r>
            <a:r>
              <a:rPr lang="ru-RU" sz="2400" i="1" dirty="0"/>
              <a:t>. </a:t>
            </a:r>
            <a:r>
              <a:rPr lang="ru-RU" sz="2400" i="1" dirty="0" err="1" smtClean="0"/>
              <a:t>Рroxy</a:t>
            </a:r>
            <a:r>
              <a:rPr lang="ru-RU" sz="2400" i="1" dirty="0" smtClean="0"/>
              <a:t>-служба – это прикладные </a:t>
            </a:r>
            <a:r>
              <a:rPr lang="ru-RU" sz="2400" i="1" dirty="0"/>
              <a:t>программы для фильтрации соединений с такими сервисами, как </a:t>
            </a:r>
            <a:r>
              <a:rPr lang="ru-RU" sz="2400" i="1" dirty="0" err="1"/>
              <a:t>Telnet</a:t>
            </a:r>
            <a:r>
              <a:rPr lang="ru-RU" sz="2400" i="1" dirty="0"/>
              <a:t> и FTP</a:t>
            </a:r>
            <a:r>
              <a:rPr lang="ru-RU" sz="2400" i="1" dirty="0" smtClean="0"/>
              <a:t>. </a:t>
            </a:r>
            <a:r>
              <a:rPr lang="ru-RU" sz="2400" i="1" dirty="0"/>
              <a:t>В</a:t>
            </a:r>
            <a:r>
              <a:rPr lang="ru-RU" sz="2400" i="1" dirty="0" smtClean="0"/>
              <a:t>заимодействие </a:t>
            </a:r>
            <a:r>
              <a:rPr lang="ru-RU" sz="2400" i="1" dirty="0"/>
              <a:t>с внешним миром реализуется через небольшое число уполномоченных приложений, полностью контролирующих весь входящий и исходящий трафик. </a:t>
            </a:r>
            <a:r>
              <a:rPr lang="ru-RU" sz="2400" i="1" dirty="0" smtClean="0"/>
              <a:t> 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392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365</TotalTime>
  <Words>266</Words>
  <Application>Microsoft Office PowerPoint</Application>
  <PresentationFormat>Экран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Межсетевые экраны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СПб ГБОУ СПО ПКГХ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Межсетевые экраны</dc:title>
  <dc:creator/>
  <cp:lastModifiedBy>Преподаватель</cp:lastModifiedBy>
  <cp:revision>40</cp:revision>
  <dcterms:created xsi:type="dcterms:W3CDTF">2013-09-13T06:36:25Z</dcterms:created>
  <dcterms:modified xsi:type="dcterms:W3CDTF">2019-04-06T08:54:37Z</dcterms:modified>
</cp:coreProperties>
</file>