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57" r:id="rId4"/>
    <p:sldId id="280" r:id="rId5"/>
    <p:sldId id="28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58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7398-64FF-4E9C-B8AD-B5EBD68E6337}" type="datetimeFigureOut">
              <a:rPr lang="ru-RU" smtClean="0"/>
              <a:t>23.01.2019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F6168-4EDB-4BE8-85F4-69557CBEE3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2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700296-B726-4FBA-B92A-77C533BC32B0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263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4B399B-FF11-4710-A006-4306228D2350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0871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A83E6F-1D4F-48EE-9D28-2B2B401E04B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608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F960B6-D0ED-4BDC-B881-41E94363A5FB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887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59533A-0FB9-48D8-948B-4AF1FAE1AD3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8316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4A242-741E-4022-B8AB-5C8D6DAB143B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fld id="{F8EADC5C-2FC2-4685-B82C-EAA84A6E54BE}" type="slidenum">
              <a:rPr lang="ru-RU" altLang="ru-RU" sz="1200">
                <a:latin typeface="Times New Roman" panose="02020603050405020304" pitchFamily="18" charset="0"/>
              </a:rPr>
              <a:pPr algn="r">
                <a:buClrTx/>
                <a:buFontTx/>
                <a:buNone/>
              </a:pPr>
              <a:t>16</a:t>
            </a:fld>
            <a:endParaRPr lang="ru-RU" altLang="ru-RU" sz="1200">
              <a:latin typeface="Times New Roman" panose="02020603050405020304" pitchFamily="18" charset="0"/>
            </a:endParaRPr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ru-RU">
                <a:ea typeface="Microsoft YaHei" panose="020B0503020204020204" pitchFamily="34" charset="-122"/>
              </a:rPr>
              <a:t>Невозможно помнить много разных паролей; рекомендации по их регулярной (по возможности – частой) смене только усугубляют положение, заставляя применять несложные схемы чередования или вообще стараться свести дело к двум-трем легко запоминаемым (и столь же легко угадываемым) паролям. </a:t>
            </a:r>
          </a:p>
        </p:txBody>
      </p:sp>
    </p:spTree>
    <p:extLst>
      <p:ext uri="{BB962C8B-B14F-4D97-AF65-F5344CB8AC3E}">
        <p14:creationId xmlns:p14="http://schemas.microsoft.com/office/powerpoint/2010/main" val="82264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4DC15F-0B96-47D9-BDD6-667C98C129E9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3317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007A09-5355-498D-BEF8-0E130D0AC01F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98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2D46BB-B853-4649-AF80-8A78BF237820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6970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C3E0C1-5D10-40D5-B318-4221090A1A92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2313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7EF184-481E-4961-8A61-744804AA644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867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ED818B8-BED5-4A41-93A2-7B07078C9FCB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56725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8DDF6D-F01E-4DFB-B2AD-21CBF941CF49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0229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6DC20B-B472-4F84-BCA1-7DF1E2A48FE8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68300" y="677863"/>
            <a:ext cx="6121400" cy="34448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813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3643" y="1274620"/>
            <a:ext cx="11338357" cy="3798326"/>
          </a:xfrm>
        </p:spPr>
        <p:txBody>
          <a:bodyPr>
            <a:noAutofit/>
          </a:bodyPr>
          <a:lstStyle/>
          <a:p>
            <a:pPr algn="ctr"/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Угрозы информационной безопасности, их классификация</a:t>
            </a: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</a:rPr>
              <a:t>.</a:t>
            </a:r>
            <a:br>
              <a:rPr lang="ru-RU" sz="44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ru-RU" sz="4400" dirty="0" smtClean="0">
                <a:solidFill>
                  <a:schemeClr val="accent4">
                    <a:lumMod val="50000"/>
                  </a:schemeClr>
                </a:solidFill>
              </a:rPr>
              <a:t>Основные </a:t>
            </a:r>
            <a:r>
              <a:rPr lang="ru-RU" sz="4400" dirty="0">
                <a:solidFill>
                  <a:schemeClr val="accent4">
                    <a:lumMod val="50000"/>
                  </a:schemeClr>
                </a:solidFill>
              </a:rPr>
              <a:t>методы реализации угроз, этапы осуществления атаки на информационную систему</a:t>
            </a:r>
          </a:p>
        </p:txBody>
      </p:sp>
    </p:spTree>
    <p:extLst>
      <p:ext uri="{BB962C8B-B14F-4D97-AF65-F5344CB8AC3E}">
        <p14:creationId xmlns:p14="http://schemas.microsoft.com/office/powerpoint/2010/main" val="20658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045029" y="-295137"/>
            <a:ext cx="11586754" cy="101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Отказ </a:t>
            </a:r>
            <a:r>
              <a:rPr lang="ru-RU" altLang="ru-RU" sz="4400" dirty="0" smtClean="0">
                <a:solidFill>
                  <a:schemeClr val="tx1"/>
                </a:solidFill>
              </a:rPr>
              <a:t>поддерживающей инфраструктуры </a:t>
            </a:r>
            <a:endParaRPr lang="ru-RU" altLang="ru-RU" sz="4400" dirty="0">
              <a:solidFill>
                <a:schemeClr val="tx1"/>
              </a:solidFill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46366" y="1306286"/>
            <a:ext cx="9692640" cy="50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Нарушение работы (случайное или умышленное) систем связи, электропитания, водо- и/или теплоснабжения, кондиционирования; </a:t>
            </a:r>
          </a:p>
          <a:p>
            <a:pPr algn="just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Разрушение или повреждение помещений; </a:t>
            </a:r>
          </a:p>
          <a:p>
            <a:pPr algn="just">
              <a:lnSpc>
                <a:spcPct val="8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Невозможность или нежелание обслуживающего персонала и/или пользователей выполнять свои обязанности (гражданские беспорядки, аварии на транспорте, террористический акт или его угроза, забастовка и т.п.).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5" y="513344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7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092950" y="-438829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 smtClean="0">
                <a:solidFill>
                  <a:schemeClr val="tx1"/>
                </a:solidFill>
              </a:rPr>
              <a:t>«обиженные» </a:t>
            </a:r>
            <a:r>
              <a:rPr lang="ru-RU" altLang="ru-RU" sz="4400" dirty="0">
                <a:solidFill>
                  <a:schemeClr val="tx1"/>
                </a:solidFill>
              </a:rPr>
              <a:t>сотрудники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72491" y="1306286"/>
            <a:ext cx="9679578" cy="5342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Весьма опасны так называемые </a:t>
            </a:r>
            <a:r>
              <a:rPr lang="ru-RU" altLang="ru-RU" sz="2400" b="1" dirty="0"/>
              <a:t>"обиженные" сотрудники</a:t>
            </a:r>
            <a:r>
              <a:rPr lang="ru-RU" altLang="ru-RU" sz="2400" dirty="0"/>
              <a:t> – нынешние и бывшие. Как правило, они стремятся нанести вред организации-"обидчику", например: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испортить оборудование;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встроить логическую бомбу, которая со временем разрушит программы и/или данные;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удалить данные.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Необходимо следить за тем, чтобы при увольнении сотрудника его права доступа (логического и физического) к информационным ресурсам аннулировались.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39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275831" y="-582521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 smtClean="0">
                <a:solidFill>
                  <a:schemeClr val="tx1"/>
                </a:solidFill>
              </a:rPr>
              <a:t>Стихийные </a:t>
            </a:r>
            <a:r>
              <a:rPr lang="ru-RU" altLang="ru-RU" sz="4400" dirty="0">
                <a:solidFill>
                  <a:schemeClr val="tx1"/>
                </a:solidFill>
              </a:rPr>
              <a:t>бедствия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28800" y="1567542"/>
            <a:ext cx="9444446" cy="48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b="1" dirty="0"/>
              <a:t>стихийные бедствия</a:t>
            </a:r>
            <a:r>
              <a:rPr lang="ru-RU" altLang="ru-RU" sz="2800" dirty="0"/>
              <a:t> и события, воспринимаемые как стихийные бедствия,– грозы, пожары, наводнения, землетрясения, ураганы. </a:t>
            </a:r>
          </a:p>
          <a:p>
            <a:pPr algn="just"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По статистике, на долю огня, воды и тому подобных "злоумышленников" (среди которых самый опасный – перебой электропитания) приходится 13% потерь, нанесенных информационным системам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875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1423852" y="-595583"/>
            <a:ext cx="10894422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Вредоносное программное обеспечение 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423852" y="1567542"/>
            <a:ext cx="9888582" cy="46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Вредоносная функция; 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Способ распространения; 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Внешнее представление. 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Т.н. "бомбы" предназначаются для: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внедрения другого вредоносного ПО;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получения контроля над атакуемой системой;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агрессивного потребления ресурсов;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изменения или разрушения программ и/или данных.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47501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1423852" y="0"/>
            <a:ext cx="960582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По механизму распространения различают: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423852" y="1894114"/>
            <a:ext cx="9605827" cy="472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b="1" dirty="0"/>
              <a:t>вирусы</a:t>
            </a:r>
            <a:r>
              <a:rPr lang="ru-RU" altLang="ru-RU" sz="2800" dirty="0"/>
              <a:t> – код, обладающий способностью к распространению (возможно, с изменениями) путем внедрения в другие программы; </a:t>
            </a:r>
          </a:p>
          <a:p>
            <a:pPr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b="1" dirty="0"/>
              <a:t>"черви"</a:t>
            </a:r>
            <a:r>
              <a:rPr lang="ru-RU" altLang="ru-RU" sz="2800" dirty="0"/>
              <a:t> – код, способный самостоятельно, то есть без внедрения в другие программы, вызывать распространение своих копий по ИС и их выполнение (для активизации вируса требуется запуск зараженной программы).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81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2003426" y="135936"/>
            <a:ext cx="8475662" cy="98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Основные угрозы целостности 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003426" y="1900147"/>
            <a:ext cx="9193575" cy="437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b="1" dirty="0"/>
              <a:t>Статическая целостность</a:t>
            </a:r>
            <a:r>
              <a:rPr lang="ru-RU" altLang="ru-RU" sz="2400" dirty="0"/>
              <a:t>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ввести неверные данные;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изменить данные.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b="1" dirty="0"/>
              <a:t>Динамическая целостность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нарушение атомарности транзакций,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переупорядочение,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кража, 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000" dirty="0"/>
              <a:t>дублирование данных или внесение дополнительных сообщений (сетевых пакетов и т.п.).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b="1" dirty="0"/>
              <a:t> Соответствующие действия в сетевой среде называются активным прослушиванием.</a:t>
            </a:r>
            <a:r>
              <a:rPr lang="ru-RU" altLang="ru-RU" sz="2400" dirty="0"/>
              <a:t> 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341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1249498" y="0"/>
            <a:ext cx="10115279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Основные угрозы конфиденциальности 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35187" y="2017715"/>
            <a:ext cx="9229589" cy="431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/>
              <a:t>Служебная информация (пароли)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/>
              <a:t>Предметная информация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/>
              <a:t>Перехват данных - Технические средства перехвата хорошо проработаны, доступны, просты в эксплуатации, а установить их, например на кабельную сеть, может кто угодно, так что эту угрозу нужно принимать во внимание по отношению не только к внешним, но и к внутренним коммуникациям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/>
              <a:t>Маскарад</a:t>
            </a:r>
            <a:r>
              <a:rPr lang="en-US" altLang="ru-RU" sz="2400"/>
              <a:t>-</a:t>
            </a:r>
            <a:r>
              <a:rPr lang="ru-RU" altLang="ru-RU" sz="2400"/>
              <a:t>представление за другого</a:t>
            </a:r>
          </a:p>
          <a:p>
            <a:pPr lvl="1" algn="just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"/>
            </a:pPr>
            <a:r>
              <a:rPr lang="ru-RU" altLang="ru-RU" sz="2400"/>
              <a:t>Злоупотребление полномочиями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buClr>
                <a:srgbClr val="3333CC"/>
              </a:buClr>
              <a:buSzPct val="60000"/>
            </a:pPr>
            <a:endParaRPr lang="ru-RU" altLang="ru-RU" sz="2400"/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6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072" y="1357745"/>
            <a:ext cx="11462328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Утечка информации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рассматривается как бесконтрольный и неправомерный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выход конфиденциальной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информации за пределы организации или круга лиц, которым эта ин-формация была доверена.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0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998" y="0"/>
            <a:ext cx="11908166" cy="128089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Классификация угроз информационной безопасности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65939" y="1280889"/>
            <a:ext cx="9695152" cy="54431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 По природе возникновения</a:t>
            </a:r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/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Естественные угрозы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угрозы, вызванные воздействиями на АС и ее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компоненты объективных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физических процессов или стихийных природных явлений, независящих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 человека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Искусственные </a:t>
            </a:r>
            <a:r>
              <a:rPr lang="ru-RU" sz="3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информационной безопасности АС, вызванные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деятельностью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человека.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8" y="640445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2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1709" y="221673"/>
            <a:ext cx="10529455" cy="65208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 По степени преднамеренности проявления.</a:t>
            </a:r>
          </a:p>
          <a:p>
            <a:pPr algn="just"/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случайного действия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и/или угрозы, вызванные ошибками или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халатностью персонала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Угрозы, не связанные с преднамеренными действиями злоумышленников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 реализуемые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 случайные моменты времени, называют случайными или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непреднамеренными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Например: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неправомерное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включение оборудования или изменение режимов работы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программ;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неумышленная порча носителей информации;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пересылка данных по ошибочному адресу абонента(устройства);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ввод ошибочных данных;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неумышленное повреждение каналов связи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8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870882" y="0"/>
            <a:ext cx="7793037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«Неприемлемый ущерб»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188720" y="1907177"/>
            <a:ext cx="9786757" cy="4395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700"/>
              </a:spcBef>
              <a:buClr>
                <a:srgbClr val="3333CC"/>
              </a:buClr>
              <a:buSzPct val="60000"/>
            </a:pPr>
            <a:r>
              <a:rPr lang="ru-RU" altLang="ru-RU" sz="2800" dirty="0" smtClean="0"/>
              <a:t>	Очевидно</a:t>
            </a:r>
            <a:r>
              <a:rPr lang="ru-RU" altLang="ru-RU" sz="2800" dirty="0"/>
              <a:t>, застраховаться от всех видов ущерба невозможно, тем более невозможно сделать это экономически целесообразным способом, когда </a:t>
            </a:r>
            <a:r>
              <a:rPr lang="ru-RU" altLang="ru-RU" sz="2800" b="1" dirty="0"/>
              <a:t>стоимость защитных средств и мероприятий не превышает размер ожидаемого ущерба</a:t>
            </a:r>
            <a:r>
              <a:rPr lang="ru-RU" altLang="ru-RU" sz="2800" dirty="0"/>
              <a:t>. Значит, с чем-то приходится мириться и </a:t>
            </a:r>
            <a:r>
              <a:rPr lang="ru-RU" altLang="ru-RU" sz="2800" b="1" dirty="0"/>
              <a:t>защищаться следует только от того, с чем смириться никак нельзя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541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5818" y="332509"/>
            <a:ext cx="10039927" cy="6400800"/>
          </a:xfrm>
        </p:spPr>
        <p:txBody>
          <a:bodyPr>
            <a:noAutofit/>
          </a:bodyPr>
          <a:lstStyle/>
          <a:p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преднамеренного действия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например: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традиционный или универсальный шпионаж и диверсии;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несанкционированный доступ к информации;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побочные электромагнитные излучения и наводки(ПЭМИН);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несанкционированная  модификация; </a:t>
            </a:r>
          </a:p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информационные инфекции(вредительские программы).</a:t>
            </a:r>
          </a:p>
          <a:p>
            <a:endParaRPr lang="ru-RU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9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0182" y="83127"/>
            <a:ext cx="10621818" cy="65901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 По непосредственному источнику угроз. </a:t>
            </a:r>
          </a:p>
          <a:p>
            <a:pPr marL="0" indent="0" algn="just">
              <a:buNone/>
            </a:pPr>
            <a:r>
              <a:rPr lang="ru-RU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непосредственным </a:t>
            </a:r>
            <a:r>
              <a:rPr lang="ru-RU" sz="20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источником которых является природная </a:t>
            </a:r>
            <a:r>
              <a:rPr lang="ru-RU" sz="20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среда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источником которых является человек, например: </a:t>
            </a:r>
          </a:p>
          <a:p>
            <a:pPr marL="0" indent="0" algn="just">
              <a:buNone/>
            </a:pP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угроза  несанкционированного  копирования  секретных  данных 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пользователем АС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разглашение, передача или утрата атрибутов разграничения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доступа.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 непосредственным  источником  которых  являются 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санкционированные программно-аппаратные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средства, например: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запуск технологических программ, способных при некомпетентном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пользовании вызывать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потерю работоспособности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системы или необратимые изменения в системе;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возникновение отказа в работе операционной системы. </a:t>
            </a:r>
          </a:p>
          <a:p>
            <a:pPr algn="just"/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непосредственным источником которых являются </a:t>
            </a:r>
            <a:r>
              <a:rPr lang="ru-RU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несанкционированные программно-аппаратные </a:t>
            </a:r>
            <a:r>
              <a:rPr lang="ru-RU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средства, например: 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нелегальное внедрение и использование неучтенных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программ </a:t>
            </a: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 последующим необоснованным расходованием </a:t>
            </a:r>
            <a:r>
              <a:rPr lang="ru-RU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ресурсов; </a:t>
            </a:r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заражение компьютера вирусами с деструктивными функциями.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9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2763" y="138545"/>
            <a:ext cx="10002981" cy="63638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 По положению источника угроз. </a:t>
            </a:r>
          </a:p>
          <a:p>
            <a:pPr algn="just"/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 источник  которых  расположен  вне  контролируемой  зоны  </a:t>
            </a:r>
            <a:r>
              <a:rPr lang="ru-RU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территории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которой находится АС, например: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дистанционная фото- и видеосъемка. </a:t>
            </a:r>
          </a:p>
          <a:p>
            <a:pPr algn="just"/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источник которых расположен в пределах контролируемой зоны </a:t>
            </a:r>
            <a:r>
              <a:rPr lang="ru-RU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территории,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которой находится АС, например: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хищение производственных отходов(распечаток, записей, списанных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носителей информации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т.п.);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применение подслушивающих устройств. </a:t>
            </a:r>
          </a:p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источник которых имеет доступ к периферийным устройства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АС(терминалам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 </a:t>
            </a:r>
          </a:p>
          <a:p>
            <a:pPr algn="just"/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источник которых расположен в АС, например: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некорректное использование ресурсов АС.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2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1975" y="157018"/>
            <a:ext cx="9944533" cy="65393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5. По степени зависимости от активности АС. </a:t>
            </a:r>
          </a:p>
          <a:p>
            <a:pPr algn="just"/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которые могут проявляться независимо от активности АС, например: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вскрытие шифров криптозащиты информации;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хищение носителей информации(магнитных дисков, лент, микросхем памяти,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запоминающих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 и компьютерных систем). </a:t>
            </a:r>
          </a:p>
          <a:p>
            <a:pPr algn="just"/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которые могут проявляться только в процессе автоматизированной </a:t>
            </a:r>
            <a:r>
              <a:rPr lang="ru-RU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обработки данных. </a:t>
            </a:r>
            <a:endParaRPr lang="ru-RU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8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59902" y="443345"/>
            <a:ext cx="9584315" cy="61421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6. По степени воздействия на АС.</a:t>
            </a:r>
          </a:p>
          <a:p>
            <a:pPr algn="just"/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Пассивные угрозы,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которые при реализации ничего не меняют в структуре и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содержании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АС, например: угроза копирования секретных данных. </a:t>
            </a:r>
          </a:p>
          <a:p>
            <a:pPr algn="just"/>
            <a:r>
              <a:rPr lang="ru-RU" sz="32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Активные угрозы,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которые при воздействии вносят изменения в структуру и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содержание АС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10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273" y="323273"/>
            <a:ext cx="10026793" cy="60405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7. По этапам доступа пользователей или программ к ресурсам АС. </a:t>
            </a:r>
          </a:p>
          <a:p>
            <a:pPr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которые могут проявляться на этапе доступа к ресурсам АС(например,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несанкционированного доступа в АС). </a:t>
            </a:r>
          </a:p>
          <a:p>
            <a:pPr algn="just"/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которые могут проявляться после разрешения доступа к ресурсам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АС (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на-пример, угрозы несанкционированного или некорректного использования ресурсов АС).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78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1757" y="230909"/>
            <a:ext cx="10258569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8. По способу доступа к ресурсам АС.</a:t>
            </a:r>
          </a:p>
          <a:p>
            <a:pPr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Угрозы, направленные на использование прямого стандартного пути доступа к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ресурсам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АС. Например: </a:t>
            </a:r>
          </a:p>
          <a:p>
            <a:pPr marL="0" indent="0" algn="just">
              <a:buNone/>
            </a:pP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незаконное  получение  паролей  и  других  реквизитов  разграничения 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доступа с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последующей маскировкой под зарегистрированного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пользователя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(«маскарад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»). 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направленные на использование скрытого нестандартного пути доступа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 ресурсам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АС, например: 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вход в систему в обход средств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защиты. 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050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0255" y="323274"/>
            <a:ext cx="10418618" cy="62807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9. По текущему месту расположения информации, хранимой и обрабатываемой 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АС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доступа к информации на внешних запоминающих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устройства. 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доступа к информации в оперативной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памяти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ru-RU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доступа к информации, циркулирующей в линиях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связи.</a:t>
            </a:r>
          </a:p>
          <a:p>
            <a:pPr algn="just"/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Угрозы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доступа к информации, отображаемой на терминале или печатаемой </a:t>
            </a:r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 принтере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например, угроза записи отображаемой информации на скрытую видеокамеру. 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434" y="0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МЕТОДЫ РЕАЛИЗАЦИИ УГРОЗ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ИНФОРМАЦИОННОЙ БЕЗОПАСНОСТИ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9345" y="1114635"/>
            <a:ext cx="10732655" cy="4796638"/>
          </a:xfrm>
        </p:spPr>
        <p:txBody>
          <a:bodyPr>
            <a:noAutofit/>
          </a:bodyPr>
          <a:lstStyle/>
          <a:p>
            <a:pPr algn="just"/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 числу основных методов реализации угроз информационной безопасности АС </a:t>
            </a:r>
            <a:r>
              <a:rPr lang="ru-RU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относятся</a:t>
            </a:r>
            <a:r>
              <a:rPr lang="ru-RU" sz="2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определение злоумышленником типа и параметров носителей информации; </a:t>
            </a:r>
          </a:p>
          <a:p>
            <a:pPr marL="0" indent="0" algn="just"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получение злоумышленником информации о программно-аппаратной среде, </a:t>
            </a:r>
            <a:r>
              <a:rPr lang="ru-RU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типе и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параметрах средств вычислительной техники, типе и версии операционной системы, </a:t>
            </a:r>
            <a:r>
              <a:rPr lang="ru-RU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составе 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прикладного программного обеспечения; </a:t>
            </a:r>
          </a:p>
          <a:p>
            <a:pPr marL="0" indent="0" algn="just"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получение злоумышленником детальной информации о функциях, </a:t>
            </a:r>
            <a:r>
              <a:rPr lang="ru-RU" sz="24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выполняемых АС</a:t>
            </a: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  <a:endParaRPr lang="ru-RU" sz="24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получение злоумышленником данных о системах защиты; </a:t>
            </a:r>
          </a:p>
          <a:p>
            <a:pPr marL="0" indent="0" algn="just">
              <a:buNone/>
            </a:pPr>
            <a:r>
              <a:rPr lang="ru-RU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определение способа представления информации;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0" y="635295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7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68582" y="0"/>
            <a:ext cx="10723418" cy="62899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определение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злоумышленником содержания данных, обрабатываемых в АС,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 качественном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уровне(мониторинг дешифрования сообщений);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хищение(копирование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машинных носителей информации, имеющих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конфиденциальные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данные;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хищение(копирование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носителей информации; </a:t>
            </a: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использование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специальных технических средств для перехвата побочных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электромагнитных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излучений и наводок(ПЭМИН) – конфиденциальные данные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перехватываются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злоумышленником путем изменения информативных сигналов из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электромагнитного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излучения и наводок по цепям питания средств вычислительной техники,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входящей в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АС;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уничтожение средств ВТ и носителей информации; 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несанкционированный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доступ пользователя к ресурсам АС путем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преодоления систем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защиты с использованием спецсредств, приемов, методов;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32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8727" y="249382"/>
            <a:ext cx="10372437" cy="646545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 </a:t>
            </a:r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угрозой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обычно понимают потенциально возможно событие,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действие(воздействие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процесс или явление, которое может привести к нанесению ущерба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чьим-либо интересам.</a:t>
            </a:r>
          </a:p>
          <a:p>
            <a:pPr marL="0" indent="0" algn="just">
              <a:buNone/>
            </a:pP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Под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угрозой информационной безопасности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АС (автоматизированной системе)  - возможность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реализации воздействия на информацию, обрабатываемую АС,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приводящего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 искажению, уничтожению, копированию, блокированию, доступа к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информации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а также возможность воздействия на компоненты АС, приводящего к утрате,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уничтожению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или сбою функционирования носителя информации, средства </a:t>
            </a:r>
            <a:r>
              <a:rPr lang="ru-RU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взаимодействия </a:t>
            </a:r>
            <a:r>
              <a:rPr lang="ru-RU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 носителем или средства его управления.</a:t>
            </a:r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09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2447" y="0"/>
            <a:ext cx="10535662" cy="67794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несанкционированное превышение пользователем своих полномочий;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несанкционированное копирование программного обеспечения;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перехват данных, передаваемых по каналам связи;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визуальное 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наблюдение –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конфиденциальные  данные  считываются  с 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экранов терминалов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распечаток в процессе их печати и т.п.;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раскрытие представления информации(дешифрование данных);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раскрытие содержания информации на семантическом уровне к смысловой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составляющей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информации, хранящейся в АС;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уничтожение машинных носителей информации; 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внесение  пользователем  несанкционированных  изменений  программно-аппаратные компоненты АС и обрабатываемых данных;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480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0921" y="0"/>
            <a:ext cx="10507952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установка и использование нештатного аппаратного и/или программного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обеспечения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заражение программными вирусами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внесение искажений в представление данных, уничтожение на уровне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представления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искажение информации при передаче по линиям связи;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внедрение дезинформации;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выведение из строя машинных носителей информации без уничтожения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информации(выведение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 строя электронных блоков жестких дисков и т.п.);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проявление  ошибок  проектирования  и  разработки  аппаратных 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программных компонентов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АС;  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−  обход(отключение) механизмов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защиты –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загрузка злоумышленником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нештатной </a:t>
            </a: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операционной системы с дискеты, использование режимов программно-аппаратных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компонент АС и т.п. </a:t>
            </a:r>
          </a:p>
        </p:txBody>
      </p:sp>
      <p:pic>
        <p:nvPicPr>
          <p:cNvPr id="5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696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230908"/>
            <a:ext cx="8719128" cy="6539347"/>
          </a:xfrm>
        </p:spPr>
      </p:pic>
      <p:pic>
        <p:nvPicPr>
          <p:cNvPr id="3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" y="259443"/>
            <a:ext cx="1777315" cy="105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358537" y="1384663"/>
            <a:ext cx="9980023" cy="566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 smtClean="0"/>
              <a:t>Попытка </a:t>
            </a:r>
            <a:r>
              <a:rPr lang="ru-RU" altLang="ru-RU" sz="2800" dirty="0"/>
              <a:t>реализации угрозы называется </a:t>
            </a:r>
            <a:r>
              <a:rPr lang="ru-RU" altLang="ru-RU" sz="2800" b="1" dirty="0"/>
              <a:t>атакой</a:t>
            </a:r>
            <a:r>
              <a:rPr lang="ru-RU" altLang="ru-RU" sz="2800" dirty="0"/>
              <a:t>, а тот, кто предпринимает такую попытку, – </a:t>
            </a:r>
            <a:r>
              <a:rPr lang="ru-RU" altLang="ru-RU" sz="2800" b="1" dirty="0"/>
              <a:t>злоумышленником</a:t>
            </a:r>
            <a:r>
              <a:rPr lang="en-US" altLang="ru-RU" sz="2800" dirty="0"/>
              <a:t> (malicious)</a:t>
            </a:r>
          </a:p>
          <a:p>
            <a:pPr algn="just">
              <a:spcBef>
                <a:spcPts val="7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800" dirty="0"/>
              <a:t>Потенциальные злоумышленники называются </a:t>
            </a:r>
            <a:r>
              <a:rPr lang="ru-RU" altLang="ru-RU" sz="2800" b="1" dirty="0"/>
              <a:t>источниками угрозы</a:t>
            </a:r>
            <a:r>
              <a:rPr lang="ru-RU" altLang="ru-RU" sz="2800" dirty="0"/>
              <a:t>. </a:t>
            </a:r>
          </a:p>
        </p:txBody>
      </p:sp>
      <p:pic>
        <p:nvPicPr>
          <p:cNvPr id="3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0" y="259443"/>
            <a:ext cx="1777315" cy="105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29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606731" y="1384663"/>
            <a:ext cx="9473248" cy="530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algn="just">
              <a:spcBef>
                <a:spcPts val="800"/>
              </a:spcBef>
              <a:buClr>
                <a:srgbClr val="3333CC"/>
              </a:buClr>
              <a:buSzPct val="60000"/>
            </a:pPr>
            <a:r>
              <a:rPr lang="ru-RU" altLang="ru-RU" sz="3200" dirty="0" smtClean="0"/>
              <a:t>	Чаще </a:t>
            </a:r>
            <a:r>
              <a:rPr lang="ru-RU" altLang="ru-RU" sz="3200" dirty="0"/>
              <a:t>всего угроза является следствием наличия </a:t>
            </a:r>
            <a:r>
              <a:rPr lang="ru-RU" altLang="ru-RU" sz="3200" b="1" dirty="0"/>
              <a:t>уязвимых</a:t>
            </a:r>
            <a:r>
              <a:rPr lang="ru-RU" altLang="ru-RU" sz="3200" dirty="0"/>
              <a:t> мест в защите информационных систем (таких, например, как возможность доступа посторонних лиц к критически важному оборудованию или ошибки в программном обеспечении). </a:t>
            </a:r>
          </a:p>
        </p:txBody>
      </p:sp>
      <p:pic>
        <p:nvPicPr>
          <p:cNvPr id="3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487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811408" y="-569458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Угрозы доступности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332411" y="1685109"/>
            <a:ext cx="9146677" cy="445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Самыми частыми и самыми опасными (с точки зрения размера ущерба) являются </a:t>
            </a:r>
            <a:r>
              <a:rPr lang="ru-RU" altLang="ru-RU" sz="2400" b="1" dirty="0"/>
              <a:t>непреднамеренные ошибки</a:t>
            </a:r>
            <a:r>
              <a:rPr lang="ru-RU" altLang="ru-RU" sz="2400" dirty="0"/>
              <a:t> штатных пользователей, операторов, системных администраторов и других лиц, обслуживающих информационные системы.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По некоторым данным, до 65% потерь – следствие непреднамеренных ошибок.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Пожары и наводнения не приносят столько бед, сколько безграмотность и небрежность в работе.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Очевидно, самый радикальный способ борьбы с непреднамеренными ошибками – </a:t>
            </a:r>
            <a:r>
              <a:rPr lang="ru-RU" altLang="ru-RU" sz="2400" b="1" dirty="0"/>
              <a:t>максимальная автоматизация и строгий </a:t>
            </a:r>
            <a:r>
              <a:rPr lang="ru-RU" altLang="ru-RU" sz="2400" b="1" dirty="0" smtClean="0"/>
              <a:t>контроль.</a:t>
            </a:r>
            <a:endParaRPr lang="ru-RU" altLang="ru-RU" sz="2400" b="1" dirty="0"/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519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674939" y="212726"/>
            <a:ext cx="7793037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Другие угрозы доступности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3200" b="1" dirty="0"/>
              <a:t>отказ пользователей</a:t>
            </a:r>
            <a:r>
              <a:rPr lang="ru-RU" altLang="ru-RU" sz="3200" dirty="0"/>
              <a:t>; </a:t>
            </a:r>
          </a:p>
          <a:p>
            <a:pPr algn="just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3200" b="1" dirty="0"/>
              <a:t>внутренний отказ</a:t>
            </a:r>
            <a:r>
              <a:rPr lang="ru-RU" altLang="ru-RU" sz="3200" dirty="0"/>
              <a:t> информационной системы; </a:t>
            </a:r>
          </a:p>
          <a:p>
            <a:pPr algn="just"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3200" b="1" dirty="0"/>
              <a:t>отказ поддерживающей инфраструктуры</a:t>
            </a:r>
            <a:r>
              <a:rPr lang="ru-RU" altLang="ru-RU" sz="3200" dirty="0"/>
              <a:t>. 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</a:pPr>
            <a:endParaRPr lang="ru-RU" altLang="ru-RU" sz="3200" dirty="0"/>
          </a:p>
        </p:txBody>
      </p:sp>
      <p:pic>
        <p:nvPicPr>
          <p:cNvPr id="4" name="Picture 4" descr="https://mmedia.ozone.ru/multimedia/101889948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" b="98599" l="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96" y="0"/>
            <a:ext cx="1598631" cy="95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90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458710" y="-308200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Отказ пользователей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23405" y="1672046"/>
            <a:ext cx="10437223" cy="4715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Нежелание работать с информационной системой (чаще всего проявляется при необходимости осваивать новые возможности и при расхождении между запросами пользователей и фактическими возможностями и техническими характеристиками); 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Невозможность работать с системой в силу отсутствия соответствующей подготовки (недостаток общей компьютерной грамотности, неумение интерпретировать диагностические сообщения, неумение работать с документацией и т.п.); </a:t>
            </a:r>
          </a:p>
          <a:p>
            <a:pPr algn="just">
              <a:lnSpc>
                <a:spcPct val="80000"/>
              </a:lnSpc>
              <a:spcBef>
                <a:spcPts val="5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Невозможность работать с системой в силу отсутствия технической поддержки (неполнота документации, недостаток справочной информации и т.п.).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42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510962" y="-451892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4400" dirty="0">
                <a:solidFill>
                  <a:schemeClr val="tx1"/>
                </a:solidFill>
              </a:rPr>
              <a:t>Внутренние отказы 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37806" y="1449977"/>
            <a:ext cx="9509760" cy="5055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Отступление (случайное или умышленное) от установленных правил эксплуатации;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Выход системы из штатного режима эксплуатации в силу случайных или преднамеренных действий пользователей или обслуживающего персонала (превышение расчетного числа запросов, чрезмерный объем обрабатываемой информации и т.п.);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Ошибки при (пере)конфигурировании системы;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Отказы программного и аппаратного обеспечения;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Разрушение данных;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ru-RU" altLang="ru-RU" sz="2400" dirty="0"/>
              <a:t>Разрушение или повреждение аппаратуры. </a:t>
            </a:r>
          </a:p>
        </p:txBody>
      </p:sp>
      <p:pic>
        <p:nvPicPr>
          <p:cNvPr id="4" name="Picture 2" descr="https://ds03.infourok.ru/uploads/ex/0b0f/00049eee-5ec10032/hello_html_m467410b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5" y="225961"/>
            <a:ext cx="1478948" cy="129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54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184</TotalTime>
  <Words>1816</Words>
  <Application>Microsoft Office PowerPoint</Application>
  <PresentationFormat>Широкоэкранный</PresentationFormat>
  <Paragraphs>174</Paragraphs>
  <Slides>32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Microsoft YaHei</vt:lpstr>
      <vt:lpstr>Arial</vt:lpstr>
      <vt:lpstr>Calibri</vt:lpstr>
      <vt:lpstr>Century Gothic</vt:lpstr>
      <vt:lpstr>Tahoma</vt:lpstr>
      <vt:lpstr>Times New Roman</vt:lpstr>
      <vt:lpstr>Wingdings</vt:lpstr>
      <vt:lpstr>Wingdings 3</vt:lpstr>
      <vt:lpstr>Легкий дым</vt:lpstr>
      <vt:lpstr>Угрозы информационной безопасности, их классификация. Основные методы реализации угроз, этапы осуществления атаки на информационную систему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Классификация угроз информационной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МЕТОДЫ РЕАЛИЗАЦИИ УГРОЗ ИНФОРМАЦИОННОЙ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Угрозы информационной безопасности, их классификация. Основные методы реализации угроз, этапы осуществления атаки на информационную систему</dc:title>
  <dc:creator>RePack by Diakov</dc:creator>
  <cp:lastModifiedBy>Zverdvd.org</cp:lastModifiedBy>
  <cp:revision>14</cp:revision>
  <dcterms:created xsi:type="dcterms:W3CDTF">2018-08-29T17:10:11Z</dcterms:created>
  <dcterms:modified xsi:type="dcterms:W3CDTF">2019-01-23T13:44:44Z</dcterms:modified>
</cp:coreProperties>
</file>