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322" r:id="rId2"/>
    <p:sldId id="321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хнологии анализа защищенности" id="{57D8855F-D71D-487F-A19C-AA8A910FA994}">
          <p14:sldIdLst>
            <p14:sldId id="322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379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BD1BA-CF24-431B-885A-849666CDCA46}" type="datetimeFigureOut">
              <a:rPr lang="ru-RU" smtClean="0"/>
              <a:t>03.12.2014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E1DF-6211-4E87-9DF2-0909453A7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02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Такая задача периодически возникает при изменении и обновлении компонентов ИС, изменении конфигурации ОС и т. п.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E1DF-6211-4E87-9DF2-0909453A772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61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, т. е. они не имитируют атаки внешних злоумышленников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mtClean="0"/>
              <a:t>(</a:t>
            </a:r>
            <a:r>
              <a:rPr lang="ru-RU" sz="1200" dirty="0" smtClean="0"/>
              <a:t>например, </a:t>
            </a:r>
            <a:r>
              <a:rPr lang="ru-RU" sz="1200" dirty="0" err="1" smtClean="0"/>
              <a:t>System</a:t>
            </a:r>
            <a:r>
              <a:rPr lang="ru-RU" sz="1200" dirty="0" smtClean="0"/>
              <a:t> </a:t>
            </a:r>
            <a:r>
              <a:rPr lang="ru-RU" sz="1200" dirty="0" err="1" smtClean="0"/>
              <a:t>Scanner</a:t>
            </a:r>
            <a:r>
              <a:rPr lang="ru-RU" sz="1200" dirty="0" smtClean="0"/>
              <a:t> компании </a:t>
            </a:r>
            <a:r>
              <a:rPr lang="ru-RU" sz="1200" dirty="0" err="1" smtClean="0"/>
              <a:t>Internet</a:t>
            </a:r>
            <a:r>
              <a:rPr lang="ru-RU" sz="1200" dirty="0" smtClean="0"/>
              <a:t> </a:t>
            </a:r>
            <a:r>
              <a:rPr lang="ru-RU" sz="1200" dirty="0" err="1" smtClean="0"/>
              <a:t>Security</a:t>
            </a:r>
            <a:r>
              <a:rPr lang="ru-RU" sz="1200" dirty="0" smtClean="0"/>
              <a:t> </a:t>
            </a:r>
            <a:r>
              <a:rPr lang="ru-RU" sz="1200" dirty="0" err="1" smtClean="0"/>
              <a:t>Systems</a:t>
            </a:r>
            <a:r>
              <a:rPr lang="ru-RU" sz="1200" dirty="0" smtClean="0"/>
              <a:t>) или корректировать параметры системы, не удовлетворяющие политике безопасности, принятой в организации.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E1DF-6211-4E87-9DF2-0909453A772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82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Однако администраторы сетей не имеют достаточно времени на проведение такого рода проверок для всех узлов корпоративной сети. Поэтому специалисты отделов защиты информации нуждаются в средствах, облегчающих анализ защищенности используемых механизмов обеспечения информационной безопасности. </a:t>
            </a:r>
          </a:p>
          <a:p>
            <a:endParaRPr lang="ru-RU" sz="120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средств анализа защищенности позволяет определить уязвимости на узлах корпоративной сети и устранить их до того, как ими воспользуются злоумышленники. По существу, действия системы анализа защищенности аналогичны действиям охранника, периодически обходящего все этажи охраняемого здания в поисках открытых дверей, незакрытых окон и других проблем. Только в качестве здания выступает корпоративная сеть, а в качестве незакрытых окон и дверей — уязвимости.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E1DF-6211-4E87-9DF2-0909453A77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82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E1DF-6211-4E87-9DF2-0909453A772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Наибольшее распространение получили средства анализа защищенности сетевых сервисов и протоколов. Обусловлено это, в первую очередь, универсальностью используемых протоколов. Изученность и повсеместное использование таких протоколов, как IP, TCP, HTTP, FTP, SMTP и т. п., позволяют с высокой степенью эффективности проверять защищенность ИС, работающей в сетевом окружении.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Вторыми по распространенности являются средства анализа защищенности ОС. Обусловлено это также универсальностью и распространенностью некоторых ОС (например, UNIX 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NT).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 анализа защищенности приложений пока существуют только для широко распространенных прикладных систем типа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-браузеры и СУБД.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E1DF-6211-4E87-9DF2-0909453A772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61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(как изнутри корпоративной сети, так и снаружи). По результатам сканирования эти средства вырабатывают рекомендации и пошаговые меры, позволяющие устранить выявленные недостатки.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метод контроля нарушений политики безопасности не может заменить специалиста по информационной безопасности. Средства анализа защищенности могут лишь автоматизировать поиск некоторых известных уязвимостей.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E1DF-6211-4E87-9DF2-0909453A772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61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(обычно явно недостаточные)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постоянно появляются сообщения об обнаруженных в сетевых протоколах уязвимостях. В результате возникает потребность в постоянной проверке всех используемых в корпоративной сети протоколов и сервисов.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E1DF-6211-4E87-9DF2-0909453A772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38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Эти тесты аналогичны применяемым злоумышленниками при осуществлении атак на корпоративные сети.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Заканчивается сканирование попытками имитации проникновения, используя широко известные атаки, например подбор пароля методом полного перебора (</a:t>
            </a:r>
            <a:r>
              <a:rPr lang="ru-RU" sz="1200" dirty="0" err="1" smtClean="0"/>
              <a:t>brute</a:t>
            </a:r>
            <a:r>
              <a:rPr lang="ru-RU" sz="1200" dirty="0" smtClean="0"/>
              <a:t> </a:t>
            </a:r>
            <a:r>
              <a:rPr lang="ru-RU" sz="1200" dirty="0" err="1" smtClean="0"/>
              <a:t>force</a:t>
            </a:r>
            <a:r>
              <a:rPr lang="ru-RU" sz="1200" dirty="0" smtClean="0"/>
              <a:t> — «грубая сила»).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E1DF-6211-4E87-9DF2-0909453A772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93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Эти средства могут быть использованы как для оценки уровня безопасности организации, так и для контроля эффективности настройки сетевого программного и аппаратного обеспечения.</a:t>
            </a:r>
          </a:p>
          <a:p>
            <a:pPr marL="0" indent="0">
              <a:buNone/>
            </a:pPr>
            <a:endParaRPr lang="ru-RU" sz="120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известно более десятка различных средств, автоматизирующих поиск уязвимостей сетевых протоколов и сервисов.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 анализа защищенности данного класса анализируют не только уязвимость сетевых сервисов и протоколов, но и системного и прикладного ПО, отвечающего за работу с сетью. К такому обеспечению можно отнести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 FTP- и почтовые серверы, МЭ, браузеры и т. 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E1DF-6211-4E87-9DF2-0909453A77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6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 этого класса предназначены для проверки настроек ОС, влияющих на ее защищенность. К таким настройкам можно отнести: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Системы анализа защищенности на уровне ОС могут быть использованы также для контроля конфигурации ОС.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E1DF-6211-4E87-9DF2-0909453A772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8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8FFA-9B38-4AB1-B758-745102F5ADE8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8D3D-63D0-4CBE-AF41-8AA9C32B3157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8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9F7-29D0-4ECA-80CF-DEC0D277FDCC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63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14DE-D617-418A-8AAF-E076FAB84206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4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BE7-35BC-4482-BCC1-1BD412F9C7BE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838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5BDB-03DE-49C5-81D5-5D504F8EF6C9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5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409A-B184-47DF-95D1-F8E4D66249C1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570-3D65-4B21-A839-E5E877FF6FA7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19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76ED-B4C4-4AB1-A011-15B25F6F31DF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7190-3877-49F4-A16D-5F4258BB9CC7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3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53B8-5BE1-455F-AFA4-483698915FFD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4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0B9A-0460-477C-9BF2-31B609C76245}" type="datetime1">
              <a:rPr lang="ru-RU" smtClean="0"/>
              <a:t>03.12.2014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07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BF1D-C55F-415F-AB7E-9CECB5E597FF}" type="datetime1">
              <a:rPr lang="ru-RU" smtClean="0"/>
              <a:t>03.12.2014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DE7F-9D2F-4A60-BEDE-A23D6AA70F26}" type="datetime1">
              <a:rPr lang="ru-RU" smtClean="0"/>
              <a:t>03.12.2014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92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D64E-9222-48B5-8804-6FEE7CA8ED1D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7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A89F-4FEA-47C5-8499-E9238FC02E67}" type="datetime1">
              <a:rPr lang="ru-RU" smtClean="0"/>
              <a:t>03.12.2014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6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3AF8-CA45-4802-98A8-476DC49DD44A}" type="datetime1">
              <a:rPr lang="ru-RU" smtClean="0"/>
              <a:t>03.12.2014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8FF7C6-1D52-4975-A4AA-F5754DB95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 анализа </a:t>
            </a:r>
            <a:r>
              <a:rPr lang="ru-RU" dirty="0" smtClean="0"/>
              <a:t>защищенности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4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Технология анализа </a:t>
            </a:r>
            <a:r>
              <a:rPr lang="ru-RU" dirty="0" smtClean="0"/>
              <a:t>защищенности.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Средства анализа защищенности ОС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25562"/>
            <a:ext cx="8915400" cy="4185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К настройкам </a:t>
            </a:r>
            <a:r>
              <a:rPr lang="ru-RU" sz="2800" dirty="0"/>
              <a:t>ОС, влияющих на ее </a:t>
            </a:r>
            <a:r>
              <a:rPr lang="ru-RU" sz="2800" dirty="0" smtClean="0"/>
              <a:t>защищенность можно отнести:</a:t>
            </a:r>
          </a:p>
          <a:p>
            <a:r>
              <a:rPr lang="ru-RU" sz="2800" dirty="0" smtClean="0"/>
              <a:t>учетные </a:t>
            </a:r>
            <a:r>
              <a:rPr lang="ru-RU" sz="2800" dirty="0"/>
              <a:t>записи пользователей (</a:t>
            </a:r>
            <a:r>
              <a:rPr lang="ru-RU" sz="2800" dirty="0" err="1"/>
              <a:t>account</a:t>
            </a:r>
            <a:r>
              <a:rPr lang="ru-RU" sz="2800" dirty="0"/>
              <a:t>), например длину пароля и срок его </a:t>
            </a:r>
            <a:r>
              <a:rPr lang="ru-RU" sz="2800" dirty="0" smtClean="0"/>
              <a:t>действия;</a:t>
            </a:r>
            <a:endParaRPr lang="ru-RU" sz="2800" dirty="0"/>
          </a:p>
          <a:p>
            <a:r>
              <a:rPr lang="ru-RU" sz="2800" dirty="0" smtClean="0"/>
              <a:t>права </a:t>
            </a:r>
            <a:r>
              <a:rPr lang="ru-RU" sz="2800" dirty="0"/>
              <a:t>пользователей на доступ к критичным системным </a:t>
            </a:r>
            <a:r>
              <a:rPr lang="ru-RU" sz="2800" dirty="0" smtClean="0"/>
              <a:t>файлам;</a:t>
            </a:r>
            <a:endParaRPr lang="ru-RU" sz="2800" dirty="0"/>
          </a:p>
          <a:p>
            <a:r>
              <a:rPr lang="ru-RU" sz="2800" dirty="0" smtClean="0"/>
              <a:t>уязвимые </a:t>
            </a:r>
            <a:r>
              <a:rPr lang="ru-RU" sz="2800" dirty="0"/>
              <a:t>системные </a:t>
            </a:r>
            <a:r>
              <a:rPr lang="ru-RU" sz="2800" dirty="0" smtClean="0"/>
              <a:t>файлы;</a:t>
            </a:r>
            <a:endParaRPr lang="ru-RU" sz="2800" dirty="0"/>
          </a:p>
          <a:p>
            <a:r>
              <a:rPr lang="ru-RU" sz="2800" dirty="0" smtClean="0"/>
              <a:t>установленные </a:t>
            </a:r>
            <a:r>
              <a:rPr lang="ru-RU" sz="2800" dirty="0" err="1"/>
              <a:t>патчи</a:t>
            </a:r>
            <a:r>
              <a:rPr lang="ru-RU" sz="2800" dirty="0"/>
              <a:t> (</a:t>
            </a:r>
            <a:r>
              <a:rPr lang="ru-RU" sz="2800" dirty="0" err="1"/>
              <a:t>patch</a:t>
            </a:r>
            <a:r>
              <a:rPr lang="ru-RU" sz="2800" dirty="0"/>
              <a:t>) и т. 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Технология анализа </a:t>
            </a:r>
            <a:r>
              <a:rPr lang="ru-RU" dirty="0" smtClean="0"/>
              <a:t>защищенности.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Средства анализа защищенности ОС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25562"/>
            <a:ext cx="8915400" cy="4185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отличие от средств анализа защищенности сетевого уровня данные системы проводят сканирование не снаружи, а изнутри анализируемой </a:t>
            </a:r>
            <a:r>
              <a:rPr lang="ru-RU" sz="2800" dirty="0" smtClean="0"/>
              <a:t>системы. </a:t>
            </a:r>
          </a:p>
          <a:p>
            <a:pPr marL="0" indent="0">
              <a:buNone/>
            </a:pPr>
            <a:r>
              <a:rPr lang="ru-RU" sz="2800" dirty="0" smtClean="0"/>
              <a:t>Кроме </a:t>
            </a:r>
            <a:r>
              <a:rPr lang="ru-RU" sz="2800" dirty="0"/>
              <a:t>возможностей по обнаружению уязвимостей, некоторые системы анализа защищенности на уровне ОС </a:t>
            </a:r>
            <a:r>
              <a:rPr lang="ru-RU" sz="2800" dirty="0" smtClean="0"/>
              <a:t>позволяют </a:t>
            </a:r>
            <a:r>
              <a:rPr lang="ru-RU" sz="2800" dirty="0"/>
              <a:t>автоматически устранять часть обнаруженных </a:t>
            </a:r>
            <a:r>
              <a:rPr lang="ru-RU" sz="2800" dirty="0" smtClean="0"/>
              <a:t>проблем. 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6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анализа защищенности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организации, использующей КИС, приходится регулярно проверять, насколько реализованные или используемые механизмы защиты информации соответствует положениям принятой в организации политики безопасности.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2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анализа защищенности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Процесс</a:t>
            </a:r>
            <a:r>
              <a:rPr lang="en-US" sz="2800" dirty="0" smtClean="0"/>
              <a:t> </a:t>
            </a:r>
            <a:r>
              <a:rPr lang="ru-RU" sz="2800" dirty="0" smtClean="0"/>
              <a:t>проверок всех узлов корпоративной сети </a:t>
            </a:r>
            <a:r>
              <a:rPr lang="ru-RU" sz="2800" dirty="0"/>
              <a:t>помогают автоматизировать средства анализа защищенности, часто называемые </a:t>
            </a:r>
            <a:r>
              <a:rPr lang="ru-RU" sz="2800" i="1" dirty="0"/>
              <a:t>сканерами безопасности (</a:t>
            </a:r>
            <a:r>
              <a:rPr lang="ru-RU" sz="2800" i="1" dirty="0" err="1"/>
              <a:t>security</a:t>
            </a:r>
            <a:r>
              <a:rPr lang="ru-RU" sz="2800" i="1" dirty="0"/>
              <a:t> </a:t>
            </a:r>
            <a:r>
              <a:rPr lang="ru-RU" sz="2800" i="1" dirty="0" err="1"/>
              <a:t>scanners</a:t>
            </a:r>
            <a:r>
              <a:rPr lang="ru-RU" sz="2800" i="1" dirty="0"/>
              <a:t>)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0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анализа защищенности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Средства анализа защищенности работают на первом этапе осуществления атаки.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Обнаруживая </a:t>
            </a:r>
            <a:r>
              <a:rPr lang="ru-RU" sz="2800" dirty="0"/>
              <a:t>и своевременно устраняя уязвимости, они тем самым предотвращают саму возможность реализации </a:t>
            </a:r>
            <a:r>
              <a:rPr lang="ru-RU" sz="2800" dirty="0" smtClean="0"/>
              <a:t>атаки.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50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анализа защищенности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Средства анализа защищенности могут функционировать на </a:t>
            </a:r>
            <a:endParaRPr lang="ru-RU" sz="2800" dirty="0" smtClean="0"/>
          </a:p>
          <a:p>
            <a:r>
              <a:rPr lang="ru-RU" sz="2800" dirty="0" smtClean="0"/>
              <a:t>сетевом </a:t>
            </a:r>
            <a:r>
              <a:rPr lang="ru-RU" sz="2800" dirty="0"/>
              <a:t>уровне, </a:t>
            </a:r>
            <a:endParaRPr lang="ru-RU" sz="2800" dirty="0" smtClean="0"/>
          </a:p>
          <a:p>
            <a:r>
              <a:rPr lang="ru-RU" sz="2800" dirty="0" smtClean="0"/>
              <a:t>уровне </a:t>
            </a:r>
            <a:r>
              <a:rPr lang="ru-RU" sz="2800" dirty="0"/>
              <a:t>ОС и </a:t>
            </a:r>
            <a:endParaRPr lang="ru-RU" sz="2800" dirty="0" smtClean="0"/>
          </a:p>
          <a:p>
            <a:r>
              <a:rPr lang="ru-RU" sz="2800" dirty="0" smtClean="0"/>
              <a:t>уровне </a:t>
            </a:r>
            <a:r>
              <a:rPr lang="ru-RU" sz="2800" dirty="0"/>
              <a:t>приложения.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Они </a:t>
            </a:r>
            <a:r>
              <a:rPr lang="ru-RU" sz="2800" dirty="0"/>
              <a:t>могут проводить поиск уязвимостей, постепенно наращивая число проверок и «углубляясь» в ИС, исследуя все ее уровни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4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анализа защищенности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Применение средств анализа защищенности позволяет </a:t>
            </a:r>
            <a:endParaRPr lang="ru-RU" sz="2800" dirty="0" smtClean="0"/>
          </a:p>
          <a:p>
            <a:r>
              <a:rPr lang="ru-RU" sz="2800" dirty="0" smtClean="0"/>
              <a:t>быстро </a:t>
            </a:r>
            <a:r>
              <a:rPr lang="ru-RU" sz="2800" dirty="0"/>
              <a:t>определить </a:t>
            </a:r>
            <a:r>
              <a:rPr lang="ru-RU" sz="2800" dirty="0" smtClean="0"/>
              <a:t>все </a:t>
            </a:r>
            <a:r>
              <a:rPr lang="ru-RU" sz="2800" dirty="0"/>
              <a:t>узлы корпоративной сети, доступные в момент проведения тестирования, </a:t>
            </a:r>
            <a:endParaRPr lang="ru-RU" sz="2800" dirty="0" smtClean="0"/>
          </a:p>
          <a:p>
            <a:r>
              <a:rPr lang="ru-RU" sz="2800" dirty="0" smtClean="0"/>
              <a:t>выявить </a:t>
            </a:r>
            <a:r>
              <a:rPr lang="ru-RU" sz="2800" dirty="0"/>
              <a:t>все используемые в сети сервисы </a:t>
            </a:r>
            <a:endParaRPr lang="ru-RU" sz="2800" dirty="0" smtClean="0"/>
          </a:p>
          <a:p>
            <a:r>
              <a:rPr lang="ru-RU" sz="2800" dirty="0" smtClean="0"/>
              <a:t>протоколы</a:t>
            </a:r>
            <a:r>
              <a:rPr lang="ru-RU" sz="2800" dirty="0"/>
              <a:t>, </a:t>
            </a:r>
            <a:endParaRPr lang="ru-RU" sz="2800" dirty="0" smtClean="0"/>
          </a:p>
          <a:p>
            <a:r>
              <a:rPr lang="ru-RU" sz="2800" dirty="0" smtClean="0"/>
              <a:t>их </a:t>
            </a:r>
            <a:r>
              <a:rPr lang="ru-RU" sz="2800" dirty="0"/>
              <a:t>настройки 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возможности </a:t>
            </a:r>
            <a:r>
              <a:rPr lang="ru-RU" sz="2800" dirty="0"/>
              <a:t>для несанкционированного </a:t>
            </a:r>
            <a:r>
              <a:rPr lang="ru-RU" sz="2800" dirty="0" smtClean="0"/>
              <a:t>воздействия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17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анализа защищенности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b="1" dirty="0"/>
              <a:t>Средства анализа защищенности сетевых протоколов и сервисов</a:t>
            </a:r>
          </a:p>
          <a:p>
            <a:pPr marL="0" indent="0">
              <a:buNone/>
            </a:pPr>
            <a:r>
              <a:rPr lang="ru-RU" sz="2800" dirty="0"/>
              <a:t>Взаимодействие абонентов в любой сети базируется на использовании сетевых протоколов и сервисов, определяющих процедуру обмена информацией между двумя и более узлами.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При </a:t>
            </a:r>
            <a:r>
              <a:rPr lang="ru-RU" sz="2800" dirty="0"/>
              <a:t>разработке сетевых протоколов и сервисов к ним предъявлялись требования </a:t>
            </a:r>
            <a:r>
              <a:rPr lang="ru-RU" sz="2800" dirty="0" smtClean="0"/>
              <a:t>по </a:t>
            </a:r>
            <a:r>
              <a:rPr lang="ru-RU" sz="2800" dirty="0"/>
              <a:t>обеспечению безопасности обрабатываемой информации.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Технология анализа </a:t>
            </a:r>
            <a:r>
              <a:rPr lang="ru-RU" dirty="0" smtClean="0"/>
              <a:t>защищенности.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Средства анализа защищенности сетевых протоколов и сервисов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551470"/>
            <a:ext cx="8915400" cy="3359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Системы анализа защищенности выполняют серию тестов по обнаружению </a:t>
            </a:r>
            <a:r>
              <a:rPr lang="ru-RU" sz="2800" dirty="0" smtClean="0"/>
              <a:t>уязвимостей</a:t>
            </a:r>
          </a:p>
          <a:p>
            <a:pPr marL="0" indent="0">
              <a:buNone/>
            </a:pPr>
            <a:r>
              <a:rPr lang="ru-RU" sz="2800" dirty="0"/>
              <a:t>Сканирование с целью обнаружения уязвимостей начинается с получения предварительной информации о проверяемой системе.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80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Технология анализа </a:t>
            </a:r>
            <a:r>
              <a:rPr lang="ru-RU" dirty="0" smtClean="0"/>
              <a:t>защищенности.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Средства анализа защищенности сетевых протоколов и сервисов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551470"/>
            <a:ext cx="8915400" cy="3359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При помощи средств анализа защищенности на уровне сети можно тестировать не только возможность НСД в корпоративную сеть из сети </a:t>
            </a:r>
            <a:r>
              <a:rPr lang="ru-RU" sz="2800" dirty="0" err="1"/>
              <a:t>Internet</a:t>
            </a:r>
            <a:r>
              <a:rPr lang="ru-RU" sz="2800" dirty="0"/>
              <a:t>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Среди </a:t>
            </a:r>
            <a:r>
              <a:rPr lang="ru-RU" sz="2800" dirty="0">
                <a:solidFill>
                  <a:schemeClr val="tx1"/>
                </a:solidFill>
              </a:rPr>
              <a:t>коммерческих систем анализа защищенности можно назвать </a:t>
            </a:r>
            <a:r>
              <a:rPr lang="en-US" sz="2800" dirty="0">
                <a:solidFill>
                  <a:schemeClr val="tx1"/>
                </a:solidFill>
              </a:rPr>
              <a:t>Internet Scanner </a:t>
            </a:r>
            <a:r>
              <a:rPr lang="ru-RU" sz="2800" dirty="0">
                <a:solidFill>
                  <a:schemeClr val="tx1"/>
                </a:solidFill>
              </a:rPr>
              <a:t>компании </a:t>
            </a:r>
            <a:r>
              <a:rPr lang="en-US" sz="2800" dirty="0">
                <a:solidFill>
                  <a:schemeClr val="tx1"/>
                </a:solidFill>
              </a:rPr>
              <a:t>Internet Security Systems, Inc., </a:t>
            </a:r>
            <a:r>
              <a:rPr lang="en-US" sz="2800" dirty="0" err="1">
                <a:solidFill>
                  <a:schemeClr val="tx1"/>
                </a:solidFill>
              </a:rPr>
              <a:t>NetSonar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ru-RU" sz="2800" dirty="0">
                <a:solidFill>
                  <a:schemeClr val="tx1"/>
                </a:solidFill>
              </a:rPr>
              <a:t>компании </a:t>
            </a:r>
            <a:r>
              <a:rPr lang="en-US" sz="2800" dirty="0">
                <a:solidFill>
                  <a:schemeClr val="tx1"/>
                </a:solidFill>
              </a:rPr>
              <a:t>Cisco, </a:t>
            </a:r>
            <a:r>
              <a:rPr lang="en-US" sz="2800" dirty="0" err="1">
                <a:solidFill>
                  <a:schemeClr val="tx1"/>
                </a:solidFill>
              </a:rPr>
              <a:t>CyberCop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S</a:t>
            </a:r>
            <a:r>
              <a:rPr lang="ru-RU" sz="2800" dirty="0" smtClean="0">
                <a:solidFill>
                  <a:schemeClr val="tx1"/>
                </a:solidFill>
              </a:rPr>
              <a:t>с</a:t>
            </a:r>
            <a:r>
              <a:rPr lang="en-US" sz="2800" dirty="0" err="1" smtClean="0">
                <a:solidFill>
                  <a:schemeClr val="tx1"/>
                </a:solidFill>
              </a:rPr>
              <a:t>anner</a:t>
            </a:r>
            <a:r>
              <a:rPr lang="ru-RU" sz="2800" dirty="0" smtClean="0">
                <a:solidFill>
                  <a:schemeClr val="tx1"/>
                </a:solidFill>
              </a:rPr>
              <a:t> компании</a:t>
            </a:r>
            <a:r>
              <a:rPr lang="ru-RU" sz="2800" dirty="0">
                <a:solidFill>
                  <a:schemeClr val="tx1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Network Associates </a:t>
            </a:r>
            <a:r>
              <a:rPr lang="ru-RU" sz="2800" dirty="0">
                <a:solidFill>
                  <a:schemeClr val="tx1"/>
                </a:solidFill>
              </a:rPr>
              <a:t>и ряд других.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F7C6-1D52-4975-A4AA-F5754DB955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4543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2957</TotalTime>
  <Words>708</Words>
  <Application>Microsoft Office PowerPoint</Application>
  <PresentationFormat>Широкоэкранный</PresentationFormat>
  <Paragraphs>83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Легкий дым</vt:lpstr>
      <vt:lpstr>Технология анализа защищенности</vt:lpstr>
      <vt:lpstr>Технология анализа защищенности</vt:lpstr>
      <vt:lpstr>Технология анализа защищенности</vt:lpstr>
      <vt:lpstr>Технология анализа защищенности</vt:lpstr>
      <vt:lpstr>Технология анализа защищенности</vt:lpstr>
      <vt:lpstr>Технология анализа защищенности</vt:lpstr>
      <vt:lpstr>Технология анализа защищенности</vt:lpstr>
      <vt:lpstr>Технология анализа защищенности. Средства анализа защищенности сетевых протоколов и сервисов</vt:lpstr>
      <vt:lpstr>Технология анализа защищенности. Средства анализа защищенности сетевых протоколов и сервисов</vt:lpstr>
      <vt:lpstr>Технология анализа защищенности. Средства анализа защищенности ОС</vt:lpstr>
      <vt:lpstr>Технология анализа защищенности. Средства анализа защищенности ОС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2014-11-11T08:30:21Z</dcterms:created>
  <dcterms:modified xsi:type="dcterms:W3CDTF">2014-12-03T07:47:19Z</dcterms:modified>
</cp:coreProperties>
</file>