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85" r:id="rId4"/>
    <p:sldId id="258" r:id="rId5"/>
    <p:sldId id="259" r:id="rId6"/>
    <p:sldId id="260" r:id="rId7"/>
    <p:sldId id="261" r:id="rId8"/>
    <p:sldId id="262" r:id="rId9"/>
    <p:sldId id="263" r:id="rId10"/>
    <p:sldId id="264" r:id="rId11"/>
    <p:sldId id="268" r:id="rId12"/>
    <p:sldId id="267" r:id="rId13"/>
    <p:sldId id="265" r:id="rId14"/>
    <p:sldId id="266" r:id="rId15"/>
    <p:sldId id="277" r:id="rId16"/>
    <p:sldId id="276" r:id="rId17"/>
    <p:sldId id="275" r:id="rId18"/>
    <p:sldId id="274" r:id="rId19"/>
    <p:sldId id="273" r:id="rId20"/>
    <p:sldId id="278" r:id="rId21"/>
    <p:sldId id="272" r:id="rId22"/>
    <p:sldId id="271" r:id="rId23"/>
    <p:sldId id="270" r:id="rId24"/>
    <p:sldId id="284" r:id="rId25"/>
    <p:sldId id="283" r:id="rId26"/>
    <p:sldId id="282" r:id="rId27"/>
    <p:sldId id="281" r:id="rId28"/>
    <p:sldId id="280" r:id="rId29"/>
    <p:sldId id="279" r:id="rId30"/>
    <p:sldId id="269" r:id="rId31"/>
    <p:sldId id="288" r:id="rId32"/>
    <p:sldId id="286" r:id="rId33"/>
    <p:sldId id="293" r:id="rId34"/>
    <p:sldId id="292" r:id="rId35"/>
    <p:sldId id="294" r:id="rId36"/>
    <p:sldId id="298" r:id="rId37"/>
    <p:sldId id="297" r:id="rId38"/>
    <p:sldId id="296" r:id="rId39"/>
    <p:sldId id="295" r:id="rId40"/>
    <p:sldId id="307" r:id="rId41"/>
    <p:sldId id="308" r:id="rId42"/>
    <p:sldId id="291" r:id="rId43"/>
    <p:sldId id="290" r:id="rId44"/>
    <p:sldId id="306" r:id="rId45"/>
    <p:sldId id="305" r:id="rId46"/>
    <p:sldId id="304" r:id="rId47"/>
    <p:sldId id="303" r:id="rId48"/>
    <p:sldId id="302" r:id="rId49"/>
    <p:sldId id="301" r:id="rId50"/>
    <p:sldId id="299" r:id="rId51"/>
    <p:sldId id="309" r:id="rId52"/>
    <p:sldId id="310" r:id="rId53"/>
    <p:sldId id="311" r:id="rId54"/>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Раздел по умолчанию" id="{C1A4FF21-0CCC-4A5C-8EE0-043AD82F6F79}">
          <p14:sldIdLst>
            <p14:sldId id="256"/>
            <p14:sldId id="257"/>
          </p14:sldIdLst>
        </p14:section>
        <p14:section name="Оценочные стандарты и технические спецификации." id="{CAB927F5-C871-4F5E-A2E4-C8B2EE4A9C7B}">
          <p14:sldIdLst>
            <p14:sldId id="285"/>
            <p14:sldId id="258"/>
            <p14:sldId id="259"/>
            <p14:sldId id="260"/>
            <p14:sldId id="261"/>
            <p14:sldId id="262"/>
            <p14:sldId id="263"/>
            <p14:sldId id="264"/>
            <p14:sldId id="268"/>
            <p14:sldId id="267"/>
            <p14:sldId id="265"/>
            <p14:sldId id="266"/>
            <p14:sldId id="277"/>
            <p14:sldId id="276"/>
            <p14:sldId id="275"/>
            <p14:sldId id="274"/>
            <p14:sldId id="273"/>
            <p14:sldId id="278"/>
            <p14:sldId id="272"/>
            <p14:sldId id="271"/>
            <p14:sldId id="270"/>
            <p14:sldId id="284"/>
          </p14:sldIdLst>
        </p14:section>
        <p14:section name="Информационная безопасность распределенных систем. Рекомендации Х.800 ." id="{CD3CE06B-664E-48AF-A0AB-92C0D46F1500}">
          <p14:sldIdLst>
            <p14:sldId id="283"/>
            <p14:sldId id="282"/>
            <p14:sldId id="281"/>
            <p14:sldId id="280"/>
            <p14:sldId id="279"/>
            <p14:sldId id="269"/>
            <p14:sldId id="288"/>
            <p14:sldId id="286"/>
            <p14:sldId id="293"/>
            <p14:sldId id="292"/>
          </p14:sldIdLst>
        </p14:section>
        <p14:section name="Стандарт ISO/IEC 15408 «Критерии оценки безопасности информационных технологий»." id="{F5D23893-63A3-4765-98E1-BD52A7F3137C}">
          <p14:sldIdLst>
            <p14:sldId id="294"/>
            <p14:sldId id="298"/>
            <p14:sldId id="297"/>
            <p14:sldId id="296"/>
            <p14:sldId id="295"/>
            <p14:sldId id="307"/>
            <p14:sldId id="308"/>
            <p14:sldId id="291"/>
            <p14:sldId id="290"/>
            <p14:sldId id="306"/>
            <p14:sldId id="305"/>
            <p14:sldId id="304"/>
            <p14:sldId id="303"/>
            <p14:sldId id="302"/>
            <p14:sldId id="301"/>
            <p14:sldId id="299"/>
          </p14:sldIdLst>
        </p14:section>
        <p14:section name="Контрольные вопросы" id="{F423BB7F-E68C-4985-81B3-ADB43C3E52F7}">
          <p14:sldIdLst>
            <p14:sldId id="309"/>
            <p14:sldId id="310"/>
            <p14:sldId id="31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6D9F66E-5EB9-4882-86FB-DCBF35E3C3E4}" styleName="Средний стиль 4 — акцент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52" autoAdjust="0"/>
    <p:restoredTop sz="94660"/>
  </p:normalViewPr>
  <p:slideViewPr>
    <p:cSldViewPr snapToGrid="0">
      <p:cViewPr varScale="1">
        <p:scale>
          <a:sx n="116" d="100"/>
          <a:sy n="116" d="100"/>
        </p:scale>
        <p:origin x="108"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ru-RU" smtClean="0"/>
              <a:t>Образец заголовка</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en-US" dirty="0"/>
          </a:p>
        </p:txBody>
      </p:sp>
      <p:sp>
        <p:nvSpPr>
          <p:cNvPr id="4" name="Date Placeholder 3"/>
          <p:cNvSpPr>
            <a:spLocks noGrp="1"/>
          </p:cNvSpPr>
          <p:nvPr>
            <p:ph type="dt" sz="half" idx="10"/>
          </p:nvPr>
        </p:nvSpPr>
        <p:spPr/>
        <p:txBody>
          <a:bodyPr/>
          <a:lstStyle/>
          <a:p>
            <a:fld id="{7858AE6D-742F-4982-817E-FAFB7C1F3525}" type="datetimeFigureOut">
              <a:rPr lang="ru-RU" smtClean="0"/>
              <a:t>31.01.2019</a:t>
            </a:fld>
            <a:endParaRPr lang="ru-RU"/>
          </a:p>
        </p:txBody>
      </p:sp>
      <p:sp>
        <p:nvSpPr>
          <p:cNvPr id="5" name="Footer Placeholder 4"/>
          <p:cNvSpPr>
            <a:spLocks noGrp="1"/>
          </p:cNvSpPr>
          <p:nvPr>
            <p:ph type="ftr" sz="quarter" idx="11"/>
          </p:nvPr>
        </p:nvSpPr>
        <p:spPr/>
        <p:txBody>
          <a:bodyPr/>
          <a:lstStyle/>
          <a:p>
            <a:endParaRPr lang="ru-RU"/>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A6BDAB69-761C-44D6-B5F0-F6E9A1540F84}" type="slidenum">
              <a:rPr lang="ru-RU" smtClean="0"/>
              <a:t>‹#›</a:t>
            </a:fld>
            <a:endParaRPr lang="ru-RU"/>
          </a:p>
        </p:txBody>
      </p:sp>
    </p:spTree>
    <p:extLst>
      <p:ext uri="{BB962C8B-B14F-4D97-AF65-F5344CB8AC3E}">
        <p14:creationId xmlns:p14="http://schemas.microsoft.com/office/powerpoint/2010/main" val="37501281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Заголовок и подпись">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ru-RU" smtClean="0"/>
              <a:t>Образец заголовка</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7858AE6D-742F-4982-817E-FAFB7C1F3525}" type="datetimeFigureOut">
              <a:rPr lang="ru-RU" smtClean="0"/>
              <a:t>31.01.2019</a:t>
            </a:fld>
            <a:endParaRPr lang="ru-RU"/>
          </a:p>
        </p:txBody>
      </p:sp>
      <p:sp>
        <p:nvSpPr>
          <p:cNvPr id="5" name="Footer Placeholder 4"/>
          <p:cNvSpPr>
            <a:spLocks noGrp="1"/>
          </p:cNvSpPr>
          <p:nvPr>
            <p:ph type="ftr" sz="quarter" idx="11"/>
          </p:nvPr>
        </p:nvSpPr>
        <p:spPr/>
        <p:txBody>
          <a:bodyPr/>
          <a:lstStyle/>
          <a:p>
            <a:endParaRPr lang="ru-RU"/>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6BDAB69-761C-44D6-B5F0-F6E9A1540F84}" type="slidenum">
              <a:rPr lang="ru-RU" smtClean="0"/>
              <a:t>‹#›</a:t>
            </a:fld>
            <a:endParaRPr lang="ru-RU"/>
          </a:p>
        </p:txBody>
      </p:sp>
    </p:spTree>
    <p:extLst>
      <p:ext uri="{BB962C8B-B14F-4D97-AF65-F5344CB8AC3E}">
        <p14:creationId xmlns:p14="http://schemas.microsoft.com/office/powerpoint/2010/main" val="4604175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Цитата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ru-RU" smtClean="0"/>
              <a:t>Образец заголовка</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smtClean="0"/>
              <a:t>Образец текста</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7858AE6D-742F-4982-817E-FAFB7C1F3525}" type="datetimeFigureOut">
              <a:rPr lang="ru-RU" smtClean="0"/>
              <a:t>31.01.2019</a:t>
            </a:fld>
            <a:endParaRPr lang="ru-RU"/>
          </a:p>
        </p:txBody>
      </p:sp>
      <p:sp>
        <p:nvSpPr>
          <p:cNvPr id="5" name="Footer Placeholder 4"/>
          <p:cNvSpPr>
            <a:spLocks noGrp="1"/>
          </p:cNvSpPr>
          <p:nvPr>
            <p:ph type="ftr" sz="quarter" idx="11"/>
          </p:nvPr>
        </p:nvSpPr>
        <p:spPr/>
        <p:txBody>
          <a:bodyPr/>
          <a:lstStyle/>
          <a:p>
            <a:endParaRPr lang="ru-RU"/>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6BDAB69-761C-44D6-B5F0-F6E9A1540F84}" type="slidenum">
              <a:rPr lang="ru-RU" smtClean="0"/>
              <a:t>‹#›</a:t>
            </a:fld>
            <a:endParaRPr lang="ru-RU"/>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8816508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Карточка имени">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ru-RU" smtClean="0"/>
              <a:t>Образец заголовка</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ru-RU" smtClean="0"/>
              <a:t>Образец текста</a:t>
            </a:r>
          </a:p>
        </p:txBody>
      </p:sp>
      <p:sp>
        <p:nvSpPr>
          <p:cNvPr id="5" name="Date Placeholder 4"/>
          <p:cNvSpPr>
            <a:spLocks noGrp="1"/>
          </p:cNvSpPr>
          <p:nvPr>
            <p:ph type="dt" sz="half" idx="10"/>
          </p:nvPr>
        </p:nvSpPr>
        <p:spPr/>
        <p:txBody>
          <a:bodyPr/>
          <a:lstStyle/>
          <a:p>
            <a:fld id="{7858AE6D-742F-4982-817E-FAFB7C1F3525}" type="datetimeFigureOut">
              <a:rPr lang="ru-RU" smtClean="0"/>
              <a:t>31.01.2019</a:t>
            </a:fld>
            <a:endParaRPr lang="ru-RU"/>
          </a:p>
        </p:txBody>
      </p:sp>
      <p:sp>
        <p:nvSpPr>
          <p:cNvPr id="6" name="Footer Placeholder 5"/>
          <p:cNvSpPr>
            <a:spLocks noGrp="1"/>
          </p:cNvSpPr>
          <p:nvPr>
            <p:ph type="ftr" sz="quarter" idx="11"/>
          </p:nvPr>
        </p:nvSpPr>
        <p:spPr/>
        <p:txBody>
          <a:bodyPr/>
          <a:lstStyle/>
          <a:p>
            <a:endParaRPr lang="ru-RU"/>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6BDAB69-761C-44D6-B5F0-F6E9A1540F84}" type="slidenum">
              <a:rPr lang="ru-RU" smtClean="0"/>
              <a:t>‹#›</a:t>
            </a:fld>
            <a:endParaRPr lang="ru-RU"/>
          </a:p>
        </p:txBody>
      </p:sp>
    </p:spTree>
    <p:extLst>
      <p:ext uri="{BB962C8B-B14F-4D97-AF65-F5344CB8AC3E}">
        <p14:creationId xmlns:p14="http://schemas.microsoft.com/office/powerpoint/2010/main" val="15245949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Цитата карточки имени">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ru-RU" smtClean="0"/>
              <a:t>Образец заголовка</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smtClean="0"/>
              <a:t>Образец текста</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ru-RU" smtClean="0"/>
              <a:t>Образец текста</a:t>
            </a:r>
          </a:p>
        </p:txBody>
      </p:sp>
      <p:sp>
        <p:nvSpPr>
          <p:cNvPr id="5" name="Date Placeholder 4"/>
          <p:cNvSpPr>
            <a:spLocks noGrp="1"/>
          </p:cNvSpPr>
          <p:nvPr>
            <p:ph type="dt" sz="half" idx="10"/>
          </p:nvPr>
        </p:nvSpPr>
        <p:spPr/>
        <p:txBody>
          <a:bodyPr/>
          <a:lstStyle/>
          <a:p>
            <a:fld id="{7858AE6D-742F-4982-817E-FAFB7C1F3525}" type="datetimeFigureOut">
              <a:rPr lang="ru-RU" smtClean="0"/>
              <a:t>31.01.2019</a:t>
            </a:fld>
            <a:endParaRPr lang="ru-RU"/>
          </a:p>
        </p:txBody>
      </p:sp>
      <p:sp>
        <p:nvSpPr>
          <p:cNvPr id="6" name="Footer Placeholder 5"/>
          <p:cNvSpPr>
            <a:spLocks noGrp="1"/>
          </p:cNvSpPr>
          <p:nvPr>
            <p:ph type="ftr" sz="quarter" idx="11"/>
          </p:nvPr>
        </p:nvSpPr>
        <p:spPr/>
        <p:txBody>
          <a:bodyPr/>
          <a:lstStyle/>
          <a:p>
            <a:endParaRPr lang="ru-RU"/>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6BDAB69-761C-44D6-B5F0-F6E9A1540F84}" type="slidenum">
              <a:rPr lang="ru-RU" smtClean="0"/>
              <a:t>‹#›</a:t>
            </a:fld>
            <a:endParaRPr lang="ru-RU"/>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3308064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Истина или ложь">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ru-RU" smtClean="0"/>
              <a:t>Образец заголовка</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smtClean="0"/>
              <a:t>Образец текста</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ru-RU" smtClean="0"/>
              <a:t>Образец текста</a:t>
            </a:r>
          </a:p>
        </p:txBody>
      </p:sp>
      <p:sp>
        <p:nvSpPr>
          <p:cNvPr id="5" name="Date Placeholder 4"/>
          <p:cNvSpPr>
            <a:spLocks noGrp="1"/>
          </p:cNvSpPr>
          <p:nvPr>
            <p:ph type="dt" sz="half" idx="10"/>
          </p:nvPr>
        </p:nvSpPr>
        <p:spPr/>
        <p:txBody>
          <a:bodyPr/>
          <a:lstStyle/>
          <a:p>
            <a:fld id="{7858AE6D-742F-4982-817E-FAFB7C1F3525}" type="datetimeFigureOut">
              <a:rPr lang="ru-RU" smtClean="0"/>
              <a:t>31.01.2019</a:t>
            </a:fld>
            <a:endParaRPr lang="ru-RU"/>
          </a:p>
        </p:txBody>
      </p:sp>
      <p:sp>
        <p:nvSpPr>
          <p:cNvPr id="6" name="Footer Placeholder 5"/>
          <p:cNvSpPr>
            <a:spLocks noGrp="1"/>
          </p:cNvSpPr>
          <p:nvPr>
            <p:ph type="ftr" sz="quarter" idx="11"/>
          </p:nvPr>
        </p:nvSpPr>
        <p:spPr/>
        <p:txBody>
          <a:bodyPr/>
          <a:lstStyle/>
          <a:p>
            <a:endParaRPr lang="ru-RU"/>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6BDAB69-761C-44D6-B5F0-F6E9A1540F84}" type="slidenum">
              <a:rPr lang="ru-RU" smtClean="0"/>
              <a:t>‹#›</a:t>
            </a:fld>
            <a:endParaRPr lang="ru-RU"/>
          </a:p>
        </p:txBody>
      </p:sp>
    </p:spTree>
    <p:extLst>
      <p:ext uri="{BB962C8B-B14F-4D97-AF65-F5344CB8AC3E}">
        <p14:creationId xmlns:p14="http://schemas.microsoft.com/office/powerpoint/2010/main" val="17913461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Vertical Text Placeholder 2"/>
          <p:cNvSpPr>
            <a:spLocks noGrp="1"/>
          </p:cNvSpPr>
          <p:nvPr>
            <p:ph type="body" orient="vert" idx="1"/>
          </p:nvPr>
        </p:nvSpPr>
        <p:spPr/>
        <p:txBody>
          <a:bodyPr vert="eaVert" ancho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7858AE6D-742F-4982-817E-FAFB7C1F3525}" type="datetimeFigureOut">
              <a:rPr lang="ru-RU" smtClean="0"/>
              <a:t>31.01.2019</a:t>
            </a:fld>
            <a:endParaRPr lang="ru-RU"/>
          </a:p>
        </p:txBody>
      </p:sp>
      <p:sp>
        <p:nvSpPr>
          <p:cNvPr id="5" name="Footer Placeholder 4"/>
          <p:cNvSpPr>
            <a:spLocks noGrp="1"/>
          </p:cNvSpPr>
          <p:nvPr>
            <p:ph type="ftr" sz="quarter" idx="11"/>
          </p:nvPr>
        </p:nvSpPr>
        <p:spPr/>
        <p:txBody>
          <a:bodyPr/>
          <a:lstStyle/>
          <a:p>
            <a:endParaRPr lang="ru-RU"/>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6BDAB69-761C-44D6-B5F0-F6E9A1540F84}" type="slidenum">
              <a:rPr lang="ru-RU" smtClean="0"/>
              <a:t>‹#›</a:t>
            </a:fld>
            <a:endParaRPr lang="ru-RU"/>
          </a:p>
        </p:txBody>
      </p:sp>
    </p:spTree>
    <p:extLst>
      <p:ext uri="{BB962C8B-B14F-4D97-AF65-F5344CB8AC3E}">
        <p14:creationId xmlns:p14="http://schemas.microsoft.com/office/powerpoint/2010/main" val="5377650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7858AE6D-742F-4982-817E-FAFB7C1F3525}" type="datetimeFigureOut">
              <a:rPr lang="ru-RU" smtClean="0"/>
              <a:t>31.01.2019</a:t>
            </a:fld>
            <a:endParaRPr lang="ru-RU"/>
          </a:p>
        </p:txBody>
      </p:sp>
      <p:sp>
        <p:nvSpPr>
          <p:cNvPr id="5" name="Footer Placeholder 4"/>
          <p:cNvSpPr>
            <a:spLocks noGrp="1"/>
          </p:cNvSpPr>
          <p:nvPr>
            <p:ph type="ftr" sz="quarter" idx="11"/>
          </p:nvPr>
        </p:nvSpPr>
        <p:spPr/>
        <p:txBody>
          <a:bodyPr/>
          <a:lstStyle/>
          <a:p>
            <a:endParaRPr lang="ru-RU"/>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6BDAB69-761C-44D6-B5F0-F6E9A1540F84}" type="slidenum">
              <a:rPr lang="ru-RU" smtClean="0"/>
              <a:t>‹#›</a:t>
            </a:fld>
            <a:endParaRPr lang="ru-RU"/>
          </a:p>
        </p:txBody>
      </p:sp>
    </p:spTree>
    <p:extLst>
      <p:ext uri="{BB962C8B-B14F-4D97-AF65-F5344CB8AC3E}">
        <p14:creationId xmlns:p14="http://schemas.microsoft.com/office/powerpoint/2010/main" val="16688294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ru-RU" smtClean="0"/>
              <a:t>Образец заголовка</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7858AE6D-742F-4982-817E-FAFB7C1F3525}" type="datetimeFigureOut">
              <a:rPr lang="ru-RU" smtClean="0"/>
              <a:t>31.01.2019</a:t>
            </a:fld>
            <a:endParaRPr lang="ru-RU"/>
          </a:p>
        </p:txBody>
      </p:sp>
      <p:sp>
        <p:nvSpPr>
          <p:cNvPr id="5" name="Footer Placeholder 4"/>
          <p:cNvSpPr>
            <a:spLocks noGrp="1"/>
          </p:cNvSpPr>
          <p:nvPr>
            <p:ph type="ftr" sz="quarter" idx="11"/>
          </p:nvPr>
        </p:nvSpPr>
        <p:spPr/>
        <p:txBody>
          <a:bodyPr/>
          <a:lstStyle/>
          <a:p>
            <a:endParaRPr lang="ru-RU"/>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6BDAB69-761C-44D6-B5F0-F6E9A1540F84}" type="slidenum">
              <a:rPr lang="ru-RU" smtClean="0"/>
              <a:t>‹#›</a:t>
            </a:fld>
            <a:endParaRPr lang="ru-RU"/>
          </a:p>
        </p:txBody>
      </p:sp>
    </p:spTree>
    <p:extLst>
      <p:ext uri="{BB962C8B-B14F-4D97-AF65-F5344CB8AC3E}">
        <p14:creationId xmlns:p14="http://schemas.microsoft.com/office/powerpoint/2010/main" val="37743339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ru-RU" smtClean="0"/>
              <a:t>Образец заголовка</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7858AE6D-742F-4982-817E-FAFB7C1F3525}" type="datetimeFigureOut">
              <a:rPr lang="ru-RU" smtClean="0"/>
              <a:t>31.01.2019</a:t>
            </a:fld>
            <a:endParaRPr lang="ru-RU"/>
          </a:p>
        </p:txBody>
      </p:sp>
      <p:sp>
        <p:nvSpPr>
          <p:cNvPr id="5" name="Footer Placeholder 4"/>
          <p:cNvSpPr>
            <a:spLocks noGrp="1"/>
          </p:cNvSpPr>
          <p:nvPr>
            <p:ph type="ftr" sz="quarter" idx="11"/>
          </p:nvPr>
        </p:nvSpPr>
        <p:spPr/>
        <p:txBody>
          <a:bodyPr/>
          <a:lstStyle/>
          <a:p>
            <a:endParaRPr lang="ru-RU"/>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6BDAB69-761C-44D6-B5F0-F6E9A1540F84}" type="slidenum">
              <a:rPr lang="ru-RU" smtClean="0"/>
              <a:t>‹#›</a:t>
            </a:fld>
            <a:endParaRPr lang="ru-RU"/>
          </a:p>
        </p:txBody>
      </p:sp>
    </p:spTree>
    <p:extLst>
      <p:ext uri="{BB962C8B-B14F-4D97-AF65-F5344CB8AC3E}">
        <p14:creationId xmlns:p14="http://schemas.microsoft.com/office/powerpoint/2010/main" val="35932427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Date Placeholder 4"/>
          <p:cNvSpPr>
            <a:spLocks noGrp="1"/>
          </p:cNvSpPr>
          <p:nvPr>
            <p:ph type="dt" sz="half" idx="10"/>
          </p:nvPr>
        </p:nvSpPr>
        <p:spPr/>
        <p:txBody>
          <a:bodyPr/>
          <a:lstStyle/>
          <a:p>
            <a:fld id="{7858AE6D-742F-4982-817E-FAFB7C1F3525}" type="datetimeFigureOut">
              <a:rPr lang="ru-RU" smtClean="0"/>
              <a:t>31.01.2019</a:t>
            </a:fld>
            <a:endParaRPr lang="ru-RU"/>
          </a:p>
        </p:txBody>
      </p:sp>
      <p:sp>
        <p:nvSpPr>
          <p:cNvPr id="6" name="Footer Placeholder 5"/>
          <p:cNvSpPr>
            <a:spLocks noGrp="1"/>
          </p:cNvSpPr>
          <p:nvPr>
            <p:ph type="ftr" sz="quarter" idx="11"/>
          </p:nvPr>
        </p:nvSpPr>
        <p:spPr/>
        <p:txBody>
          <a:bodyPr/>
          <a:lstStyle/>
          <a:p>
            <a:endParaRPr lang="ru-RU"/>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A6BDAB69-761C-44D6-B5F0-F6E9A1540F84}" type="slidenum">
              <a:rPr lang="ru-RU" smtClean="0"/>
              <a:t>‹#›</a:t>
            </a:fld>
            <a:endParaRPr lang="ru-RU"/>
          </a:p>
        </p:txBody>
      </p:sp>
    </p:spTree>
    <p:extLst>
      <p:ext uri="{BB962C8B-B14F-4D97-AF65-F5344CB8AC3E}">
        <p14:creationId xmlns:p14="http://schemas.microsoft.com/office/powerpoint/2010/main" val="29753079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ru-RU" smtClean="0"/>
              <a:t>Образец заголовка</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6"/>
          <p:cNvSpPr>
            <a:spLocks noGrp="1"/>
          </p:cNvSpPr>
          <p:nvPr>
            <p:ph type="dt" sz="half" idx="10"/>
          </p:nvPr>
        </p:nvSpPr>
        <p:spPr/>
        <p:txBody>
          <a:bodyPr/>
          <a:lstStyle/>
          <a:p>
            <a:fld id="{7858AE6D-742F-4982-817E-FAFB7C1F3525}" type="datetimeFigureOut">
              <a:rPr lang="ru-RU" smtClean="0"/>
              <a:t>31.01.2019</a:t>
            </a:fld>
            <a:endParaRPr lang="ru-RU"/>
          </a:p>
        </p:txBody>
      </p:sp>
      <p:sp>
        <p:nvSpPr>
          <p:cNvPr id="8" name="Footer Placeholder 7"/>
          <p:cNvSpPr>
            <a:spLocks noGrp="1"/>
          </p:cNvSpPr>
          <p:nvPr>
            <p:ph type="ftr" sz="quarter" idx="11"/>
          </p:nvPr>
        </p:nvSpPr>
        <p:spPr/>
        <p:txBody>
          <a:bodyPr/>
          <a:lstStyle/>
          <a:p>
            <a:endParaRPr lang="ru-RU"/>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A6BDAB69-761C-44D6-B5F0-F6E9A1540F84}" type="slidenum">
              <a:rPr lang="ru-RU" smtClean="0"/>
              <a:t>‹#›</a:t>
            </a:fld>
            <a:endParaRPr lang="ru-RU"/>
          </a:p>
        </p:txBody>
      </p:sp>
    </p:spTree>
    <p:extLst>
      <p:ext uri="{BB962C8B-B14F-4D97-AF65-F5344CB8AC3E}">
        <p14:creationId xmlns:p14="http://schemas.microsoft.com/office/powerpoint/2010/main" val="10817611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Date Placeholder 2"/>
          <p:cNvSpPr>
            <a:spLocks noGrp="1"/>
          </p:cNvSpPr>
          <p:nvPr>
            <p:ph type="dt" sz="half" idx="10"/>
          </p:nvPr>
        </p:nvSpPr>
        <p:spPr/>
        <p:txBody>
          <a:bodyPr/>
          <a:lstStyle/>
          <a:p>
            <a:fld id="{7858AE6D-742F-4982-817E-FAFB7C1F3525}" type="datetimeFigureOut">
              <a:rPr lang="ru-RU" smtClean="0"/>
              <a:t>31.01.2019</a:t>
            </a:fld>
            <a:endParaRPr lang="ru-RU"/>
          </a:p>
        </p:txBody>
      </p:sp>
      <p:sp>
        <p:nvSpPr>
          <p:cNvPr id="4" name="Footer Placeholder 3"/>
          <p:cNvSpPr>
            <a:spLocks noGrp="1"/>
          </p:cNvSpPr>
          <p:nvPr>
            <p:ph type="ftr" sz="quarter" idx="11"/>
          </p:nvPr>
        </p:nvSpPr>
        <p:spPr/>
        <p:txBody>
          <a:bodyPr/>
          <a:lstStyle/>
          <a:p>
            <a:endParaRPr lang="ru-RU"/>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A6BDAB69-761C-44D6-B5F0-F6E9A1540F84}" type="slidenum">
              <a:rPr lang="ru-RU" smtClean="0"/>
              <a:t>‹#›</a:t>
            </a:fld>
            <a:endParaRPr lang="ru-RU"/>
          </a:p>
        </p:txBody>
      </p:sp>
    </p:spTree>
    <p:extLst>
      <p:ext uri="{BB962C8B-B14F-4D97-AF65-F5344CB8AC3E}">
        <p14:creationId xmlns:p14="http://schemas.microsoft.com/office/powerpoint/2010/main" val="40522027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858AE6D-742F-4982-817E-FAFB7C1F3525}" type="datetimeFigureOut">
              <a:rPr lang="ru-RU" smtClean="0"/>
              <a:t>31.01.2019</a:t>
            </a:fld>
            <a:endParaRPr lang="ru-RU"/>
          </a:p>
        </p:txBody>
      </p:sp>
      <p:sp>
        <p:nvSpPr>
          <p:cNvPr id="3" name="Footer Placeholder 2"/>
          <p:cNvSpPr>
            <a:spLocks noGrp="1"/>
          </p:cNvSpPr>
          <p:nvPr>
            <p:ph type="ftr" sz="quarter" idx="11"/>
          </p:nvPr>
        </p:nvSpPr>
        <p:spPr/>
        <p:txBody>
          <a:bodyPr/>
          <a:lstStyle/>
          <a:p>
            <a:endParaRPr lang="ru-RU"/>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A6BDAB69-761C-44D6-B5F0-F6E9A1540F84}" type="slidenum">
              <a:rPr lang="ru-RU" smtClean="0"/>
              <a:t>‹#›</a:t>
            </a:fld>
            <a:endParaRPr lang="ru-RU"/>
          </a:p>
        </p:txBody>
      </p:sp>
    </p:spTree>
    <p:extLst>
      <p:ext uri="{BB962C8B-B14F-4D97-AF65-F5344CB8AC3E}">
        <p14:creationId xmlns:p14="http://schemas.microsoft.com/office/powerpoint/2010/main" val="3986647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ru-RU" smtClean="0"/>
              <a:t>Образец заголовка</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7858AE6D-742F-4982-817E-FAFB7C1F3525}" type="datetimeFigureOut">
              <a:rPr lang="ru-RU" smtClean="0"/>
              <a:t>31.01.2019</a:t>
            </a:fld>
            <a:endParaRPr lang="ru-RU"/>
          </a:p>
        </p:txBody>
      </p:sp>
      <p:sp>
        <p:nvSpPr>
          <p:cNvPr id="6" name="Footer Placeholder 5"/>
          <p:cNvSpPr>
            <a:spLocks noGrp="1"/>
          </p:cNvSpPr>
          <p:nvPr>
            <p:ph type="ftr" sz="quarter" idx="11"/>
          </p:nvPr>
        </p:nvSpPr>
        <p:spPr/>
        <p:txBody>
          <a:bodyPr/>
          <a:lstStyle/>
          <a:p>
            <a:endParaRPr lang="ru-RU"/>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A6BDAB69-761C-44D6-B5F0-F6E9A1540F84}" type="slidenum">
              <a:rPr lang="ru-RU" smtClean="0"/>
              <a:t>‹#›</a:t>
            </a:fld>
            <a:endParaRPr lang="ru-RU"/>
          </a:p>
        </p:txBody>
      </p:sp>
    </p:spTree>
    <p:extLst>
      <p:ext uri="{BB962C8B-B14F-4D97-AF65-F5344CB8AC3E}">
        <p14:creationId xmlns:p14="http://schemas.microsoft.com/office/powerpoint/2010/main" val="25235265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ru-RU" smtClean="0"/>
              <a:t>Образец заголовка</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smtClean="0"/>
              <a:t>Вставка рисунка</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7858AE6D-742F-4982-817E-FAFB7C1F3525}" type="datetimeFigureOut">
              <a:rPr lang="ru-RU" smtClean="0"/>
              <a:t>31.01.2019</a:t>
            </a:fld>
            <a:endParaRPr lang="ru-RU"/>
          </a:p>
        </p:txBody>
      </p:sp>
      <p:sp>
        <p:nvSpPr>
          <p:cNvPr id="6" name="Footer Placeholder 5"/>
          <p:cNvSpPr>
            <a:spLocks noGrp="1"/>
          </p:cNvSpPr>
          <p:nvPr>
            <p:ph type="ftr" sz="quarter" idx="11"/>
          </p:nvPr>
        </p:nvSpPr>
        <p:spPr/>
        <p:txBody>
          <a:bodyPr/>
          <a:lstStyle/>
          <a:p>
            <a:endParaRPr lang="ru-RU"/>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6BDAB69-761C-44D6-B5F0-F6E9A1540F84}" type="slidenum">
              <a:rPr lang="ru-RU" smtClean="0"/>
              <a:t>‹#›</a:t>
            </a:fld>
            <a:endParaRPr lang="ru-RU"/>
          </a:p>
        </p:txBody>
      </p:sp>
    </p:spTree>
    <p:extLst>
      <p:ext uri="{BB962C8B-B14F-4D97-AF65-F5344CB8AC3E}">
        <p14:creationId xmlns:p14="http://schemas.microsoft.com/office/powerpoint/2010/main" val="27191789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ru-RU" smtClean="0"/>
              <a:t>Образец заголовка</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7858AE6D-742F-4982-817E-FAFB7C1F3525}" type="datetimeFigureOut">
              <a:rPr lang="ru-RU" smtClean="0"/>
              <a:t>31.01.2019</a:t>
            </a:fld>
            <a:endParaRPr lang="ru-RU"/>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ru-RU"/>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A6BDAB69-761C-44D6-B5F0-F6E9A1540F84}" type="slidenum">
              <a:rPr lang="ru-RU" smtClean="0"/>
              <a:t>‹#›</a:t>
            </a:fld>
            <a:endParaRPr lang="ru-RU"/>
          </a:p>
        </p:txBody>
      </p:sp>
    </p:spTree>
    <p:extLst>
      <p:ext uri="{BB962C8B-B14F-4D97-AF65-F5344CB8AC3E}">
        <p14:creationId xmlns:p14="http://schemas.microsoft.com/office/powerpoint/2010/main" val="31862926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normAutofit fontScale="90000"/>
          </a:bodyPr>
          <a:lstStyle/>
          <a:p>
            <a:pPr lvl="0"/>
            <a:r>
              <a:rPr lang="ru-RU" b="1" dirty="0"/>
              <a:t>Стандарты и спецификации в области информационной безопасности.</a:t>
            </a:r>
            <a:r>
              <a:rPr lang="ru-RU" dirty="0"/>
              <a:t/>
            </a:r>
            <a:br>
              <a:rPr lang="ru-RU" dirty="0"/>
            </a:br>
            <a:endParaRPr lang="ru-RU" dirty="0"/>
          </a:p>
        </p:txBody>
      </p:sp>
      <p:sp>
        <p:nvSpPr>
          <p:cNvPr id="3" name="Подзаголовок 2"/>
          <p:cNvSpPr>
            <a:spLocks noGrp="1"/>
          </p:cNvSpPr>
          <p:nvPr>
            <p:ph type="subTitle" idx="1"/>
          </p:nvPr>
        </p:nvSpPr>
        <p:spPr/>
        <p:txBody>
          <a:bodyPr/>
          <a:lstStyle/>
          <a:p>
            <a:endParaRPr lang="ru-RU"/>
          </a:p>
        </p:txBody>
      </p:sp>
    </p:spTree>
    <p:extLst>
      <p:ext uri="{BB962C8B-B14F-4D97-AF65-F5344CB8AC3E}">
        <p14:creationId xmlns:p14="http://schemas.microsoft.com/office/powerpoint/2010/main" val="96214400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80466" y="0"/>
            <a:ext cx="8911687" cy="1280890"/>
          </a:xfrm>
        </p:spPr>
        <p:txBody>
          <a:bodyPr/>
          <a:lstStyle/>
          <a:p>
            <a:r>
              <a:rPr lang="ru-RU" b="1" dirty="0"/>
              <a:t>Механизмы безопасности</a:t>
            </a:r>
            <a:br>
              <a:rPr lang="ru-RU" b="1" dirty="0"/>
            </a:br>
            <a:endParaRPr lang="ru-RU" dirty="0"/>
          </a:p>
        </p:txBody>
      </p:sp>
      <p:sp>
        <p:nvSpPr>
          <p:cNvPr id="3" name="Объект 2"/>
          <p:cNvSpPr>
            <a:spLocks noGrp="1"/>
          </p:cNvSpPr>
          <p:nvPr>
            <p:ph idx="1"/>
          </p:nvPr>
        </p:nvSpPr>
        <p:spPr>
          <a:xfrm>
            <a:off x="1906621" y="1692613"/>
            <a:ext cx="9597991" cy="4218609"/>
          </a:xfrm>
        </p:spPr>
        <p:txBody>
          <a:bodyPr>
            <a:normAutofit/>
          </a:bodyPr>
          <a:lstStyle/>
          <a:p>
            <a:pPr marL="0" indent="0" algn="just">
              <a:buNone/>
            </a:pPr>
            <a:r>
              <a:rPr lang="en-US" sz="2200" dirty="0" smtClean="0">
                <a:solidFill>
                  <a:schemeClr val="tx1">
                    <a:lumMod val="95000"/>
                    <a:lumOff val="5000"/>
                  </a:schemeClr>
                </a:solidFill>
              </a:rPr>
              <a:t>	</a:t>
            </a:r>
            <a:r>
              <a:rPr lang="ru-RU" sz="2200" dirty="0" smtClean="0">
                <a:solidFill>
                  <a:schemeClr val="tx1">
                    <a:lumMod val="95000"/>
                    <a:lumOff val="5000"/>
                  </a:schemeClr>
                </a:solidFill>
              </a:rPr>
              <a:t>Согласно </a:t>
            </a:r>
            <a:r>
              <a:rPr lang="ru-RU" sz="2200" dirty="0">
                <a:solidFill>
                  <a:schemeClr val="tx1">
                    <a:lumMod val="95000"/>
                    <a:lumOff val="5000"/>
                  </a:schemeClr>
                </a:solidFill>
              </a:rPr>
              <a:t>"Оранжевой книге", </a:t>
            </a:r>
            <a:r>
              <a:rPr lang="ru-RU" sz="2200" u="sng" dirty="0">
                <a:solidFill>
                  <a:schemeClr val="tx1">
                    <a:lumMod val="95000"/>
                    <a:lumOff val="5000"/>
                  </a:schemeClr>
                </a:solidFill>
              </a:rPr>
              <a:t>политика безопасности должна обязательно включать в</a:t>
            </a:r>
            <a:r>
              <a:rPr lang="ru-RU" sz="2200" dirty="0">
                <a:solidFill>
                  <a:schemeClr val="tx1">
                    <a:lumMod val="95000"/>
                    <a:lumOff val="5000"/>
                  </a:schemeClr>
                </a:solidFill>
              </a:rPr>
              <a:t> </a:t>
            </a:r>
            <a:r>
              <a:rPr lang="ru-RU" sz="2200" u="sng" dirty="0">
                <a:solidFill>
                  <a:schemeClr val="tx1">
                    <a:lumMod val="95000"/>
                    <a:lumOff val="5000"/>
                  </a:schemeClr>
                </a:solidFill>
              </a:rPr>
              <a:t>себя следующие элементы:</a:t>
            </a:r>
            <a:endParaRPr lang="ru-RU" sz="2200" dirty="0">
              <a:solidFill>
                <a:schemeClr val="tx1">
                  <a:lumMod val="95000"/>
                  <a:lumOff val="5000"/>
                </a:schemeClr>
              </a:solidFill>
            </a:endParaRPr>
          </a:p>
          <a:p>
            <a:pPr algn="just"/>
            <a:r>
              <a:rPr lang="ru-RU" sz="2200" dirty="0">
                <a:solidFill>
                  <a:schemeClr val="tx1">
                    <a:lumMod val="95000"/>
                    <a:lumOff val="5000"/>
                  </a:schemeClr>
                </a:solidFill>
              </a:rPr>
              <a:t>- произвольное управление доступом;</a:t>
            </a:r>
          </a:p>
          <a:p>
            <a:pPr algn="just"/>
            <a:r>
              <a:rPr lang="ru-RU" sz="2200" dirty="0">
                <a:solidFill>
                  <a:schemeClr val="tx1">
                    <a:lumMod val="95000"/>
                    <a:lumOff val="5000"/>
                  </a:schemeClr>
                </a:solidFill>
              </a:rPr>
              <a:t>- безопасность повторного использования объектов;</a:t>
            </a:r>
          </a:p>
          <a:p>
            <a:pPr algn="just"/>
            <a:r>
              <a:rPr lang="ru-RU" sz="2200" dirty="0">
                <a:solidFill>
                  <a:schemeClr val="tx1">
                    <a:lumMod val="95000"/>
                    <a:lumOff val="5000"/>
                  </a:schemeClr>
                </a:solidFill>
              </a:rPr>
              <a:t>- метки безопасности;</a:t>
            </a:r>
          </a:p>
          <a:p>
            <a:pPr algn="just"/>
            <a:r>
              <a:rPr lang="ru-RU" sz="2200" dirty="0">
                <a:solidFill>
                  <a:schemeClr val="tx1">
                    <a:lumMod val="95000"/>
                    <a:lumOff val="5000"/>
                  </a:schemeClr>
                </a:solidFill>
              </a:rPr>
              <a:t>- принудительное управление доступом.</a:t>
            </a:r>
          </a:p>
          <a:p>
            <a:pPr algn="just"/>
            <a:endParaRPr lang="ru-RU" sz="2200" dirty="0">
              <a:solidFill>
                <a:schemeClr val="tx1">
                  <a:lumMod val="95000"/>
                  <a:lumOff val="5000"/>
                </a:schemeClr>
              </a:solidFill>
            </a:endParaRPr>
          </a:p>
        </p:txBody>
      </p:sp>
    </p:spTree>
    <p:extLst>
      <p:ext uri="{BB962C8B-B14F-4D97-AF65-F5344CB8AC3E}">
        <p14:creationId xmlns:p14="http://schemas.microsoft.com/office/powerpoint/2010/main" val="34094698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655357" y="265889"/>
            <a:ext cx="10192932" cy="6348919"/>
          </a:xfrm>
        </p:spPr>
        <p:txBody>
          <a:bodyPr>
            <a:noAutofit/>
          </a:bodyPr>
          <a:lstStyle/>
          <a:p>
            <a:pPr marL="0" indent="0" algn="just">
              <a:buNone/>
            </a:pPr>
            <a:r>
              <a:rPr lang="en-US" sz="2200" b="1" dirty="0" smtClean="0">
                <a:solidFill>
                  <a:schemeClr val="tx1">
                    <a:lumMod val="95000"/>
                    <a:lumOff val="5000"/>
                  </a:schemeClr>
                </a:solidFill>
              </a:rPr>
              <a:t>	</a:t>
            </a:r>
            <a:r>
              <a:rPr lang="ru-RU" sz="2200" b="1" dirty="0" smtClean="0">
                <a:solidFill>
                  <a:schemeClr val="tx1">
                    <a:lumMod val="95000"/>
                    <a:lumOff val="5000"/>
                  </a:schemeClr>
                </a:solidFill>
              </a:rPr>
              <a:t>Произвольное </a:t>
            </a:r>
            <a:r>
              <a:rPr lang="ru-RU" sz="2200" b="1" dirty="0">
                <a:solidFill>
                  <a:schemeClr val="tx1">
                    <a:lumMod val="95000"/>
                    <a:lumOff val="5000"/>
                  </a:schemeClr>
                </a:solidFill>
              </a:rPr>
              <a:t>управление доступом </a:t>
            </a:r>
            <a:r>
              <a:rPr lang="ru-RU" sz="2200" dirty="0">
                <a:solidFill>
                  <a:schemeClr val="tx1">
                    <a:lumMod val="95000"/>
                    <a:lumOff val="5000"/>
                  </a:schemeClr>
                </a:solidFill>
              </a:rPr>
              <a:t>(называемое иногда дискреционным) — это метод разграничения доступа к объектам, основанный на учете личности субъекта или группы, в которую субъект входит. Произвольность управления состоит в том, что некоторое лицо (обычно владелец объекта) может по своему усмотрению предоставлять другим субъектам или отбирать у них права доступа к объекту.</a:t>
            </a:r>
          </a:p>
          <a:p>
            <a:pPr marL="0" indent="0" algn="just">
              <a:buNone/>
            </a:pPr>
            <a:r>
              <a:rPr lang="en-US" sz="2200" dirty="0" smtClean="0">
                <a:solidFill>
                  <a:schemeClr val="tx1">
                    <a:lumMod val="95000"/>
                    <a:lumOff val="5000"/>
                  </a:schemeClr>
                </a:solidFill>
              </a:rPr>
              <a:t>	</a:t>
            </a:r>
            <a:r>
              <a:rPr lang="ru-RU" sz="2200" b="1" dirty="0" smtClean="0">
                <a:solidFill>
                  <a:schemeClr val="tx1">
                    <a:lumMod val="95000"/>
                    <a:lumOff val="5000"/>
                  </a:schemeClr>
                </a:solidFill>
              </a:rPr>
              <a:t>Безопасность </a:t>
            </a:r>
            <a:r>
              <a:rPr lang="ru-RU" sz="2200" b="1" dirty="0">
                <a:solidFill>
                  <a:schemeClr val="tx1">
                    <a:lumMod val="95000"/>
                    <a:lumOff val="5000"/>
                  </a:schemeClr>
                </a:solidFill>
              </a:rPr>
              <a:t>повторного использования объектов</a:t>
            </a:r>
            <a:r>
              <a:rPr lang="ru-RU" sz="2200" dirty="0">
                <a:solidFill>
                  <a:schemeClr val="tx1">
                    <a:lumMod val="95000"/>
                    <a:lumOff val="5000"/>
                  </a:schemeClr>
                </a:solidFill>
              </a:rPr>
              <a:t> — важное дополнение средств управления доступом, предохраняющее от случайного или преднамеренного извлечения конфиденциальной информации из "мусора". Безопасность повторного использования должна гарантироваться для областей оперативной памяти (в частности, для буферов с образами экрана, расшифрованными паролями и т.п.), для дисковых блоков и магнитных носителей в целом.</a:t>
            </a:r>
          </a:p>
          <a:p>
            <a:pPr marL="0" indent="0" algn="just">
              <a:buNone/>
            </a:pPr>
            <a:endParaRPr lang="ru-RU" sz="2200" dirty="0">
              <a:solidFill>
                <a:schemeClr val="tx1">
                  <a:lumMod val="95000"/>
                  <a:lumOff val="5000"/>
                </a:schemeClr>
              </a:solidFill>
            </a:endParaRPr>
          </a:p>
        </p:txBody>
      </p:sp>
    </p:spTree>
    <p:extLst>
      <p:ext uri="{BB962C8B-B14F-4D97-AF65-F5344CB8AC3E}">
        <p14:creationId xmlns:p14="http://schemas.microsoft.com/office/powerpoint/2010/main" val="18022391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2044462" y="596629"/>
            <a:ext cx="9609274" cy="5103779"/>
          </a:xfrm>
        </p:spPr>
        <p:txBody>
          <a:bodyPr>
            <a:noAutofit/>
          </a:bodyPr>
          <a:lstStyle/>
          <a:p>
            <a:pPr marL="0" indent="0" algn="just">
              <a:buNone/>
            </a:pPr>
            <a:r>
              <a:rPr lang="ru-RU" sz="2200" b="1" dirty="0">
                <a:solidFill>
                  <a:schemeClr val="tx1">
                    <a:lumMod val="95000"/>
                    <a:lumOff val="5000"/>
                  </a:schemeClr>
                </a:solidFill>
              </a:rPr>
              <a:t>Принудительный </a:t>
            </a:r>
            <a:r>
              <a:rPr lang="en-US" sz="2200" b="1" dirty="0" smtClean="0">
                <a:solidFill>
                  <a:schemeClr val="tx1">
                    <a:lumMod val="95000"/>
                    <a:lumOff val="5000"/>
                  </a:schemeClr>
                </a:solidFill>
              </a:rPr>
              <a:t> </a:t>
            </a:r>
            <a:r>
              <a:rPr lang="ru-RU" sz="2200" b="1" dirty="0" smtClean="0">
                <a:solidFill>
                  <a:schemeClr val="tx1">
                    <a:lumMod val="95000"/>
                    <a:lumOff val="5000"/>
                  </a:schemeClr>
                </a:solidFill>
              </a:rPr>
              <a:t>способ </a:t>
            </a:r>
            <a:r>
              <a:rPr lang="ru-RU" sz="2200" b="1" dirty="0">
                <a:solidFill>
                  <a:schemeClr val="tx1">
                    <a:lumMod val="95000"/>
                    <a:lumOff val="5000"/>
                  </a:schemeClr>
                </a:solidFill>
              </a:rPr>
              <a:t>управления </a:t>
            </a:r>
            <a:r>
              <a:rPr lang="ru-RU" sz="2200" dirty="0">
                <a:solidFill>
                  <a:schemeClr val="tx1">
                    <a:lumMod val="95000"/>
                    <a:lumOff val="5000"/>
                  </a:schemeClr>
                </a:solidFill>
              </a:rPr>
              <a:t>доступом не зависит от воли субъектов (даже системных администраторов).</a:t>
            </a:r>
          </a:p>
          <a:p>
            <a:pPr marL="0" indent="0" algn="just">
              <a:buNone/>
            </a:pPr>
            <a:r>
              <a:rPr lang="ru-RU" sz="2200" dirty="0">
                <a:solidFill>
                  <a:schemeClr val="tx1">
                    <a:lumMod val="95000"/>
                    <a:lumOff val="5000"/>
                  </a:schemeClr>
                </a:solidFill>
              </a:rPr>
              <a:t>Для реализации принудительного управления доступом с субъектами и объектами ассоциируются </a:t>
            </a:r>
            <a:r>
              <a:rPr lang="ru-RU" sz="2200" b="1" dirty="0">
                <a:solidFill>
                  <a:schemeClr val="tx1">
                    <a:lumMod val="95000"/>
                    <a:lumOff val="5000"/>
                  </a:schemeClr>
                </a:solidFill>
              </a:rPr>
              <a:t>метки безопасности</a:t>
            </a:r>
            <a:r>
              <a:rPr lang="ru-RU" sz="2200" dirty="0">
                <a:solidFill>
                  <a:schemeClr val="tx1">
                    <a:lumMod val="95000"/>
                    <a:lumOff val="5000"/>
                  </a:schemeClr>
                </a:solidFill>
              </a:rPr>
              <a:t>. Метка субъекта описывает его благонадежность, метка объекта — степень конфиденциальности содержащейся в нем информации.</a:t>
            </a:r>
          </a:p>
          <a:p>
            <a:pPr marL="0" indent="0" algn="just">
              <a:buNone/>
            </a:pPr>
            <a:r>
              <a:rPr lang="ru-RU" sz="2200" dirty="0">
                <a:solidFill>
                  <a:schemeClr val="tx1">
                    <a:lumMod val="95000"/>
                    <a:lumOff val="5000"/>
                  </a:schemeClr>
                </a:solidFill>
              </a:rPr>
              <a:t>Согласно "Оранжевой книге", метки безопасности состоят из двух частей:</a:t>
            </a:r>
          </a:p>
          <a:p>
            <a:pPr algn="just"/>
            <a:r>
              <a:rPr lang="ru-RU" sz="2200" dirty="0">
                <a:solidFill>
                  <a:schemeClr val="tx1">
                    <a:lumMod val="95000"/>
                    <a:lumOff val="5000"/>
                  </a:schemeClr>
                </a:solidFill>
              </a:rPr>
              <a:t>уровня секретности;</a:t>
            </a:r>
          </a:p>
          <a:p>
            <a:pPr algn="just"/>
            <a:r>
              <a:rPr lang="ru-RU" sz="2200" dirty="0">
                <a:solidFill>
                  <a:schemeClr val="tx1">
                    <a:lumMod val="95000"/>
                    <a:lumOff val="5000"/>
                  </a:schemeClr>
                </a:solidFill>
              </a:rPr>
              <a:t>списка категорий.</a:t>
            </a:r>
          </a:p>
        </p:txBody>
      </p:sp>
    </p:spTree>
    <p:extLst>
      <p:ext uri="{BB962C8B-B14F-4D97-AF65-F5344CB8AC3E}">
        <p14:creationId xmlns:p14="http://schemas.microsoft.com/office/powerpoint/2010/main" val="39793881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752633" y="207525"/>
            <a:ext cx="10173478" cy="6329462"/>
          </a:xfrm>
        </p:spPr>
        <p:txBody>
          <a:bodyPr>
            <a:noAutofit/>
          </a:bodyPr>
          <a:lstStyle/>
          <a:p>
            <a:pPr marL="0" indent="0" algn="just">
              <a:buNone/>
            </a:pPr>
            <a:r>
              <a:rPr lang="ru-RU" sz="2200" dirty="0">
                <a:solidFill>
                  <a:schemeClr val="tx1">
                    <a:lumMod val="95000"/>
                    <a:lumOff val="5000"/>
                  </a:schemeClr>
                </a:solidFill>
              </a:rPr>
              <a:t>Уровни секретности образуют упорядоченное множество, категории — неупорядоченное.</a:t>
            </a:r>
          </a:p>
          <a:p>
            <a:pPr marL="0" indent="0" algn="just">
              <a:buNone/>
            </a:pPr>
            <a:r>
              <a:rPr lang="ru-RU" sz="2200" dirty="0">
                <a:solidFill>
                  <a:schemeClr val="tx1">
                    <a:lumMod val="95000"/>
                    <a:lumOff val="5000"/>
                  </a:schemeClr>
                </a:solidFill>
              </a:rPr>
              <a:t>Назначение последних — описать предметную область, к которой относятся данные.</a:t>
            </a:r>
          </a:p>
          <a:p>
            <a:pPr marL="0" indent="0" algn="just">
              <a:buNone/>
            </a:pPr>
            <a:r>
              <a:rPr lang="ru-RU" sz="2200" dirty="0">
                <a:solidFill>
                  <a:schemeClr val="tx1">
                    <a:lumMod val="95000"/>
                    <a:lumOff val="5000"/>
                  </a:schemeClr>
                </a:solidFill>
              </a:rPr>
              <a:t>Принудительное (или мандатное) управление доступом основано на сопоставлении меток безопасности субъекта и объекта.</a:t>
            </a:r>
          </a:p>
          <a:p>
            <a:pPr marL="0" indent="0" algn="just">
              <a:buNone/>
            </a:pPr>
            <a:r>
              <a:rPr lang="ru-RU" sz="2200" dirty="0">
                <a:solidFill>
                  <a:schemeClr val="tx1">
                    <a:lumMod val="95000"/>
                    <a:lumOff val="5000"/>
                  </a:schemeClr>
                </a:solidFill>
              </a:rPr>
              <a:t>Субъект может читать информацию из объекта, если уровень секретности субъекта не ниже, чем у объекта, а все категории, перечисленные в метке безопасности объекта, присутствуют в метке субъекта. В таком случае говорят, что метка субъекта доминирует над меткой объекта. Смысл сформулированного правила понятен — читать можно только то, что положено.</a:t>
            </a:r>
          </a:p>
          <a:p>
            <a:pPr marL="0" indent="0" algn="just">
              <a:buNone/>
            </a:pPr>
            <a:r>
              <a:rPr lang="ru-RU" sz="2200" dirty="0">
                <a:solidFill>
                  <a:schemeClr val="tx1">
                    <a:lumMod val="95000"/>
                    <a:lumOff val="5000"/>
                  </a:schemeClr>
                </a:solidFill>
              </a:rPr>
              <a:t>Субъект может записывать информацию в объект, если метка безопасности объекта доминирует над  меткой субъекта. В частности, "конфиденциальный" субъект  может записывать данные в секретные файлы, но не может — в несекретные (разумеется, должны также выполняться ограничения на набор категорий).</a:t>
            </a:r>
          </a:p>
          <a:p>
            <a:pPr marL="0" indent="0" algn="just">
              <a:buNone/>
            </a:pPr>
            <a:endParaRPr lang="ru-RU" sz="2200" dirty="0">
              <a:solidFill>
                <a:schemeClr val="tx1">
                  <a:lumMod val="95000"/>
                  <a:lumOff val="5000"/>
                </a:schemeClr>
              </a:solidFill>
            </a:endParaRPr>
          </a:p>
        </p:txBody>
      </p:sp>
    </p:spTree>
    <p:extLst>
      <p:ext uri="{BB962C8B-B14F-4D97-AF65-F5344CB8AC3E}">
        <p14:creationId xmlns:p14="http://schemas.microsoft.com/office/powerpoint/2010/main" val="31887954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694267" y="246433"/>
            <a:ext cx="10154022" cy="6348920"/>
          </a:xfrm>
        </p:spPr>
        <p:txBody>
          <a:bodyPr>
            <a:noAutofit/>
          </a:bodyPr>
          <a:lstStyle/>
          <a:p>
            <a:pPr marL="0" indent="0" algn="just">
              <a:buNone/>
            </a:pPr>
            <a:r>
              <a:rPr lang="ru-RU" sz="2200" dirty="0">
                <a:solidFill>
                  <a:schemeClr val="tx1">
                    <a:lumMod val="95000"/>
                    <a:lumOff val="5000"/>
                  </a:schemeClr>
                </a:solidFill>
              </a:rPr>
              <a:t>После того, как зафиксированы метки безопасности субъектов и объектов, оказываются зафиксированными и права доступа.</a:t>
            </a:r>
          </a:p>
          <a:p>
            <a:pPr marL="0" indent="0" algn="just">
              <a:buNone/>
            </a:pPr>
            <a:r>
              <a:rPr lang="ru-RU" sz="2200" dirty="0">
                <a:solidFill>
                  <a:schemeClr val="tx1">
                    <a:lumMod val="95000"/>
                    <a:lumOff val="5000"/>
                  </a:schemeClr>
                </a:solidFill>
              </a:rPr>
              <a:t>Если понимать политику безопасности узко, то есть как правила разграничения доступа, то механизм подотчетности является дополнением подобной политики. Цель </a:t>
            </a:r>
            <a:r>
              <a:rPr lang="ru-RU" sz="2200" dirty="0" smtClean="0">
                <a:solidFill>
                  <a:schemeClr val="tx1">
                    <a:lumMod val="95000"/>
                    <a:lumOff val="5000"/>
                  </a:schemeClr>
                </a:solidFill>
              </a:rPr>
              <a:t>подотчетности</a:t>
            </a:r>
            <a:r>
              <a:rPr lang="en-US" sz="2200" dirty="0" smtClean="0">
                <a:solidFill>
                  <a:schemeClr val="tx1">
                    <a:lumMod val="95000"/>
                    <a:lumOff val="5000"/>
                  </a:schemeClr>
                </a:solidFill>
              </a:rPr>
              <a:t> </a:t>
            </a:r>
            <a:r>
              <a:rPr lang="ru-RU" sz="2200" dirty="0" smtClean="0">
                <a:solidFill>
                  <a:schemeClr val="tx1">
                    <a:lumMod val="95000"/>
                    <a:lumOff val="5000"/>
                  </a:schemeClr>
                </a:solidFill>
              </a:rPr>
              <a:t>в </a:t>
            </a:r>
            <a:r>
              <a:rPr lang="ru-RU" sz="2200" dirty="0">
                <a:solidFill>
                  <a:schemeClr val="tx1">
                    <a:lumMod val="95000"/>
                    <a:lumOff val="5000"/>
                  </a:schemeClr>
                </a:solidFill>
              </a:rPr>
              <a:t>каждый момент времени знать, кто работает в системе и что делает.</a:t>
            </a:r>
          </a:p>
          <a:p>
            <a:pPr marL="0" indent="0" algn="just">
              <a:buNone/>
            </a:pPr>
            <a:r>
              <a:rPr lang="ru-RU" sz="2200" u="sng" dirty="0">
                <a:solidFill>
                  <a:schemeClr val="tx1">
                    <a:lumMod val="95000"/>
                    <a:lumOff val="5000"/>
                  </a:schemeClr>
                </a:solidFill>
              </a:rPr>
              <a:t>Средства подотчетности делятся на три категории:</a:t>
            </a:r>
            <a:endParaRPr lang="ru-RU" sz="2200" dirty="0">
              <a:solidFill>
                <a:schemeClr val="tx1">
                  <a:lumMod val="95000"/>
                  <a:lumOff val="5000"/>
                </a:schemeClr>
              </a:solidFill>
            </a:endParaRPr>
          </a:p>
          <a:p>
            <a:pPr lvl="1" algn="just"/>
            <a:r>
              <a:rPr lang="ru-RU" sz="2200" dirty="0">
                <a:solidFill>
                  <a:schemeClr val="tx1">
                    <a:lumMod val="95000"/>
                    <a:lumOff val="5000"/>
                  </a:schemeClr>
                </a:solidFill>
              </a:rPr>
              <a:t>идентификация и аутентификация;</a:t>
            </a:r>
          </a:p>
          <a:p>
            <a:pPr lvl="1" algn="just"/>
            <a:r>
              <a:rPr lang="ru-RU" sz="2200" dirty="0">
                <a:solidFill>
                  <a:schemeClr val="tx1">
                    <a:lumMod val="95000"/>
                    <a:lumOff val="5000"/>
                  </a:schemeClr>
                </a:solidFill>
              </a:rPr>
              <a:t>предоставление доверенного пути;</a:t>
            </a:r>
          </a:p>
          <a:p>
            <a:pPr lvl="1" algn="just"/>
            <a:r>
              <a:rPr lang="ru-RU" sz="2200" dirty="0">
                <a:solidFill>
                  <a:schemeClr val="tx1">
                    <a:lumMod val="95000"/>
                    <a:lumOff val="5000"/>
                  </a:schemeClr>
                </a:solidFill>
              </a:rPr>
              <a:t>анализ регистрационной информации (аудит).</a:t>
            </a:r>
          </a:p>
          <a:p>
            <a:pPr marL="0" indent="0" algn="just">
              <a:buNone/>
            </a:pPr>
            <a:endParaRPr lang="ru-RU" sz="2200" dirty="0">
              <a:solidFill>
                <a:schemeClr val="tx1">
                  <a:lumMod val="95000"/>
                  <a:lumOff val="5000"/>
                </a:schemeClr>
              </a:solidFill>
            </a:endParaRPr>
          </a:p>
        </p:txBody>
      </p:sp>
    </p:spTree>
    <p:extLst>
      <p:ext uri="{BB962C8B-B14F-4D97-AF65-F5344CB8AC3E}">
        <p14:creationId xmlns:p14="http://schemas.microsoft.com/office/powerpoint/2010/main" val="25783565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459149" y="233463"/>
            <a:ext cx="10428051" cy="6322979"/>
          </a:xfrm>
        </p:spPr>
        <p:txBody>
          <a:bodyPr>
            <a:noAutofit/>
          </a:bodyPr>
          <a:lstStyle/>
          <a:p>
            <a:pPr marL="0" indent="0" algn="just">
              <a:buNone/>
            </a:pPr>
            <a:r>
              <a:rPr lang="ru-RU" sz="2200" dirty="0">
                <a:solidFill>
                  <a:schemeClr val="tx1">
                    <a:lumMod val="95000"/>
                    <a:lumOff val="5000"/>
                  </a:schemeClr>
                </a:solidFill>
              </a:rPr>
              <a:t>Обычный способ идентификации — ввод имени пользователя при входе в систему.</a:t>
            </a:r>
          </a:p>
          <a:p>
            <a:pPr marL="0" indent="0" algn="just">
              <a:buNone/>
            </a:pPr>
            <a:r>
              <a:rPr lang="ru-RU" sz="2200" dirty="0">
                <a:solidFill>
                  <a:schemeClr val="tx1">
                    <a:lumMod val="95000"/>
                    <a:lumOff val="5000"/>
                  </a:schemeClr>
                </a:solidFill>
              </a:rPr>
              <a:t>Стандартное средство проверки подлинности (аутентификации) пользователя — пароль.</a:t>
            </a:r>
          </a:p>
          <a:p>
            <a:pPr marL="0" indent="0" algn="just">
              <a:buNone/>
            </a:pPr>
            <a:r>
              <a:rPr lang="ru-RU" sz="2200" dirty="0">
                <a:solidFill>
                  <a:schemeClr val="tx1">
                    <a:lumMod val="95000"/>
                    <a:lumOff val="5000"/>
                  </a:schemeClr>
                </a:solidFill>
              </a:rPr>
              <a:t>Доверенный путь связывает пользователя непосредственно с доверенной вычислительной базой, минуя другие, потенциально опасные компоненты ИС. Цель предоставления доверенного пути — дать пользователю возможность убедиться в подлинности обслуживающей его системы.</a:t>
            </a:r>
          </a:p>
          <a:p>
            <a:pPr marL="0" indent="0" algn="just">
              <a:buNone/>
            </a:pPr>
            <a:r>
              <a:rPr lang="ru-RU" sz="2200" dirty="0">
                <a:solidFill>
                  <a:schemeClr val="tx1">
                    <a:lumMod val="95000"/>
                    <a:lumOff val="5000"/>
                  </a:schemeClr>
                </a:solidFill>
              </a:rPr>
              <a:t>Анализ регистрационной информации (аудит) имеет дело с действиями (событиями), так или иначе затрагивающими безопасность системы.</a:t>
            </a:r>
          </a:p>
          <a:p>
            <a:pPr marL="0" indent="0" algn="just">
              <a:buNone/>
            </a:pPr>
            <a:r>
              <a:rPr lang="ru-RU" sz="2200" dirty="0">
                <a:solidFill>
                  <a:schemeClr val="tx1">
                    <a:lumMod val="95000"/>
                    <a:lumOff val="5000"/>
                  </a:schemeClr>
                </a:solidFill>
              </a:rPr>
              <a:t>Если фиксировать все события, объем регистрационной информации, скорее всего, будет расти слишком быстро, а ее эффективный анализ станет невозможным. "Оранжевая книга" предусматривает наличие средств выборочного протоколирования, как в отношении пользователей (внимательно следить только за подозрительными), так и в отношении событий.</a:t>
            </a:r>
          </a:p>
          <a:p>
            <a:pPr marL="0" indent="0" algn="just">
              <a:buNone/>
            </a:pPr>
            <a:endParaRPr lang="ru-RU" sz="2200" dirty="0">
              <a:solidFill>
                <a:schemeClr val="tx1">
                  <a:lumMod val="95000"/>
                  <a:lumOff val="5000"/>
                </a:schemeClr>
              </a:solidFill>
            </a:endParaRPr>
          </a:p>
        </p:txBody>
      </p:sp>
    </p:spTree>
    <p:extLst>
      <p:ext uri="{BB962C8B-B14F-4D97-AF65-F5344CB8AC3E}">
        <p14:creationId xmlns:p14="http://schemas.microsoft.com/office/powerpoint/2010/main" val="18433400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558080" y="226977"/>
            <a:ext cx="10329120" cy="6154367"/>
          </a:xfrm>
        </p:spPr>
        <p:txBody>
          <a:bodyPr>
            <a:noAutofit/>
          </a:bodyPr>
          <a:lstStyle/>
          <a:p>
            <a:pPr marL="0" indent="0" algn="just">
              <a:buNone/>
            </a:pPr>
            <a:r>
              <a:rPr lang="ru-RU" sz="2200" dirty="0">
                <a:solidFill>
                  <a:schemeClr val="tx1">
                    <a:lumMod val="95000"/>
                    <a:lumOff val="5000"/>
                  </a:schemeClr>
                </a:solidFill>
              </a:rPr>
              <a:t>Переходя к пассивным аспектам защиты, укажем, что  в "Оранжевой книге" рассматривается два вида гарантированности - операционная и технологическая. Операционная гарантированность относится к архитектурным и реализационным аспектам системы, в то время как технологическая — к методам построения и сопровождения.</a:t>
            </a:r>
          </a:p>
          <a:p>
            <a:pPr marL="0" indent="0" algn="just">
              <a:buNone/>
            </a:pPr>
            <a:r>
              <a:rPr lang="ru-RU" sz="2200" dirty="0">
                <a:solidFill>
                  <a:schemeClr val="tx1">
                    <a:lumMod val="95000"/>
                    <a:lumOff val="5000"/>
                  </a:schemeClr>
                </a:solidFill>
              </a:rPr>
              <a:t>Операционная гарантированность включает в себя проверку следующих элементов:</a:t>
            </a:r>
          </a:p>
          <a:p>
            <a:pPr lvl="1" algn="just"/>
            <a:r>
              <a:rPr lang="ru-RU" sz="2200" dirty="0">
                <a:solidFill>
                  <a:schemeClr val="tx1">
                    <a:lumMod val="95000"/>
                    <a:lumOff val="5000"/>
                  </a:schemeClr>
                </a:solidFill>
              </a:rPr>
              <a:t>архитектура системы;</a:t>
            </a:r>
          </a:p>
          <a:p>
            <a:pPr lvl="1" algn="just"/>
            <a:r>
              <a:rPr lang="ru-RU" sz="2200" dirty="0">
                <a:solidFill>
                  <a:schemeClr val="tx1">
                    <a:lumMod val="95000"/>
                    <a:lumOff val="5000"/>
                  </a:schemeClr>
                </a:solidFill>
              </a:rPr>
              <a:t>целостность системы;</a:t>
            </a:r>
          </a:p>
          <a:p>
            <a:pPr lvl="1" algn="just"/>
            <a:r>
              <a:rPr lang="ru-RU" sz="2200" dirty="0">
                <a:solidFill>
                  <a:schemeClr val="tx1">
                    <a:lumMod val="95000"/>
                    <a:lumOff val="5000"/>
                  </a:schemeClr>
                </a:solidFill>
              </a:rPr>
              <a:t>проверка тайных каналов передачи информации;</a:t>
            </a:r>
          </a:p>
          <a:p>
            <a:pPr lvl="1" algn="just"/>
            <a:r>
              <a:rPr lang="ru-RU" sz="2200" dirty="0">
                <a:solidFill>
                  <a:schemeClr val="tx1">
                    <a:lumMod val="95000"/>
                    <a:lumOff val="5000"/>
                  </a:schemeClr>
                </a:solidFill>
              </a:rPr>
              <a:t>доверенное администрирование;</a:t>
            </a:r>
          </a:p>
          <a:p>
            <a:pPr lvl="1" algn="just"/>
            <a:r>
              <a:rPr lang="ru-RU" sz="2200" dirty="0">
                <a:solidFill>
                  <a:schemeClr val="tx1">
                    <a:lumMod val="95000"/>
                    <a:lumOff val="5000"/>
                  </a:schemeClr>
                </a:solidFill>
              </a:rPr>
              <a:t>доверенное восстановление после сбоев.</a:t>
            </a:r>
          </a:p>
          <a:p>
            <a:pPr marL="0" indent="0" algn="just">
              <a:buNone/>
            </a:pPr>
            <a:endParaRPr lang="ru-RU" sz="2200" dirty="0">
              <a:solidFill>
                <a:schemeClr val="tx1">
                  <a:lumMod val="95000"/>
                  <a:lumOff val="5000"/>
                </a:schemeClr>
              </a:solidFill>
            </a:endParaRPr>
          </a:p>
        </p:txBody>
      </p:sp>
    </p:spTree>
    <p:extLst>
      <p:ext uri="{BB962C8B-B14F-4D97-AF65-F5344CB8AC3E}">
        <p14:creationId xmlns:p14="http://schemas.microsoft.com/office/powerpoint/2010/main" val="42111653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2161195" y="635540"/>
            <a:ext cx="9706550" cy="5765259"/>
          </a:xfrm>
        </p:spPr>
        <p:txBody>
          <a:bodyPr>
            <a:noAutofit/>
          </a:bodyPr>
          <a:lstStyle/>
          <a:p>
            <a:pPr marL="0" indent="0" algn="just">
              <a:buNone/>
            </a:pPr>
            <a:r>
              <a:rPr lang="en-US" sz="2200" dirty="0" smtClean="0">
                <a:solidFill>
                  <a:schemeClr val="tx1">
                    <a:lumMod val="95000"/>
                    <a:lumOff val="5000"/>
                  </a:schemeClr>
                </a:solidFill>
              </a:rPr>
              <a:t>	</a:t>
            </a:r>
            <a:r>
              <a:rPr lang="ru-RU" sz="2200" dirty="0" smtClean="0">
                <a:solidFill>
                  <a:schemeClr val="tx1">
                    <a:lumMod val="95000"/>
                    <a:lumOff val="5000"/>
                  </a:schemeClr>
                </a:solidFill>
              </a:rPr>
              <a:t>Операционная </a:t>
            </a:r>
            <a:r>
              <a:rPr lang="ru-RU" sz="2200" dirty="0">
                <a:solidFill>
                  <a:schemeClr val="tx1">
                    <a:lumMod val="95000"/>
                    <a:lumOff val="5000"/>
                  </a:schemeClr>
                </a:solidFill>
              </a:rPr>
              <a:t>гарантированность — это способ убедиться в том, что архитектура системы и ее реализация действительно реализуют избранную политику безопасности.</a:t>
            </a:r>
          </a:p>
          <a:p>
            <a:pPr marL="0" indent="0" algn="just">
              <a:buNone/>
            </a:pPr>
            <a:r>
              <a:rPr lang="en-US" sz="2200" dirty="0" smtClean="0">
                <a:solidFill>
                  <a:schemeClr val="tx1">
                    <a:lumMod val="95000"/>
                    <a:lumOff val="5000"/>
                  </a:schemeClr>
                </a:solidFill>
              </a:rPr>
              <a:t>	</a:t>
            </a:r>
            <a:r>
              <a:rPr lang="ru-RU" sz="2200" dirty="0" smtClean="0">
                <a:solidFill>
                  <a:schemeClr val="tx1">
                    <a:lumMod val="95000"/>
                    <a:lumOff val="5000"/>
                  </a:schemeClr>
                </a:solidFill>
              </a:rPr>
              <a:t>Технологическая </a:t>
            </a:r>
            <a:r>
              <a:rPr lang="ru-RU" sz="2200" dirty="0">
                <a:solidFill>
                  <a:schemeClr val="tx1">
                    <a:lumMod val="95000"/>
                    <a:lumOff val="5000"/>
                  </a:schemeClr>
                </a:solidFill>
              </a:rPr>
              <a:t>гарантированность охватывает весь жизненный цикл системы, то есть периоды проектирования, реализации, тестирования, продажи и сопровождения. </a:t>
            </a:r>
            <a:r>
              <a:rPr lang="ru-RU" sz="2200" dirty="0" smtClean="0">
                <a:solidFill>
                  <a:schemeClr val="tx1">
                    <a:lumMod val="95000"/>
                    <a:lumOff val="5000"/>
                  </a:schemeClr>
                </a:solidFill>
              </a:rPr>
              <a:t>Все</a:t>
            </a:r>
            <a:r>
              <a:rPr lang="ru-RU" sz="2200" dirty="0">
                <a:solidFill>
                  <a:schemeClr val="tx1">
                    <a:lumMod val="95000"/>
                    <a:lumOff val="5000"/>
                  </a:schemeClr>
                </a:solidFill>
              </a:rPr>
              <a:t/>
            </a:r>
            <a:br>
              <a:rPr lang="ru-RU" sz="2200" dirty="0">
                <a:solidFill>
                  <a:schemeClr val="tx1">
                    <a:lumMod val="95000"/>
                    <a:lumOff val="5000"/>
                  </a:schemeClr>
                </a:solidFill>
              </a:rPr>
            </a:br>
            <a:r>
              <a:rPr lang="ru-RU" sz="2200" dirty="0">
                <a:solidFill>
                  <a:schemeClr val="tx1">
                    <a:lumMod val="95000"/>
                    <a:lumOff val="5000"/>
                  </a:schemeClr>
                </a:solidFill>
              </a:rPr>
              <a:t>перечисленные действия должны выполняться в соответствии с жесткими стандартами, чтобы исключить утечку информации и нелегальные "закладки".</a:t>
            </a:r>
          </a:p>
        </p:txBody>
      </p:sp>
    </p:spTree>
    <p:extLst>
      <p:ext uri="{BB962C8B-B14F-4D97-AF65-F5344CB8AC3E}">
        <p14:creationId xmlns:p14="http://schemas.microsoft.com/office/powerpoint/2010/main" val="3494804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99921" y="137727"/>
            <a:ext cx="8911687" cy="1280890"/>
          </a:xfrm>
        </p:spPr>
        <p:txBody>
          <a:bodyPr/>
          <a:lstStyle/>
          <a:p>
            <a:r>
              <a:rPr lang="ru-RU" b="1" dirty="0"/>
              <a:t>Классы безопасности</a:t>
            </a:r>
            <a:br>
              <a:rPr lang="ru-RU" b="1" dirty="0"/>
            </a:br>
            <a:endParaRPr lang="ru-RU" dirty="0"/>
          </a:p>
        </p:txBody>
      </p:sp>
      <p:sp>
        <p:nvSpPr>
          <p:cNvPr id="3" name="Объект 2"/>
          <p:cNvSpPr>
            <a:spLocks noGrp="1"/>
          </p:cNvSpPr>
          <p:nvPr>
            <p:ph idx="1"/>
          </p:nvPr>
        </p:nvSpPr>
        <p:spPr>
          <a:xfrm>
            <a:off x="1655356" y="778172"/>
            <a:ext cx="10231843" cy="5739360"/>
          </a:xfrm>
        </p:spPr>
        <p:txBody>
          <a:bodyPr>
            <a:noAutofit/>
          </a:bodyPr>
          <a:lstStyle/>
          <a:p>
            <a:pPr marL="0" indent="0" algn="just">
              <a:buNone/>
            </a:pPr>
            <a:r>
              <a:rPr lang="en-US" sz="2200" dirty="0" smtClean="0">
                <a:solidFill>
                  <a:schemeClr val="tx1">
                    <a:lumMod val="95000"/>
                    <a:lumOff val="5000"/>
                  </a:schemeClr>
                </a:solidFill>
              </a:rPr>
              <a:t>	</a:t>
            </a:r>
            <a:r>
              <a:rPr lang="ru-RU" sz="2200" dirty="0" smtClean="0">
                <a:solidFill>
                  <a:schemeClr val="tx1">
                    <a:lumMod val="95000"/>
                    <a:lumOff val="5000"/>
                  </a:schemeClr>
                </a:solidFill>
              </a:rPr>
              <a:t>"</a:t>
            </a:r>
            <a:r>
              <a:rPr lang="ru-RU" sz="2200" dirty="0">
                <a:solidFill>
                  <a:schemeClr val="tx1">
                    <a:lumMod val="95000"/>
                    <a:lumOff val="5000"/>
                  </a:schemeClr>
                </a:solidFill>
              </a:rPr>
              <a:t>Критерии ..." Министерства обороны США открыли путь к ранжированию информационных систем по степени доверия безопасности.</a:t>
            </a:r>
          </a:p>
          <a:p>
            <a:pPr marL="0" indent="0" algn="just">
              <a:buNone/>
            </a:pPr>
            <a:r>
              <a:rPr lang="en-US" sz="2200" dirty="0" smtClean="0">
                <a:solidFill>
                  <a:schemeClr val="tx1">
                    <a:lumMod val="95000"/>
                    <a:lumOff val="5000"/>
                  </a:schemeClr>
                </a:solidFill>
              </a:rPr>
              <a:t>	</a:t>
            </a:r>
            <a:r>
              <a:rPr lang="ru-RU" sz="2200" dirty="0" smtClean="0">
                <a:solidFill>
                  <a:schemeClr val="tx1">
                    <a:lumMod val="95000"/>
                    <a:lumOff val="5000"/>
                  </a:schemeClr>
                </a:solidFill>
              </a:rPr>
              <a:t>В </a:t>
            </a:r>
            <a:r>
              <a:rPr lang="ru-RU" sz="2200" dirty="0">
                <a:solidFill>
                  <a:schemeClr val="tx1">
                    <a:lumMod val="95000"/>
                    <a:lumOff val="5000"/>
                  </a:schemeClr>
                </a:solidFill>
              </a:rPr>
              <a:t>"Оранжевой книге" определяется четыре уровня доверия — D, С, В и А. Уровень D предназначен для систем, признанных неудовлетворительными. По мере перехода от уровня С к А к системам предъявляются все более жесткие требования. Уровни С </a:t>
            </a:r>
            <a:r>
              <a:rPr lang="ru-RU" sz="2200" dirty="0" smtClean="0">
                <a:solidFill>
                  <a:schemeClr val="tx1">
                    <a:lumMod val="95000"/>
                    <a:lumOff val="5000"/>
                  </a:schemeClr>
                </a:solidFill>
              </a:rPr>
              <a:t>и</a:t>
            </a:r>
            <a:r>
              <a:rPr lang="en-US" sz="2200" dirty="0" smtClean="0">
                <a:solidFill>
                  <a:schemeClr val="tx1">
                    <a:lumMod val="95000"/>
                    <a:lumOff val="5000"/>
                  </a:schemeClr>
                </a:solidFill>
              </a:rPr>
              <a:t> </a:t>
            </a:r>
            <a:r>
              <a:rPr lang="ru-RU" sz="2200" dirty="0" smtClean="0">
                <a:solidFill>
                  <a:schemeClr val="tx1">
                    <a:lumMod val="95000"/>
                    <a:lumOff val="5000"/>
                  </a:schemeClr>
                </a:solidFill>
              </a:rPr>
              <a:t>В </a:t>
            </a:r>
            <a:r>
              <a:rPr lang="ru-RU" sz="2200" dirty="0">
                <a:solidFill>
                  <a:schemeClr val="tx1">
                    <a:lumMod val="95000"/>
                    <a:lumOff val="5000"/>
                  </a:schemeClr>
                </a:solidFill>
              </a:rPr>
              <a:t>подразделяются на классы (</a:t>
            </a:r>
            <a:r>
              <a:rPr lang="ru-RU" sz="2200" dirty="0" err="1">
                <a:solidFill>
                  <a:schemeClr val="tx1">
                    <a:lumMod val="95000"/>
                    <a:lumOff val="5000"/>
                  </a:schemeClr>
                </a:solidFill>
              </a:rPr>
              <a:t>Cl</a:t>
            </a:r>
            <a:r>
              <a:rPr lang="ru-RU" sz="2200" dirty="0">
                <a:solidFill>
                  <a:schemeClr val="tx1">
                    <a:lumMod val="95000"/>
                    <a:lumOff val="5000"/>
                  </a:schemeClr>
                </a:solidFill>
              </a:rPr>
              <a:t>, C2, </a:t>
            </a:r>
            <a:r>
              <a:rPr lang="ru-RU" sz="2200" dirty="0" err="1">
                <a:solidFill>
                  <a:schemeClr val="tx1">
                    <a:lumMod val="95000"/>
                    <a:lumOff val="5000"/>
                  </a:schemeClr>
                </a:solidFill>
              </a:rPr>
              <a:t>Bl</a:t>
            </a:r>
            <a:r>
              <a:rPr lang="ru-RU" sz="2200" dirty="0">
                <a:solidFill>
                  <a:schemeClr val="tx1">
                    <a:lumMod val="95000"/>
                    <a:lumOff val="5000"/>
                  </a:schemeClr>
                </a:solidFill>
              </a:rPr>
              <a:t>, B2, ВЗ) с постепенным возрастанием степени доверия.</a:t>
            </a:r>
          </a:p>
          <a:p>
            <a:pPr marL="0" indent="0" algn="just">
              <a:buNone/>
            </a:pPr>
            <a:r>
              <a:rPr lang="en-US" sz="2200" dirty="0" smtClean="0">
                <a:solidFill>
                  <a:schemeClr val="tx1">
                    <a:lumMod val="95000"/>
                    <a:lumOff val="5000"/>
                  </a:schemeClr>
                </a:solidFill>
              </a:rPr>
              <a:t>	</a:t>
            </a:r>
            <a:r>
              <a:rPr lang="ru-RU" sz="2200" dirty="0" smtClean="0">
                <a:solidFill>
                  <a:schemeClr val="tx1">
                    <a:lumMod val="95000"/>
                    <a:lumOff val="5000"/>
                  </a:schemeClr>
                </a:solidFill>
              </a:rPr>
              <a:t>Всего </a:t>
            </a:r>
            <a:r>
              <a:rPr lang="ru-RU" sz="2200" dirty="0">
                <a:solidFill>
                  <a:schemeClr val="tx1">
                    <a:lumMod val="95000"/>
                    <a:lumOff val="5000"/>
                  </a:schemeClr>
                </a:solidFill>
              </a:rPr>
              <a:t>имеется шесть классов безопасности — С1, С2, В1, В2, ВЗ, А1. Чтобы в результате процедуры сертификации систему можно было отнести к некоторому классу, ее политика безопасности и уровень гарантированности должны удовлетворять заданным требованиям. В качестве примера упомянем  лишь важнейшие требования для класса С2 (которому удовлетворяет система безопасности ОС </a:t>
            </a:r>
            <a:r>
              <a:rPr lang="ru-RU" sz="2200" dirty="0" err="1">
                <a:solidFill>
                  <a:schemeClr val="tx1">
                    <a:lumMod val="95000"/>
                    <a:lumOff val="5000"/>
                  </a:schemeClr>
                </a:solidFill>
              </a:rPr>
              <a:t>Windows</a:t>
            </a:r>
            <a:r>
              <a:rPr lang="ru-RU" sz="2200" dirty="0">
                <a:solidFill>
                  <a:schemeClr val="tx1">
                    <a:lumMod val="95000"/>
                    <a:lumOff val="5000"/>
                  </a:schemeClr>
                </a:solidFill>
              </a:rPr>
              <a:t> NT).</a:t>
            </a:r>
          </a:p>
          <a:p>
            <a:pPr marL="0" indent="0" algn="just">
              <a:buNone/>
            </a:pPr>
            <a:endParaRPr lang="ru-RU" sz="2200" dirty="0">
              <a:solidFill>
                <a:schemeClr val="tx1">
                  <a:lumMod val="95000"/>
                  <a:lumOff val="5000"/>
                </a:schemeClr>
              </a:solidFill>
            </a:endParaRPr>
          </a:p>
        </p:txBody>
      </p:sp>
    </p:spTree>
    <p:extLst>
      <p:ext uri="{BB962C8B-B14F-4D97-AF65-F5344CB8AC3E}">
        <p14:creationId xmlns:p14="http://schemas.microsoft.com/office/powerpoint/2010/main" val="40903056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61011" y="0"/>
            <a:ext cx="8911687" cy="1280890"/>
          </a:xfrm>
        </p:spPr>
        <p:txBody>
          <a:bodyPr/>
          <a:lstStyle/>
          <a:p>
            <a:r>
              <a:rPr lang="ru-RU" b="1" dirty="0">
                <a:solidFill>
                  <a:schemeClr val="tx1">
                    <a:lumMod val="95000"/>
                    <a:lumOff val="5000"/>
                  </a:schemeClr>
                </a:solidFill>
              </a:rPr>
              <a:t>Класс С2 (в дополнение к С1):</a:t>
            </a:r>
          </a:p>
        </p:txBody>
      </p:sp>
      <p:sp>
        <p:nvSpPr>
          <p:cNvPr id="3" name="Объект 2"/>
          <p:cNvSpPr>
            <a:spLocks noGrp="1"/>
          </p:cNvSpPr>
          <p:nvPr>
            <p:ph idx="1"/>
          </p:nvPr>
        </p:nvSpPr>
        <p:spPr>
          <a:xfrm>
            <a:off x="1791543" y="966280"/>
            <a:ext cx="9784371" cy="5492885"/>
          </a:xfrm>
        </p:spPr>
        <p:txBody>
          <a:bodyPr>
            <a:noAutofit/>
          </a:bodyPr>
          <a:lstStyle/>
          <a:p>
            <a:pPr algn="just"/>
            <a:r>
              <a:rPr lang="ru-RU" sz="2200" dirty="0">
                <a:solidFill>
                  <a:schemeClr val="tx1">
                    <a:lumMod val="95000"/>
                    <a:lumOff val="5000"/>
                  </a:schemeClr>
                </a:solidFill>
              </a:rPr>
              <a:t>- права доступа должны гранулироваться с точностью до пользователя. Все объекты должны подвергаться контролю доступа; при выделении хранимого объекта из пула ресурсов доверенной вычислительной базы необходимо ликвидировать все следы его использования;</a:t>
            </a:r>
          </a:p>
          <a:p>
            <a:pPr algn="just"/>
            <a:r>
              <a:rPr lang="ru-RU" sz="2200" dirty="0">
                <a:solidFill>
                  <a:schemeClr val="tx1">
                    <a:lumMod val="95000"/>
                    <a:lumOff val="5000"/>
                  </a:schemeClr>
                </a:solidFill>
              </a:rPr>
              <a:t>- каждый пользователь системы должен уникальным образом идентифицироваться. Каждое регистрируемое действие должно ассоциироваться с конкретным пользователем; доверенная вычислительная база должна создавать, поддерживать и защищать журнал регистрационной информации, относящейся к доступу к объектам, контролируемым базой; тестирование должно подтвердить отсутствие очевидных недостатков в механизмах изоляции ресурсов и защиты регистрационной информации.</a:t>
            </a:r>
          </a:p>
          <a:p>
            <a:pPr algn="just"/>
            <a:endParaRPr lang="ru-RU" sz="2200" dirty="0">
              <a:solidFill>
                <a:schemeClr val="tx1">
                  <a:lumMod val="95000"/>
                  <a:lumOff val="5000"/>
                </a:schemeClr>
              </a:solidFill>
            </a:endParaRPr>
          </a:p>
        </p:txBody>
      </p:sp>
    </p:spTree>
    <p:extLst>
      <p:ext uri="{BB962C8B-B14F-4D97-AF65-F5344CB8AC3E}">
        <p14:creationId xmlns:p14="http://schemas.microsoft.com/office/powerpoint/2010/main" val="14115119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536970" y="246433"/>
            <a:ext cx="10428051" cy="6465651"/>
          </a:xfrm>
        </p:spPr>
        <p:txBody>
          <a:bodyPr>
            <a:noAutofit/>
          </a:bodyPr>
          <a:lstStyle/>
          <a:p>
            <a:pPr marL="0" indent="0" algn="just">
              <a:buNone/>
            </a:pPr>
            <a:r>
              <a:rPr lang="en-US" sz="2400" dirty="0" smtClean="0">
                <a:solidFill>
                  <a:schemeClr val="tx1">
                    <a:lumMod val="95000"/>
                    <a:lumOff val="5000"/>
                  </a:schemeClr>
                </a:solidFill>
              </a:rPr>
              <a:t>	</a:t>
            </a:r>
            <a:r>
              <a:rPr lang="ru-RU" sz="2400" dirty="0" smtClean="0">
                <a:solidFill>
                  <a:schemeClr val="tx1">
                    <a:lumMod val="95000"/>
                    <a:lumOff val="5000"/>
                  </a:schemeClr>
                </a:solidFill>
              </a:rPr>
              <a:t>Мы </a:t>
            </a:r>
            <a:r>
              <a:rPr lang="ru-RU" sz="2400" dirty="0">
                <a:solidFill>
                  <a:schemeClr val="tx1">
                    <a:lumMod val="95000"/>
                    <a:lumOff val="5000"/>
                  </a:schemeClr>
                </a:solidFill>
              </a:rPr>
              <a:t>рассмотрим стандарты и спецификации двух разных видов:</a:t>
            </a:r>
          </a:p>
          <a:p>
            <a:pPr lvl="1" algn="just"/>
            <a:r>
              <a:rPr lang="ru-RU" sz="2400" b="1" u="sng" dirty="0">
                <a:solidFill>
                  <a:schemeClr val="tx1">
                    <a:lumMod val="95000"/>
                    <a:lumOff val="5000"/>
                  </a:schemeClr>
                </a:solidFill>
              </a:rPr>
              <a:t>оценочные стандарты</a:t>
            </a:r>
            <a:r>
              <a:rPr lang="ru-RU" sz="2400" dirty="0">
                <a:solidFill>
                  <a:schemeClr val="tx1">
                    <a:lumMod val="95000"/>
                    <a:lumOff val="5000"/>
                  </a:schemeClr>
                </a:solidFill>
              </a:rPr>
              <a:t>, направленные на классификацию информационных систем и средств защиты по требованиям безопасности;</a:t>
            </a:r>
          </a:p>
          <a:p>
            <a:pPr lvl="1" algn="just"/>
            <a:r>
              <a:rPr lang="ru-RU" sz="2400" b="1" u="sng" dirty="0">
                <a:solidFill>
                  <a:schemeClr val="tx1">
                    <a:lumMod val="95000"/>
                    <a:lumOff val="5000"/>
                  </a:schemeClr>
                </a:solidFill>
              </a:rPr>
              <a:t>технические спецификации</a:t>
            </a:r>
            <a:r>
              <a:rPr lang="ru-RU" sz="2400" dirty="0">
                <a:solidFill>
                  <a:schemeClr val="tx1">
                    <a:lumMod val="95000"/>
                    <a:lumOff val="5000"/>
                  </a:schemeClr>
                </a:solidFill>
              </a:rPr>
              <a:t>, регламентирующие различные аспекты реализации средств защиты.</a:t>
            </a:r>
          </a:p>
          <a:p>
            <a:pPr marL="0" indent="0" algn="just">
              <a:buNone/>
            </a:pPr>
            <a:r>
              <a:rPr lang="en-US" sz="2400" dirty="0" smtClean="0">
                <a:solidFill>
                  <a:schemeClr val="tx1">
                    <a:lumMod val="95000"/>
                    <a:lumOff val="5000"/>
                  </a:schemeClr>
                </a:solidFill>
              </a:rPr>
              <a:t>	</a:t>
            </a:r>
            <a:r>
              <a:rPr lang="ru-RU" sz="2400" dirty="0" smtClean="0">
                <a:solidFill>
                  <a:schemeClr val="tx1">
                    <a:lumMod val="95000"/>
                    <a:lumOff val="5000"/>
                  </a:schemeClr>
                </a:solidFill>
              </a:rPr>
              <a:t>Важно </a:t>
            </a:r>
            <a:r>
              <a:rPr lang="ru-RU" sz="2400" dirty="0">
                <a:solidFill>
                  <a:schemeClr val="tx1">
                    <a:lumMod val="95000"/>
                    <a:lumOff val="5000"/>
                  </a:schemeClr>
                </a:solidFill>
              </a:rPr>
              <a:t>отметить, что между эти видами нормативных документов нет глухой стены. Оценочные стандарты выделяют важнейшие, с точки зрения ИБ, аспекты ИС, играя роль архитектурных спецификаций. Технические спецификации определяют, как строить ИС предписанной архитектуры.</a:t>
            </a:r>
          </a:p>
          <a:p>
            <a:pPr marL="0" indent="0" algn="just">
              <a:buNone/>
            </a:pPr>
            <a:r>
              <a:rPr lang="en-US" sz="2400" dirty="0" smtClean="0">
                <a:solidFill>
                  <a:schemeClr val="tx1">
                    <a:lumMod val="95000"/>
                    <a:lumOff val="5000"/>
                  </a:schemeClr>
                </a:solidFill>
              </a:rPr>
              <a:t>	</a:t>
            </a:r>
            <a:r>
              <a:rPr lang="ru-RU" sz="2400" dirty="0" smtClean="0">
                <a:solidFill>
                  <a:schemeClr val="tx1">
                    <a:lumMod val="95000"/>
                    <a:lumOff val="5000"/>
                  </a:schemeClr>
                </a:solidFill>
              </a:rPr>
              <a:t>Рассмотрим </a:t>
            </a:r>
            <a:r>
              <a:rPr lang="ru-RU" sz="2400" dirty="0">
                <a:solidFill>
                  <a:schemeClr val="tx1">
                    <a:lumMod val="95000"/>
                    <a:lumOff val="5000"/>
                  </a:schemeClr>
                </a:solidFill>
              </a:rPr>
              <a:t>следующие документы: </a:t>
            </a:r>
            <a:r>
              <a:rPr lang="ru-RU" sz="2400" b="1" i="1" dirty="0">
                <a:solidFill>
                  <a:schemeClr val="tx1">
                    <a:lumMod val="95000"/>
                    <a:lumOff val="5000"/>
                  </a:schemeClr>
                </a:solidFill>
              </a:rPr>
              <a:t>«Оранжевая книга», рекомендации Х.800, стандарт ISO/IEC 15408 «Критерии оценки безопасности информационных технологий».</a:t>
            </a:r>
          </a:p>
          <a:p>
            <a:pPr algn="just"/>
            <a:endParaRPr lang="ru-RU" sz="2400" dirty="0">
              <a:solidFill>
                <a:schemeClr val="tx1">
                  <a:lumMod val="95000"/>
                  <a:lumOff val="5000"/>
                </a:schemeClr>
              </a:solidFill>
            </a:endParaRPr>
          </a:p>
        </p:txBody>
      </p:sp>
    </p:spTree>
    <p:extLst>
      <p:ext uri="{BB962C8B-B14F-4D97-AF65-F5344CB8AC3E}">
        <p14:creationId xmlns:p14="http://schemas.microsoft.com/office/powerpoint/2010/main" val="6683718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050587" y="311286"/>
            <a:ext cx="11141413" cy="6186792"/>
          </a:xfrm>
        </p:spPr>
        <p:txBody>
          <a:bodyPr>
            <a:noAutofit/>
          </a:bodyPr>
          <a:lstStyle/>
          <a:p>
            <a:pPr marL="0" indent="0" algn="just">
              <a:buNone/>
            </a:pPr>
            <a:r>
              <a:rPr lang="ru-RU" sz="2200" dirty="0">
                <a:solidFill>
                  <a:schemeClr val="tx1">
                    <a:lumMod val="95000"/>
                    <a:lumOff val="5000"/>
                  </a:schemeClr>
                </a:solidFill>
              </a:rPr>
              <a:t>Коротко классификацию "Оранжевой книги" можно сформулировать так:</a:t>
            </a:r>
          </a:p>
          <a:p>
            <a:pPr lvl="2" algn="just"/>
            <a:r>
              <a:rPr lang="ru-RU" sz="2200" dirty="0">
                <a:solidFill>
                  <a:schemeClr val="tx1">
                    <a:lumMod val="95000"/>
                    <a:lumOff val="5000"/>
                  </a:schemeClr>
                </a:solidFill>
              </a:rPr>
              <a:t>уровень С — произвольное управление доступом;</a:t>
            </a:r>
          </a:p>
          <a:p>
            <a:pPr lvl="2" algn="just"/>
            <a:r>
              <a:rPr lang="ru-RU" sz="2200" dirty="0">
                <a:solidFill>
                  <a:schemeClr val="tx1">
                    <a:lumMod val="95000"/>
                    <a:lumOff val="5000"/>
                  </a:schemeClr>
                </a:solidFill>
              </a:rPr>
              <a:t>уровень В — принудительное управление доступом;</a:t>
            </a:r>
          </a:p>
          <a:p>
            <a:pPr lvl="2" algn="just"/>
            <a:r>
              <a:rPr lang="ru-RU" sz="2200" dirty="0">
                <a:solidFill>
                  <a:schemeClr val="tx1">
                    <a:lumMod val="95000"/>
                    <a:lumOff val="5000"/>
                  </a:schemeClr>
                </a:solidFill>
              </a:rPr>
              <a:t>уровень А — верифицируемая безопасность.</a:t>
            </a:r>
          </a:p>
          <a:p>
            <a:pPr marL="0" indent="0" algn="just">
              <a:buNone/>
            </a:pPr>
            <a:r>
              <a:rPr lang="ru-RU" sz="2200" dirty="0">
                <a:solidFill>
                  <a:schemeClr val="tx1">
                    <a:lumMod val="95000"/>
                    <a:lumOff val="5000"/>
                  </a:schemeClr>
                </a:solidFill>
              </a:rPr>
              <a:t>Конечно, в адрес "Критериев ..." можно высказать целый ряд серьезных замечаний (таких, например, как полное игнорирование проблем, возникающих в распределенных системах). Тем не менее, следует подчеркнуть, что публикация "Оранжевой книги" без всякого преувеличения стала эпохальным событием в области  информационной  безопасности. Появился общепризнанный понятийный базис, без которого даже обсуждение проблем ИБ было бы затруднительным.</a:t>
            </a:r>
          </a:p>
          <a:p>
            <a:pPr marL="0" indent="0" algn="just">
              <a:buNone/>
            </a:pPr>
            <a:r>
              <a:rPr lang="ru-RU" sz="2200" dirty="0">
                <a:solidFill>
                  <a:schemeClr val="tx1">
                    <a:lumMod val="95000"/>
                    <a:lumOff val="5000"/>
                  </a:schemeClr>
                </a:solidFill>
              </a:rPr>
              <a:t>Отметим, что огромный идейный потенциал "Оранжевой книги" пока во многом остается невостребованным. Прежде всего это касается концепции технологической гарантированности, охватывающей весь жизненный цикл системы — от выработки спецификаций до фазы эксплуатации.</a:t>
            </a:r>
          </a:p>
          <a:p>
            <a:pPr marL="0" indent="0" algn="just">
              <a:buNone/>
            </a:pPr>
            <a:endParaRPr lang="ru-RU" sz="2200" dirty="0">
              <a:solidFill>
                <a:schemeClr val="tx1">
                  <a:lumMod val="95000"/>
                  <a:lumOff val="5000"/>
                </a:schemeClr>
              </a:solidFill>
            </a:endParaRPr>
          </a:p>
        </p:txBody>
      </p:sp>
    </p:spTree>
    <p:extLst>
      <p:ext uri="{BB962C8B-B14F-4D97-AF65-F5344CB8AC3E}">
        <p14:creationId xmlns:p14="http://schemas.microsoft.com/office/powerpoint/2010/main" val="202046966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99920" y="0"/>
            <a:ext cx="11992080" cy="1280890"/>
          </a:xfrm>
        </p:spPr>
        <p:txBody>
          <a:bodyPr/>
          <a:lstStyle/>
          <a:p>
            <a:r>
              <a:rPr lang="ru-RU" b="1" dirty="0"/>
              <a:t>Интерпретация "Оранжевой книги" для сетевых </a:t>
            </a:r>
            <a:r>
              <a:rPr lang="en-US" b="1" dirty="0" smtClean="0"/>
              <a:t>				</a:t>
            </a:r>
            <a:r>
              <a:rPr lang="ru-RU" b="1" dirty="0" smtClean="0"/>
              <a:t>конфигураций</a:t>
            </a:r>
            <a:endParaRPr lang="ru-RU" b="1" dirty="0"/>
          </a:p>
        </p:txBody>
      </p:sp>
      <p:sp>
        <p:nvSpPr>
          <p:cNvPr id="3" name="Объект 2"/>
          <p:cNvSpPr>
            <a:spLocks noGrp="1"/>
          </p:cNvSpPr>
          <p:nvPr>
            <p:ph idx="1"/>
          </p:nvPr>
        </p:nvSpPr>
        <p:spPr>
          <a:xfrm>
            <a:off x="1536970" y="1280890"/>
            <a:ext cx="10655030" cy="4630332"/>
          </a:xfrm>
        </p:spPr>
        <p:txBody>
          <a:bodyPr>
            <a:noAutofit/>
          </a:bodyPr>
          <a:lstStyle/>
          <a:p>
            <a:pPr marL="0" indent="0" algn="just">
              <a:buNone/>
            </a:pPr>
            <a:r>
              <a:rPr lang="ru-RU" sz="2200" dirty="0">
                <a:solidFill>
                  <a:schemeClr val="tx1">
                    <a:lumMod val="95000"/>
                    <a:lumOff val="5000"/>
                  </a:schemeClr>
                </a:solidFill>
              </a:rPr>
              <a:t>В 1987 году Национальным центром компьютерной безопасности США была опубликована интерпретация "Оранжевой книги" для сетевых конфигураций. Данный документ состоит из двух частей. Первая содержит собственно интерпретацию, во второй рассматриваются сервисы безопасности, специфичные или особенно важные для сетевых конфигураций.</a:t>
            </a:r>
          </a:p>
          <a:p>
            <a:pPr marL="0" indent="0" algn="just">
              <a:buNone/>
            </a:pPr>
            <a:r>
              <a:rPr lang="ru-RU" sz="2200" dirty="0">
                <a:solidFill>
                  <a:schemeClr val="tx1">
                    <a:lumMod val="95000"/>
                    <a:lumOff val="5000"/>
                  </a:schemeClr>
                </a:solidFill>
              </a:rPr>
              <a:t>В первой части вводится минимум новых понятий. Важнейшее из них — сетевая доверенная вычислительная база, распределенный аналог доверенной вычислительной базы изолированных систем. Сетевая доверенная вычислительная база формируется </a:t>
            </a:r>
            <a:r>
              <a:rPr lang="ru-RU" sz="2200" dirty="0" smtClean="0">
                <a:solidFill>
                  <a:schemeClr val="tx1">
                    <a:lumMod val="95000"/>
                    <a:lumOff val="5000"/>
                  </a:schemeClr>
                </a:solidFill>
              </a:rPr>
              <a:t>из</a:t>
            </a:r>
            <a:r>
              <a:rPr lang="ru-RU" sz="2200" dirty="0">
                <a:solidFill>
                  <a:schemeClr val="tx1">
                    <a:lumMod val="95000"/>
                    <a:lumOff val="5000"/>
                  </a:schemeClr>
                </a:solidFill>
              </a:rPr>
              <a:t/>
            </a:r>
            <a:br>
              <a:rPr lang="ru-RU" sz="2200" dirty="0">
                <a:solidFill>
                  <a:schemeClr val="tx1">
                    <a:lumMod val="95000"/>
                    <a:lumOff val="5000"/>
                  </a:schemeClr>
                </a:solidFill>
              </a:rPr>
            </a:br>
            <a:r>
              <a:rPr lang="ru-RU" sz="2200" dirty="0">
                <a:solidFill>
                  <a:schemeClr val="tx1">
                    <a:lumMod val="95000"/>
                    <a:lumOff val="5000"/>
                  </a:schemeClr>
                </a:solidFill>
              </a:rPr>
              <a:t>всех частей всех компонентов сети, обеспечивающих информационную безопасность. Доверенная сетевая система должна обеспечивать такое распределение защитных механизмов, чтобы общая политика безопасности реализовывалась, несмотря на уязвимость коммуникационных путей и на параллельную, асинхронную работу компонентов.</a:t>
            </a:r>
          </a:p>
          <a:p>
            <a:pPr marL="0" indent="0" algn="just">
              <a:buNone/>
            </a:pPr>
            <a:endParaRPr lang="ru-RU" sz="2200" dirty="0">
              <a:solidFill>
                <a:schemeClr val="tx1">
                  <a:lumMod val="95000"/>
                  <a:lumOff val="5000"/>
                </a:schemeClr>
              </a:solidFill>
            </a:endParaRPr>
          </a:p>
        </p:txBody>
      </p:sp>
    </p:spTree>
    <p:extLst>
      <p:ext uri="{BB962C8B-B14F-4D97-AF65-F5344CB8AC3E}">
        <p14:creationId xmlns:p14="http://schemas.microsoft.com/office/powerpoint/2010/main" val="190428055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655356" y="363166"/>
            <a:ext cx="10231843" cy="5979268"/>
          </a:xfrm>
        </p:spPr>
        <p:txBody>
          <a:bodyPr>
            <a:noAutofit/>
          </a:bodyPr>
          <a:lstStyle/>
          <a:p>
            <a:pPr marL="0" indent="0" algn="just">
              <a:buNone/>
            </a:pPr>
            <a:r>
              <a:rPr lang="en-US" sz="2200" dirty="0" smtClean="0">
                <a:solidFill>
                  <a:schemeClr val="tx1">
                    <a:lumMod val="95000"/>
                    <a:lumOff val="5000"/>
                  </a:schemeClr>
                </a:solidFill>
              </a:rPr>
              <a:t>	</a:t>
            </a:r>
            <a:r>
              <a:rPr lang="ru-RU" sz="2200" dirty="0" smtClean="0">
                <a:solidFill>
                  <a:schemeClr val="tx1">
                    <a:lumMod val="95000"/>
                    <a:lumOff val="5000"/>
                  </a:schemeClr>
                </a:solidFill>
              </a:rPr>
              <a:t>Прямой </a:t>
            </a:r>
            <a:r>
              <a:rPr lang="ru-RU" sz="2200" dirty="0">
                <a:solidFill>
                  <a:schemeClr val="tx1">
                    <a:lumMod val="95000"/>
                    <a:lumOff val="5000"/>
                  </a:schemeClr>
                </a:solidFill>
              </a:rPr>
              <a:t>зависимости между вычислительными базами компонентов, рассматриваемых как изолированные системы, и фрагментами сетевой вычислительной базы не существует. Более того, нет прямой зависимости и между уровнями безопасности отдельных компонентов и уровнем безопасности всей сетевой конфигурации.</a:t>
            </a:r>
          </a:p>
          <a:p>
            <a:pPr marL="0" indent="0" algn="just">
              <a:buNone/>
            </a:pPr>
            <a:r>
              <a:rPr lang="en-US" sz="2200" dirty="0" smtClean="0">
                <a:solidFill>
                  <a:schemeClr val="tx1">
                    <a:lumMod val="95000"/>
                    <a:lumOff val="5000"/>
                  </a:schemeClr>
                </a:solidFill>
              </a:rPr>
              <a:t>	</a:t>
            </a:r>
            <a:r>
              <a:rPr lang="ru-RU" sz="2200" dirty="0" smtClean="0">
                <a:solidFill>
                  <a:schemeClr val="tx1">
                    <a:lumMod val="95000"/>
                    <a:lumOff val="5000"/>
                  </a:schemeClr>
                </a:solidFill>
              </a:rPr>
              <a:t>Интерпретация </a:t>
            </a:r>
            <a:r>
              <a:rPr lang="ru-RU" sz="2200" dirty="0">
                <a:solidFill>
                  <a:schemeClr val="tx1">
                    <a:lumMod val="95000"/>
                    <a:lumOff val="5000"/>
                  </a:schemeClr>
                </a:solidFill>
              </a:rPr>
              <a:t>отличается от самих "Критериев" учетом динамичности сетевых конфигураций. Предусматривается наличие средств проверки подлинности и корректности функционирования компонентов перед их включением в сеть, наличие протокола взаимной проверки компонентами корректности функционирования друг друга, а также присутствие средств оповещения администратора о неполадках в сети. Сетевая конфигурация должна быть устойчива к отказам отдельных компонентов или коммуникационных путей.</a:t>
            </a:r>
          </a:p>
        </p:txBody>
      </p:sp>
    </p:spTree>
    <p:extLst>
      <p:ext uri="{BB962C8B-B14F-4D97-AF65-F5344CB8AC3E}">
        <p14:creationId xmlns:p14="http://schemas.microsoft.com/office/powerpoint/2010/main" val="413832224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653702" y="272373"/>
            <a:ext cx="10175132" cy="6206247"/>
          </a:xfrm>
        </p:spPr>
        <p:txBody>
          <a:bodyPr>
            <a:noAutofit/>
          </a:bodyPr>
          <a:lstStyle/>
          <a:p>
            <a:pPr marL="0" indent="0" algn="just">
              <a:buNone/>
            </a:pPr>
            <a:r>
              <a:rPr lang="ru-RU" sz="2200" dirty="0">
                <a:solidFill>
                  <a:schemeClr val="tx1">
                    <a:lumMod val="95000"/>
                    <a:lumOff val="5000"/>
                  </a:schemeClr>
                </a:solidFill>
              </a:rPr>
              <a:t>Среди защитных механизмов в сетевых конфигурациях на первом месте стоит криптография, помогающая поддерживать как конфиденциальность, так и целостность. Следствием использования криптографических методов является необходимость реализации механизмов управления ключами.</a:t>
            </a:r>
          </a:p>
          <a:p>
            <a:pPr marL="0" indent="0" algn="just">
              <a:buNone/>
            </a:pPr>
            <a:r>
              <a:rPr lang="ru-RU" sz="2200" dirty="0">
                <a:solidFill>
                  <a:schemeClr val="tx1">
                    <a:lumMod val="95000"/>
                    <a:lumOff val="5000"/>
                  </a:schemeClr>
                </a:solidFill>
              </a:rPr>
              <a:t>Систематическое рассмотрение вопросов доступности является новшеством по сравнению не только с "Оранжевой книгой", но и с рекомендациями Х.800. Сетевой сервис перестает быть доступным, когда пропускная способность коммуникационных каналов падает ниже минимально допустимого уровня или сервис не в состоянии обслуживать запросы. Удаленный ресурс может стать недоступным и вследствие нарушения равноправия в обслуживании пользователей. Доверенная система должна иметь возможность обнаруживать ситуации недоступности, уметь возвращаться к нормальной работе и противостоять атакам на доступность.</a:t>
            </a:r>
          </a:p>
          <a:p>
            <a:pPr marL="0" indent="0" algn="just">
              <a:buNone/>
            </a:pPr>
            <a:endParaRPr lang="ru-RU" sz="2200" dirty="0">
              <a:solidFill>
                <a:schemeClr val="tx1">
                  <a:lumMod val="95000"/>
                  <a:lumOff val="5000"/>
                </a:schemeClr>
              </a:solidFill>
            </a:endParaRPr>
          </a:p>
        </p:txBody>
      </p:sp>
    </p:spTree>
    <p:extLst>
      <p:ext uri="{BB962C8B-B14F-4D97-AF65-F5344CB8AC3E}">
        <p14:creationId xmlns:p14="http://schemas.microsoft.com/office/powerpoint/2010/main" val="31443872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713723" y="265889"/>
            <a:ext cx="10329120" cy="6271097"/>
          </a:xfrm>
        </p:spPr>
        <p:txBody>
          <a:bodyPr>
            <a:noAutofit/>
          </a:bodyPr>
          <a:lstStyle/>
          <a:p>
            <a:pPr marL="0" indent="0" algn="just">
              <a:buNone/>
            </a:pPr>
            <a:r>
              <a:rPr lang="ru-RU" sz="2200" dirty="0">
                <a:solidFill>
                  <a:schemeClr val="tx1">
                    <a:lumMod val="95000"/>
                    <a:lumOff val="5000"/>
                  </a:schemeClr>
                </a:solidFill>
              </a:rPr>
              <a:t>Для обеспечения непрерывности функционирования могут применяться следующие защитные меры:</a:t>
            </a:r>
          </a:p>
          <a:p>
            <a:pPr lvl="2" algn="just"/>
            <a:r>
              <a:rPr lang="ru-RU" sz="2200" dirty="0">
                <a:solidFill>
                  <a:schemeClr val="tx1">
                    <a:lumMod val="95000"/>
                    <a:lumOff val="5000"/>
                  </a:schemeClr>
                </a:solidFill>
              </a:rPr>
              <a:t>внесение в конфигурацию той или иной формы избыточности (резервное оборудование, запасные каналы связи и т.п.);</a:t>
            </a:r>
          </a:p>
          <a:p>
            <a:pPr lvl="2" algn="just"/>
            <a:r>
              <a:rPr lang="ru-RU" sz="2200" dirty="0">
                <a:solidFill>
                  <a:schemeClr val="tx1">
                    <a:lumMod val="95000"/>
                    <a:lumOff val="5000"/>
                  </a:schemeClr>
                </a:solidFill>
              </a:rPr>
              <a:t>наличие средств реконфигурирования для изоляции и/или замены узлов или коммуникационных каналов, отказавших или подвергшихся атаке на доступность;</a:t>
            </a:r>
          </a:p>
          <a:p>
            <a:pPr lvl="2" algn="just"/>
            <a:r>
              <a:rPr lang="ru-RU" sz="2200" dirty="0" err="1">
                <a:solidFill>
                  <a:schemeClr val="tx1">
                    <a:lumMod val="95000"/>
                    <a:lumOff val="5000"/>
                  </a:schemeClr>
                </a:solidFill>
              </a:rPr>
              <a:t>рассредоточенность</a:t>
            </a:r>
            <a:r>
              <a:rPr lang="ru-RU" sz="2200" dirty="0">
                <a:solidFill>
                  <a:schemeClr val="tx1">
                    <a:lumMod val="95000"/>
                    <a:lumOff val="5000"/>
                  </a:schemeClr>
                </a:solidFill>
              </a:rPr>
              <a:t> сетевого управления, отсутствие единой точки отказа;</a:t>
            </a:r>
          </a:p>
          <a:p>
            <a:pPr lvl="2" algn="just"/>
            <a:r>
              <a:rPr lang="ru-RU" sz="2200" dirty="0">
                <a:solidFill>
                  <a:schemeClr val="tx1">
                    <a:lumMod val="95000"/>
                    <a:lumOff val="5000"/>
                  </a:schemeClr>
                </a:solidFill>
              </a:rPr>
              <a:t>наличие средств нейтрализации отказов (обнаружение отказавших компонентов, оценка последствий, восстановление после отказов);</a:t>
            </a:r>
          </a:p>
          <a:p>
            <a:pPr lvl="2" algn="just"/>
            <a:r>
              <a:rPr lang="ru-RU" sz="2200" dirty="0">
                <a:solidFill>
                  <a:schemeClr val="tx1">
                    <a:lumMod val="95000"/>
                    <a:lumOff val="5000"/>
                  </a:schemeClr>
                </a:solidFill>
              </a:rPr>
              <a:t>выделение подсетей и изоляция групп пользователей друг от друга.</a:t>
            </a:r>
          </a:p>
          <a:p>
            <a:pPr algn="just"/>
            <a:endParaRPr lang="ru-RU" sz="2200" dirty="0">
              <a:solidFill>
                <a:schemeClr val="tx1">
                  <a:lumMod val="95000"/>
                  <a:lumOff val="5000"/>
                </a:schemeClr>
              </a:solidFill>
            </a:endParaRPr>
          </a:p>
        </p:txBody>
      </p:sp>
    </p:spTree>
    <p:extLst>
      <p:ext uri="{BB962C8B-B14F-4D97-AF65-F5344CB8AC3E}">
        <p14:creationId xmlns:p14="http://schemas.microsoft.com/office/powerpoint/2010/main" val="11723067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56346" y="1577420"/>
            <a:ext cx="9469373" cy="2488742"/>
          </a:xfrm>
        </p:spPr>
        <p:txBody>
          <a:bodyPr>
            <a:normAutofit/>
          </a:bodyPr>
          <a:lstStyle/>
          <a:p>
            <a:pPr lvl="1" algn="ctr" defTabSz="457200" rtl="0">
              <a:spcBef>
                <a:spcPct val="0"/>
              </a:spcBef>
            </a:pPr>
            <a:r>
              <a:rPr lang="ru-RU" sz="3600" b="1" dirty="0">
                <a:solidFill>
                  <a:schemeClr val="accent5">
                    <a:lumMod val="50000"/>
                  </a:schemeClr>
                </a:solidFill>
              </a:rPr>
              <a:t>Информационная безопасность распределенных систем. Рекомендации </a:t>
            </a:r>
            <a:r>
              <a:rPr lang="ru-RU" sz="3600" b="1" dirty="0" smtClean="0">
                <a:solidFill>
                  <a:schemeClr val="accent5">
                    <a:lumMod val="50000"/>
                  </a:schemeClr>
                </a:solidFill>
              </a:rPr>
              <a:t>Х.800.</a:t>
            </a:r>
            <a:r>
              <a:rPr lang="ru-RU" sz="3600" b="1" dirty="0">
                <a:solidFill>
                  <a:schemeClr val="accent5">
                    <a:lumMod val="50000"/>
                  </a:schemeClr>
                </a:solidFill>
              </a:rPr>
              <a:t/>
            </a:r>
            <a:br>
              <a:rPr lang="ru-RU" sz="3600" b="1" dirty="0">
                <a:solidFill>
                  <a:schemeClr val="accent5">
                    <a:lumMod val="50000"/>
                  </a:schemeClr>
                </a:solidFill>
              </a:rPr>
            </a:br>
            <a:endParaRPr lang="ru-RU" sz="3600" dirty="0">
              <a:solidFill>
                <a:schemeClr val="accent5">
                  <a:lumMod val="50000"/>
                </a:schemeClr>
              </a:solidFill>
            </a:endParaRPr>
          </a:p>
        </p:txBody>
      </p:sp>
    </p:spTree>
    <p:extLst>
      <p:ext uri="{BB962C8B-B14F-4D97-AF65-F5344CB8AC3E}">
        <p14:creationId xmlns:p14="http://schemas.microsoft.com/office/powerpoint/2010/main" val="32628688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38831" y="0"/>
            <a:ext cx="8911687" cy="1280890"/>
          </a:xfrm>
        </p:spPr>
        <p:txBody>
          <a:bodyPr/>
          <a:lstStyle/>
          <a:p>
            <a:r>
              <a:rPr lang="ru-RU" b="1" dirty="0"/>
              <a:t>Сетевые сервисы безопасности</a:t>
            </a:r>
            <a:br>
              <a:rPr lang="ru-RU" b="1" dirty="0"/>
            </a:br>
            <a:endParaRPr lang="ru-RU" dirty="0"/>
          </a:p>
        </p:txBody>
      </p:sp>
      <p:sp>
        <p:nvSpPr>
          <p:cNvPr id="3" name="Объект 2"/>
          <p:cNvSpPr>
            <a:spLocks noGrp="1"/>
          </p:cNvSpPr>
          <p:nvPr>
            <p:ph idx="1"/>
          </p:nvPr>
        </p:nvSpPr>
        <p:spPr>
          <a:xfrm>
            <a:off x="1888820" y="1280889"/>
            <a:ext cx="10115111" cy="4302787"/>
          </a:xfrm>
        </p:spPr>
        <p:txBody>
          <a:bodyPr>
            <a:normAutofit/>
          </a:bodyPr>
          <a:lstStyle/>
          <a:p>
            <a:pPr marL="0" indent="0" algn="just">
              <a:buNone/>
            </a:pPr>
            <a:r>
              <a:rPr lang="ru-RU" sz="2200" dirty="0">
                <a:solidFill>
                  <a:schemeClr val="tx1">
                    <a:lumMod val="95000"/>
                    <a:lumOff val="5000"/>
                  </a:schemeClr>
                </a:solidFill>
              </a:rPr>
              <a:t>Техническая спецификация Х.800 появилась немногим позднее "Оранжевой книги", но весьма полно и глубоко трактует вопросы информационной безопасности распределенных систем.</a:t>
            </a:r>
          </a:p>
          <a:p>
            <a:pPr marL="0" indent="0" algn="just">
              <a:buNone/>
            </a:pPr>
            <a:r>
              <a:rPr lang="ru-RU" sz="2200" dirty="0">
                <a:solidFill>
                  <a:schemeClr val="tx1">
                    <a:lumMod val="95000"/>
                    <a:lumOff val="5000"/>
                  </a:schemeClr>
                </a:solidFill>
              </a:rPr>
              <a:t>Рекомендации Х.800 — документ довольно обширный. Остановимся на специфических сетевых функциях (сервисах) безопасности, а также на необходимых для их реализации защитных механизмах.</a:t>
            </a:r>
          </a:p>
        </p:txBody>
      </p:sp>
    </p:spTree>
    <p:extLst>
      <p:ext uri="{BB962C8B-B14F-4D97-AF65-F5344CB8AC3E}">
        <p14:creationId xmlns:p14="http://schemas.microsoft.com/office/powerpoint/2010/main" val="39174867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459149" y="155642"/>
            <a:ext cx="10466962" cy="6858000"/>
          </a:xfrm>
        </p:spPr>
        <p:txBody>
          <a:bodyPr>
            <a:noAutofit/>
          </a:bodyPr>
          <a:lstStyle/>
          <a:p>
            <a:pPr marL="0" indent="0" algn="just">
              <a:buNone/>
            </a:pPr>
            <a:r>
              <a:rPr lang="ru-RU" sz="2200" u="sng" dirty="0">
                <a:solidFill>
                  <a:schemeClr val="tx1">
                    <a:lumMod val="95000"/>
                    <a:lumOff val="5000"/>
                  </a:schemeClr>
                </a:solidFill>
              </a:rPr>
              <a:t>Выделяют следующие сервисы безопасности и исполняемые ими роли:</a:t>
            </a:r>
            <a:endParaRPr lang="ru-RU" sz="2200" dirty="0">
              <a:solidFill>
                <a:schemeClr val="tx1">
                  <a:lumMod val="95000"/>
                  <a:lumOff val="5000"/>
                </a:schemeClr>
              </a:solidFill>
            </a:endParaRPr>
          </a:p>
          <a:p>
            <a:pPr marL="0" indent="0" algn="just">
              <a:buNone/>
            </a:pPr>
            <a:r>
              <a:rPr lang="ru-RU" sz="2200" b="1" dirty="0">
                <a:solidFill>
                  <a:schemeClr val="tx1">
                    <a:lumMod val="95000"/>
                    <a:lumOff val="5000"/>
                  </a:schemeClr>
                </a:solidFill>
              </a:rPr>
              <a:t>Аутентификация. </a:t>
            </a:r>
            <a:r>
              <a:rPr lang="ru-RU" sz="2200" dirty="0">
                <a:solidFill>
                  <a:schemeClr val="tx1">
                    <a:lumMod val="95000"/>
                    <a:lumOff val="5000"/>
                  </a:schemeClr>
                </a:solidFill>
              </a:rPr>
              <a:t>Данный сервис обеспечивает проверку подлинности партнеров по общению и проверку подлинности источника данных. Аутентификация партнеров по общению используется при установлении соединения и, быть может, периодически во время сеанса. Она служит для предотвращения таких угроз, как маскарад и повтор предыдущего сеанса связи. Аутентификация бывает односторонней (обычно клиент доказывает свою подлинность серверу) и двусторонней (взаимной).</a:t>
            </a:r>
          </a:p>
          <a:p>
            <a:pPr marL="0" indent="0" algn="just">
              <a:buNone/>
            </a:pPr>
            <a:r>
              <a:rPr lang="ru-RU" sz="2200" b="1" dirty="0">
                <a:solidFill>
                  <a:schemeClr val="tx1">
                    <a:lumMod val="95000"/>
                    <a:lumOff val="5000"/>
                  </a:schemeClr>
                </a:solidFill>
              </a:rPr>
              <a:t>Управление доступом. </a:t>
            </a:r>
            <a:r>
              <a:rPr lang="ru-RU" sz="2200" dirty="0">
                <a:solidFill>
                  <a:schemeClr val="tx1">
                    <a:lumMod val="95000"/>
                    <a:lumOff val="5000"/>
                  </a:schemeClr>
                </a:solidFill>
              </a:rPr>
              <a:t>Обеспечивает защиту от несанкционированного использования ресурсов, доступных по сети.</a:t>
            </a:r>
          </a:p>
          <a:p>
            <a:pPr marL="0" indent="0" algn="just">
              <a:buNone/>
            </a:pPr>
            <a:r>
              <a:rPr lang="ru-RU" sz="2200" b="1" dirty="0">
                <a:solidFill>
                  <a:schemeClr val="tx1">
                    <a:lumMod val="95000"/>
                    <a:lumOff val="5000"/>
                  </a:schemeClr>
                </a:solidFill>
              </a:rPr>
              <a:t>Конфиденциальность данных. </a:t>
            </a:r>
            <a:r>
              <a:rPr lang="ru-RU" sz="2200" dirty="0">
                <a:solidFill>
                  <a:schemeClr val="tx1">
                    <a:lumMod val="95000"/>
                    <a:lumOff val="5000"/>
                  </a:schemeClr>
                </a:solidFill>
              </a:rPr>
              <a:t>Обеспечивает защиту от несанкционированного получения информации. Отдельно упомянем конфиденциальность трафика (это защита информации, которую можно получить, анализируя сетевые потоки данных).</a:t>
            </a:r>
          </a:p>
          <a:p>
            <a:pPr marL="0" indent="0" algn="just">
              <a:buNone/>
            </a:pPr>
            <a:endParaRPr lang="ru-RU" sz="2200" dirty="0">
              <a:solidFill>
                <a:schemeClr val="tx1">
                  <a:lumMod val="95000"/>
                  <a:lumOff val="5000"/>
                </a:schemeClr>
              </a:solidFill>
            </a:endParaRPr>
          </a:p>
        </p:txBody>
      </p:sp>
    </p:spTree>
    <p:extLst>
      <p:ext uri="{BB962C8B-B14F-4D97-AF65-F5344CB8AC3E}">
        <p14:creationId xmlns:p14="http://schemas.microsoft.com/office/powerpoint/2010/main" val="41864375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713723" y="363165"/>
            <a:ext cx="9803826" cy="6115455"/>
          </a:xfrm>
        </p:spPr>
        <p:txBody>
          <a:bodyPr>
            <a:noAutofit/>
          </a:bodyPr>
          <a:lstStyle/>
          <a:p>
            <a:pPr marL="0" indent="0" algn="just">
              <a:buNone/>
            </a:pPr>
            <a:r>
              <a:rPr lang="ru-RU" sz="2200" b="1" dirty="0">
                <a:solidFill>
                  <a:schemeClr val="tx1">
                    <a:lumMod val="95000"/>
                    <a:lumOff val="5000"/>
                  </a:schemeClr>
                </a:solidFill>
              </a:rPr>
              <a:t>Целостность данных </a:t>
            </a:r>
            <a:r>
              <a:rPr lang="ru-RU" sz="2200" dirty="0">
                <a:solidFill>
                  <a:schemeClr val="tx1">
                    <a:lumMod val="95000"/>
                    <a:lumOff val="5000"/>
                  </a:schemeClr>
                </a:solidFill>
              </a:rPr>
              <a:t>подразделяется на подвиды в зависимости от того, какой тип общения используют партнеры — с установлением соединения или без него, защищаются ли все данные или только отдельные поля, обеспечивается ли восстановление в случае нарушения целостности.</a:t>
            </a:r>
          </a:p>
          <a:p>
            <a:pPr marL="0" indent="0" algn="just">
              <a:buNone/>
            </a:pPr>
            <a:r>
              <a:rPr lang="ru-RU" sz="2200" b="1" dirty="0" err="1">
                <a:solidFill>
                  <a:schemeClr val="tx1">
                    <a:lumMod val="95000"/>
                    <a:lumOff val="5000"/>
                  </a:schemeClr>
                </a:solidFill>
              </a:rPr>
              <a:t>Неотказуемость</a:t>
            </a:r>
            <a:r>
              <a:rPr lang="ru-RU" sz="2200" b="1" dirty="0">
                <a:solidFill>
                  <a:schemeClr val="tx1">
                    <a:lumMod val="95000"/>
                    <a:lumOff val="5000"/>
                  </a:schemeClr>
                </a:solidFill>
              </a:rPr>
              <a:t> </a:t>
            </a:r>
            <a:r>
              <a:rPr lang="ru-RU" sz="2200" dirty="0">
                <a:solidFill>
                  <a:schemeClr val="tx1">
                    <a:lumMod val="95000"/>
                    <a:lumOff val="5000"/>
                  </a:schemeClr>
                </a:solidFill>
              </a:rPr>
              <a:t>(невозможность отказаться от совершенных действий) обеспечивает два вида услуг:</a:t>
            </a:r>
          </a:p>
          <a:p>
            <a:pPr lvl="0" algn="just"/>
            <a:r>
              <a:rPr lang="ru-RU" sz="2200" dirty="0" err="1">
                <a:solidFill>
                  <a:schemeClr val="tx1">
                    <a:lumMod val="95000"/>
                    <a:lumOff val="5000"/>
                  </a:schemeClr>
                </a:solidFill>
              </a:rPr>
              <a:t>неотказуемость</a:t>
            </a:r>
            <a:r>
              <a:rPr lang="ru-RU" sz="2200" dirty="0">
                <a:solidFill>
                  <a:schemeClr val="tx1">
                    <a:lumMod val="95000"/>
                    <a:lumOff val="5000"/>
                  </a:schemeClr>
                </a:solidFill>
              </a:rPr>
              <a:t> с подтверждением подлинности источника данных;</a:t>
            </a:r>
          </a:p>
          <a:p>
            <a:pPr lvl="0" algn="just"/>
            <a:r>
              <a:rPr lang="ru-RU" sz="2200" dirty="0" err="1">
                <a:solidFill>
                  <a:schemeClr val="tx1">
                    <a:lumMod val="95000"/>
                    <a:lumOff val="5000"/>
                  </a:schemeClr>
                </a:solidFill>
              </a:rPr>
              <a:t>неотказуемость</a:t>
            </a:r>
            <a:r>
              <a:rPr lang="ru-RU" sz="2200" dirty="0">
                <a:solidFill>
                  <a:schemeClr val="tx1">
                    <a:lumMod val="95000"/>
                    <a:lumOff val="5000"/>
                  </a:schemeClr>
                </a:solidFill>
              </a:rPr>
              <a:t> с подтверждением доставки.</a:t>
            </a:r>
          </a:p>
          <a:p>
            <a:pPr algn="just"/>
            <a:r>
              <a:rPr lang="ru-RU" sz="2200" dirty="0">
                <a:solidFill>
                  <a:schemeClr val="tx1">
                    <a:lumMod val="95000"/>
                    <a:lumOff val="5000"/>
                  </a:schemeClr>
                </a:solidFill>
              </a:rPr>
              <a:t>Побочным продуктом </a:t>
            </a:r>
            <a:r>
              <a:rPr lang="ru-RU" sz="2200" dirty="0" err="1">
                <a:solidFill>
                  <a:schemeClr val="tx1">
                    <a:lumMod val="95000"/>
                    <a:lumOff val="5000"/>
                  </a:schemeClr>
                </a:solidFill>
              </a:rPr>
              <a:t>неотказуемости</a:t>
            </a:r>
            <a:r>
              <a:rPr lang="ru-RU" sz="2200" dirty="0">
                <a:solidFill>
                  <a:schemeClr val="tx1">
                    <a:lumMod val="95000"/>
                    <a:lumOff val="5000"/>
                  </a:schemeClr>
                </a:solidFill>
              </a:rPr>
              <a:t> является аутентификация источника данных.</a:t>
            </a:r>
          </a:p>
          <a:p>
            <a:pPr algn="just"/>
            <a:endParaRPr lang="ru-RU" sz="2200" dirty="0">
              <a:solidFill>
                <a:schemeClr val="tx1">
                  <a:lumMod val="95000"/>
                  <a:lumOff val="5000"/>
                </a:schemeClr>
              </a:solidFill>
            </a:endParaRPr>
          </a:p>
        </p:txBody>
      </p:sp>
    </p:spTree>
    <p:extLst>
      <p:ext uri="{BB962C8B-B14F-4D97-AF65-F5344CB8AC3E}">
        <p14:creationId xmlns:p14="http://schemas.microsoft.com/office/powerpoint/2010/main" val="85803096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7530862" y="457200"/>
            <a:ext cx="4661138" cy="3881336"/>
          </a:xfrm>
        </p:spPr>
        <p:txBody>
          <a:bodyPr>
            <a:normAutofit/>
          </a:bodyPr>
          <a:lstStyle/>
          <a:p>
            <a:pPr marL="0" indent="0" algn="just">
              <a:buNone/>
            </a:pPr>
            <a:r>
              <a:rPr lang="ru-RU" sz="2200" dirty="0">
                <a:solidFill>
                  <a:schemeClr val="tx1">
                    <a:lumMod val="95000"/>
                    <a:lumOff val="5000"/>
                  </a:schemeClr>
                </a:solidFill>
              </a:rPr>
              <a:t>В следующей таблице указаны уровни эталонной семиуровневой модели OSI, на которых могут быть реализованы функции безопасности. Отметим, что прикладные процессы, в принципе, могут взять на себя поддержку всех защитных сервисов.</a:t>
            </a:r>
          </a:p>
          <a:p>
            <a:pPr marL="0" indent="0" algn="just">
              <a:buNone/>
            </a:pPr>
            <a:endParaRPr lang="ru-RU" sz="2200" dirty="0">
              <a:solidFill>
                <a:schemeClr val="tx1">
                  <a:lumMod val="95000"/>
                  <a:lumOff val="5000"/>
                </a:schemeClr>
              </a:solidFill>
            </a:endParaRPr>
          </a:p>
        </p:txBody>
      </p:sp>
      <p:pic>
        <p:nvPicPr>
          <p:cNvPr id="6" name="Рисунок 5"/>
          <p:cNvPicPr>
            <a:picLocks noChangeAspect="1"/>
          </p:cNvPicPr>
          <p:nvPr/>
        </p:nvPicPr>
        <p:blipFill>
          <a:blip r:embed="rId2"/>
          <a:stretch>
            <a:fillRect/>
          </a:stretch>
        </p:blipFill>
        <p:spPr>
          <a:xfrm>
            <a:off x="0" y="0"/>
            <a:ext cx="7213474" cy="6812725"/>
          </a:xfrm>
          <a:prstGeom prst="rect">
            <a:avLst/>
          </a:prstGeom>
        </p:spPr>
      </p:pic>
      <p:sp>
        <p:nvSpPr>
          <p:cNvPr id="7" name="Прямоугольник 6"/>
          <p:cNvSpPr/>
          <p:nvPr/>
        </p:nvSpPr>
        <p:spPr>
          <a:xfrm>
            <a:off x="6744510" y="5657672"/>
            <a:ext cx="5298333" cy="923330"/>
          </a:xfrm>
          <a:prstGeom prst="rect">
            <a:avLst/>
          </a:prstGeom>
        </p:spPr>
        <p:txBody>
          <a:bodyPr wrap="square">
            <a:spAutoFit/>
          </a:bodyPr>
          <a:lstStyle/>
          <a:p>
            <a:pPr marL="661035" algn="just">
              <a:spcAft>
                <a:spcPts val="0"/>
              </a:spcAft>
            </a:pPr>
            <a:r>
              <a:rPr lang="ru-RU" b="1" dirty="0" smtClean="0">
                <a:solidFill>
                  <a:schemeClr val="tx1">
                    <a:lumMod val="95000"/>
                    <a:lumOff val="5000"/>
                  </a:schemeClr>
                </a:solidFill>
                <a:effectLst/>
                <a:latin typeface="Times New Roman" panose="02020603050405020304" pitchFamily="18" charset="0"/>
                <a:ea typeface="Times New Roman" panose="02020603050405020304" pitchFamily="18" charset="0"/>
              </a:rPr>
              <a:t>Табл. 1 </a:t>
            </a:r>
            <a:r>
              <a:rPr lang="ru-RU" dirty="0" smtClean="0">
                <a:solidFill>
                  <a:schemeClr val="tx1">
                    <a:lumMod val="95000"/>
                    <a:lumOff val="5000"/>
                  </a:schemeClr>
                </a:solidFill>
                <a:effectLst/>
                <a:latin typeface="Times New Roman" panose="02020603050405020304" pitchFamily="18" charset="0"/>
                <a:ea typeface="Times New Roman" panose="02020603050405020304" pitchFamily="18" charset="0"/>
              </a:rPr>
              <a:t>Распределение функций безопасности по уровням эталонной семиуровневой</a:t>
            </a:r>
            <a:r>
              <a:rPr lang="en-US" dirty="0" smtClean="0">
                <a:solidFill>
                  <a:schemeClr val="tx1">
                    <a:lumMod val="95000"/>
                    <a:lumOff val="5000"/>
                  </a:schemeClr>
                </a:solidFill>
                <a:effectLst/>
                <a:latin typeface="Times New Roman" panose="02020603050405020304" pitchFamily="18" charset="0"/>
                <a:ea typeface="Times New Roman" panose="02020603050405020304" pitchFamily="18" charset="0"/>
              </a:rPr>
              <a:t> </a:t>
            </a:r>
            <a:r>
              <a:rPr lang="ru-RU" dirty="0" smtClean="0">
                <a:solidFill>
                  <a:schemeClr val="tx1">
                    <a:lumMod val="95000"/>
                    <a:lumOff val="5000"/>
                  </a:schemeClr>
                </a:solidFill>
                <a:effectLst/>
                <a:latin typeface="Times New Roman" panose="02020603050405020304" pitchFamily="18" charset="0"/>
                <a:ea typeface="Times New Roman" panose="02020603050405020304" pitchFamily="18" charset="0"/>
              </a:rPr>
              <a:t>модели OSI.</a:t>
            </a:r>
            <a:endParaRPr lang="ru-RU" dirty="0">
              <a:solidFill>
                <a:schemeClr val="tx1">
                  <a:lumMod val="95000"/>
                  <a:lumOff val="5000"/>
                </a:schemeClr>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9821713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381329" y="1616331"/>
            <a:ext cx="9967642" cy="4064622"/>
          </a:xfrm>
        </p:spPr>
        <p:txBody>
          <a:bodyPr>
            <a:normAutofit/>
          </a:bodyPr>
          <a:lstStyle/>
          <a:p>
            <a:pPr algn="ctr"/>
            <a:r>
              <a:rPr lang="ru-RU" b="1" dirty="0">
                <a:solidFill>
                  <a:schemeClr val="accent5">
                    <a:lumMod val="50000"/>
                  </a:schemeClr>
                </a:solidFill>
              </a:rPr>
              <a:t>Оценочные стандарты и технические спецификации.</a:t>
            </a:r>
            <a:r>
              <a:rPr lang="ru-RU" dirty="0">
                <a:solidFill>
                  <a:schemeClr val="accent5">
                    <a:lumMod val="50000"/>
                  </a:schemeClr>
                </a:solidFill>
              </a:rPr>
              <a:t/>
            </a:r>
            <a:br>
              <a:rPr lang="ru-RU" dirty="0">
                <a:solidFill>
                  <a:schemeClr val="accent5">
                    <a:lumMod val="50000"/>
                  </a:schemeClr>
                </a:solidFill>
              </a:rPr>
            </a:br>
            <a:r>
              <a:rPr lang="ru-RU" b="1" dirty="0">
                <a:solidFill>
                  <a:schemeClr val="accent5">
                    <a:lumMod val="50000"/>
                  </a:schemeClr>
                </a:solidFill>
              </a:rPr>
              <a:t>«Оранжевая книга» как оценочный стандарт.</a:t>
            </a:r>
            <a:r>
              <a:rPr lang="ru-RU" dirty="0">
                <a:solidFill>
                  <a:schemeClr val="accent5">
                    <a:lumMod val="50000"/>
                  </a:schemeClr>
                </a:solidFill>
              </a:rPr>
              <a:t/>
            </a:r>
            <a:br>
              <a:rPr lang="ru-RU" dirty="0">
                <a:solidFill>
                  <a:schemeClr val="accent5">
                    <a:lumMod val="50000"/>
                  </a:schemeClr>
                </a:solidFill>
              </a:rPr>
            </a:br>
            <a:endParaRPr lang="ru-RU" dirty="0">
              <a:solidFill>
                <a:schemeClr val="accent5">
                  <a:lumMod val="50000"/>
                </a:schemeClr>
              </a:solidFill>
            </a:endParaRPr>
          </a:p>
        </p:txBody>
      </p:sp>
    </p:spTree>
    <p:extLst>
      <p:ext uri="{BB962C8B-B14F-4D97-AF65-F5344CB8AC3E}">
        <p14:creationId xmlns:p14="http://schemas.microsoft.com/office/powerpoint/2010/main" val="107996970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80465" y="0"/>
            <a:ext cx="8911687" cy="1280890"/>
          </a:xfrm>
        </p:spPr>
        <p:txBody>
          <a:bodyPr/>
          <a:lstStyle/>
          <a:p>
            <a:r>
              <a:rPr lang="ru-RU" b="1" dirty="0"/>
              <a:t>Сетевые механизмы </a:t>
            </a:r>
            <a:r>
              <a:rPr lang="ru-RU" b="1" dirty="0" smtClean="0"/>
              <a:t>безопасности</a:t>
            </a:r>
            <a:endParaRPr lang="ru-RU" dirty="0"/>
          </a:p>
        </p:txBody>
      </p:sp>
      <p:sp>
        <p:nvSpPr>
          <p:cNvPr id="3" name="Объект 2"/>
          <p:cNvSpPr>
            <a:spLocks noGrp="1"/>
          </p:cNvSpPr>
          <p:nvPr>
            <p:ph idx="1"/>
          </p:nvPr>
        </p:nvSpPr>
        <p:spPr>
          <a:xfrm>
            <a:off x="1459149" y="875490"/>
            <a:ext cx="10564238" cy="5350212"/>
          </a:xfrm>
        </p:spPr>
        <p:txBody>
          <a:bodyPr>
            <a:noAutofit/>
          </a:bodyPr>
          <a:lstStyle/>
          <a:p>
            <a:pPr marL="0" indent="0" algn="just">
              <a:buNone/>
            </a:pPr>
            <a:r>
              <a:rPr lang="ru-RU" sz="2200" dirty="0">
                <a:solidFill>
                  <a:schemeClr val="tx1">
                    <a:lumMod val="95000"/>
                    <a:lumOff val="5000"/>
                  </a:schemeClr>
                </a:solidFill>
              </a:rPr>
              <a:t>Для реализации сервисов (функций) безопасности могут использоваться следующие механизмы и их комбинации:</a:t>
            </a:r>
          </a:p>
          <a:p>
            <a:pPr lvl="1" algn="just"/>
            <a:r>
              <a:rPr lang="ru-RU" sz="2200" dirty="0">
                <a:solidFill>
                  <a:schemeClr val="tx1">
                    <a:lumMod val="95000"/>
                    <a:lumOff val="5000"/>
                  </a:schemeClr>
                </a:solidFill>
              </a:rPr>
              <a:t>шифрование;</a:t>
            </a:r>
          </a:p>
          <a:p>
            <a:pPr lvl="1" algn="just"/>
            <a:r>
              <a:rPr lang="ru-RU" sz="2200" dirty="0">
                <a:solidFill>
                  <a:schemeClr val="tx1">
                    <a:lumMod val="95000"/>
                    <a:lumOff val="5000"/>
                  </a:schemeClr>
                </a:solidFill>
              </a:rPr>
              <a:t>электронная цифровая подпись;</a:t>
            </a:r>
          </a:p>
          <a:p>
            <a:pPr lvl="1" algn="just"/>
            <a:r>
              <a:rPr lang="ru-RU" sz="2200" dirty="0">
                <a:solidFill>
                  <a:schemeClr val="tx1">
                    <a:lumMod val="95000"/>
                    <a:lumOff val="5000"/>
                  </a:schemeClr>
                </a:solidFill>
              </a:rPr>
              <a:t>механизмы управления доступом. Могут располагаться на любой из участвующих в общении сторон или в промежуточной точке;</a:t>
            </a:r>
          </a:p>
          <a:p>
            <a:pPr lvl="1" algn="just"/>
            <a:r>
              <a:rPr lang="ru-RU" sz="2200" dirty="0">
                <a:solidFill>
                  <a:schemeClr val="tx1">
                    <a:lumMod val="95000"/>
                    <a:lumOff val="5000"/>
                  </a:schemeClr>
                </a:solidFill>
              </a:rPr>
              <a:t>механизмы контроля целостности данных. В рекомендациях Х.800 различаются два аспекта целостности: целостность отдельного сообщения или поля информации и целостность потока сообщений или полей информации. Для проверки целостности потока сообщений (то есть для защиты от кражи, переупорядочивания, дублирования и вставки сообщений) используются порядковые номера, временные штампы, криптографическое связывание или иные аналогичные приемы;</a:t>
            </a:r>
          </a:p>
          <a:p>
            <a:pPr algn="just"/>
            <a:endParaRPr lang="ru-RU" sz="2200" dirty="0">
              <a:solidFill>
                <a:schemeClr val="tx1">
                  <a:lumMod val="95000"/>
                  <a:lumOff val="5000"/>
                </a:schemeClr>
              </a:solidFill>
            </a:endParaRPr>
          </a:p>
        </p:txBody>
      </p:sp>
    </p:spTree>
    <p:extLst>
      <p:ext uri="{BB962C8B-B14F-4D97-AF65-F5344CB8AC3E}">
        <p14:creationId xmlns:p14="http://schemas.microsoft.com/office/powerpoint/2010/main" val="94015590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439694" y="-1"/>
            <a:ext cx="10505872" cy="6556443"/>
          </a:xfrm>
        </p:spPr>
        <p:txBody>
          <a:bodyPr>
            <a:noAutofit/>
          </a:bodyPr>
          <a:lstStyle/>
          <a:p>
            <a:pPr lvl="1" algn="just"/>
            <a:r>
              <a:rPr lang="ru-RU" sz="2200" dirty="0">
                <a:solidFill>
                  <a:schemeClr val="tx1">
                    <a:lumMod val="95000"/>
                    <a:lumOff val="5000"/>
                  </a:schemeClr>
                </a:solidFill>
              </a:rPr>
              <a:t>механизмы аутентификации.  Согласно рекомендациям Х.800, аутентификация может достигаться за счет использования паролей, личных карточек или иных устройств аналогичного назначения, криптографических методов, устройств измерения и анализа биометрических характеристик;</a:t>
            </a:r>
          </a:p>
          <a:p>
            <a:pPr lvl="1" algn="just"/>
            <a:r>
              <a:rPr lang="ru-RU" sz="2200" dirty="0">
                <a:solidFill>
                  <a:schemeClr val="tx1">
                    <a:lumMod val="95000"/>
                    <a:lumOff val="5000"/>
                  </a:schemeClr>
                </a:solidFill>
              </a:rPr>
              <a:t>механизмы дополнения трафика;</a:t>
            </a:r>
          </a:p>
          <a:p>
            <a:pPr lvl="1" algn="just"/>
            <a:r>
              <a:rPr lang="ru-RU" sz="2200" dirty="0">
                <a:solidFill>
                  <a:schemeClr val="tx1">
                    <a:lumMod val="95000"/>
                    <a:lumOff val="5000"/>
                  </a:schemeClr>
                </a:solidFill>
              </a:rPr>
              <a:t>механизмы управления маршрутизацией. Маршруты могут выбираться статически или динамически. Оконечная система, зафиксировав неоднократные атаки на определенном маршруте, может отказаться от его использования. На выбор маршрута способна повлиять метка безопасности, ассоциированная с передаваемыми данными;</a:t>
            </a:r>
          </a:p>
          <a:p>
            <a:pPr lvl="1" algn="just"/>
            <a:r>
              <a:rPr lang="ru-RU" sz="2200" dirty="0">
                <a:solidFill>
                  <a:schemeClr val="tx1">
                    <a:lumMod val="95000"/>
                    <a:lumOff val="5000"/>
                  </a:schemeClr>
                </a:solidFill>
              </a:rPr>
              <a:t>механизмы </a:t>
            </a:r>
            <a:r>
              <a:rPr lang="ru-RU" sz="2200" dirty="0" err="1">
                <a:solidFill>
                  <a:schemeClr val="tx1">
                    <a:lumMod val="95000"/>
                    <a:lumOff val="5000"/>
                  </a:schemeClr>
                </a:solidFill>
              </a:rPr>
              <a:t>нотаризации</a:t>
            </a:r>
            <a:r>
              <a:rPr lang="ru-RU" sz="2200" dirty="0">
                <a:solidFill>
                  <a:schemeClr val="tx1">
                    <a:lumMod val="95000"/>
                    <a:lumOff val="5000"/>
                  </a:schemeClr>
                </a:solidFill>
              </a:rPr>
              <a:t>. Служат для заверения таких коммуникационных характеристик, как целостность, время, личности отправителя и получателей. Заверение обеспечивается надежной третьей стороной, обладающей достаточной информацией. Обычно </a:t>
            </a:r>
            <a:r>
              <a:rPr lang="ru-RU" sz="2200" dirty="0" err="1">
                <a:solidFill>
                  <a:schemeClr val="tx1">
                    <a:lumMod val="95000"/>
                    <a:lumOff val="5000"/>
                  </a:schemeClr>
                </a:solidFill>
              </a:rPr>
              <a:t>нотаризация</a:t>
            </a:r>
            <a:r>
              <a:rPr lang="ru-RU" sz="2200" dirty="0">
                <a:solidFill>
                  <a:schemeClr val="tx1">
                    <a:lumMod val="95000"/>
                    <a:lumOff val="5000"/>
                  </a:schemeClr>
                </a:solidFill>
              </a:rPr>
              <a:t> опирается на механизм электронной подписи.</a:t>
            </a:r>
          </a:p>
          <a:p>
            <a:pPr algn="just"/>
            <a:endParaRPr lang="ru-RU" sz="2200" dirty="0">
              <a:solidFill>
                <a:schemeClr val="tx1">
                  <a:lumMod val="95000"/>
                  <a:lumOff val="5000"/>
                </a:schemeClr>
              </a:solidFill>
            </a:endParaRPr>
          </a:p>
          <a:p>
            <a:pPr algn="just"/>
            <a:endParaRPr lang="ru-RU" sz="2200" dirty="0">
              <a:solidFill>
                <a:schemeClr val="tx1">
                  <a:lumMod val="95000"/>
                  <a:lumOff val="5000"/>
                </a:schemeClr>
              </a:solidFill>
            </a:endParaRPr>
          </a:p>
        </p:txBody>
      </p:sp>
    </p:spTree>
    <p:extLst>
      <p:ext uri="{BB962C8B-B14F-4D97-AF65-F5344CB8AC3E}">
        <p14:creationId xmlns:p14="http://schemas.microsoft.com/office/powerpoint/2010/main" val="63538846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46434" y="0"/>
            <a:ext cx="11945566" cy="1280890"/>
          </a:xfrm>
        </p:spPr>
        <p:txBody>
          <a:bodyPr>
            <a:normAutofit/>
          </a:bodyPr>
          <a:lstStyle/>
          <a:p>
            <a:r>
              <a:rPr lang="ru-RU" b="1" dirty="0"/>
              <a:t>Администрирование средств безопасности</a:t>
            </a:r>
            <a:br>
              <a:rPr lang="ru-RU" b="1" dirty="0"/>
            </a:br>
            <a:endParaRPr lang="ru-RU" dirty="0"/>
          </a:p>
        </p:txBody>
      </p:sp>
      <p:sp>
        <p:nvSpPr>
          <p:cNvPr id="3" name="Объект 2"/>
          <p:cNvSpPr>
            <a:spLocks noGrp="1"/>
          </p:cNvSpPr>
          <p:nvPr>
            <p:ph idx="1"/>
          </p:nvPr>
        </p:nvSpPr>
        <p:spPr>
          <a:xfrm>
            <a:off x="1906621" y="914399"/>
            <a:ext cx="9786026" cy="5408579"/>
          </a:xfrm>
        </p:spPr>
        <p:txBody>
          <a:bodyPr>
            <a:noAutofit/>
          </a:bodyPr>
          <a:lstStyle/>
          <a:p>
            <a:pPr marL="0" indent="0" algn="just">
              <a:buNone/>
            </a:pPr>
            <a:r>
              <a:rPr lang="ru-RU" sz="2200" dirty="0">
                <a:solidFill>
                  <a:schemeClr val="tx1">
                    <a:lumMod val="95000"/>
                    <a:lumOff val="5000"/>
                  </a:schemeClr>
                </a:solidFill>
              </a:rPr>
              <a:t>Администрирование средств безопасности включает в себя распространение информации, необходимой для работы сервисов и механизмов безопасности, а также сбор и анализ информации об их функционировании. Примерами могут служить распространение криптографических ключей, установка значений параметров защиты, ведение регистрационного журнала и т.п.</a:t>
            </a:r>
          </a:p>
          <a:p>
            <a:pPr marL="0" indent="0" algn="just">
              <a:buNone/>
            </a:pPr>
            <a:r>
              <a:rPr lang="ru-RU" sz="2200" dirty="0">
                <a:solidFill>
                  <a:schemeClr val="tx1">
                    <a:lumMod val="95000"/>
                    <a:lumOff val="5000"/>
                  </a:schemeClr>
                </a:solidFill>
              </a:rPr>
              <a:t>Концептуальной основой администрирования является информационная база управления безопасностью. Эта база может не существовать как единое (распределенное) хранилище, но каждая из оконечных систем должна располагать информацией, необходимой для реализации избранной политики безопасности.</a:t>
            </a:r>
          </a:p>
          <a:p>
            <a:pPr marL="0" indent="0" algn="just">
              <a:buNone/>
            </a:pPr>
            <a:endParaRPr lang="ru-RU" sz="2200" dirty="0">
              <a:solidFill>
                <a:schemeClr val="tx1">
                  <a:lumMod val="95000"/>
                  <a:lumOff val="5000"/>
                </a:schemeClr>
              </a:solidFill>
            </a:endParaRPr>
          </a:p>
        </p:txBody>
      </p:sp>
    </p:spTree>
    <p:extLst>
      <p:ext uri="{BB962C8B-B14F-4D97-AF65-F5344CB8AC3E}">
        <p14:creationId xmlns:p14="http://schemas.microsoft.com/office/powerpoint/2010/main" val="120294145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616445" y="204281"/>
            <a:ext cx="10348575" cy="6653719"/>
          </a:xfrm>
        </p:spPr>
        <p:txBody>
          <a:bodyPr>
            <a:noAutofit/>
          </a:bodyPr>
          <a:lstStyle/>
          <a:p>
            <a:pPr marL="0" indent="0" algn="just">
              <a:buNone/>
            </a:pPr>
            <a:r>
              <a:rPr lang="ru-RU" sz="2200" dirty="0">
                <a:solidFill>
                  <a:schemeClr val="tx1">
                    <a:lumMod val="95000"/>
                    <a:lumOff val="5000"/>
                  </a:schemeClr>
                </a:solidFill>
              </a:rPr>
              <a:t>Согласно рекомендациям Х.800, усилия администратора средств безопасности должны распределяться по трем направлениям:</a:t>
            </a:r>
          </a:p>
          <a:p>
            <a:pPr lvl="2" algn="just"/>
            <a:r>
              <a:rPr lang="ru-RU" sz="2200" dirty="0">
                <a:solidFill>
                  <a:schemeClr val="tx1">
                    <a:lumMod val="95000"/>
                    <a:lumOff val="5000"/>
                  </a:schemeClr>
                </a:solidFill>
              </a:rPr>
              <a:t>администрирование информационной системы в целом;</a:t>
            </a:r>
          </a:p>
          <a:p>
            <a:pPr lvl="2" algn="just"/>
            <a:r>
              <a:rPr lang="ru-RU" sz="2200" dirty="0">
                <a:solidFill>
                  <a:schemeClr val="tx1">
                    <a:lumMod val="95000"/>
                    <a:lumOff val="5000"/>
                  </a:schemeClr>
                </a:solidFill>
              </a:rPr>
              <a:t>администрирование сервисов безопасности;</a:t>
            </a:r>
          </a:p>
          <a:p>
            <a:pPr lvl="2" algn="just"/>
            <a:r>
              <a:rPr lang="ru-RU" sz="2200" dirty="0">
                <a:solidFill>
                  <a:schemeClr val="tx1">
                    <a:lumMod val="95000"/>
                    <a:lumOff val="5000"/>
                  </a:schemeClr>
                </a:solidFill>
              </a:rPr>
              <a:t>администрирование механизмов безопасности.</a:t>
            </a:r>
          </a:p>
          <a:p>
            <a:pPr marL="0" indent="0" algn="just">
              <a:buNone/>
            </a:pPr>
            <a:r>
              <a:rPr lang="ru-RU" sz="2200" dirty="0">
                <a:solidFill>
                  <a:schemeClr val="tx1">
                    <a:lumMod val="95000"/>
                    <a:lumOff val="5000"/>
                  </a:schemeClr>
                </a:solidFill>
              </a:rPr>
              <a:t>Среди действий, относящихся к ИС в целом, отметим обеспечение актуальности политики безопасности, взаимодействие с другими административными службами, реагирование на происходящие события, аудит и безопасное восстановление.</a:t>
            </a:r>
          </a:p>
          <a:p>
            <a:pPr marL="0" indent="0" algn="just">
              <a:buNone/>
            </a:pPr>
            <a:r>
              <a:rPr lang="ru-RU" sz="2200" dirty="0">
                <a:solidFill>
                  <a:schemeClr val="tx1">
                    <a:lumMod val="95000"/>
                    <a:lumOff val="5000"/>
                  </a:schemeClr>
                </a:solidFill>
              </a:rPr>
              <a:t>Администрирование сервисов безопасности включает в себя определение защищаемых объектов, выработку правил подбора механизмов безопасности (при наличии альтернатив), комбинирование механизмов для реализации сервисов, взаимодействие с другими администраторами для обеспечения согласованной работы.</a:t>
            </a:r>
          </a:p>
          <a:p>
            <a:pPr marL="0" indent="0" algn="just">
              <a:buNone/>
            </a:pPr>
            <a:endParaRPr lang="ru-RU" sz="2200" dirty="0">
              <a:solidFill>
                <a:schemeClr val="tx1">
                  <a:lumMod val="95000"/>
                  <a:lumOff val="5000"/>
                </a:schemeClr>
              </a:solidFill>
            </a:endParaRPr>
          </a:p>
        </p:txBody>
      </p:sp>
    </p:spTree>
    <p:extLst>
      <p:ext uri="{BB962C8B-B14F-4D97-AF65-F5344CB8AC3E}">
        <p14:creationId xmlns:p14="http://schemas.microsoft.com/office/powerpoint/2010/main" val="395041749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421892" y="0"/>
            <a:ext cx="10582039" cy="6858000"/>
          </a:xfrm>
        </p:spPr>
        <p:txBody>
          <a:bodyPr>
            <a:noAutofit/>
          </a:bodyPr>
          <a:lstStyle/>
          <a:p>
            <a:pPr marL="0" indent="0" algn="just">
              <a:buNone/>
            </a:pPr>
            <a:r>
              <a:rPr lang="en-US" dirty="0" smtClean="0">
                <a:solidFill>
                  <a:schemeClr val="tx1">
                    <a:lumMod val="95000"/>
                    <a:lumOff val="5000"/>
                  </a:schemeClr>
                </a:solidFill>
              </a:rPr>
              <a:t>	</a:t>
            </a:r>
            <a:r>
              <a:rPr lang="ru-RU" dirty="0" smtClean="0">
                <a:solidFill>
                  <a:schemeClr val="tx1">
                    <a:lumMod val="95000"/>
                    <a:lumOff val="5000"/>
                  </a:schemeClr>
                </a:solidFill>
              </a:rPr>
              <a:t>Обязанности </a:t>
            </a:r>
            <a:r>
              <a:rPr lang="ru-RU" dirty="0">
                <a:solidFill>
                  <a:schemeClr val="tx1">
                    <a:lumMod val="95000"/>
                    <a:lumOff val="5000"/>
                  </a:schemeClr>
                </a:solidFill>
              </a:rPr>
              <a:t>администратора механизмов безопасности определяются перечнем задействованных механизмов. Типичный список таков:</a:t>
            </a:r>
          </a:p>
          <a:p>
            <a:pPr lvl="1" algn="just"/>
            <a:r>
              <a:rPr lang="ru-RU" sz="1800" dirty="0">
                <a:solidFill>
                  <a:schemeClr val="tx1">
                    <a:lumMod val="95000"/>
                    <a:lumOff val="5000"/>
                  </a:schemeClr>
                </a:solidFill>
              </a:rPr>
              <a:t>управление ключами (генерация и распределение);</a:t>
            </a:r>
          </a:p>
          <a:p>
            <a:pPr lvl="1" algn="just"/>
            <a:r>
              <a:rPr lang="ru-RU" sz="1800" dirty="0">
                <a:solidFill>
                  <a:schemeClr val="tx1">
                    <a:lumMod val="95000"/>
                    <a:lumOff val="5000"/>
                  </a:schemeClr>
                </a:solidFill>
              </a:rPr>
              <a:t>управление шифрованием (установка и синхронизация криптографических параметров). К управлению шифрованием можно отнести и администрирование механизмов электронной подписи. Управление целостностью, если оно обеспечивается криптографическими средствами, также тяготеет к данному направлению;</a:t>
            </a:r>
          </a:p>
          <a:p>
            <a:pPr lvl="1" algn="just"/>
            <a:r>
              <a:rPr lang="ru-RU" sz="1800" dirty="0">
                <a:solidFill>
                  <a:schemeClr val="tx1">
                    <a:lumMod val="95000"/>
                    <a:lumOff val="5000"/>
                  </a:schemeClr>
                </a:solidFill>
              </a:rPr>
              <a:t>администрирование управления доступом (распределение информации, необходимой для управления — паролей, списков доступа и т.п.);</a:t>
            </a:r>
          </a:p>
          <a:p>
            <a:pPr lvl="1" algn="just"/>
            <a:r>
              <a:rPr lang="ru-RU" sz="1800" dirty="0">
                <a:solidFill>
                  <a:schemeClr val="tx1">
                    <a:lumMod val="95000"/>
                    <a:lumOff val="5000"/>
                  </a:schemeClr>
                </a:solidFill>
              </a:rPr>
              <a:t>управление аутентификацией (распределение информации, необходимой для аутентификации — паролей, ключей и т.п.);</a:t>
            </a:r>
          </a:p>
          <a:p>
            <a:pPr lvl="1" algn="just"/>
            <a:r>
              <a:rPr lang="ru-RU" sz="1800" dirty="0">
                <a:solidFill>
                  <a:schemeClr val="tx1">
                    <a:lumMod val="95000"/>
                    <a:lumOff val="5000"/>
                  </a:schemeClr>
                </a:solidFill>
              </a:rPr>
              <a:t>управление дополнением трафика (выработка и поддержание правил, задающих характеристики дополняющих сообщений — частоту отправки, размер и т.п.);</a:t>
            </a:r>
          </a:p>
          <a:p>
            <a:pPr lvl="1" algn="just"/>
            <a:r>
              <a:rPr lang="ru-RU" sz="1800" dirty="0">
                <a:solidFill>
                  <a:schemeClr val="tx1">
                    <a:lumMod val="95000"/>
                    <a:lumOff val="5000"/>
                  </a:schemeClr>
                </a:solidFill>
              </a:rPr>
              <a:t>управление маршрутизацией (выделение доверенных путей);</a:t>
            </a:r>
          </a:p>
          <a:p>
            <a:pPr lvl="1" algn="just"/>
            <a:r>
              <a:rPr lang="ru-RU" sz="1800" dirty="0">
                <a:solidFill>
                  <a:schemeClr val="tx1">
                    <a:lumMod val="95000"/>
                    <a:lumOff val="5000"/>
                  </a:schemeClr>
                </a:solidFill>
              </a:rPr>
              <a:t>управление </a:t>
            </a:r>
            <a:r>
              <a:rPr lang="ru-RU" sz="1800" dirty="0" err="1">
                <a:solidFill>
                  <a:schemeClr val="tx1">
                    <a:lumMod val="95000"/>
                    <a:lumOff val="5000"/>
                  </a:schemeClr>
                </a:solidFill>
              </a:rPr>
              <a:t>нотаризацией</a:t>
            </a:r>
            <a:r>
              <a:rPr lang="ru-RU" sz="1800" dirty="0">
                <a:solidFill>
                  <a:schemeClr val="tx1">
                    <a:lumMod val="95000"/>
                    <a:lumOff val="5000"/>
                  </a:schemeClr>
                </a:solidFill>
              </a:rPr>
              <a:t> (распространение информации о нотариальных службах, администрирование этих служб).</a:t>
            </a:r>
          </a:p>
          <a:p>
            <a:pPr marL="0" indent="0" algn="just">
              <a:buNone/>
            </a:pPr>
            <a:r>
              <a:rPr lang="en-US" dirty="0" smtClean="0">
                <a:solidFill>
                  <a:schemeClr val="tx1">
                    <a:lumMod val="95000"/>
                    <a:lumOff val="5000"/>
                  </a:schemeClr>
                </a:solidFill>
              </a:rPr>
              <a:t>	</a:t>
            </a:r>
            <a:r>
              <a:rPr lang="ru-RU" dirty="0" smtClean="0">
                <a:solidFill>
                  <a:schemeClr val="tx1">
                    <a:lumMod val="95000"/>
                    <a:lumOff val="5000"/>
                  </a:schemeClr>
                </a:solidFill>
              </a:rPr>
              <a:t>Как </a:t>
            </a:r>
            <a:r>
              <a:rPr lang="ru-RU" dirty="0">
                <a:solidFill>
                  <a:schemeClr val="tx1">
                    <a:lumMod val="95000"/>
                    <a:lumOff val="5000"/>
                  </a:schemeClr>
                </a:solidFill>
              </a:rPr>
              <a:t>видно администрирование средств безопасности в распределенной ИС имеет много особенностей по сравнению с централизованными системами.</a:t>
            </a:r>
          </a:p>
        </p:txBody>
      </p:sp>
    </p:spTree>
    <p:extLst>
      <p:ext uri="{BB962C8B-B14F-4D97-AF65-F5344CB8AC3E}">
        <p14:creationId xmlns:p14="http://schemas.microsoft.com/office/powerpoint/2010/main" val="158978438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38831" y="0"/>
            <a:ext cx="8911687" cy="1280890"/>
          </a:xfrm>
        </p:spPr>
        <p:txBody>
          <a:bodyPr/>
          <a:lstStyle/>
          <a:p>
            <a:r>
              <a:rPr lang="ru-RU" b="1" dirty="0"/>
              <a:t>Основные понятия</a:t>
            </a:r>
          </a:p>
        </p:txBody>
      </p:sp>
      <p:sp>
        <p:nvSpPr>
          <p:cNvPr id="3" name="Объект 2"/>
          <p:cNvSpPr>
            <a:spLocks noGrp="1"/>
          </p:cNvSpPr>
          <p:nvPr>
            <p:ph idx="1"/>
          </p:nvPr>
        </p:nvSpPr>
        <p:spPr>
          <a:xfrm>
            <a:off x="1888821" y="966280"/>
            <a:ext cx="9920558" cy="5551252"/>
          </a:xfrm>
        </p:spPr>
        <p:txBody>
          <a:bodyPr>
            <a:noAutofit/>
          </a:bodyPr>
          <a:lstStyle/>
          <a:p>
            <a:pPr marL="0" indent="0" algn="just">
              <a:buNone/>
            </a:pPr>
            <a:r>
              <a:rPr lang="ru-RU" sz="2200" dirty="0">
                <a:solidFill>
                  <a:schemeClr val="tx1">
                    <a:lumMod val="95000"/>
                    <a:lumOff val="5000"/>
                  </a:schemeClr>
                </a:solidFill>
              </a:rPr>
              <a:t>Самый полный и современный среди оценочных стандартов - "Критериев оценки безопасности информационных технологий" (издан 1 декабря 1999 года). Этот международный стандарт стал итогом почти десятилетней работы специалистов нескольких стран, он вобрал в себя опыт существовавших к тому времени документов национального и межнационального масштаба.</a:t>
            </a:r>
          </a:p>
          <a:p>
            <a:pPr marL="0" indent="0" algn="just">
              <a:buNone/>
            </a:pPr>
            <a:r>
              <a:rPr lang="ru-RU" sz="2200" dirty="0">
                <a:solidFill>
                  <a:schemeClr val="tx1">
                    <a:lumMod val="95000"/>
                    <a:lumOff val="5000"/>
                  </a:schemeClr>
                </a:solidFill>
              </a:rPr>
              <a:t>По историческим причинам данный стандарт часто называют "Общими критериями" (или даже ОК).</a:t>
            </a:r>
          </a:p>
          <a:p>
            <a:pPr marL="0" indent="0" algn="just">
              <a:buNone/>
            </a:pPr>
            <a:r>
              <a:rPr lang="ru-RU" sz="2200" dirty="0">
                <a:solidFill>
                  <a:schemeClr val="tx1">
                    <a:lumMod val="95000"/>
                    <a:lumOff val="5000"/>
                  </a:schemeClr>
                </a:solidFill>
              </a:rPr>
              <a:t>"Общие критерии" на самом деле являются </a:t>
            </a:r>
            <a:r>
              <a:rPr lang="ru-RU" sz="2200" dirty="0" err="1">
                <a:solidFill>
                  <a:schemeClr val="tx1">
                    <a:lumMod val="95000"/>
                    <a:lumOff val="5000"/>
                  </a:schemeClr>
                </a:solidFill>
              </a:rPr>
              <a:t>метастандартом</a:t>
            </a:r>
            <a:r>
              <a:rPr lang="ru-RU" sz="2200" dirty="0">
                <a:solidFill>
                  <a:schemeClr val="tx1">
                    <a:lumMod val="95000"/>
                    <a:lumOff val="5000"/>
                  </a:schemeClr>
                </a:solidFill>
              </a:rPr>
              <a:t>, определяющим инструменты оценки безопасности ИС и порядок их использования. В отличие от "Оранжевой книги", ОК не содержат предопределенных "классов безопасности". Такие классы можно строить, исходя из требований безопасности, существующих для конкретной организации и/или конкретной информационной системы.</a:t>
            </a:r>
          </a:p>
          <a:p>
            <a:pPr marL="0" indent="0" algn="just">
              <a:buNone/>
            </a:pPr>
            <a:endParaRPr lang="ru-RU" sz="2200" dirty="0">
              <a:solidFill>
                <a:schemeClr val="tx1">
                  <a:lumMod val="95000"/>
                  <a:lumOff val="5000"/>
                </a:schemeClr>
              </a:solidFill>
            </a:endParaRPr>
          </a:p>
        </p:txBody>
      </p:sp>
    </p:spTree>
    <p:extLst>
      <p:ext uri="{BB962C8B-B14F-4D97-AF65-F5344CB8AC3E}">
        <p14:creationId xmlns:p14="http://schemas.microsoft.com/office/powerpoint/2010/main" val="126381957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441349" y="-1"/>
            <a:ext cx="10523672" cy="6712085"/>
          </a:xfrm>
        </p:spPr>
        <p:txBody>
          <a:bodyPr>
            <a:noAutofit/>
          </a:bodyPr>
          <a:lstStyle/>
          <a:p>
            <a:pPr marL="0" indent="0" algn="just">
              <a:buNone/>
            </a:pPr>
            <a:r>
              <a:rPr lang="ru-RU" sz="2000" dirty="0">
                <a:solidFill>
                  <a:schemeClr val="tx1">
                    <a:lumMod val="95000"/>
                    <a:lumOff val="5000"/>
                  </a:schemeClr>
                </a:solidFill>
              </a:rPr>
              <a:t>С программистской точки зрения ОК можно считать набором библиотек, помогающих писать содержательные "программы" — задания по безопасности, типовые профили защиты и т.п. Программисты знают, насколько хорошая библиотека упрощает разработку программ, повышает их качество. Без библиотек, "с нуля", программы не пишут уже очень давно; оценка безопасности тоже вышла на сопоставимый уровень сложности, и "Общие критерии" предоставили соответствующий инструментарий.</a:t>
            </a:r>
          </a:p>
          <a:p>
            <a:pPr marL="0" indent="0" algn="just">
              <a:buNone/>
            </a:pPr>
            <a:r>
              <a:rPr lang="ru-RU" sz="2000" dirty="0">
                <a:solidFill>
                  <a:schemeClr val="tx1">
                    <a:lumMod val="95000"/>
                    <a:lumOff val="5000"/>
                  </a:schemeClr>
                </a:solidFill>
              </a:rPr>
              <a:t>Важно отметить, что требования могут быть </a:t>
            </a:r>
            <a:r>
              <a:rPr lang="ru-RU" sz="2000" dirty="0" err="1">
                <a:solidFill>
                  <a:schemeClr val="tx1">
                    <a:lumMod val="95000"/>
                    <a:lumOff val="5000"/>
                  </a:schemeClr>
                </a:solidFill>
              </a:rPr>
              <a:t>параметризованы</a:t>
            </a:r>
            <a:r>
              <a:rPr lang="ru-RU" sz="2000" dirty="0">
                <a:solidFill>
                  <a:schemeClr val="tx1">
                    <a:lumMod val="95000"/>
                    <a:lumOff val="5000"/>
                  </a:schemeClr>
                </a:solidFill>
              </a:rPr>
              <a:t>, как  и полагается библиотечным функциям.</a:t>
            </a:r>
          </a:p>
          <a:p>
            <a:pPr marL="0" indent="0" algn="just">
              <a:buNone/>
            </a:pPr>
            <a:r>
              <a:rPr lang="ru-RU" sz="2000" dirty="0">
                <a:solidFill>
                  <a:schemeClr val="tx1">
                    <a:lumMod val="95000"/>
                    <a:lumOff val="5000"/>
                  </a:schemeClr>
                </a:solidFill>
              </a:rPr>
              <a:t>Как и "Оранжевая книга", ОК содержат </a:t>
            </a:r>
            <a:r>
              <a:rPr lang="ru-RU" sz="2000" u="sng" dirty="0">
                <a:solidFill>
                  <a:schemeClr val="tx1">
                    <a:lumMod val="95000"/>
                    <a:lumOff val="5000"/>
                  </a:schemeClr>
                </a:solidFill>
              </a:rPr>
              <a:t>два основных вида требований безопасности</a:t>
            </a:r>
            <a:r>
              <a:rPr lang="ru-RU" sz="2000" dirty="0">
                <a:solidFill>
                  <a:schemeClr val="tx1">
                    <a:lumMod val="95000"/>
                    <a:lumOff val="5000"/>
                  </a:schemeClr>
                </a:solidFill>
              </a:rPr>
              <a:t>:</a:t>
            </a:r>
          </a:p>
          <a:p>
            <a:pPr algn="just"/>
            <a:r>
              <a:rPr lang="ru-RU" sz="2000" dirty="0">
                <a:solidFill>
                  <a:schemeClr val="tx1">
                    <a:lumMod val="95000"/>
                    <a:lumOff val="5000"/>
                  </a:schemeClr>
                </a:solidFill>
              </a:rPr>
              <a:t>функциональные, соответствующие активному аспекту защиты, предъявляемые к функциям безопасности и реализующим их механизмам;</a:t>
            </a:r>
          </a:p>
          <a:p>
            <a:pPr algn="just"/>
            <a:r>
              <a:rPr lang="ru-RU" sz="2000" dirty="0">
                <a:solidFill>
                  <a:schemeClr val="tx1">
                    <a:lumMod val="95000"/>
                    <a:lumOff val="5000"/>
                  </a:schemeClr>
                </a:solidFill>
              </a:rPr>
              <a:t>требования доверия, соответствующие пассивному аспекту, предъявляемые к технологии и процессу разработки и эксплуатации.</a:t>
            </a:r>
          </a:p>
          <a:p>
            <a:pPr marL="0" indent="0" algn="just">
              <a:buNone/>
            </a:pPr>
            <a:r>
              <a:rPr lang="ru-RU" sz="2000" dirty="0">
                <a:solidFill>
                  <a:schemeClr val="tx1">
                    <a:lumMod val="95000"/>
                    <a:lumOff val="5000"/>
                  </a:schemeClr>
                </a:solidFill>
              </a:rPr>
              <a:t>Требования безопасности предъявляются, а их выполнение проверяется для определенного объекта оценки — аппаратно-программного продукта или информационной системы.</a:t>
            </a:r>
          </a:p>
          <a:p>
            <a:pPr marL="0" indent="0" algn="just">
              <a:buNone/>
            </a:pPr>
            <a:r>
              <a:rPr lang="ru-RU" sz="2000" dirty="0">
                <a:solidFill>
                  <a:schemeClr val="tx1">
                    <a:lumMod val="95000"/>
                    <a:lumOff val="5000"/>
                  </a:schemeClr>
                </a:solidFill>
              </a:rPr>
              <a:t/>
            </a:r>
            <a:br>
              <a:rPr lang="ru-RU" sz="2000" dirty="0">
                <a:solidFill>
                  <a:schemeClr val="tx1">
                    <a:lumMod val="95000"/>
                    <a:lumOff val="5000"/>
                  </a:schemeClr>
                </a:solidFill>
              </a:rPr>
            </a:br>
            <a:endParaRPr lang="ru-RU" sz="2000" dirty="0">
              <a:solidFill>
                <a:schemeClr val="tx1">
                  <a:lumMod val="95000"/>
                  <a:lumOff val="5000"/>
                </a:schemeClr>
              </a:solidFill>
            </a:endParaRPr>
          </a:p>
        </p:txBody>
      </p:sp>
    </p:spTree>
    <p:extLst>
      <p:ext uri="{BB962C8B-B14F-4D97-AF65-F5344CB8AC3E}">
        <p14:creationId xmlns:p14="http://schemas.microsoft.com/office/powerpoint/2010/main" val="208368688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441349" y="149156"/>
            <a:ext cx="10582038" cy="6708843"/>
          </a:xfrm>
        </p:spPr>
        <p:txBody>
          <a:bodyPr>
            <a:noAutofit/>
          </a:bodyPr>
          <a:lstStyle/>
          <a:p>
            <a:pPr marL="0" indent="0" algn="just">
              <a:buNone/>
            </a:pPr>
            <a:r>
              <a:rPr lang="ru-RU" dirty="0">
                <a:solidFill>
                  <a:schemeClr val="tx1">
                    <a:lumMod val="95000"/>
                    <a:lumOff val="5000"/>
                  </a:schemeClr>
                </a:solidFill>
              </a:rPr>
              <a:t>Очень важно, что безопасность в ОК рассматривается не статично, а в привязке к жизненному циклу объекта оценки. Выделяются следующие этапы жизненного цикла:</a:t>
            </a:r>
          </a:p>
          <a:p>
            <a:pPr lvl="1" algn="just"/>
            <a:r>
              <a:rPr lang="ru-RU" sz="1800" dirty="0">
                <a:solidFill>
                  <a:schemeClr val="tx1">
                    <a:lumMod val="95000"/>
                    <a:lumOff val="5000"/>
                  </a:schemeClr>
                </a:solidFill>
              </a:rPr>
              <a:t>определение назначения, условий применения, целей и требований безопасности;</a:t>
            </a:r>
          </a:p>
          <a:p>
            <a:pPr lvl="1" algn="just"/>
            <a:r>
              <a:rPr lang="ru-RU" sz="1800" dirty="0">
                <a:solidFill>
                  <a:schemeClr val="tx1">
                    <a:lumMod val="95000"/>
                    <a:lumOff val="5000"/>
                  </a:schemeClr>
                </a:solidFill>
              </a:rPr>
              <a:t>проектирование и разработка;</a:t>
            </a:r>
          </a:p>
          <a:p>
            <a:pPr lvl="1" algn="just"/>
            <a:r>
              <a:rPr lang="ru-RU" sz="1800" dirty="0">
                <a:solidFill>
                  <a:schemeClr val="tx1">
                    <a:lumMod val="95000"/>
                    <a:lumOff val="5000"/>
                  </a:schemeClr>
                </a:solidFill>
              </a:rPr>
              <a:t>испытания, оценка и сертификация;</a:t>
            </a:r>
          </a:p>
          <a:p>
            <a:pPr lvl="1" algn="just"/>
            <a:r>
              <a:rPr lang="ru-RU" sz="1800" dirty="0">
                <a:solidFill>
                  <a:schemeClr val="tx1">
                    <a:lumMod val="95000"/>
                    <a:lumOff val="5000"/>
                  </a:schemeClr>
                </a:solidFill>
              </a:rPr>
              <a:t>внедрение и эксплуатация.</a:t>
            </a:r>
          </a:p>
          <a:p>
            <a:pPr marL="0" indent="0" algn="just">
              <a:buNone/>
            </a:pPr>
            <a:r>
              <a:rPr lang="ru-RU" dirty="0">
                <a:solidFill>
                  <a:schemeClr val="tx1">
                    <a:lumMod val="95000"/>
                    <a:lumOff val="5000"/>
                  </a:schemeClr>
                </a:solidFill>
              </a:rPr>
              <a:t>В ОК объект оценки рассматривается в контексте среды безопасности, которая характеризуется определенными условиями и угрозами.</a:t>
            </a:r>
          </a:p>
          <a:p>
            <a:pPr marL="0" indent="0" algn="just">
              <a:buNone/>
            </a:pPr>
            <a:r>
              <a:rPr lang="ru-RU" dirty="0">
                <a:solidFill>
                  <a:schemeClr val="tx1">
                    <a:lumMod val="95000"/>
                    <a:lumOff val="5000"/>
                  </a:schemeClr>
                </a:solidFill>
              </a:rPr>
              <a:t>В свою очередь, угрозы характеризуются следующими параметрами:</a:t>
            </a:r>
          </a:p>
          <a:p>
            <a:pPr lvl="1" algn="just"/>
            <a:r>
              <a:rPr lang="ru-RU" sz="1800" dirty="0">
                <a:solidFill>
                  <a:schemeClr val="tx1">
                    <a:lumMod val="95000"/>
                    <a:lumOff val="5000"/>
                  </a:schemeClr>
                </a:solidFill>
              </a:rPr>
              <a:t>источник угрозы;</a:t>
            </a:r>
          </a:p>
          <a:p>
            <a:pPr lvl="1" algn="just"/>
            <a:r>
              <a:rPr lang="ru-RU" sz="1800" dirty="0">
                <a:solidFill>
                  <a:schemeClr val="tx1">
                    <a:lumMod val="95000"/>
                    <a:lumOff val="5000"/>
                  </a:schemeClr>
                </a:solidFill>
              </a:rPr>
              <a:t>метод воздействия;</a:t>
            </a:r>
          </a:p>
          <a:p>
            <a:pPr lvl="1" algn="just"/>
            <a:r>
              <a:rPr lang="ru-RU" sz="1800" dirty="0">
                <a:solidFill>
                  <a:schemeClr val="tx1">
                    <a:lumMod val="95000"/>
                    <a:lumOff val="5000"/>
                  </a:schemeClr>
                </a:solidFill>
              </a:rPr>
              <a:t>уязвимые места, которые могут быть использованы;</a:t>
            </a:r>
          </a:p>
          <a:p>
            <a:pPr lvl="1" algn="just"/>
            <a:r>
              <a:rPr lang="ru-RU" sz="1800" dirty="0">
                <a:solidFill>
                  <a:schemeClr val="tx1">
                    <a:lumMod val="95000"/>
                    <a:lumOff val="5000"/>
                  </a:schemeClr>
                </a:solidFill>
              </a:rPr>
              <a:t>ресурсы (активы), которые могут пострадать. Уязвимые места могут возникать из-за недостатка в:</a:t>
            </a:r>
          </a:p>
          <a:p>
            <a:pPr lvl="1" algn="just"/>
            <a:r>
              <a:rPr lang="ru-RU" sz="1800" dirty="0">
                <a:solidFill>
                  <a:schemeClr val="tx1">
                    <a:lumMod val="95000"/>
                    <a:lumOff val="5000"/>
                  </a:schemeClr>
                </a:solidFill>
              </a:rPr>
              <a:t>требованиях безопасности;</a:t>
            </a:r>
          </a:p>
          <a:p>
            <a:pPr lvl="1" algn="just"/>
            <a:r>
              <a:rPr lang="ru-RU" sz="1800" dirty="0">
                <a:solidFill>
                  <a:schemeClr val="tx1">
                    <a:lumMod val="95000"/>
                    <a:lumOff val="5000"/>
                  </a:schemeClr>
                </a:solidFill>
              </a:rPr>
              <a:t>проектировании;</a:t>
            </a:r>
          </a:p>
          <a:p>
            <a:pPr lvl="1" algn="just"/>
            <a:r>
              <a:rPr lang="ru-RU" sz="1800" dirty="0">
                <a:solidFill>
                  <a:schemeClr val="tx1">
                    <a:lumMod val="95000"/>
                    <a:lumOff val="5000"/>
                  </a:schemeClr>
                </a:solidFill>
              </a:rPr>
              <a:t>эксплуатации.</a:t>
            </a:r>
          </a:p>
          <a:p>
            <a:pPr algn="just"/>
            <a:endParaRPr lang="ru-RU" dirty="0">
              <a:solidFill>
                <a:schemeClr val="tx1">
                  <a:lumMod val="95000"/>
                  <a:lumOff val="5000"/>
                </a:schemeClr>
              </a:solidFill>
            </a:endParaRPr>
          </a:p>
        </p:txBody>
      </p:sp>
    </p:spTree>
    <p:extLst>
      <p:ext uri="{BB962C8B-B14F-4D97-AF65-F5344CB8AC3E}">
        <p14:creationId xmlns:p14="http://schemas.microsoft.com/office/powerpoint/2010/main" val="97181244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478605" y="0"/>
            <a:ext cx="10713396" cy="6426740"/>
          </a:xfrm>
        </p:spPr>
        <p:txBody>
          <a:bodyPr>
            <a:noAutofit/>
          </a:bodyPr>
          <a:lstStyle/>
          <a:p>
            <a:pPr marL="0" indent="0" algn="just">
              <a:buNone/>
            </a:pPr>
            <a:r>
              <a:rPr lang="ru-RU" sz="2200" dirty="0">
                <a:solidFill>
                  <a:schemeClr val="tx1">
                    <a:lumMod val="95000"/>
                    <a:lumOff val="5000"/>
                  </a:schemeClr>
                </a:solidFill>
              </a:rPr>
              <a:t>Слабые места по возможности следует устранить, минимизировать или хотя бы постараться ограничить возможный ущерб от их преднамеренного использования или случайной активизации.</a:t>
            </a:r>
          </a:p>
          <a:p>
            <a:pPr marL="0" indent="0" algn="just">
              <a:buNone/>
            </a:pPr>
            <a:r>
              <a:rPr lang="ru-RU" sz="2200" dirty="0">
                <a:solidFill>
                  <a:schemeClr val="tx1">
                    <a:lumMod val="95000"/>
                    <a:lumOff val="5000"/>
                  </a:schemeClr>
                </a:solidFill>
              </a:rPr>
              <a:t>С точки зрения технологии программирования в ОК использован устаревший библиотечный (не объектный) подход. Чтобы, тем не менее, структурировать пространство требований, в "Общих критериях" введена иерархия класс-семейство-компонент-элемент.</a:t>
            </a:r>
          </a:p>
          <a:p>
            <a:pPr marL="0" indent="0" algn="just">
              <a:buNone/>
            </a:pPr>
            <a:r>
              <a:rPr lang="ru-RU" sz="2200" b="1" dirty="0">
                <a:solidFill>
                  <a:schemeClr val="tx1">
                    <a:lumMod val="95000"/>
                    <a:lumOff val="5000"/>
                  </a:schemeClr>
                </a:solidFill>
              </a:rPr>
              <a:t>Классы	</a:t>
            </a:r>
            <a:r>
              <a:rPr lang="ru-RU" sz="2200" dirty="0">
                <a:solidFill>
                  <a:schemeClr val="tx1">
                    <a:lumMod val="95000"/>
                    <a:lumOff val="5000"/>
                  </a:schemeClr>
                </a:solidFill>
              </a:rPr>
              <a:t>определяют	наиболее	общую,	"предметную"	группировку	требований (например, функциональные требования подотчетности).</a:t>
            </a:r>
          </a:p>
          <a:p>
            <a:pPr marL="0" indent="0" algn="just">
              <a:buNone/>
            </a:pPr>
            <a:r>
              <a:rPr lang="ru-RU" sz="2200" b="1" dirty="0">
                <a:solidFill>
                  <a:schemeClr val="tx1">
                    <a:lumMod val="95000"/>
                    <a:lumOff val="5000"/>
                  </a:schemeClr>
                </a:solidFill>
              </a:rPr>
              <a:t>Семейства </a:t>
            </a:r>
            <a:r>
              <a:rPr lang="ru-RU" sz="2200" dirty="0">
                <a:solidFill>
                  <a:schemeClr val="tx1">
                    <a:lumMod val="95000"/>
                    <a:lumOff val="5000"/>
                  </a:schemeClr>
                </a:solidFill>
              </a:rPr>
              <a:t>в пределах класса различаются по строгости и другим </a:t>
            </a:r>
            <a:r>
              <a:rPr lang="ru-RU" sz="2200" dirty="0" err="1">
                <a:solidFill>
                  <a:schemeClr val="tx1">
                    <a:lumMod val="95000"/>
                    <a:lumOff val="5000"/>
                  </a:schemeClr>
                </a:solidFill>
              </a:rPr>
              <a:t>ньюансам</a:t>
            </a:r>
            <a:r>
              <a:rPr lang="ru-RU" sz="2200" dirty="0">
                <a:solidFill>
                  <a:schemeClr val="tx1">
                    <a:lumMod val="95000"/>
                    <a:lumOff val="5000"/>
                  </a:schemeClr>
                </a:solidFill>
              </a:rPr>
              <a:t> требований.</a:t>
            </a:r>
          </a:p>
          <a:p>
            <a:pPr marL="0" indent="0" algn="just">
              <a:buNone/>
            </a:pPr>
            <a:r>
              <a:rPr lang="ru-RU" sz="2200" b="1" dirty="0">
                <a:solidFill>
                  <a:schemeClr val="tx1">
                    <a:lumMod val="95000"/>
                    <a:lumOff val="5000"/>
                  </a:schemeClr>
                </a:solidFill>
              </a:rPr>
              <a:t>Компонент </a:t>
            </a:r>
            <a:r>
              <a:rPr lang="ru-RU" sz="2200" dirty="0">
                <a:solidFill>
                  <a:schemeClr val="tx1">
                    <a:lumMod val="95000"/>
                    <a:lumOff val="5000"/>
                  </a:schemeClr>
                </a:solidFill>
              </a:rPr>
              <a:t>— минимальный набор требований, фигурирующий как целое.</a:t>
            </a:r>
          </a:p>
          <a:p>
            <a:pPr marL="0" indent="0" algn="just">
              <a:buNone/>
            </a:pPr>
            <a:r>
              <a:rPr lang="ru-RU" sz="2200" b="1" dirty="0">
                <a:solidFill>
                  <a:schemeClr val="tx1">
                    <a:lumMod val="95000"/>
                    <a:lumOff val="5000"/>
                  </a:schemeClr>
                </a:solidFill>
              </a:rPr>
              <a:t>Элемент </a:t>
            </a:r>
            <a:r>
              <a:rPr lang="ru-RU" sz="2200" dirty="0">
                <a:solidFill>
                  <a:schemeClr val="tx1">
                    <a:lumMod val="95000"/>
                    <a:lumOff val="5000"/>
                  </a:schemeClr>
                </a:solidFill>
              </a:rPr>
              <a:t>— неделимое требование.</a:t>
            </a:r>
          </a:p>
          <a:p>
            <a:pPr marL="0" indent="0" algn="just">
              <a:buNone/>
            </a:pPr>
            <a:r>
              <a:rPr lang="ru-RU" sz="2200" dirty="0">
                <a:solidFill>
                  <a:schemeClr val="tx1">
                    <a:lumMod val="95000"/>
                    <a:lumOff val="5000"/>
                  </a:schemeClr>
                </a:solidFill>
              </a:rPr>
              <a:t>Как и между библиотечными функциями, между компонентами ОК могут существовать зависимости. Они возникают, когда компонент сам по себе недостаточен для достижения цели безопасности.</a:t>
            </a:r>
          </a:p>
          <a:p>
            <a:pPr marL="0" indent="0" algn="just">
              <a:buNone/>
            </a:pPr>
            <a:endParaRPr lang="ru-RU" sz="2200" dirty="0">
              <a:solidFill>
                <a:schemeClr val="tx1">
                  <a:lumMod val="95000"/>
                  <a:lumOff val="5000"/>
                </a:schemeClr>
              </a:solidFill>
            </a:endParaRPr>
          </a:p>
        </p:txBody>
      </p:sp>
    </p:spTree>
    <p:extLst>
      <p:ext uri="{BB962C8B-B14F-4D97-AF65-F5344CB8AC3E}">
        <p14:creationId xmlns:p14="http://schemas.microsoft.com/office/powerpoint/2010/main" val="354512603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752633" y="226978"/>
            <a:ext cx="10115111" cy="6348919"/>
          </a:xfrm>
        </p:spPr>
        <p:txBody>
          <a:bodyPr>
            <a:noAutofit/>
          </a:bodyPr>
          <a:lstStyle/>
          <a:p>
            <a:pPr marL="0" indent="0" algn="just">
              <a:buNone/>
            </a:pPr>
            <a:r>
              <a:rPr lang="ru-RU" sz="2000" dirty="0">
                <a:solidFill>
                  <a:schemeClr val="tx1">
                    <a:lumMod val="95000"/>
                    <a:lumOff val="5000"/>
                  </a:schemeClr>
                </a:solidFill>
              </a:rPr>
              <a:t>Как указывалось выше, с помощью библиотек могут формироваться два  вида нормативных документов: профиль защиты и задание по безопасности.</a:t>
            </a:r>
          </a:p>
          <a:p>
            <a:pPr marL="0" indent="0" algn="just">
              <a:buNone/>
            </a:pPr>
            <a:r>
              <a:rPr lang="ru-RU" sz="2000" b="1" dirty="0">
                <a:solidFill>
                  <a:schemeClr val="tx1">
                    <a:lumMod val="95000"/>
                    <a:lumOff val="5000"/>
                  </a:schemeClr>
                </a:solidFill>
              </a:rPr>
              <a:t>Профиль защиты </a:t>
            </a:r>
            <a:r>
              <a:rPr lang="ru-RU" sz="2000" dirty="0">
                <a:solidFill>
                  <a:schemeClr val="tx1">
                    <a:lumMod val="95000"/>
                    <a:lumOff val="5000"/>
                  </a:schemeClr>
                </a:solidFill>
              </a:rPr>
              <a:t>(ПЗ) представляет собой типовой набор требований, которым должны удовлетворять продукты и/или системы определенного класса (например, операционные системы на компьютерах в правительственных организациях).</a:t>
            </a:r>
          </a:p>
          <a:p>
            <a:pPr marL="0" indent="0" algn="just">
              <a:buNone/>
            </a:pPr>
            <a:r>
              <a:rPr lang="ru-RU" sz="2000" dirty="0">
                <a:solidFill>
                  <a:schemeClr val="tx1">
                    <a:lumMod val="95000"/>
                    <a:lumOff val="5000"/>
                  </a:schemeClr>
                </a:solidFill>
              </a:rPr>
              <a:t>Задание по безопасности содержит совокупность требований к конкретной разработке, выполнение которых обеспечивает достижение поставленных целей безопасности.</a:t>
            </a:r>
          </a:p>
          <a:p>
            <a:pPr marL="0" indent="0" algn="just">
              <a:buNone/>
            </a:pPr>
            <a:r>
              <a:rPr lang="ru-RU" sz="2000" dirty="0">
                <a:solidFill>
                  <a:schemeClr val="tx1">
                    <a:lumMod val="95000"/>
                    <a:lumOff val="5000"/>
                  </a:schemeClr>
                </a:solidFill>
              </a:rPr>
              <a:t>В ОК нет готовых классов защиты. Сформировать классификацию в терминах "Общих критериев" — значит определить несколько иерархически упорядоченных (содержащих усиливающиеся требования) профилей защиты, в максимально возможной степени использующих стандартные функциональные требования и требования доверия безопасности.</a:t>
            </a:r>
          </a:p>
          <a:p>
            <a:pPr marL="0" indent="0" algn="just">
              <a:buNone/>
            </a:pPr>
            <a:endParaRPr lang="ru-RU" sz="2000" dirty="0">
              <a:solidFill>
                <a:schemeClr val="tx1">
                  <a:lumMod val="95000"/>
                  <a:lumOff val="5000"/>
                </a:schemeClr>
              </a:solidFill>
            </a:endParaRPr>
          </a:p>
        </p:txBody>
      </p:sp>
    </p:spTree>
    <p:extLst>
      <p:ext uri="{BB962C8B-B14F-4D97-AF65-F5344CB8AC3E}">
        <p14:creationId xmlns:p14="http://schemas.microsoft.com/office/powerpoint/2010/main" val="42504577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322962" y="963038"/>
            <a:ext cx="10869038" cy="5894962"/>
          </a:xfrm>
        </p:spPr>
        <p:txBody>
          <a:bodyPr>
            <a:noAutofit/>
          </a:bodyPr>
          <a:lstStyle/>
          <a:p>
            <a:pPr marL="0" indent="0" algn="just">
              <a:buNone/>
            </a:pPr>
            <a:r>
              <a:rPr lang="en-US" sz="2200" dirty="0" smtClean="0">
                <a:solidFill>
                  <a:schemeClr val="tx1">
                    <a:lumMod val="95000"/>
                    <a:lumOff val="5000"/>
                  </a:schemeClr>
                </a:solidFill>
              </a:rPr>
              <a:t>	</a:t>
            </a:r>
            <a:r>
              <a:rPr lang="ru-RU" sz="2200" dirty="0" smtClean="0">
                <a:solidFill>
                  <a:schemeClr val="tx1">
                    <a:lumMod val="95000"/>
                    <a:lumOff val="5000"/>
                  </a:schemeClr>
                </a:solidFill>
              </a:rPr>
              <a:t>Исторически </a:t>
            </a:r>
            <a:r>
              <a:rPr lang="ru-RU" sz="2200" u="sng" dirty="0">
                <a:solidFill>
                  <a:schemeClr val="tx1">
                    <a:lumMod val="95000"/>
                    <a:lumOff val="5000"/>
                  </a:schemeClr>
                </a:solidFill>
              </a:rPr>
              <a:t>первым оценочным стандартом</a:t>
            </a:r>
            <a:r>
              <a:rPr lang="ru-RU" sz="2200" dirty="0">
                <a:solidFill>
                  <a:schemeClr val="tx1">
                    <a:lumMod val="95000"/>
                    <a:lumOff val="5000"/>
                  </a:schemeClr>
                </a:solidFill>
              </a:rPr>
              <a:t>, получившим широкое распространение и оказавшим огромное влияние на базу стандартизации ИБ во многих странах, стал стандарт Министерства обороны США </a:t>
            </a:r>
            <a:r>
              <a:rPr lang="ru-RU" sz="2200" b="1" dirty="0">
                <a:solidFill>
                  <a:schemeClr val="tx1">
                    <a:lumMod val="95000"/>
                    <a:lumOff val="5000"/>
                  </a:schemeClr>
                </a:solidFill>
              </a:rPr>
              <a:t>"Критерии оценки доверенных компьютерных систем"</a:t>
            </a:r>
            <a:r>
              <a:rPr lang="ru-RU" sz="2200" dirty="0">
                <a:solidFill>
                  <a:schemeClr val="tx1">
                    <a:lumMod val="95000"/>
                    <a:lumOff val="5000"/>
                  </a:schemeClr>
                </a:solidFill>
              </a:rPr>
              <a:t>.</a:t>
            </a:r>
          </a:p>
          <a:p>
            <a:pPr marL="0" indent="0" algn="just">
              <a:buNone/>
            </a:pPr>
            <a:r>
              <a:rPr lang="en-US" sz="2200" dirty="0" smtClean="0">
                <a:solidFill>
                  <a:schemeClr val="tx1">
                    <a:lumMod val="95000"/>
                    <a:lumOff val="5000"/>
                  </a:schemeClr>
                </a:solidFill>
              </a:rPr>
              <a:t>	</a:t>
            </a:r>
            <a:r>
              <a:rPr lang="ru-RU" sz="2200" dirty="0" smtClean="0">
                <a:solidFill>
                  <a:schemeClr val="tx1">
                    <a:lumMod val="95000"/>
                    <a:lumOff val="5000"/>
                  </a:schemeClr>
                </a:solidFill>
              </a:rPr>
              <a:t>Данный </a:t>
            </a:r>
            <a:r>
              <a:rPr lang="ru-RU" sz="2200" dirty="0">
                <a:solidFill>
                  <a:schemeClr val="tx1">
                    <a:lumMod val="95000"/>
                    <a:lumOff val="5000"/>
                  </a:schemeClr>
                </a:solidFill>
              </a:rPr>
              <a:t>труд, называемый чаще всего по цвету обложки </a:t>
            </a:r>
            <a:r>
              <a:rPr lang="ru-RU" sz="2200" b="1" dirty="0">
                <a:solidFill>
                  <a:schemeClr val="tx1">
                    <a:lumMod val="95000"/>
                    <a:lumOff val="5000"/>
                  </a:schemeClr>
                </a:solidFill>
              </a:rPr>
              <a:t>"Оранжевой книгой"</a:t>
            </a:r>
            <a:r>
              <a:rPr lang="ru-RU" sz="2200" dirty="0">
                <a:solidFill>
                  <a:schemeClr val="tx1">
                    <a:lumMod val="95000"/>
                    <a:lumOff val="5000"/>
                  </a:schemeClr>
                </a:solidFill>
              </a:rPr>
              <a:t>, был впервые опубликован в августе 1983 года. Уже одно его название требует комментария. Речь идет не о безопасных, а о доверенных системах, то есть системах, которым можно оказать определенную степень доверия.</a:t>
            </a:r>
          </a:p>
          <a:p>
            <a:pPr marL="0" indent="0" algn="just">
              <a:buNone/>
            </a:pPr>
            <a:r>
              <a:rPr lang="en-US" sz="2200" dirty="0" smtClean="0">
                <a:solidFill>
                  <a:schemeClr val="tx1">
                    <a:lumMod val="95000"/>
                    <a:lumOff val="5000"/>
                  </a:schemeClr>
                </a:solidFill>
              </a:rPr>
              <a:t>	</a:t>
            </a:r>
            <a:r>
              <a:rPr lang="ru-RU" sz="2200" dirty="0" smtClean="0">
                <a:solidFill>
                  <a:schemeClr val="tx1">
                    <a:lumMod val="95000"/>
                    <a:lumOff val="5000"/>
                  </a:schemeClr>
                </a:solidFill>
              </a:rPr>
              <a:t>"</a:t>
            </a:r>
            <a:r>
              <a:rPr lang="ru-RU" sz="2200" dirty="0">
                <a:solidFill>
                  <a:schemeClr val="tx1">
                    <a:lumMod val="95000"/>
                    <a:lumOff val="5000"/>
                  </a:schemeClr>
                </a:solidFill>
              </a:rPr>
              <a:t>Оранжевая книга" поясняет понятие </a:t>
            </a:r>
            <a:r>
              <a:rPr lang="ru-RU" sz="2200" b="1" dirty="0">
                <a:solidFill>
                  <a:schemeClr val="tx1">
                    <a:lumMod val="95000"/>
                    <a:lumOff val="5000"/>
                  </a:schemeClr>
                </a:solidFill>
              </a:rPr>
              <a:t>безопасной системы</a:t>
            </a:r>
            <a:r>
              <a:rPr lang="ru-RU" sz="2200" dirty="0">
                <a:solidFill>
                  <a:schemeClr val="tx1">
                    <a:lumMod val="95000"/>
                    <a:lumOff val="5000"/>
                  </a:schemeClr>
                </a:solidFill>
              </a:rPr>
              <a:t>, которая "управляет, с помощью соответствующих средств, доступом к информации, так что только должным  образом авторизованные лица или процессы, действующие от их имени, получают право читать, записывать, создавать и удалять информацию".</a:t>
            </a:r>
          </a:p>
          <a:p>
            <a:pPr algn="just"/>
            <a:endParaRPr lang="ru-RU" sz="2200" dirty="0">
              <a:solidFill>
                <a:schemeClr val="tx1">
                  <a:lumMod val="95000"/>
                  <a:lumOff val="5000"/>
                </a:schemeClr>
              </a:solidFill>
            </a:endParaRPr>
          </a:p>
        </p:txBody>
      </p:sp>
    </p:spTree>
    <p:extLst>
      <p:ext uri="{BB962C8B-B14F-4D97-AF65-F5344CB8AC3E}">
        <p14:creationId xmlns:p14="http://schemas.microsoft.com/office/powerpoint/2010/main" val="24922831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359271" y="1685272"/>
            <a:ext cx="3571706" cy="746842"/>
          </a:xfrm>
        </p:spPr>
        <p:txBody>
          <a:bodyPr>
            <a:noAutofit/>
          </a:bodyPr>
          <a:lstStyle/>
          <a:p>
            <a:pPr marL="0" indent="0" algn="ctr">
              <a:buNone/>
            </a:pPr>
            <a:r>
              <a:rPr lang="ru-RU" sz="2500" b="1" dirty="0" smtClean="0">
                <a:solidFill>
                  <a:schemeClr val="tx1">
                    <a:lumMod val="95000"/>
                    <a:lumOff val="5000"/>
                  </a:schemeClr>
                </a:solidFill>
              </a:rPr>
              <a:t>Структура </a:t>
            </a:r>
            <a:r>
              <a:rPr lang="ru-RU" sz="2500" b="1" dirty="0">
                <a:solidFill>
                  <a:schemeClr val="tx1">
                    <a:lumMod val="95000"/>
                    <a:lumOff val="5000"/>
                  </a:schemeClr>
                </a:solidFill>
              </a:rPr>
              <a:t>профиля </a:t>
            </a:r>
            <a:r>
              <a:rPr lang="ru-RU" sz="2500" b="1" dirty="0" smtClean="0">
                <a:solidFill>
                  <a:schemeClr val="tx1">
                    <a:lumMod val="95000"/>
                    <a:lumOff val="5000"/>
                  </a:schemeClr>
                </a:solidFill>
              </a:rPr>
              <a:t>защиты</a:t>
            </a:r>
            <a:endParaRPr lang="ru-RU" sz="2500" b="1" dirty="0">
              <a:solidFill>
                <a:schemeClr val="tx1">
                  <a:lumMod val="95000"/>
                  <a:lumOff val="5000"/>
                </a:schemeClr>
              </a:solidFill>
            </a:endParaRPr>
          </a:p>
        </p:txBody>
      </p:sp>
      <p:pic>
        <p:nvPicPr>
          <p:cNvPr id="4" name="Рисунок 3" descr="http://www.lghost.ru/lib/security/kurs2/img/image007.gif"/>
          <p:cNvPicPr/>
          <p:nvPr/>
        </p:nvPicPr>
        <p:blipFill>
          <a:blip r:embed="rId2">
            <a:extLst>
              <a:ext uri="{28A0092B-C50C-407E-A947-70E740481C1C}">
                <a14:useLocalDpi xmlns:a14="http://schemas.microsoft.com/office/drawing/2010/main" val="0"/>
              </a:ext>
            </a:extLst>
          </a:blip>
          <a:srcRect/>
          <a:stretch>
            <a:fillRect/>
          </a:stretch>
        </p:blipFill>
        <p:spPr bwMode="auto">
          <a:xfrm>
            <a:off x="4651477" y="0"/>
            <a:ext cx="5538898" cy="6715058"/>
          </a:xfrm>
          <a:prstGeom prst="rect">
            <a:avLst/>
          </a:prstGeom>
          <a:noFill/>
          <a:ln>
            <a:noFill/>
          </a:ln>
        </p:spPr>
      </p:pic>
    </p:spTree>
    <p:extLst>
      <p:ext uri="{BB962C8B-B14F-4D97-AF65-F5344CB8AC3E}">
        <p14:creationId xmlns:p14="http://schemas.microsoft.com/office/powerpoint/2010/main" val="360321010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664287" y="2204357"/>
            <a:ext cx="3910521" cy="865572"/>
          </a:xfrm>
        </p:spPr>
        <p:txBody>
          <a:bodyPr>
            <a:normAutofit/>
          </a:bodyPr>
          <a:lstStyle/>
          <a:p>
            <a:pPr marL="0" indent="0" algn="ctr">
              <a:buNone/>
            </a:pPr>
            <a:r>
              <a:rPr lang="ru-RU" sz="2500" b="1" dirty="0">
                <a:solidFill>
                  <a:schemeClr val="tx1">
                    <a:lumMod val="95000"/>
                    <a:lumOff val="5000"/>
                  </a:schemeClr>
                </a:solidFill>
              </a:rPr>
              <a:t>Структура Проекта </a:t>
            </a:r>
            <a:r>
              <a:rPr lang="ru-RU" sz="2500" b="1" dirty="0" smtClean="0">
                <a:solidFill>
                  <a:schemeClr val="tx1">
                    <a:lumMod val="95000"/>
                    <a:lumOff val="5000"/>
                  </a:schemeClr>
                </a:solidFill>
              </a:rPr>
              <a:t>защиты</a:t>
            </a:r>
            <a:endParaRPr lang="ru-RU" sz="2500" b="1" dirty="0">
              <a:solidFill>
                <a:schemeClr val="tx1">
                  <a:lumMod val="95000"/>
                  <a:lumOff val="5000"/>
                </a:schemeClr>
              </a:solidFill>
            </a:endParaRPr>
          </a:p>
        </p:txBody>
      </p:sp>
      <p:pic>
        <p:nvPicPr>
          <p:cNvPr id="4" name="Рисунок 3" descr="http://www.lghost.ru/lib/security/kurs2/img/image008.gif"/>
          <p:cNvPicPr/>
          <p:nvPr/>
        </p:nvPicPr>
        <p:blipFill>
          <a:blip r:embed="rId2">
            <a:extLst>
              <a:ext uri="{28A0092B-C50C-407E-A947-70E740481C1C}">
                <a14:useLocalDpi xmlns:a14="http://schemas.microsoft.com/office/drawing/2010/main" val="0"/>
              </a:ext>
            </a:extLst>
          </a:blip>
          <a:srcRect/>
          <a:stretch>
            <a:fillRect/>
          </a:stretch>
        </p:blipFill>
        <p:spPr bwMode="auto">
          <a:xfrm>
            <a:off x="5123356" y="79656"/>
            <a:ext cx="5042649" cy="6712355"/>
          </a:xfrm>
          <a:prstGeom prst="rect">
            <a:avLst/>
          </a:prstGeom>
          <a:noFill/>
          <a:ln>
            <a:noFill/>
          </a:ln>
        </p:spPr>
      </p:pic>
    </p:spTree>
    <p:extLst>
      <p:ext uri="{BB962C8B-B14F-4D97-AF65-F5344CB8AC3E}">
        <p14:creationId xmlns:p14="http://schemas.microsoft.com/office/powerpoint/2010/main" val="344731480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61010" y="0"/>
            <a:ext cx="8911687" cy="1280890"/>
          </a:xfrm>
        </p:spPr>
        <p:txBody>
          <a:bodyPr/>
          <a:lstStyle/>
          <a:p>
            <a:r>
              <a:rPr lang="ru-RU" b="1" dirty="0"/>
              <a:t>Функциональные требования</a:t>
            </a:r>
            <a:br>
              <a:rPr lang="ru-RU" b="1" dirty="0"/>
            </a:br>
            <a:endParaRPr lang="ru-RU" dirty="0"/>
          </a:p>
        </p:txBody>
      </p:sp>
      <p:sp>
        <p:nvSpPr>
          <p:cNvPr id="3" name="Объект 2"/>
          <p:cNvSpPr>
            <a:spLocks noGrp="1"/>
          </p:cNvSpPr>
          <p:nvPr>
            <p:ph idx="1"/>
          </p:nvPr>
        </p:nvSpPr>
        <p:spPr>
          <a:xfrm>
            <a:off x="1478604" y="640445"/>
            <a:ext cx="10713396" cy="4919001"/>
          </a:xfrm>
        </p:spPr>
        <p:txBody>
          <a:bodyPr>
            <a:noAutofit/>
          </a:bodyPr>
          <a:lstStyle/>
          <a:p>
            <a:pPr marL="0" indent="0" algn="just">
              <a:buNone/>
            </a:pPr>
            <a:r>
              <a:rPr lang="ru-RU" sz="2100" dirty="0">
                <a:solidFill>
                  <a:schemeClr val="tx1">
                    <a:lumMod val="95000"/>
                    <a:lumOff val="5000"/>
                  </a:schemeClr>
                </a:solidFill>
              </a:rPr>
              <a:t>Функциональные требования сгруппированы на основе выполняемой ими роли или обслуживаемой цели безопасности. Всего в "Общих критериях" представлено 11 функциональных классов, 66 семейств, 135 компонентов. Это, конечно, значительно больше, чем число аналогичных сущностей в "Оранжевой книге".</a:t>
            </a:r>
          </a:p>
          <a:p>
            <a:pPr marL="0" indent="0" algn="just">
              <a:buNone/>
            </a:pPr>
            <a:r>
              <a:rPr lang="ru-RU" sz="2100" dirty="0">
                <a:solidFill>
                  <a:schemeClr val="tx1">
                    <a:lumMod val="95000"/>
                    <a:lumOff val="5000"/>
                  </a:schemeClr>
                </a:solidFill>
              </a:rPr>
              <a:t>Перечислим классы функциональных требований ОК:</a:t>
            </a:r>
          </a:p>
          <a:p>
            <a:pPr lvl="1" algn="just"/>
            <a:r>
              <a:rPr lang="ru-RU" sz="2100" dirty="0">
                <a:solidFill>
                  <a:schemeClr val="tx1">
                    <a:lumMod val="95000"/>
                    <a:lumOff val="5000"/>
                  </a:schemeClr>
                </a:solidFill>
              </a:rPr>
              <a:t>идентификация и аутентификация;</a:t>
            </a:r>
          </a:p>
          <a:p>
            <a:pPr lvl="1" algn="just"/>
            <a:r>
              <a:rPr lang="ru-RU" sz="2100" dirty="0">
                <a:solidFill>
                  <a:schemeClr val="tx1">
                    <a:lumMod val="95000"/>
                    <a:lumOff val="5000"/>
                  </a:schemeClr>
                </a:solidFill>
              </a:rPr>
              <a:t>защита данных пользователя;</a:t>
            </a:r>
          </a:p>
          <a:p>
            <a:pPr lvl="1" algn="just"/>
            <a:r>
              <a:rPr lang="ru-RU" sz="2100" dirty="0" smtClean="0">
                <a:solidFill>
                  <a:schemeClr val="tx1">
                    <a:lumMod val="95000"/>
                    <a:lumOff val="5000"/>
                  </a:schemeClr>
                </a:solidFill>
              </a:rPr>
              <a:t>защита </a:t>
            </a:r>
            <a:r>
              <a:rPr lang="ru-RU" sz="2100" dirty="0">
                <a:solidFill>
                  <a:schemeClr val="tx1">
                    <a:lumMod val="95000"/>
                    <a:lumOff val="5000"/>
                  </a:schemeClr>
                </a:solidFill>
              </a:rPr>
              <a:t>функций безопасности (требования относятся к целостности и контролю данных сервисов безопасности и реализующих их механизмов);</a:t>
            </a:r>
          </a:p>
          <a:p>
            <a:pPr lvl="1" algn="just"/>
            <a:r>
              <a:rPr lang="ru-RU" sz="2100" dirty="0">
                <a:solidFill>
                  <a:schemeClr val="tx1">
                    <a:lumMod val="95000"/>
                    <a:lumOff val="5000"/>
                  </a:schemeClr>
                </a:solidFill>
              </a:rPr>
              <a:t>управление безопасностью (требования этого класса относятся к управлению атрибутами и параметрами безопасности</a:t>
            </a:r>
            <a:r>
              <a:rPr lang="ru-RU" sz="2100" dirty="0" smtClean="0">
                <a:solidFill>
                  <a:schemeClr val="tx1">
                    <a:lumMod val="95000"/>
                    <a:lumOff val="5000"/>
                  </a:schemeClr>
                </a:solidFill>
              </a:rPr>
              <a:t>);</a:t>
            </a:r>
            <a:endParaRPr lang="en-US" sz="2100" dirty="0" smtClean="0">
              <a:solidFill>
                <a:schemeClr val="tx1">
                  <a:lumMod val="95000"/>
                  <a:lumOff val="5000"/>
                </a:schemeClr>
              </a:solidFill>
            </a:endParaRPr>
          </a:p>
          <a:p>
            <a:pPr lvl="1" algn="just"/>
            <a:r>
              <a:rPr lang="ru-RU" sz="2100" dirty="0" smtClean="0">
                <a:solidFill>
                  <a:schemeClr val="tx1">
                    <a:lumMod val="95000"/>
                    <a:lumOff val="5000"/>
                  </a:schemeClr>
                </a:solidFill>
              </a:rPr>
              <a:t>аудит </a:t>
            </a:r>
            <a:r>
              <a:rPr lang="ru-RU" sz="2100" dirty="0">
                <a:solidFill>
                  <a:schemeClr val="tx1">
                    <a:lumMod val="95000"/>
                    <a:lumOff val="5000"/>
                  </a:schemeClr>
                </a:solidFill>
              </a:rPr>
              <a:t>безопасности (выявление, регистрация, хранение, анализ данных, затрагивающих безопасность объекта оценки, реагирование  на возможное нарушение безопасности);</a:t>
            </a:r>
          </a:p>
        </p:txBody>
      </p:sp>
    </p:spTree>
    <p:extLst>
      <p:ext uri="{BB962C8B-B14F-4D97-AF65-F5344CB8AC3E}">
        <p14:creationId xmlns:p14="http://schemas.microsoft.com/office/powerpoint/2010/main" val="325115013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888821" y="440988"/>
            <a:ext cx="9862192" cy="6018178"/>
          </a:xfrm>
        </p:spPr>
        <p:txBody>
          <a:bodyPr>
            <a:noAutofit/>
          </a:bodyPr>
          <a:lstStyle/>
          <a:p>
            <a:pPr lvl="1" algn="just"/>
            <a:r>
              <a:rPr lang="ru-RU" sz="2200" dirty="0">
                <a:solidFill>
                  <a:schemeClr val="tx1">
                    <a:lumMod val="95000"/>
                    <a:lumOff val="5000"/>
                  </a:schemeClr>
                </a:solidFill>
              </a:rPr>
              <a:t>доступ к объекту оценки;</a:t>
            </a:r>
          </a:p>
          <a:p>
            <a:pPr lvl="1" algn="just"/>
            <a:r>
              <a:rPr lang="ru-RU" sz="2200" dirty="0">
                <a:solidFill>
                  <a:schemeClr val="tx1">
                    <a:lumMod val="95000"/>
                    <a:lumOff val="5000"/>
                  </a:schemeClr>
                </a:solidFill>
              </a:rPr>
              <a:t>приватность	(защита	пользователя	от	раскрытия	</a:t>
            </a:r>
            <a:r>
              <a:rPr lang="ru-RU" sz="2200" dirty="0" smtClean="0">
                <a:solidFill>
                  <a:schemeClr val="tx1">
                    <a:lumMod val="95000"/>
                    <a:lumOff val="5000"/>
                  </a:schemeClr>
                </a:solidFill>
              </a:rPr>
              <a:t>и</a:t>
            </a:r>
            <a:r>
              <a:rPr lang="en-US" sz="2200" dirty="0" smtClean="0">
                <a:solidFill>
                  <a:schemeClr val="tx1">
                    <a:lumMod val="95000"/>
                    <a:lumOff val="5000"/>
                  </a:schemeClr>
                </a:solidFill>
              </a:rPr>
              <a:t> </a:t>
            </a:r>
            <a:r>
              <a:rPr lang="ru-RU" sz="2200" dirty="0" smtClean="0">
                <a:solidFill>
                  <a:schemeClr val="tx1">
                    <a:lumMod val="95000"/>
                    <a:lumOff val="5000"/>
                  </a:schemeClr>
                </a:solidFill>
              </a:rPr>
              <a:t>несанкционированного </a:t>
            </a:r>
            <a:r>
              <a:rPr lang="ru-RU" sz="2200" dirty="0">
                <a:solidFill>
                  <a:schemeClr val="tx1">
                    <a:lumMod val="95000"/>
                    <a:lumOff val="5000"/>
                  </a:schemeClr>
                </a:solidFill>
              </a:rPr>
              <a:t>использования его идентификационных данных);</a:t>
            </a:r>
          </a:p>
          <a:p>
            <a:pPr lvl="1" algn="just"/>
            <a:r>
              <a:rPr lang="ru-RU" sz="2200" dirty="0">
                <a:solidFill>
                  <a:schemeClr val="tx1">
                    <a:lumMod val="95000"/>
                    <a:lumOff val="5000"/>
                  </a:schemeClr>
                </a:solidFill>
              </a:rPr>
              <a:t>использование ресурсов (требования к доступности информации);</a:t>
            </a:r>
          </a:p>
          <a:p>
            <a:pPr lvl="1" algn="just"/>
            <a:r>
              <a:rPr lang="ru-RU" sz="2200" dirty="0">
                <a:solidFill>
                  <a:schemeClr val="tx1">
                    <a:lumMod val="95000"/>
                    <a:lumOff val="5000"/>
                  </a:schemeClr>
                </a:solidFill>
              </a:rPr>
              <a:t>криптографическая поддержка (управление ключами);</a:t>
            </a:r>
          </a:p>
          <a:p>
            <a:pPr lvl="1" algn="just"/>
            <a:r>
              <a:rPr lang="ru-RU" sz="2200" dirty="0">
                <a:solidFill>
                  <a:schemeClr val="tx1">
                    <a:lumMod val="95000"/>
                    <a:lumOff val="5000"/>
                  </a:schemeClr>
                </a:solidFill>
              </a:rPr>
              <a:t>связь (аутентификация сторон, участвующих в обмене данными</a:t>
            </a:r>
            <a:r>
              <a:rPr lang="ru-RU" sz="2200" dirty="0" smtClean="0">
                <a:solidFill>
                  <a:schemeClr val="tx1">
                    <a:lumMod val="95000"/>
                    <a:lumOff val="5000"/>
                  </a:schemeClr>
                </a:solidFill>
              </a:rPr>
              <a:t>);</a:t>
            </a:r>
            <a:endParaRPr lang="en-US" sz="2200" dirty="0" smtClean="0">
              <a:solidFill>
                <a:schemeClr val="tx1">
                  <a:lumMod val="95000"/>
                  <a:lumOff val="5000"/>
                </a:schemeClr>
              </a:solidFill>
            </a:endParaRPr>
          </a:p>
          <a:p>
            <a:pPr lvl="1" algn="just"/>
            <a:r>
              <a:rPr lang="ru-RU" sz="2200" dirty="0" smtClean="0">
                <a:solidFill>
                  <a:schemeClr val="tx1">
                    <a:lumMod val="95000"/>
                    <a:lumOff val="5000"/>
                  </a:schemeClr>
                </a:solidFill>
              </a:rPr>
              <a:t>доверенный </a:t>
            </a:r>
            <a:r>
              <a:rPr lang="ru-RU" sz="2200" dirty="0">
                <a:solidFill>
                  <a:schemeClr val="tx1">
                    <a:lumMod val="95000"/>
                    <a:lumOff val="5000"/>
                  </a:schemeClr>
                </a:solidFill>
              </a:rPr>
              <a:t>маршрут/канал (для связи с сервисами безопасности).</a:t>
            </a:r>
          </a:p>
        </p:txBody>
      </p:sp>
    </p:spTree>
    <p:extLst>
      <p:ext uri="{BB962C8B-B14F-4D97-AF65-F5344CB8AC3E}">
        <p14:creationId xmlns:p14="http://schemas.microsoft.com/office/powerpoint/2010/main" val="91156906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558079" y="0"/>
            <a:ext cx="10633921" cy="3858637"/>
          </a:xfrm>
        </p:spPr>
        <p:txBody>
          <a:bodyPr>
            <a:noAutofit/>
          </a:bodyPr>
          <a:lstStyle/>
          <a:p>
            <a:pPr marL="0" indent="0" algn="just">
              <a:buNone/>
            </a:pPr>
            <a:r>
              <a:rPr lang="ru-RU" sz="2100" i="1" dirty="0">
                <a:solidFill>
                  <a:schemeClr val="tx1">
                    <a:lumMod val="95000"/>
                    <a:lumOff val="5000"/>
                  </a:schemeClr>
                </a:solidFill>
              </a:rPr>
              <a:t>Опишем подробнее два класса, демонстрирующие особенности </a:t>
            </a:r>
            <a:r>
              <a:rPr lang="ru-RU" sz="2100" i="1" dirty="0" smtClean="0">
                <a:solidFill>
                  <a:schemeClr val="tx1">
                    <a:lumMod val="95000"/>
                    <a:lumOff val="5000"/>
                  </a:schemeClr>
                </a:solidFill>
              </a:rPr>
              <a:t>современного</a:t>
            </a:r>
            <a:r>
              <a:rPr lang="en-US" sz="2100" i="1" dirty="0" smtClean="0">
                <a:solidFill>
                  <a:schemeClr val="tx1">
                    <a:lumMod val="95000"/>
                    <a:lumOff val="5000"/>
                  </a:schemeClr>
                </a:solidFill>
              </a:rPr>
              <a:t> </a:t>
            </a:r>
            <a:r>
              <a:rPr lang="ru-RU" sz="2100" i="1" dirty="0" smtClean="0">
                <a:solidFill>
                  <a:schemeClr val="tx1">
                    <a:lumMod val="95000"/>
                    <a:lumOff val="5000"/>
                  </a:schemeClr>
                </a:solidFill>
              </a:rPr>
              <a:t>подхода</a:t>
            </a:r>
            <a:r>
              <a:rPr lang="en-US" sz="2100" i="1" dirty="0" smtClean="0">
                <a:solidFill>
                  <a:schemeClr val="tx1">
                    <a:lumMod val="95000"/>
                    <a:lumOff val="5000"/>
                  </a:schemeClr>
                </a:solidFill>
              </a:rPr>
              <a:t> </a:t>
            </a:r>
            <a:r>
              <a:rPr lang="ru-RU" sz="2100" i="1" dirty="0" smtClean="0">
                <a:solidFill>
                  <a:schemeClr val="tx1">
                    <a:lumMod val="95000"/>
                    <a:lumOff val="5000"/>
                  </a:schemeClr>
                </a:solidFill>
              </a:rPr>
              <a:t>к</a:t>
            </a:r>
            <a:r>
              <a:rPr lang="en-US" sz="2100" i="1" dirty="0" smtClean="0">
                <a:solidFill>
                  <a:schemeClr val="tx1">
                    <a:lumMod val="95000"/>
                    <a:lumOff val="5000"/>
                  </a:schemeClr>
                </a:solidFill>
              </a:rPr>
              <a:t> </a:t>
            </a:r>
            <a:r>
              <a:rPr lang="ru-RU" sz="2100" i="1" dirty="0" smtClean="0">
                <a:solidFill>
                  <a:schemeClr val="tx1">
                    <a:lumMod val="95000"/>
                    <a:lumOff val="5000"/>
                  </a:schemeClr>
                </a:solidFill>
              </a:rPr>
              <a:t>ИБ</a:t>
            </a:r>
            <a:r>
              <a:rPr lang="ru-RU" sz="2100" i="1" dirty="0">
                <a:solidFill>
                  <a:schemeClr val="tx1">
                    <a:lumMod val="95000"/>
                    <a:lumOff val="5000"/>
                  </a:schemeClr>
                </a:solidFill>
              </a:rPr>
              <a:t>.</a:t>
            </a:r>
          </a:p>
          <a:p>
            <a:pPr marL="0" indent="0" algn="just">
              <a:buNone/>
            </a:pPr>
            <a:r>
              <a:rPr lang="ru-RU" sz="2100" dirty="0" smtClean="0">
                <a:solidFill>
                  <a:schemeClr val="tx1">
                    <a:lumMod val="95000"/>
                    <a:lumOff val="5000"/>
                  </a:schemeClr>
                </a:solidFill>
              </a:rPr>
              <a:t>Класс </a:t>
            </a:r>
            <a:r>
              <a:rPr lang="ru-RU" sz="2100" dirty="0">
                <a:solidFill>
                  <a:schemeClr val="tx1">
                    <a:lumMod val="95000"/>
                    <a:lumOff val="5000"/>
                  </a:schemeClr>
                </a:solidFill>
              </a:rPr>
              <a:t>"Приватность" содержит 4 семейства функциональных требований.</a:t>
            </a:r>
          </a:p>
          <a:p>
            <a:pPr marL="0" indent="0" algn="just">
              <a:buNone/>
            </a:pPr>
            <a:r>
              <a:rPr lang="ru-RU" sz="2100" b="1" dirty="0">
                <a:solidFill>
                  <a:schemeClr val="tx1">
                    <a:lumMod val="95000"/>
                    <a:lumOff val="5000"/>
                  </a:schemeClr>
                </a:solidFill>
              </a:rPr>
              <a:t>Анонимность.	</a:t>
            </a:r>
            <a:r>
              <a:rPr lang="ru-RU" sz="2100" dirty="0">
                <a:solidFill>
                  <a:schemeClr val="tx1">
                    <a:lumMod val="95000"/>
                    <a:lumOff val="5000"/>
                  </a:schemeClr>
                </a:solidFill>
              </a:rPr>
              <a:t>Позволяет	выполнять	действия	без	</a:t>
            </a:r>
            <a:r>
              <a:rPr lang="ru-RU" sz="2100" dirty="0" smtClean="0">
                <a:solidFill>
                  <a:schemeClr val="tx1">
                    <a:lumMod val="95000"/>
                    <a:lumOff val="5000"/>
                  </a:schemeClr>
                </a:solidFill>
              </a:rPr>
              <a:t>раскрытия</a:t>
            </a:r>
            <a:r>
              <a:rPr lang="en-US" sz="2100" dirty="0" smtClean="0">
                <a:solidFill>
                  <a:schemeClr val="tx1">
                    <a:lumMod val="95000"/>
                    <a:lumOff val="5000"/>
                  </a:schemeClr>
                </a:solidFill>
              </a:rPr>
              <a:t> </a:t>
            </a:r>
            <a:r>
              <a:rPr lang="ru-RU" sz="2100" dirty="0" smtClean="0">
                <a:solidFill>
                  <a:schemeClr val="tx1">
                    <a:lumMod val="95000"/>
                    <a:lumOff val="5000"/>
                  </a:schemeClr>
                </a:solidFill>
              </a:rPr>
              <a:t>идентификатора</a:t>
            </a:r>
            <a:r>
              <a:rPr lang="en-US" sz="2100" dirty="0" smtClean="0">
                <a:solidFill>
                  <a:schemeClr val="tx1">
                    <a:lumMod val="95000"/>
                    <a:lumOff val="5000"/>
                  </a:schemeClr>
                </a:solidFill>
              </a:rPr>
              <a:t> </a:t>
            </a:r>
            <a:r>
              <a:rPr lang="ru-RU" sz="2100" dirty="0" smtClean="0">
                <a:solidFill>
                  <a:schemeClr val="tx1">
                    <a:lumMod val="95000"/>
                    <a:lumOff val="5000"/>
                  </a:schemeClr>
                </a:solidFill>
              </a:rPr>
              <a:t>пользователя </a:t>
            </a:r>
            <a:r>
              <a:rPr lang="ru-RU" sz="2100" dirty="0">
                <a:solidFill>
                  <a:schemeClr val="tx1">
                    <a:lumMod val="95000"/>
                    <a:lumOff val="5000"/>
                  </a:schemeClr>
                </a:solidFill>
              </a:rPr>
              <a:t>другим пользователям, субъектам и/или объектам. Анонимность может быть полной или выборочной. В последнем случае она может относиться не ко всем операциям и/или не ко всем пользователям (например, у уполномоченного пользователя может оставаться возможность выяснения идентификаторов пользователей).</a:t>
            </a:r>
          </a:p>
          <a:p>
            <a:pPr marL="0" indent="0" algn="just">
              <a:buNone/>
            </a:pPr>
            <a:r>
              <a:rPr lang="ru-RU" sz="2100" b="1" dirty="0" err="1">
                <a:solidFill>
                  <a:schemeClr val="tx1">
                    <a:lumMod val="95000"/>
                    <a:lumOff val="5000"/>
                  </a:schemeClr>
                </a:solidFill>
              </a:rPr>
              <a:t>Псевдонимность</a:t>
            </a:r>
            <a:r>
              <a:rPr lang="ru-RU" sz="2100" b="1" dirty="0">
                <a:solidFill>
                  <a:schemeClr val="tx1">
                    <a:lumMod val="95000"/>
                    <a:lumOff val="5000"/>
                  </a:schemeClr>
                </a:solidFill>
              </a:rPr>
              <a:t>. </a:t>
            </a:r>
            <a:r>
              <a:rPr lang="ru-RU" sz="2100" dirty="0">
                <a:solidFill>
                  <a:schemeClr val="tx1">
                    <a:lumMod val="95000"/>
                    <a:lumOff val="5000"/>
                  </a:schemeClr>
                </a:solidFill>
              </a:rPr>
              <a:t>Напоминает анонимность, но при применении псевдонима поддерживается ссылка на идентификатор пользователя для обеспечения подотчетности или для других целей.</a:t>
            </a:r>
          </a:p>
          <a:p>
            <a:pPr marL="0" indent="0" algn="just">
              <a:buNone/>
            </a:pPr>
            <a:r>
              <a:rPr lang="ru-RU" sz="2100" b="1" dirty="0">
                <a:solidFill>
                  <a:schemeClr val="tx1">
                    <a:lumMod val="95000"/>
                    <a:lumOff val="5000"/>
                  </a:schemeClr>
                </a:solidFill>
              </a:rPr>
              <a:t>Невозможность ассоциации. </a:t>
            </a:r>
            <a:r>
              <a:rPr lang="ru-RU" sz="2100" dirty="0">
                <a:solidFill>
                  <a:schemeClr val="tx1">
                    <a:lumMod val="95000"/>
                    <a:lumOff val="5000"/>
                  </a:schemeClr>
                </a:solidFill>
              </a:rPr>
              <a:t>Семейство обеспечивает возможность неоднократного использования информационных сервисов, но не позволяет ассоциировать случаи использования между собой и приписать их одному лицу. Невозможность ассоциации защищает от построения профилей поведения пользователей (и, следовательно, от получения информации на основе подобных профилей).</a:t>
            </a:r>
          </a:p>
          <a:p>
            <a:pPr marL="0" indent="0" algn="just">
              <a:buNone/>
            </a:pPr>
            <a:endParaRPr lang="ru-RU" sz="2100" dirty="0">
              <a:solidFill>
                <a:schemeClr val="tx1">
                  <a:lumMod val="95000"/>
                  <a:lumOff val="5000"/>
                </a:schemeClr>
              </a:solidFill>
            </a:endParaRPr>
          </a:p>
        </p:txBody>
      </p:sp>
    </p:spTree>
    <p:extLst>
      <p:ext uri="{BB962C8B-B14F-4D97-AF65-F5344CB8AC3E}">
        <p14:creationId xmlns:p14="http://schemas.microsoft.com/office/powerpoint/2010/main" val="282340325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499714" y="168612"/>
            <a:ext cx="10692286" cy="6689387"/>
          </a:xfrm>
        </p:spPr>
        <p:txBody>
          <a:bodyPr>
            <a:noAutofit/>
          </a:bodyPr>
          <a:lstStyle/>
          <a:p>
            <a:pPr marL="0" indent="0" algn="just">
              <a:buNone/>
            </a:pPr>
            <a:r>
              <a:rPr lang="ru-RU" sz="2000" b="1" dirty="0">
                <a:solidFill>
                  <a:schemeClr val="tx1">
                    <a:lumMod val="95000"/>
                    <a:lumOff val="5000"/>
                  </a:schemeClr>
                </a:solidFill>
              </a:rPr>
              <a:t>Скрытность. </a:t>
            </a:r>
            <a:r>
              <a:rPr lang="ru-RU" sz="2000" dirty="0">
                <a:solidFill>
                  <a:schemeClr val="tx1">
                    <a:lumMod val="95000"/>
                    <a:lumOff val="5000"/>
                  </a:schemeClr>
                </a:solidFill>
              </a:rPr>
              <a:t>Требования данного семейства направлены на то, чтобы можно было использовать информационный сервис с сокрытием факта использования. Для реализации скрытности может применяться, например, широковещательное распространение информации, без указания конкретного адресата. Годятся для реализации скрытности и методы стеганографии, когда  скрывается не только содержание сообщения (как в криптографии), но и сам факт его отправки.</a:t>
            </a:r>
          </a:p>
          <a:p>
            <a:pPr marL="0" indent="0" algn="just">
              <a:buNone/>
            </a:pPr>
            <a:r>
              <a:rPr lang="ru-RU" sz="2000" dirty="0">
                <a:solidFill>
                  <a:schemeClr val="tx1">
                    <a:lumMod val="95000"/>
                    <a:lumOff val="5000"/>
                  </a:schemeClr>
                </a:solidFill>
              </a:rPr>
              <a:t>Еще один показательный (с нашей точки зрения) класс функциональных требований — "Использование ресурсов", содержащий требования доступности. Он включает три семейства.</a:t>
            </a:r>
          </a:p>
          <a:p>
            <a:pPr marL="0" indent="0" algn="just">
              <a:buNone/>
            </a:pPr>
            <a:r>
              <a:rPr lang="ru-RU" sz="2000" b="1" dirty="0">
                <a:solidFill>
                  <a:schemeClr val="tx1">
                    <a:lumMod val="95000"/>
                    <a:lumOff val="5000"/>
                  </a:schemeClr>
                </a:solidFill>
              </a:rPr>
              <a:t>Отказоустойчивость. </a:t>
            </a:r>
            <a:r>
              <a:rPr lang="ru-RU" sz="2000" dirty="0">
                <a:solidFill>
                  <a:schemeClr val="tx1">
                    <a:lumMod val="95000"/>
                    <a:lumOff val="5000"/>
                  </a:schemeClr>
                </a:solidFill>
              </a:rPr>
              <a:t>Требования этого семейства направлены на сохранение доступности информационных сервисов даже в случае сбоя или отказа. В ОК различаются активная и пассивная отказоустойчивость. Активный механизм содержит специальные функции, которые активизируются в случае сбоя. Пассивная отказоустойчивость подразумевает наличие  избыточности с возможностью нейтрализации ошибок.</a:t>
            </a:r>
          </a:p>
          <a:p>
            <a:pPr marL="0" indent="0" algn="just">
              <a:buNone/>
            </a:pPr>
            <a:r>
              <a:rPr lang="ru-RU" sz="2000" b="1" dirty="0">
                <a:solidFill>
                  <a:schemeClr val="tx1">
                    <a:lumMod val="95000"/>
                    <a:lumOff val="5000"/>
                  </a:schemeClr>
                </a:solidFill>
              </a:rPr>
              <a:t>Обслуживание по приоритетам. </a:t>
            </a:r>
            <a:r>
              <a:rPr lang="ru-RU" sz="2000" dirty="0">
                <a:solidFill>
                  <a:schemeClr val="tx1">
                    <a:lumMod val="95000"/>
                    <a:lumOff val="5000"/>
                  </a:schemeClr>
                </a:solidFill>
              </a:rPr>
              <a:t>Выполнение этих требований позволяет управлять использованием ресурсов так, что низкоприоритетные операции не могут помешать высокоприоритетным.</a:t>
            </a:r>
          </a:p>
        </p:txBody>
      </p:sp>
    </p:spTree>
    <p:extLst>
      <p:ext uri="{BB962C8B-B14F-4D97-AF65-F5344CB8AC3E}">
        <p14:creationId xmlns:p14="http://schemas.microsoft.com/office/powerpoint/2010/main" val="401850876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810998" y="479898"/>
            <a:ext cx="9842737" cy="3777622"/>
          </a:xfrm>
        </p:spPr>
        <p:txBody>
          <a:bodyPr>
            <a:normAutofit/>
          </a:bodyPr>
          <a:lstStyle/>
          <a:p>
            <a:pPr marL="0" indent="0" algn="just">
              <a:buNone/>
            </a:pPr>
            <a:r>
              <a:rPr lang="ru-RU" sz="2200" b="1" dirty="0">
                <a:solidFill>
                  <a:schemeClr val="tx1">
                    <a:lumMod val="95000"/>
                    <a:lumOff val="5000"/>
                  </a:schemeClr>
                </a:solidFill>
              </a:rPr>
              <a:t>Распределение ресурсов. </a:t>
            </a:r>
            <a:r>
              <a:rPr lang="ru-RU" sz="2200" dirty="0">
                <a:solidFill>
                  <a:schemeClr val="tx1">
                    <a:lumMod val="95000"/>
                    <a:lumOff val="5000"/>
                  </a:schemeClr>
                </a:solidFill>
              </a:rPr>
              <a:t>Требования направлены на  защиту (путем применения механизма квот) от несанкционированной монополизации ресурсов</a:t>
            </a:r>
            <a:r>
              <a:rPr lang="ru-RU" sz="2200" dirty="0" smtClean="0">
                <a:solidFill>
                  <a:schemeClr val="tx1">
                    <a:lumMod val="95000"/>
                    <a:lumOff val="5000"/>
                  </a:schemeClr>
                </a:solidFill>
              </a:rPr>
              <a:t>.</a:t>
            </a:r>
            <a:endParaRPr lang="en-US" sz="2200" dirty="0" smtClean="0">
              <a:solidFill>
                <a:schemeClr val="tx1">
                  <a:lumMod val="95000"/>
                  <a:lumOff val="5000"/>
                </a:schemeClr>
              </a:solidFill>
            </a:endParaRPr>
          </a:p>
          <a:p>
            <a:pPr marL="0" indent="0" algn="just">
              <a:buNone/>
            </a:pPr>
            <a:endParaRPr lang="en-US" sz="2200" dirty="0">
              <a:solidFill>
                <a:schemeClr val="tx1">
                  <a:lumMod val="95000"/>
                  <a:lumOff val="5000"/>
                </a:schemeClr>
              </a:solidFill>
            </a:endParaRPr>
          </a:p>
          <a:p>
            <a:pPr marL="0" indent="0" algn="just">
              <a:buNone/>
            </a:pPr>
            <a:endParaRPr lang="en-US" sz="2200" dirty="0" smtClean="0">
              <a:solidFill>
                <a:schemeClr val="tx1">
                  <a:lumMod val="95000"/>
                  <a:lumOff val="5000"/>
                </a:schemeClr>
              </a:solidFill>
            </a:endParaRPr>
          </a:p>
          <a:p>
            <a:pPr marL="0" indent="0" algn="just">
              <a:buNone/>
            </a:pPr>
            <a:endParaRPr lang="ru-RU" sz="2200" dirty="0">
              <a:solidFill>
                <a:schemeClr val="tx1">
                  <a:lumMod val="95000"/>
                  <a:lumOff val="5000"/>
                </a:schemeClr>
              </a:solidFill>
            </a:endParaRPr>
          </a:p>
          <a:p>
            <a:pPr marL="0" indent="0" algn="just">
              <a:buNone/>
            </a:pPr>
            <a:r>
              <a:rPr lang="ru-RU" sz="2200" dirty="0" err="1">
                <a:solidFill>
                  <a:schemeClr val="tx1">
                    <a:lumMod val="95000"/>
                    <a:lumOff val="5000"/>
                  </a:schemeClr>
                </a:solidFill>
              </a:rPr>
              <a:t>Т.о</a:t>
            </a:r>
            <a:r>
              <a:rPr lang="ru-RU" sz="2200" dirty="0">
                <a:solidFill>
                  <a:schemeClr val="tx1">
                    <a:lumMod val="95000"/>
                    <a:lumOff val="5000"/>
                  </a:schemeClr>
                </a:solidFill>
              </a:rPr>
              <a:t>. "Общие критерии" — очень продуманный и полный документ с точки зрения функциональных требований.</a:t>
            </a:r>
          </a:p>
        </p:txBody>
      </p:sp>
    </p:spTree>
    <p:extLst>
      <p:ext uri="{BB962C8B-B14F-4D97-AF65-F5344CB8AC3E}">
        <p14:creationId xmlns:p14="http://schemas.microsoft.com/office/powerpoint/2010/main" val="363114698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80465" y="0"/>
            <a:ext cx="8911687" cy="1280890"/>
          </a:xfrm>
        </p:spPr>
        <p:txBody>
          <a:bodyPr/>
          <a:lstStyle/>
          <a:p>
            <a:r>
              <a:rPr lang="ru-RU" b="1" dirty="0"/>
              <a:t>Требования доверия </a:t>
            </a:r>
            <a:r>
              <a:rPr lang="ru-RU" b="1" dirty="0" smtClean="0"/>
              <a:t>безопасности</a:t>
            </a:r>
            <a:endParaRPr lang="ru-RU" dirty="0"/>
          </a:p>
        </p:txBody>
      </p:sp>
      <p:sp>
        <p:nvSpPr>
          <p:cNvPr id="3" name="Объект 2"/>
          <p:cNvSpPr>
            <a:spLocks noGrp="1"/>
          </p:cNvSpPr>
          <p:nvPr>
            <p:ph idx="1"/>
          </p:nvPr>
        </p:nvSpPr>
        <p:spPr>
          <a:xfrm>
            <a:off x="1908275" y="1280889"/>
            <a:ext cx="9901103" cy="5333919"/>
          </a:xfrm>
        </p:spPr>
        <p:txBody>
          <a:bodyPr>
            <a:noAutofit/>
          </a:bodyPr>
          <a:lstStyle/>
          <a:p>
            <a:pPr marL="0" indent="0" algn="just">
              <a:buNone/>
            </a:pPr>
            <a:r>
              <a:rPr lang="ru-RU" sz="2200" dirty="0">
                <a:solidFill>
                  <a:schemeClr val="tx1">
                    <a:lumMod val="95000"/>
                    <a:lumOff val="5000"/>
                  </a:schemeClr>
                </a:solidFill>
              </a:rPr>
              <a:t>Установление доверия безопасности, согласно "Общим критериям", основывается на активном исследовании объекта оценки.</a:t>
            </a:r>
          </a:p>
          <a:p>
            <a:pPr marL="0" indent="0" algn="just">
              <a:buNone/>
            </a:pPr>
            <a:r>
              <a:rPr lang="ru-RU" sz="2200" dirty="0">
                <a:solidFill>
                  <a:schemeClr val="tx1">
                    <a:lumMod val="95000"/>
                    <a:lumOff val="5000"/>
                  </a:schemeClr>
                </a:solidFill>
              </a:rPr>
              <a:t>Форма представления требований доверия, в принципе, та же, что и для функциональных требований. Специфика состоит в том, что каждый элемент требований доверия принадлежит одному из трех типов:</a:t>
            </a:r>
          </a:p>
          <a:p>
            <a:pPr lvl="1" algn="just"/>
            <a:r>
              <a:rPr lang="ru-RU" sz="2200" dirty="0">
                <a:solidFill>
                  <a:schemeClr val="tx1">
                    <a:lumMod val="95000"/>
                    <a:lumOff val="5000"/>
                  </a:schemeClr>
                </a:solidFill>
              </a:rPr>
              <a:t>действия разработчиков;</a:t>
            </a:r>
          </a:p>
          <a:p>
            <a:pPr lvl="1" algn="just"/>
            <a:r>
              <a:rPr lang="ru-RU" sz="2200" dirty="0">
                <a:solidFill>
                  <a:schemeClr val="tx1">
                    <a:lumMod val="95000"/>
                    <a:lumOff val="5000"/>
                  </a:schemeClr>
                </a:solidFill>
              </a:rPr>
              <a:t>представление и содержание </a:t>
            </a:r>
            <a:r>
              <a:rPr lang="ru-RU" sz="2200" dirty="0" smtClean="0">
                <a:solidFill>
                  <a:schemeClr val="tx1">
                    <a:lumMod val="95000"/>
                    <a:lumOff val="5000"/>
                  </a:schemeClr>
                </a:solidFill>
              </a:rPr>
              <a:t>свидетельств;</a:t>
            </a:r>
            <a:endParaRPr lang="en-US" sz="2200" dirty="0" smtClean="0">
              <a:solidFill>
                <a:schemeClr val="tx1">
                  <a:lumMod val="95000"/>
                  <a:lumOff val="5000"/>
                </a:schemeClr>
              </a:solidFill>
            </a:endParaRPr>
          </a:p>
          <a:p>
            <a:pPr lvl="1" algn="just"/>
            <a:r>
              <a:rPr lang="ru-RU" sz="2200" dirty="0" smtClean="0">
                <a:solidFill>
                  <a:schemeClr val="tx1">
                    <a:lumMod val="95000"/>
                    <a:lumOff val="5000"/>
                  </a:schemeClr>
                </a:solidFill>
              </a:rPr>
              <a:t>действия </a:t>
            </a:r>
            <a:r>
              <a:rPr lang="ru-RU" sz="2200" dirty="0">
                <a:solidFill>
                  <a:schemeClr val="tx1">
                    <a:lumMod val="95000"/>
                    <a:lumOff val="5000"/>
                  </a:schemeClr>
                </a:solidFill>
              </a:rPr>
              <a:t>оценщиков.</a:t>
            </a:r>
          </a:p>
        </p:txBody>
      </p:sp>
    </p:spTree>
    <p:extLst>
      <p:ext uri="{BB962C8B-B14F-4D97-AF65-F5344CB8AC3E}">
        <p14:creationId xmlns:p14="http://schemas.microsoft.com/office/powerpoint/2010/main" val="405750154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361872" y="0"/>
            <a:ext cx="10680971" cy="6858000"/>
          </a:xfrm>
        </p:spPr>
        <p:txBody>
          <a:bodyPr>
            <a:noAutofit/>
          </a:bodyPr>
          <a:lstStyle/>
          <a:p>
            <a:pPr marL="0" indent="0" algn="just">
              <a:buNone/>
            </a:pPr>
            <a:r>
              <a:rPr lang="ru-RU" sz="2000" dirty="0">
                <a:solidFill>
                  <a:schemeClr val="tx1">
                    <a:lumMod val="95000"/>
                    <a:lumOff val="5000"/>
                  </a:schemeClr>
                </a:solidFill>
              </a:rPr>
              <a:t>Всего в ОК 10 классов, 44 семейства, 93 компонента требований доверия безопасности.</a:t>
            </a:r>
          </a:p>
          <a:p>
            <a:pPr marL="0" indent="0" algn="just">
              <a:buNone/>
            </a:pPr>
            <a:r>
              <a:rPr lang="ru-RU" sz="2000" dirty="0">
                <a:solidFill>
                  <a:schemeClr val="tx1">
                    <a:lumMod val="95000"/>
                    <a:lumOff val="5000"/>
                  </a:schemeClr>
                </a:solidFill>
              </a:rPr>
              <a:t>Перечислим классы:</a:t>
            </a:r>
          </a:p>
          <a:p>
            <a:pPr lvl="2" algn="just"/>
            <a:r>
              <a:rPr lang="ru-RU" sz="2000" dirty="0">
                <a:solidFill>
                  <a:schemeClr val="tx1">
                    <a:lumMod val="95000"/>
                    <a:lumOff val="5000"/>
                  </a:schemeClr>
                </a:solidFill>
              </a:rPr>
              <a:t>разработка (требования для поэтапной детализации функций безопасности от краткой спецификации до реализации);</a:t>
            </a:r>
          </a:p>
          <a:p>
            <a:pPr lvl="2" algn="just"/>
            <a:r>
              <a:rPr lang="ru-RU" sz="2000" dirty="0">
                <a:solidFill>
                  <a:schemeClr val="tx1">
                    <a:lumMod val="95000"/>
                    <a:lumOff val="5000"/>
                  </a:schemeClr>
                </a:solidFill>
              </a:rPr>
              <a:t>поддержка жизненного цикла (требования к модели жизненного цикла, включая порядок устранения недостатков и защиту среды разработки);</a:t>
            </a:r>
          </a:p>
          <a:p>
            <a:pPr lvl="2" algn="just"/>
            <a:r>
              <a:rPr lang="ru-RU" sz="2000" dirty="0">
                <a:solidFill>
                  <a:schemeClr val="tx1">
                    <a:lumMod val="95000"/>
                    <a:lumOff val="5000"/>
                  </a:schemeClr>
                </a:solidFill>
              </a:rPr>
              <a:t>тестирование;</a:t>
            </a:r>
          </a:p>
          <a:p>
            <a:pPr lvl="2" algn="just"/>
            <a:r>
              <a:rPr lang="ru-RU" sz="2000" dirty="0">
                <a:solidFill>
                  <a:schemeClr val="tx1">
                    <a:lumMod val="95000"/>
                    <a:lumOff val="5000"/>
                  </a:schemeClr>
                </a:solidFill>
              </a:rPr>
              <a:t>оценка уязвимостей (включая оценку стойкости функций безопасности);</a:t>
            </a:r>
          </a:p>
          <a:p>
            <a:pPr lvl="2" algn="just"/>
            <a:r>
              <a:rPr lang="ru-RU" sz="2000" dirty="0">
                <a:solidFill>
                  <a:schemeClr val="tx1">
                    <a:lumMod val="95000"/>
                    <a:lumOff val="5000"/>
                  </a:schemeClr>
                </a:solidFill>
              </a:rPr>
              <a:t>поставка и эксплуатация;</a:t>
            </a:r>
          </a:p>
          <a:p>
            <a:pPr lvl="2" algn="just"/>
            <a:r>
              <a:rPr lang="ru-RU" sz="2000" dirty="0">
                <a:solidFill>
                  <a:schemeClr val="tx1">
                    <a:lumMod val="95000"/>
                    <a:lumOff val="5000"/>
                  </a:schemeClr>
                </a:solidFill>
              </a:rPr>
              <a:t>управление конфигурацией;</a:t>
            </a:r>
          </a:p>
          <a:p>
            <a:pPr lvl="2" algn="just"/>
            <a:r>
              <a:rPr lang="ru-RU" sz="2000" dirty="0">
                <a:solidFill>
                  <a:schemeClr val="tx1">
                    <a:lumMod val="95000"/>
                    <a:lumOff val="5000"/>
                  </a:schemeClr>
                </a:solidFill>
              </a:rPr>
              <a:t>руководства (требования к эксплуатационной документации);</a:t>
            </a:r>
          </a:p>
          <a:p>
            <a:pPr lvl="2" algn="just"/>
            <a:r>
              <a:rPr lang="ru-RU" sz="2000" dirty="0">
                <a:solidFill>
                  <a:schemeClr val="tx1">
                    <a:lumMod val="95000"/>
                    <a:lumOff val="5000"/>
                  </a:schemeClr>
                </a:solidFill>
              </a:rPr>
              <a:t>поддержка	доверия	(для	поддержки	этапов	жизненного	цикла	после сертификации</a:t>
            </a:r>
            <a:r>
              <a:rPr lang="ru-RU" sz="2000" dirty="0" smtClean="0">
                <a:solidFill>
                  <a:schemeClr val="tx1">
                    <a:lumMod val="95000"/>
                    <a:lumOff val="5000"/>
                  </a:schemeClr>
                </a:solidFill>
              </a:rPr>
              <a:t>);</a:t>
            </a:r>
            <a:endParaRPr lang="en-US" sz="2000" dirty="0" smtClean="0">
              <a:solidFill>
                <a:schemeClr val="tx1">
                  <a:lumMod val="95000"/>
                  <a:lumOff val="5000"/>
                </a:schemeClr>
              </a:solidFill>
            </a:endParaRPr>
          </a:p>
          <a:p>
            <a:pPr lvl="2" algn="just"/>
            <a:r>
              <a:rPr lang="ru-RU" sz="2000" dirty="0" smtClean="0">
                <a:solidFill>
                  <a:schemeClr val="tx1">
                    <a:lumMod val="95000"/>
                    <a:lumOff val="5000"/>
                  </a:schemeClr>
                </a:solidFill>
              </a:rPr>
              <a:t> </a:t>
            </a:r>
            <a:r>
              <a:rPr lang="ru-RU" sz="2000" dirty="0">
                <a:solidFill>
                  <a:schemeClr val="tx1">
                    <a:lumMod val="95000"/>
                    <a:lumOff val="5000"/>
                  </a:schemeClr>
                </a:solidFill>
              </a:rPr>
              <a:t>оценка профиля </a:t>
            </a:r>
            <a:r>
              <a:rPr lang="ru-RU" sz="2000" dirty="0" smtClean="0">
                <a:solidFill>
                  <a:schemeClr val="tx1">
                    <a:lumMod val="95000"/>
                    <a:lumOff val="5000"/>
                  </a:schemeClr>
                </a:solidFill>
              </a:rPr>
              <a:t>защиты;</a:t>
            </a:r>
            <a:endParaRPr lang="en-US" sz="2000" dirty="0" smtClean="0">
              <a:solidFill>
                <a:schemeClr val="tx1">
                  <a:lumMod val="95000"/>
                  <a:lumOff val="5000"/>
                </a:schemeClr>
              </a:solidFill>
            </a:endParaRPr>
          </a:p>
          <a:p>
            <a:pPr lvl="2" algn="just"/>
            <a:r>
              <a:rPr lang="ru-RU" sz="2000" dirty="0" smtClean="0">
                <a:solidFill>
                  <a:schemeClr val="tx1">
                    <a:lumMod val="95000"/>
                    <a:lumOff val="5000"/>
                  </a:schemeClr>
                </a:solidFill>
              </a:rPr>
              <a:t>оценка </a:t>
            </a:r>
            <a:r>
              <a:rPr lang="ru-RU" sz="2000" dirty="0">
                <a:solidFill>
                  <a:schemeClr val="tx1">
                    <a:lumMod val="95000"/>
                    <a:lumOff val="5000"/>
                  </a:schemeClr>
                </a:solidFill>
              </a:rPr>
              <a:t>задания по безопасности.</a:t>
            </a:r>
          </a:p>
          <a:p>
            <a:pPr algn="just"/>
            <a:endParaRPr lang="ru-RU" sz="2000" dirty="0">
              <a:solidFill>
                <a:schemeClr val="tx1">
                  <a:lumMod val="95000"/>
                  <a:lumOff val="5000"/>
                </a:schemeClr>
              </a:solidFill>
            </a:endParaRPr>
          </a:p>
        </p:txBody>
      </p:sp>
    </p:spTree>
    <p:extLst>
      <p:ext uri="{BB962C8B-B14F-4D97-AF65-F5344CB8AC3E}">
        <p14:creationId xmlns:p14="http://schemas.microsoft.com/office/powerpoint/2010/main" val="81846456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713723" y="149156"/>
            <a:ext cx="10212388" cy="6708843"/>
          </a:xfrm>
        </p:spPr>
        <p:txBody>
          <a:bodyPr>
            <a:noAutofit/>
          </a:bodyPr>
          <a:lstStyle/>
          <a:p>
            <a:pPr marL="0" indent="0" algn="just">
              <a:buNone/>
            </a:pPr>
            <a:r>
              <a:rPr lang="ru-RU" sz="2200" dirty="0">
                <a:solidFill>
                  <a:schemeClr val="tx1">
                    <a:lumMod val="95000"/>
                    <a:lumOff val="5000"/>
                  </a:schemeClr>
                </a:solidFill>
              </a:rPr>
              <a:t>Применительно к требованиям доверия в "Общих критериях" сделана весьма полезная вещь, не реализованная, к сожалению, для функциональных требований. А именно, введены так называемые оценочные уровни доверия (их семь), содержащие осмысленные комбинации компонентов.</a:t>
            </a:r>
          </a:p>
          <a:p>
            <a:pPr marL="0" indent="0" algn="just">
              <a:buNone/>
            </a:pPr>
            <a:r>
              <a:rPr lang="ru-RU" sz="2200" dirty="0">
                <a:solidFill>
                  <a:schemeClr val="tx1">
                    <a:lumMod val="95000"/>
                    <a:lumOff val="5000"/>
                  </a:schemeClr>
                </a:solidFill>
              </a:rPr>
              <a:t>Оценочный уровень доверия 1 (начальный) предусматривает анализ функциональной спецификации, спецификации интерфейсов, эксплуатационной  документации, а также независимое тестирование. Уровень применим, когда угрозы не рассматриваются как серьезные.</a:t>
            </a:r>
          </a:p>
          <a:p>
            <a:pPr marL="0" indent="0" algn="just">
              <a:buNone/>
            </a:pPr>
            <a:r>
              <a:rPr lang="ru-RU" sz="2200" dirty="0">
                <a:solidFill>
                  <a:schemeClr val="tx1">
                    <a:lumMod val="95000"/>
                    <a:lumOff val="5000"/>
                  </a:schemeClr>
                </a:solidFill>
              </a:rPr>
              <a:t>Оценочный уровень доверия 2, в дополнение к первому уровню, предусматривает наличие проекта верхнего уровня объекта оценки, выборочное независимое тестирование, анализ стойкости функций безопасности, поиск разработчиком явных уязвимых мест.</a:t>
            </a:r>
          </a:p>
          <a:p>
            <a:pPr marL="0" indent="0" algn="just">
              <a:buNone/>
            </a:pPr>
            <a:r>
              <a:rPr lang="ru-RU" sz="2200" dirty="0">
                <a:solidFill>
                  <a:schemeClr val="tx1">
                    <a:lumMod val="95000"/>
                    <a:lumOff val="5000"/>
                  </a:schemeClr>
                </a:solidFill>
              </a:rPr>
              <a:t>На третьем уровне ведется контроль среды разработки и управление конфигурацией объекта оценки.</a:t>
            </a:r>
          </a:p>
          <a:p>
            <a:pPr marL="0" indent="0" algn="just">
              <a:buNone/>
            </a:pPr>
            <a:endParaRPr lang="ru-RU" sz="2200" dirty="0">
              <a:solidFill>
                <a:schemeClr val="tx1">
                  <a:lumMod val="95000"/>
                  <a:lumOff val="5000"/>
                </a:schemeClr>
              </a:solidFill>
            </a:endParaRPr>
          </a:p>
        </p:txBody>
      </p:sp>
    </p:spTree>
    <p:extLst>
      <p:ext uri="{BB962C8B-B14F-4D97-AF65-F5344CB8AC3E}">
        <p14:creationId xmlns:p14="http://schemas.microsoft.com/office/powerpoint/2010/main" val="2535833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770433" y="311285"/>
            <a:ext cx="10155677" cy="6245158"/>
          </a:xfrm>
        </p:spPr>
        <p:txBody>
          <a:bodyPr>
            <a:normAutofit/>
          </a:bodyPr>
          <a:lstStyle/>
          <a:p>
            <a:pPr marL="0" indent="0" algn="just">
              <a:buNone/>
            </a:pPr>
            <a:r>
              <a:rPr lang="en-US" sz="2200" dirty="0" smtClean="0">
                <a:solidFill>
                  <a:schemeClr val="tx1">
                    <a:lumMod val="95000"/>
                    <a:lumOff val="5000"/>
                  </a:schemeClr>
                </a:solidFill>
              </a:rPr>
              <a:t>	</a:t>
            </a:r>
            <a:r>
              <a:rPr lang="ru-RU" sz="2200" dirty="0" smtClean="0">
                <a:solidFill>
                  <a:schemeClr val="tx1">
                    <a:lumMod val="95000"/>
                    <a:lumOff val="5000"/>
                  </a:schemeClr>
                </a:solidFill>
              </a:rPr>
              <a:t>Очевидно</a:t>
            </a:r>
            <a:r>
              <a:rPr lang="ru-RU" sz="2200" dirty="0">
                <a:solidFill>
                  <a:schemeClr val="tx1">
                    <a:lumMod val="95000"/>
                    <a:lumOff val="5000"/>
                  </a:schemeClr>
                </a:solidFill>
              </a:rPr>
              <a:t>, однако, что абсолютно безопасных систем не существует, это абстракция. Есть смысл оценивать лишь степень доверия, которое можно оказать той или иной системе.</a:t>
            </a:r>
          </a:p>
          <a:p>
            <a:pPr marL="0" indent="0" algn="just">
              <a:buNone/>
            </a:pPr>
            <a:r>
              <a:rPr lang="en-US" sz="2200" dirty="0" smtClean="0">
                <a:solidFill>
                  <a:schemeClr val="tx1">
                    <a:lumMod val="95000"/>
                    <a:lumOff val="5000"/>
                  </a:schemeClr>
                </a:solidFill>
              </a:rPr>
              <a:t>	</a:t>
            </a:r>
            <a:r>
              <a:rPr lang="ru-RU" sz="2200" dirty="0" smtClean="0">
                <a:solidFill>
                  <a:schemeClr val="tx1">
                    <a:lumMod val="95000"/>
                    <a:lumOff val="5000"/>
                  </a:schemeClr>
                </a:solidFill>
              </a:rPr>
              <a:t>В </a:t>
            </a:r>
            <a:r>
              <a:rPr lang="ru-RU" sz="2200" dirty="0">
                <a:solidFill>
                  <a:schemeClr val="tx1">
                    <a:lumMod val="95000"/>
                    <a:lumOff val="5000"/>
                  </a:schemeClr>
                </a:solidFill>
              </a:rPr>
              <a:t>"Оранжевой книге" </a:t>
            </a:r>
            <a:r>
              <a:rPr lang="ru-RU" sz="2200" b="1" dirty="0">
                <a:solidFill>
                  <a:schemeClr val="tx1">
                    <a:lumMod val="95000"/>
                    <a:lumOff val="5000"/>
                  </a:schemeClr>
                </a:solidFill>
              </a:rPr>
              <a:t>доверенная система </a:t>
            </a:r>
            <a:r>
              <a:rPr lang="ru-RU" sz="2200" dirty="0">
                <a:solidFill>
                  <a:schemeClr val="tx1">
                    <a:lumMod val="95000"/>
                    <a:lumOff val="5000"/>
                  </a:schemeClr>
                </a:solidFill>
              </a:rPr>
              <a:t>определяется как "система, использующая достаточные аппаратные  и программные средства,  чтобы обеспечить одновременную обработку информации разной степени секретности группой пользователей без нарушения прав доступа".</a:t>
            </a:r>
          </a:p>
          <a:p>
            <a:pPr marL="0" indent="0" algn="just">
              <a:buNone/>
            </a:pPr>
            <a:r>
              <a:rPr lang="en-US" sz="2200" dirty="0" smtClean="0">
                <a:solidFill>
                  <a:schemeClr val="tx1">
                    <a:lumMod val="95000"/>
                    <a:lumOff val="5000"/>
                  </a:schemeClr>
                </a:solidFill>
              </a:rPr>
              <a:t>	</a:t>
            </a:r>
            <a:r>
              <a:rPr lang="ru-RU" sz="2200" dirty="0" smtClean="0">
                <a:solidFill>
                  <a:schemeClr val="tx1">
                    <a:lumMod val="95000"/>
                    <a:lumOff val="5000"/>
                  </a:schemeClr>
                </a:solidFill>
              </a:rPr>
              <a:t>Обратим </a:t>
            </a:r>
            <a:r>
              <a:rPr lang="ru-RU" sz="2200" dirty="0">
                <a:solidFill>
                  <a:schemeClr val="tx1">
                    <a:lumMod val="95000"/>
                    <a:lumOff val="5000"/>
                  </a:schemeClr>
                </a:solidFill>
              </a:rPr>
              <a:t>внимание, что в рассматриваемых «Критериях» и безопасность, и доверие оцениваются исключительно с точки зрения управления доступом к данным, что является одним из средств обеспечения конфиденциальности и целостности (статической).</a:t>
            </a:r>
          </a:p>
          <a:p>
            <a:pPr marL="0" indent="0" algn="just">
              <a:buNone/>
            </a:pPr>
            <a:r>
              <a:rPr lang="en-US" sz="2200" dirty="0" smtClean="0">
                <a:solidFill>
                  <a:schemeClr val="tx1">
                    <a:lumMod val="95000"/>
                    <a:lumOff val="5000"/>
                  </a:schemeClr>
                </a:solidFill>
              </a:rPr>
              <a:t>	</a:t>
            </a:r>
            <a:r>
              <a:rPr lang="ru-RU" sz="2200" dirty="0" smtClean="0">
                <a:solidFill>
                  <a:schemeClr val="tx1">
                    <a:lumMod val="95000"/>
                    <a:lumOff val="5000"/>
                  </a:schemeClr>
                </a:solidFill>
              </a:rPr>
              <a:t>Вопросы </a:t>
            </a:r>
            <a:r>
              <a:rPr lang="ru-RU" sz="2200" dirty="0">
                <a:solidFill>
                  <a:schemeClr val="tx1">
                    <a:lumMod val="95000"/>
                    <a:lumOff val="5000"/>
                  </a:schemeClr>
                </a:solidFill>
              </a:rPr>
              <a:t>доступности «Оранжевая книга» не затрагивает.</a:t>
            </a:r>
          </a:p>
          <a:p>
            <a:pPr marL="0" indent="0" algn="just">
              <a:buNone/>
            </a:pPr>
            <a:endParaRPr lang="ru-RU" sz="2200" dirty="0">
              <a:solidFill>
                <a:schemeClr val="tx1">
                  <a:lumMod val="95000"/>
                  <a:lumOff val="5000"/>
                </a:schemeClr>
              </a:solidFill>
            </a:endParaRPr>
          </a:p>
        </p:txBody>
      </p:sp>
    </p:spTree>
    <p:extLst>
      <p:ext uri="{BB962C8B-B14F-4D97-AF65-F5344CB8AC3E}">
        <p14:creationId xmlns:p14="http://schemas.microsoft.com/office/powerpoint/2010/main" val="341297721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577535" y="0"/>
            <a:ext cx="10465308" cy="6858000"/>
          </a:xfrm>
        </p:spPr>
        <p:txBody>
          <a:bodyPr>
            <a:noAutofit/>
          </a:bodyPr>
          <a:lstStyle/>
          <a:p>
            <a:pPr marL="0" indent="0" algn="just">
              <a:buNone/>
            </a:pPr>
            <a:r>
              <a:rPr lang="ru-RU" sz="2200" dirty="0">
                <a:solidFill>
                  <a:schemeClr val="tx1">
                    <a:lumMod val="95000"/>
                    <a:lumOff val="5000"/>
                  </a:schemeClr>
                </a:solidFill>
              </a:rPr>
              <a:t>На уровне 4 добавляются полная спецификация интерфейсов, проекты нижнего уровня, анализ подмножества реализации, применение неформальной модели политики безопасности, независимый анализ уязвимых мест, автоматизация управления конфигурацией. Вероятно, это самый высокий уровень, которого можно достичь при существующей технологии программирования и приемлемых затратах.</a:t>
            </a:r>
          </a:p>
          <a:p>
            <a:pPr marL="0" indent="0" algn="just">
              <a:buNone/>
            </a:pPr>
            <a:r>
              <a:rPr lang="ru-RU" sz="2200" dirty="0">
                <a:solidFill>
                  <a:schemeClr val="tx1">
                    <a:lumMod val="95000"/>
                    <a:lumOff val="5000"/>
                  </a:schemeClr>
                </a:solidFill>
              </a:rPr>
              <a:t>Уровень 5, в дополнение к предыдущим, предусматривает применение формальной модели политики безопасности, полуформальных функциональной спецификации и проекта верхнего уровня с демонстрацией соответствия между ними. Необходимо проведение анализа скрытых каналов разработчиками и оценщиками.</a:t>
            </a:r>
          </a:p>
          <a:p>
            <a:pPr marL="0" indent="0" algn="just">
              <a:buNone/>
            </a:pPr>
            <a:r>
              <a:rPr lang="ru-RU" sz="2200" dirty="0">
                <a:solidFill>
                  <a:schemeClr val="tx1">
                    <a:lumMod val="95000"/>
                    <a:lumOff val="5000"/>
                  </a:schemeClr>
                </a:solidFill>
              </a:rPr>
              <a:t>На уровне 6 реализация должна быть представлена в структурированном виде. Анализ соответствия распространяется на проект нижнего уровня.</a:t>
            </a:r>
          </a:p>
          <a:p>
            <a:pPr marL="0" indent="0" algn="just">
              <a:buNone/>
            </a:pPr>
            <a:r>
              <a:rPr lang="ru-RU" sz="2200" dirty="0">
                <a:solidFill>
                  <a:schemeClr val="tx1">
                    <a:lumMod val="95000"/>
                    <a:lumOff val="5000"/>
                  </a:schemeClr>
                </a:solidFill>
              </a:rPr>
              <a:t>Оценочный уровень 7 (самый высокий) предусматривает формальную верификацию проекта объекта оценки. Он применим к ситуациям чрезвычайно высокого риска.</a:t>
            </a:r>
          </a:p>
        </p:txBody>
      </p:sp>
    </p:spTree>
    <p:extLst>
      <p:ext uri="{BB962C8B-B14F-4D97-AF65-F5344CB8AC3E}">
        <p14:creationId xmlns:p14="http://schemas.microsoft.com/office/powerpoint/2010/main" val="362412498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41555" y="0"/>
            <a:ext cx="8911687" cy="1280890"/>
          </a:xfrm>
        </p:spPr>
        <p:txBody>
          <a:bodyPr/>
          <a:lstStyle/>
          <a:p>
            <a:r>
              <a:rPr lang="ru-RU" b="1" i="1" dirty="0" smtClean="0"/>
              <a:t>Контрольные вопросы</a:t>
            </a:r>
            <a:endParaRPr lang="ru-RU" b="1" i="1" dirty="0"/>
          </a:p>
        </p:txBody>
      </p:sp>
      <p:sp>
        <p:nvSpPr>
          <p:cNvPr id="3" name="Объект 2"/>
          <p:cNvSpPr>
            <a:spLocks noGrp="1"/>
          </p:cNvSpPr>
          <p:nvPr>
            <p:ph idx="1"/>
          </p:nvPr>
        </p:nvSpPr>
        <p:spPr>
          <a:xfrm>
            <a:off x="1712519" y="785566"/>
            <a:ext cx="9741048" cy="5539820"/>
          </a:xfrm>
        </p:spPr>
        <p:txBody>
          <a:bodyPr>
            <a:normAutofit/>
          </a:bodyPr>
          <a:lstStyle/>
          <a:p>
            <a:pPr marL="0" indent="0" algn="just">
              <a:buNone/>
            </a:pPr>
            <a:r>
              <a:rPr lang="ru-RU" i="1" dirty="0"/>
              <a:t>Раздел Оценочные стандарты и технические спецификации.</a:t>
            </a:r>
            <a:br>
              <a:rPr lang="ru-RU" i="1" dirty="0"/>
            </a:br>
            <a:r>
              <a:rPr lang="ru-RU" i="1" dirty="0"/>
              <a:t>«Оранжевая книга» как оценочный </a:t>
            </a:r>
            <a:r>
              <a:rPr lang="ru-RU" i="1" dirty="0" smtClean="0"/>
              <a:t>стандарт</a:t>
            </a:r>
          </a:p>
          <a:p>
            <a:pPr algn="just">
              <a:buFont typeface="+mj-lt"/>
              <a:buAutoNum type="arabicPeriod"/>
            </a:pPr>
            <a:r>
              <a:rPr lang="ru-RU" b="1" dirty="0" smtClean="0"/>
              <a:t>Что представляет собой безопасная система?</a:t>
            </a:r>
            <a:endParaRPr lang="ru-RU" b="1" dirty="0"/>
          </a:p>
          <a:p>
            <a:pPr>
              <a:buFont typeface="+mj-lt"/>
              <a:buAutoNum type="arabicPeriod"/>
            </a:pPr>
            <a:r>
              <a:rPr lang="ru-RU" b="1" dirty="0"/>
              <a:t>Что такое доверенная система?</a:t>
            </a:r>
          </a:p>
          <a:p>
            <a:pPr>
              <a:buFont typeface="+mj-lt"/>
              <a:buAutoNum type="arabicPeriod"/>
            </a:pPr>
            <a:r>
              <a:rPr lang="ru-RU" b="1" dirty="0" smtClean="0"/>
              <a:t>По </a:t>
            </a:r>
            <a:r>
              <a:rPr lang="ru-RU" b="1" dirty="0"/>
              <a:t>каким критериям оценивается </a:t>
            </a:r>
            <a:r>
              <a:rPr lang="ru-RU" b="1" dirty="0" smtClean="0"/>
              <a:t>степень доверия?</a:t>
            </a:r>
            <a:endParaRPr lang="ru-RU" b="1" dirty="0"/>
          </a:p>
          <a:p>
            <a:pPr>
              <a:buFont typeface="+mj-lt"/>
              <a:buAutoNum type="arabicPeriod"/>
            </a:pPr>
            <a:r>
              <a:rPr lang="ru-RU" b="1" dirty="0"/>
              <a:t>Доверенная вычислительная </a:t>
            </a:r>
            <a:r>
              <a:rPr lang="ru-RU" b="1" dirty="0" smtClean="0"/>
              <a:t>база – это….</a:t>
            </a:r>
            <a:endParaRPr lang="ru-RU" b="1" dirty="0"/>
          </a:p>
          <a:p>
            <a:pPr>
              <a:buFont typeface="+mj-lt"/>
              <a:buAutoNum type="arabicPeriod"/>
            </a:pPr>
            <a:r>
              <a:rPr lang="ru-RU" b="1" dirty="0"/>
              <a:t>Основное назначение доверенной вычислительной </a:t>
            </a:r>
            <a:r>
              <a:rPr lang="ru-RU" b="1" dirty="0" smtClean="0"/>
              <a:t>базы.</a:t>
            </a:r>
            <a:endParaRPr lang="ru-RU" b="1" dirty="0"/>
          </a:p>
          <a:p>
            <a:pPr>
              <a:buFont typeface="+mj-lt"/>
              <a:buAutoNum type="arabicPeriod"/>
            </a:pPr>
            <a:r>
              <a:rPr lang="ru-RU" b="1" dirty="0" smtClean="0"/>
              <a:t>Какими качествами должен обладать монитор обращений?</a:t>
            </a:r>
          </a:p>
          <a:p>
            <a:pPr>
              <a:buFont typeface="+mj-lt"/>
              <a:buAutoNum type="arabicPeriod"/>
            </a:pPr>
            <a:r>
              <a:rPr lang="ru-RU" b="1" dirty="0" smtClean="0"/>
              <a:t>Ядро безопасности – это….</a:t>
            </a:r>
            <a:endParaRPr lang="ru-RU" b="1" dirty="0"/>
          </a:p>
          <a:p>
            <a:pPr>
              <a:buFont typeface="+mj-lt"/>
              <a:buAutoNum type="arabicPeriod"/>
            </a:pPr>
            <a:r>
              <a:rPr lang="ru-RU" b="1" dirty="0"/>
              <a:t>Охарактеризуйте</a:t>
            </a:r>
            <a:r>
              <a:rPr lang="ru-RU" b="1" dirty="0" smtClean="0"/>
              <a:t> произвольное </a:t>
            </a:r>
            <a:r>
              <a:rPr lang="ru-RU" b="1" dirty="0"/>
              <a:t>управление </a:t>
            </a:r>
            <a:r>
              <a:rPr lang="ru-RU" b="1" dirty="0" smtClean="0"/>
              <a:t>доступом.</a:t>
            </a:r>
            <a:endParaRPr lang="ru-RU" b="1" dirty="0"/>
          </a:p>
          <a:p>
            <a:pPr>
              <a:buFont typeface="+mj-lt"/>
              <a:buAutoNum type="arabicPeriod"/>
            </a:pPr>
            <a:r>
              <a:rPr lang="ru-RU" b="1" dirty="0" smtClean="0"/>
              <a:t>Охарактеризуйте безопасность </a:t>
            </a:r>
            <a:r>
              <a:rPr lang="ru-RU" b="1" dirty="0"/>
              <a:t>повторного использования </a:t>
            </a:r>
            <a:r>
              <a:rPr lang="ru-RU" b="1" dirty="0" smtClean="0"/>
              <a:t>объектов.</a:t>
            </a:r>
            <a:endParaRPr lang="ru-RU" b="1" dirty="0"/>
          </a:p>
          <a:p>
            <a:pPr>
              <a:buFont typeface="+mj-lt"/>
              <a:buAutoNum type="arabicPeriod"/>
            </a:pPr>
            <a:r>
              <a:rPr lang="ru-RU" b="1" dirty="0"/>
              <a:t>Охарактеризуйте </a:t>
            </a:r>
            <a:r>
              <a:rPr lang="ru-RU" b="1" dirty="0" smtClean="0"/>
              <a:t>метки безопасности.</a:t>
            </a:r>
            <a:endParaRPr lang="ru-RU" b="1" dirty="0"/>
          </a:p>
          <a:p>
            <a:pPr>
              <a:buFont typeface="+mj-lt"/>
              <a:buAutoNum type="arabicPeriod"/>
            </a:pPr>
            <a:r>
              <a:rPr lang="ru-RU" b="1" dirty="0"/>
              <a:t>Кратко охарактеризуйте стандарт "Оранжевая </a:t>
            </a:r>
            <a:r>
              <a:rPr lang="ru-RU" b="1" dirty="0" smtClean="0"/>
              <a:t>книга".</a:t>
            </a:r>
            <a:endParaRPr lang="ru-RU" b="1" dirty="0"/>
          </a:p>
          <a:p>
            <a:pPr marL="0" indent="0" algn="just">
              <a:buNone/>
            </a:pPr>
            <a:endParaRPr lang="ru-RU" i="1" dirty="0"/>
          </a:p>
        </p:txBody>
      </p:sp>
    </p:spTree>
    <p:extLst>
      <p:ext uri="{BB962C8B-B14F-4D97-AF65-F5344CB8AC3E}">
        <p14:creationId xmlns:p14="http://schemas.microsoft.com/office/powerpoint/2010/main" val="101736033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17371" y="0"/>
            <a:ext cx="8911687" cy="1280890"/>
          </a:xfrm>
        </p:spPr>
        <p:txBody>
          <a:bodyPr/>
          <a:lstStyle/>
          <a:p>
            <a:r>
              <a:rPr lang="ru-RU" b="1" i="1" dirty="0"/>
              <a:t>Контрольные вопросы</a:t>
            </a:r>
            <a:endParaRPr lang="ru-RU" dirty="0"/>
          </a:p>
        </p:txBody>
      </p:sp>
      <p:sp>
        <p:nvSpPr>
          <p:cNvPr id="3" name="Объект 2"/>
          <p:cNvSpPr>
            <a:spLocks noGrp="1"/>
          </p:cNvSpPr>
          <p:nvPr>
            <p:ph idx="1"/>
          </p:nvPr>
        </p:nvSpPr>
        <p:spPr>
          <a:xfrm>
            <a:off x="1599397" y="747858"/>
            <a:ext cx="10325509" cy="5888611"/>
          </a:xfrm>
        </p:spPr>
        <p:txBody>
          <a:bodyPr/>
          <a:lstStyle/>
          <a:p>
            <a:pPr marL="0" indent="0" algn="just">
              <a:buNone/>
            </a:pPr>
            <a:r>
              <a:rPr lang="ru-RU" i="1" dirty="0"/>
              <a:t>Раздел Информационная безопасность распределенных систем. Рекомендации Х.800</a:t>
            </a:r>
            <a:r>
              <a:rPr lang="ru-RU" i="1" dirty="0" smtClean="0"/>
              <a:t>.</a:t>
            </a:r>
          </a:p>
          <a:p>
            <a:pPr>
              <a:buFont typeface="+mj-lt"/>
              <a:buAutoNum type="arabicPeriod"/>
            </a:pPr>
            <a:r>
              <a:rPr lang="ru-RU" dirty="0"/>
              <a:t>Перечислите </a:t>
            </a:r>
            <a:r>
              <a:rPr lang="ru-RU" dirty="0" smtClean="0"/>
              <a:t>сетевые </a:t>
            </a:r>
            <a:r>
              <a:rPr lang="ru-RU" dirty="0"/>
              <a:t>механизмы </a:t>
            </a:r>
            <a:r>
              <a:rPr lang="ru-RU" dirty="0" smtClean="0"/>
              <a:t>безопасности.</a:t>
            </a:r>
            <a:endParaRPr lang="ru-RU" dirty="0"/>
          </a:p>
          <a:p>
            <a:pPr>
              <a:buFont typeface="+mj-lt"/>
              <a:buAutoNum type="arabicPeriod"/>
            </a:pPr>
            <a:r>
              <a:rPr lang="ru-RU" dirty="0"/>
              <a:t>Что включает в себя </a:t>
            </a:r>
            <a:r>
              <a:rPr lang="ru-RU" dirty="0" smtClean="0"/>
              <a:t>администрирование </a:t>
            </a:r>
            <a:r>
              <a:rPr lang="ru-RU" dirty="0"/>
              <a:t>средств </a:t>
            </a:r>
            <a:r>
              <a:rPr lang="ru-RU" dirty="0" smtClean="0"/>
              <a:t>безопасности.</a:t>
            </a:r>
            <a:endParaRPr lang="ru-RU" dirty="0"/>
          </a:p>
          <a:p>
            <a:pPr>
              <a:buFont typeface="+mj-lt"/>
              <a:buAutoNum type="arabicPeriod"/>
            </a:pPr>
            <a:r>
              <a:rPr lang="ru-RU" dirty="0"/>
              <a:t>Что предполагает администрирование информационной системы в </a:t>
            </a:r>
            <a:r>
              <a:rPr lang="ru-RU" dirty="0" smtClean="0"/>
              <a:t>целом.</a:t>
            </a:r>
            <a:endParaRPr lang="ru-RU" dirty="0"/>
          </a:p>
          <a:p>
            <a:pPr>
              <a:buFont typeface="+mj-lt"/>
              <a:buAutoNum type="arabicPeriod"/>
            </a:pPr>
            <a:r>
              <a:rPr lang="ru-RU" dirty="0"/>
              <a:t>Что предполагает  администрирование сервисов </a:t>
            </a:r>
            <a:r>
              <a:rPr lang="ru-RU" dirty="0" smtClean="0"/>
              <a:t>безопасности.</a:t>
            </a:r>
            <a:endParaRPr lang="ru-RU" dirty="0"/>
          </a:p>
          <a:p>
            <a:pPr>
              <a:buFont typeface="+mj-lt"/>
              <a:buAutoNum type="arabicPeriod"/>
            </a:pPr>
            <a:r>
              <a:rPr lang="ru-RU" dirty="0"/>
              <a:t>Что предполагает администрирование механизмов безопасности.</a:t>
            </a:r>
          </a:p>
          <a:p>
            <a:pPr marL="0" indent="0" algn="just">
              <a:buNone/>
            </a:pPr>
            <a:endParaRPr lang="ru-RU" i="1" dirty="0"/>
          </a:p>
        </p:txBody>
      </p:sp>
    </p:spTree>
    <p:extLst>
      <p:ext uri="{BB962C8B-B14F-4D97-AF65-F5344CB8AC3E}">
        <p14:creationId xmlns:p14="http://schemas.microsoft.com/office/powerpoint/2010/main" val="2895262569"/>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23102" y="0"/>
            <a:ext cx="8911687" cy="1280890"/>
          </a:xfrm>
        </p:spPr>
        <p:txBody>
          <a:bodyPr/>
          <a:lstStyle/>
          <a:p>
            <a:r>
              <a:rPr lang="ru-RU" b="1" i="1" dirty="0"/>
              <a:t>Контрольные вопросы</a:t>
            </a:r>
            <a:endParaRPr lang="ru-RU" dirty="0"/>
          </a:p>
        </p:txBody>
      </p:sp>
      <p:sp>
        <p:nvSpPr>
          <p:cNvPr id="3" name="Объект 2"/>
          <p:cNvSpPr>
            <a:spLocks noGrp="1"/>
          </p:cNvSpPr>
          <p:nvPr>
            <p:ph idx="1"/>
          </p:nvPr>
        </p:nvSpPr>
        <p:spPr>
          <a:xfrm>
            <a:off x="1844493" y="766713"/>
            <a:ext cx="9778755" cy="5624660"/>
          </a:xfrm>
        </p:spPr>
        <p:txBody>
          <a:bodyPr>
            <a:normAutofit/>
          </a:bodyPr>
          <a:lstStyle/>
          <a:p>
            <a:pPr marL="0" indent="0" algn="just">
              <a:buNone/>
            </a:pPr>
            <a:r>
              <a:rPr lang="ru-RU" i="1" dirty="0"/>
              <a:t>Раздел Стандарт ISO/IEC 15408 «Критерии оценки безопасности информационных технологий</a:t>
            </a:r>
            <a:r>
              <a:rPr lang="ru-RU" i="1" dirty="0" smtClean="0"/>
              <a:t>».</a:t>
            </a:r>
          </a:p>
          <a:p>
            <a:pPr algn="just">
              <a:buFont typeface="+mj-lt"/>
              <a:buAutoNum type="arabicPeriod"/>
            </a:pPr>
            <a:r>
              <a:rPr lang="ru-RU" dirty="0"/>
              <a:t>Что представляет собой </a:t>
            </a:r>
            <a:r>
              <a:rPr lang="ru-RU" dirty="0" smtClean="0"/>
              <a:t>стандарт </a:t>
            </a:r>
            <a:r>
              <a:rPr lang="ru-RU" dirty="0"/>
              <a:t>"Общие </a:t>
            </a:r>
            <a:r>
              <a:rPr lang="ru-RU" dirty="0" smtClean="0"/>
              <a:t>критерии"?</a:t>
            </a:r>
            <a:endParaRPr lang="ru-RU" dirty="0"/>
          </a:p>
          <a:p>
            <a:pPr algn="just">
              <a:buFont typeface="+mj-lt"/>
              <a:buAutoNum type="arabicPeriod"/>
            </a:pPr>
            <a:r>
              <a:rPr lang="ru-RU" dirty="0"/>
              <a:t>Какие требования безопасности содержит стандарт  "Общие </a:t>
            </a:r>
            <a:r>
              <a:rPr lang="ru-RU" dirty="0" smtClean="0"/>
              <a:t>критерии«?</a:t>
            </a:r>
            <a:endParaRPr lang="ru-RU" dirty="0"/>
          </a:p>
          <a:p>
            <a:pPr algn="just">
              <a:buFont typeface="+mj-lt"/>
              <a:buAutoNum type="arabicPeriod"/>
            </a:pPr>
            <a:r>
              <a:rPr lang="ru-RU" dirty="0"/>
              <a:t>Что предполагают функциональные </a:t>
            </a:r>
            <a:r>
              <a:rPr lang="ru-RU" dirty="0" smtClean="0"/>
              <a:t>требования?</a:t>
            </a:r>
            <a:endParaRPr lang="ru-RU" dirty="0"/>
          </a:p>
          <a:p>
            <a:pPr algn="just">
              <a:buFont typeface="+mj-lt"/>
              <a:buAutoNum type="arabicPeriod"/>
            </a:pPr>
            <a:r>
              <a:rPr lang="ru-RU" dirty="0"/>
              <a:t>Что предполагают требования </a:t>
            </a:r>
            <a:r>
              <a:rPr lang="ru-RU" dirty="0" smtClean="0"/>
              <a:t>доверия?</a:t>
            </a:r>
            <a:endParaRPr lang="ru-RU" dirty="0"/>
          </a:p>
          <a:p>
            <a:pPr algn="just">
              <a:buFont typeface="+mj-lt"/>
              <a:buAutoNum type="arabicPeriod"/>
            </a:pPr>
            <a:r>
              <a:rPr lang="ru-RU" dirty="0"/>
              <a:t>Опишите что представляет каждый элемент иерархии </a:t>
            </a:r>
            <a:r>
              <a:rPr lang="ru-RU" b="1" dirty="0"/>
              <a:t>класс-семейство-компонент-элемент</a:t>
            </a:r>
            <a:r>
              <a:rPr lang="ru-RU" dirty="0"/>
              <a:t>.</a:t>
            </a:r>
          </a:p>
          <a:p>
            <a:pPr algn="just">
              <a:buFont typeface="+mj-lt"/>
              <a:buAutoNum type="arabicPeriod"/>
            </a:pPr>
            <a:r>
              <a:rPr lang="ru-RU" dirty="0" smtClean="0"/>
              <a:t>Охарактеризуйте профиль защиты.</a:t>
            </a:r>
            <a:endParaRPr lang="ru-RU" dirty="0"/>
          </a:p>
          <a:p>
            <a:pPr algn="just">
              <a:buFont typeface="+mj-lt"/>
              <a:buAutoNum type="arabicPeriod"/>
            </a:pPr>
            <a:r>
              <a:rPr lang="ru-RU" dirty="0"/>
              <a:t>Какие семейства функциональных требований содержит  Класс "</a:t>
            </a:r>
            <a:r>
              <a:rPr lang="ru-RU" dirty="0" smtClean="0"/>
              <a:t>Приватность"? </a:t>
            </a:r>
            <a:endParaRPr lang="ru-RU" dirty="0"/>
          </a:p>
          <a:p>
            <a:pPr algn="just">
              <a:buFont typeface="+mj-lt"/>
              <a:buAutoNum type="arabicPeriod"/>
            </a:pPr>
            <a:r>
              <a:rPr lang="ru-RU" dirty="0"/>
              <a:t>Какие семейства функциональных требований содержит  Класс  "Использование </a:t>
            </a:r>
            <a:r>
              <a:rPr lang="ru-RU" dirty="0" smtClean="0"/>
              <a:t>ресурсов"?</a:t>
            </a:r>
            <a:endParaRPr lang="ru-RU" dirty="0"/>
          </a:p>
          <a:p>
            <a:pPr algn="just">
              <a:buFont typeface="+mj-lt"/>
              <a:buAutoNum type="arabicPeriod"/>
            </a:pPr>
            <a:r>
              <a:rPr lang="ru-RU" dirty="0"/>
              <a:t>Охарактеризуйте </a:t>
            </a:r>
            <a:r>
              <a:rPr lang="ru-RU"/>
              <a:t>семь </a:t>
            </a:r>
            <a:r>
              <a:rPr lang="ru-RU" smtClean="0"/>
              <a:t>оценочных </a:t>
            </a:r>
            <a:r>
              <a:rPr lang="ru-RU"/>
              <a:t>уровней </a:t>
            </a:r>
            <a:r>
              <a:rPr lang="ru-RU" smtClean="0"/>
              <a:t>доверия.</a:t>
            </a:r>
            <a:endParaRPr lang="ru-RU" dirty="0"/>
          </a:p>
          <a:p>
            <a:pPr marL="0" indent="0" algn="just">
              <a:buNone/>
            </a:pPr>
            <a:endParaRPr lang="ru-RU" dirty="0"/>
          </a:p>
        </p:txBody>
      </p:sp>
    </p:spTree>
    <p:extLst>
      <p:ext uri="{BB962C8B-B14F-4D97-AF65-F5344CB8AC3E}">
        <p14:creationId xmlns:p14="http://schemas.microsoft.com/office/powerpoint/2010/main" val="49260581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947186" y="869004"/>
            <a:ext cx="9602788" cy="4724400"/>
          </a:xfrm>
        </p:spPr>
        <p:txBody>
          <a:bodyPr>
            <a:noAutofit/>
          </a:bodyPr>
          <a:lstStyle/>
          <a:p>
            <a:pPr marL="0" indent="0" algn="just">
              <a:buNone/>
            </a:pPr>
            <a:r>
              <a:rPr lang="ru-RU" sz="2200" u="sng" dirty="0">
                <a:solidFill>
                  <a:schemeClr val="tx1">
                    <a:lumMod val="95000"/>
                    <a:lumOff val="5000"/>
                  </a:schemeClr>
                </a:solidFill>
              </a:rPr>
              <a:t>Степень доверия оценивается по двум основным критериям:</a:t>
            </a:r>
            <a:endParaRPr lang="ru-RU" sz="2200" dirty="0">
              <a:solidFill>
                <a:schemeClr val="tx1">
                  <a:lumMod val="95000"/>
                  <a:lumOff val="5000"/>
                </a:schemeClr>
              </a:solidFill>
            </a:endParaRPr>
          </a:p>
          <a:p>
            <a:pPr marL="0" indent="0" algn="just">
              <a:buNone/>
            </a:pPr>
            <a:r>
              <a:rPr lang="en-US" sz="2200" dirty="0" smtClean="0">
                <a:solidFill>
                  <a:schemeClr val="tx1">
                    <a:lumMod val="95000"/>
                    <a:lumOff val="5000"/>
                  </a:schemeClr>
                </a:solidFill>
              </a:rPr>
              <a:t>	</a:t>
            </a:r>
            <a:r>
              <a:rPr lang="ru-RU" sz="2200" dirty="0" smtClean="0">
                <a:solidFill>
                  <a:schemeClr val="tx1">
                    <a:lumMod val="95000"/>
                    <a:lumOff val="5000"/>
                  </a:schemeClr>
                </a:solidFill>
              </a:rPr>
              <a:t>l) </a:t>
            </a:r>
            <a:r>
              <a:rPr lang="ru-RU" sz="2200" b="1" dirty="0">
                <a:solidFill>
                  <a:schemeClr val="tx1">
                    <a:lumMod val="95000"/>
                    <a:lumOff val="5000"/>
                  </a:schemeClr>
                </a:solidFill>
              </a:rPr>
              <a:t>Политика безопасности </a:t>
            </a:r>
            <a:r>
              <a:rPr lang="ru-RU" sz="2200" dirty="0">
                <a:solidFill>
                  <a:schemeClr val="tx1">
                    <a:lumMod val="95000"/>
                    <a:lumOff val="5000"/>
                  </a:schemeClr>
                </a:solidFill>
              </a:rPr>
              <a:t>- набор законов, правил и норм поведения, определяющих, как организация обрабатывает, защищает и распространяет информацию. Политика безопасности — это активный аспект защиты, включающий в себя анализ возможных угроз и выбор мер противодействия.</a:t>
            </a:r>
          </a:p>
          <a:p>
            <a:pPr marL="0" indent="0" algn="just">
              <a:buNone/>
            </a:pPr>
            <a:r>
              <a:rPr lang="en-US" sz="2200" dirty="0" smtClean="0">
                <a:solidFill>
                  <a:schemeClr val="tx1">
                    <a:lumMod val="95000"/>
                    <a:lumOff val="5000"/>
                  </a:schemeClr>
                </a:solidFill>
              </a:rPr>
              <a:t>	</a:t>
            </a:r>
            <a:r>
              <a:rPr lang="ru-RU" sz="2200" dirty="0" smtClean="0">
                <a:solidFill>
                  <a:schemeClr val="tx1">
                    <a:lumMod val="95000"/>
                    <a:lumOff val="5000"/>
                  </a:schemeClr>
                </a:solidFill>
              </a:rPr>
              <a:t>2</a:t>
            </a:r>
            <a:r>
              <a:rPr lang="ru-RU" sz="2200" dirty="0">
                <a:solidFill>
                  <a:schemeClr val="tx1">
                    <a:lumMod val="95000"/>
                    <a:lumOff val="5000"/>
                  </a:schemeClr>
                </a:solidFill>
              </a:rPr>
              <a:t>) </a:t>
            </a:r>
            <a:r>
              <a:rPr lang="ru-RU" sz="2200" b="1" dirty="0">
                <a:solidFill>
                  <a:schemeClr val="tx1">
                    <a:lumMod val="95000"/>
                    <a:lumOff val="5000"/>
                  </a:schemeClr>
                </a:solidFill>
              </a:rPr>
              <a:t>Уровень гарантированности </a:t>
            </a:r>
            <a:r>
              <a:rPr lang="ru-RU" sz="2200" dirty="0">
                <a:solidFill>
                  <a:schemeClr val="tx1">
                    <a:lumMod val="95000"/>
                    <a:lumOff val="5000"/>
                  </a:schemeClr>
                </a:solidFill>
              </a:rPr>
              <a:t>- мера доверия, которая может быть оказана архитектуре и реализации ИС. Уровень гарантированности показывает, насколько корректны механизмы, отвечающие за реализацию политики безопасности. Это пассивный аспект защиты.</a:t>
            </a:r>
          </a:p>
          <a:p>
            <a:pPr algn="just"/>
            <a:endParaRPr lang="ru-RU" sz="2200" dirty="0">
              <a:solidFill>
                <a:schemeClr val="tx1">
                  <a:lumMod val="95000"/>
                  <a:lumOff val="5000"/>
                </a:schemeClr>
              </a:solidFill>
            </a:endParaRPr>
          </a:p>
        </p:txBody>
      </p:sp>
    </p:spTree>
    <p:extLst>
      <p:ext uri="{BB962C8B-B14F-4D97-AF65-F5344CB8AC3E}">
        <p14:creationId xmlns:p14="http://schemas.microsoft.com/office/powerpoint/2010/main" val="30128824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733177" y="321013"/>
            <a:ext cx="10231843" cy="6536987"/>
          </a:xfrm>
        </p:spPr>
        <p:txBody>
          <a:bodyPr>
            <a:noAutofit/>
          </a:bodyPr>
          <a:lstStyle/>
          <a:p>
            <a:pPr marL="0" indent="0" algn="just">
              <a:buNone/>
            </a:pPr>
            <a:r>
              <a:rPr lang="en-US" sz="2200" dirty="0" smtClean="0">
                <a:solidFill>
                  <a:schemeClr val="tx1">
                    <a:lumMod val="95000"/>
                    <a:lumOff val="5000"/>
                  </a:schemeClr>
                </a:solidFill>
              </a:rPr>
              <a:t>	</a:t>
            </a:r>
            <a:r>
              <a:rPr lang="ru-RU" sz="2200" dirty="0" smtClean="0">
                <a:solidFill>
                  <a:schemeClr val="tx1">
                    <a:lumMod val="95000"/>
                    <a:lumOff val="5000"/>
                  </a:schemeClr>
                </a:solidFill>
              </a:rPr>
              <a:t>Концепция </a:t>
            </a:r>
            <a:r>
              <a:rPr lang="ru-RU" sz="2200" dirty="0">
                <a:solidFill>
                  <a:schemeClr val="tx1">
                    <a:lumMod val="95000"/>
                    <a:lumOff val="5000"/>
                  </a:schemeClr>
                </a:solidFill>
              </a:rPr>
              <a:t>доверенной вычислительной базы является центральной при оценке степени доверия безопасности. </a:t>
            </a:r>
            <a:r>
              <a:rPr lang="ru-RU" sz="2200" b="1" dirty="0">
                <a:solidFill>
                  <a:schemeClr val="tx1">
                    <a:lumMod val="95000"/>
                    <a:lumOff val="5000"/>
                  </a:schemeClr>
                </a:solidFill>
              </a:rPr>
              <a:t>Доверенная вычислительная база </a:t>
            </a:r>
            <a:r>
              <a:rPr lang="ru-RU" sz="2200" dirty="0">
                <a:solidFill>
                  <a:schemeClr val="tx1">
                    <a:lumMod val="95000"/>
                    <a:lumOff val="5000"/>
                  </a:schemeClr>
                </a:solidFill>
              </a:rPr>
              <a:t>— это совокупность защитных механизмов ИС (включая аппаратное и программное обеспечение), отвечающих </a:t>
            </a:r>
            <a:r>
              <a:rPr lang="ru-RU" sz="2200" dirty="0" smtClean="0">
                <a:solidFill>
                  <a:schemeClr val="tx1">
                    <a:lumMod val="95000"/>
                    <a:lumOff val="5000"/>
                  </a:schemeClr>
                </a:solidFill>
              </a:rPr>
              <a:t>за</a:t>
            </a:r>
            <a:r>
              <a:rPr lang="en-US" sz="2200" dirty="0" smtClean="0">
                <a:solidFill>
                  <a:schemeClr val="tx1">
                    <a:lumMod val="95000"/>
                    <a:lumOff val="5000"/>
                  </a:schemeClr>
                </a:solidFill>
              </a:rPr>
              <a:t> </a:t>
            </a:r>
            <a:r>
              <a:rPr lang="ru-RU" sz="2200" dirty="0" smtClean="0">
                <a:solidFill>
                  <a:schemeClr val="tx1">
                    <a:lumMod val="95000"/>
                    <a:lumOff val="5000"/>
                  </a:schemeClr>
                </a:solidFill>
              </a:rPr>
              <a:t>проведение</a:t>
            </a:r>
            <a:r>
              <a:rPr lang="en-US" sz="2200" dirty="0" smtClean="0">
                <a:solidFill>
                  <a:schemeClr val="tx1">
                    <a:lumMod val="95000"/>
                    <a:lumOff val="5000"/>
                  </a:schemeClr>
                </a:solidFill>
              </a:rPr>
              <a:t> </a:t>
            </a:r>
            <a:r>
              <a:rPr lang="ru-RU" sz="2200" dirty="0" smtClean="0">
                <a:solidFill>
                  <a:schemeClr val="tx1">
                    <a:lumMod val="95000"/>
                    <a:lumOff val="5000"/>
                  </a:schemeClr>
                </a:solidFill>
              </a:rPr>
              <a:t>в </a:t>
            </a:r>
            <a:r>
              <a:rPr lang="ru-RU" sz="2200" dirty="0">
                <a:solidFill>
                  <a:schemeClr val="tx1">
                    <a:lumMod val="95000"/>
                    <a:lumOff val="5000"/>
                  </a:schemeClr>
                </a:solidFill>
              </a:rPr>
              <a:t>жизнь политики безопасности. Качество вычислительной базы определяется исключительно ее реализацией и корректностью исходных данных, которые вводит системный администратор.</a:t>
            </a:r>
          </a:p>
          <a:p>
            <a:pPr marL="0" indent="0" algn="just">
              <a:buNone/>
            </a:pPr>
            <a:r>
              <a:rPr lang="en-US" sz="2200" u="sng" dirty="0" smtClean="0">
                <a:solidFill>
                  <a:schemeClr val="tx1">
                    <a:lumMod val="95000"/>
                    <a:lumOff val="5000"/>
                  </a:schemeClr>
                </a:solidFill>
              </a:rPr>
              <a:t>	</a:t>
            </a:r>
            <a:r>
              <a:rPr lang="ru-RU" sz="2200" u="sng" dirty="0" smtClean="0">
                <a:solidFill>
                  <a:schemeClr val="tx1">
                    <a:lumMod val="95000"/>
                    <a:lumOff val="5000"/>
                  </a:schemeClr>
                </a:solidFill>
              </a:rPr>
              <a:t>Основное </a:t>
            </a:r>
            <a:r>
              <a:rPr lang="ru-RU" sz="2200" u="sng" dirty="0">
                <a:solidFill>
                  <a:schemeClr val="tx1">
                    <a:lumMod val="95000"/>
                    <a:lumOff val="5000"/>
                  </a:schemeClr>
                </a:solidFill>
              </a:rPr>
              <a:t>назначение доверенной вычислительной базы</a:t>
            </a:r>
            <a:r>
              <a:rPr lang="ru-RU" sz="2200" dirty="0">
                <a:solidFill>
                  <a:schemeClr val="tx1">
                    <a:lumMod val="95000"/>
                    <a:lumOff val="5000"/>
                  </a:schemeClr>
                </a:solidFill>
              </a:rPr>
              <a:t>  — выполнять функции монитора обращений, то есть контролировать  допустимость  выполнения субъектами (активными сущностями ИС, действующими от имени  пользователей) определенных операций над объектами (пассивными сущностями). Монитор проверяет каждое обращение пользователя к программам или данным на предмет согласованности с набором действий, допустимых для пользователя.</a:t>
            </a:r>
          </a:p>
          <a:p>
            <a:pPr marL="0" indent="0" algn="just">
              <a:buNone/>
            </a:pPr>
            <a:endParaRPr lang="ru-RU" sz="2200" dirty="0">
              <a:solidFill>
                <a:schemeClr val="tx1">
                  <a:lumMod val="95000"/>
                  <a:lumOff val="5000"/>
                </a:schemeClr>
              </a:solidFill>
            </a:endParaRPr>
          </a:p>
        </p:txBody>
      </p:sp>
    </p:spTree>
    <p:extLst>
      <p:ext uri="{BB962C8B-B14F-4D97-AF65-F5344CB8AC3E}">
        <p14:creationId xmlns:p14="http://schemas.microsoft.com/office/powerpoint/2010/main" val="42011576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926077" y="758757"/>
            <a:ext cx="9578535" cy="5152465"/>
          </a:xfrm>
        </p:spPr>
        <p:txBody>
          <a:bodyPr>
            <a:normAutofit/>
          </a:bodyPr>
          <a:lstStyle/>
          <a:p>
            <a:pPr marL="0" indent="0" algn="just">
              <a:buNone/>
            </a:pPr>
            <a:r>
              <a:rPr lang="ru-RU" sz="2200" u="sng" dirty="0">
                <a:solidFill>
                  <a:schemeClr val="tx1">
                    <a:lumMod val="95000"/>
                    <a:lumOff val="5000"/>
                  </a:schemeClr>
                </a:solidFill>
              </a:rPr>
              <a:t>Монитор обращений должен обладать тремя качествами:</a:t>
            </a:r>
            <a:endParaRPr lang="ru-RU" sz="2200" dirty="0">
              <a:solidFill>
                <a:schemeClr val="tx1">
                  <a:lumMod val="95000"/>
                  <a:lumOff val="5000"/>
                </a:schemeClr>
              </a:solidFill>
            </a:endParaRPr>
          </a:p>
          <a:p>
            <a:pPr algn="just"/>
            <a:r>
              <a:rPr lang="ru-RU" sz="2200" b="1" dirty="0">
                <a:solidFill>
                  <a:schemeClr val="tx1">
                    <a:lumMod val="95000"/>
                    <a:lumOff val="5000"/>
                  </a:schemeClr>
                </a:solidFill>
              </a:rPr>
              <a:t>Изолированность. </a:t>
            </a:r>
            <a:r>
              <a:rPr lang="ru-RU" sz="2200" dirty="0">
                <a:solidFill>
                  <a:schemeClr val="tx1">
                    <a:lumMod val="95000"/>
                    <a:lumOff val="5000"/>
                  </a:schemeClr>
                </a:solidFill>
              </a:rPr>
              <a:t>Необходимо предупредить возможность отслеживания работы монитора.</a:t>
            </a:r>
          </a:p>
          <a:p>
            <a:pPr algn="just"/>
            <a:r>
              <a:rPr lang="ru-RU" sz="2200" b="1" dirty="0">
                <a:solidFill>
                  <a:schemeClr val="tx1">
                    <a:lumMod val="95000"/>
                    <a:lumOff val="5000"/>
                  </a:schemeClr>
                </a:solidFill>
              </a:rPr>
              <a:t>Полнота. </a:t>
            </a:r>
            <a:r>
              <a:rPr lang="ru-RU" sz="2200" dirty="0">
                <a:solidFill>
                  <a:schemeClr val="tx1">
                    <a:lumMod val="95000"/>
                    <a:lumOff val="5000"/>
                  </a:schemeClr>
                </a:solidFill>
              </a:rPr>
              <a:t>Монитор должен вызываться при каждом обращении, не должно быть способов обойти его.</a:t>
            </a:r>
          </a:p>
          <a:p>
            <a:pPr algn="just"/>
            <a:r>
              <a:rPr lang="ru-RU" sz="2200" b="1" dirty="0" err="1">
                <a:solidFill>
                  <a:schemeClr val="tx1">
                    <a:lumMod val="95000"/>
                    <a:lumOff val="5000"/>
                  </a:schemeClr>
                </a:solidFill>
              </a:rPr>
              <a:t>Верифицируемость</a:t>
            </a:r>
            <a:r>
              <a:rPr lang="ru-RU" sz="2200" b="1" dirty="0">
                <a:solidFill>
                  <a:schemeClr val="tx1">
                    <a:lumMod val="95000"/>
                    <a:lumOff val="5000"/>
                  </a:schemeClr>
                </a:solidFill>
              </a:rPr>
              <a:t>. </a:t>
            </a:r>
            <a:r>
              <a:rPr lang="ru-RU" sz="2200" dirty="0">
                <a:solidFill>
                  <a:schemeClr val="tx1">
                    <a:lumMod val="95000"/>
                    <a:lumOff val="5000"/>
                  </a:schemeClr>
                </a:solidFill>
              </a:rPr>
              <a:t>Монитор должен быть компактным, чтобы его можно было проанализировать и протестировать, будучи уверенным в полноте тестирования.</a:t>
            </a:r>
          </a:p>
          <a:p>
            <a:pPr marL="0" indent="0" algn="just">
              <a:buNone/>
            </a:pPr>
            <a:endParaRPr lang="ru-RU" sz="2200" dirty="0">
              <a:solidFill>
                <a:schemeClr val="tx1">
                  <a:lumMod val="95000"/>
                  <a:lumOff val="5000"/>
                </a:schemeClr>
              </a:solidFill>
            </a:endParaRPr>
          </a:p>
        </p:txBody>
      </p:sp>
    </p:spTree>
    <p:extLst>
      <p:ext uri="{BB962C8B-B14F-4D97-AF65-F5344CB8AC3E}">
        <p14:creationId xmlns:p14="http://schemas.microsoft.com/office/powerpoint/2010/main" val="9012224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986097" y="363166"/>
            <a:ext cx="9862191" cy="6271098"/>
          </a:xfrm>
        </p:spPr>
        <p:txBody>
          <a:bodyPr>
            <a:noAutofit/>
          </a:bodyPr>
          <a:lstStyle/>
          <a:p>
            <a:pPr marL="0" indent="0" algn="just">
              <a:buNone/>
            </a:pPr>
            <a:r>
              <a:rPr lang="en-US" sz="2200" dirty="0" smtClean="0">
                <a:solidFill>
                  <a:schemeClr val="tx1">
                    <a:lumMod val="95000"/>
                    <a:lumOff val="5000"/>
                  </a:schemeClr>
                </a:solidFill>
              </a:rPr>
              <a:t>	</a:t>
            </a:r>
            <a:r>
              <a:rPr lang="ru-RU" sz="2200" dirty="0" smtClean="0">
                <a:solidFill>
                  <a:schemeClr val="tx1">
                    <a:lumMod val="95000"/>
                    <a:lumOff val="5000"/>
                  </a:schemeClr>
                </a:solidFill>
              </a:rPr>
              <a:t>Реализация </a:t>
            </a:r>
            <a:r>
              <a:rPr lang="ru-RU" sz="2200" dirty="0">
                <a:solidFill>
                  <a:schemeClr val="tx1">
                    <a:lumMod val="95000"/>
                    <a:lumOff val="5000"/>
                  </a:schemeClr>
                </a:solidFill>
              </a:rPr>
              <a:t>монитора обращений называется </a:t>
            </a:r>
            <a:r>
              <a:rPr lang="ru-RU" sz="2200" b="1" dirty="0">
                <a:solidFill>
                  <a:schemeClr val="tx1">
                    <a:lumMod val="95000"/>
                    <a:lumOff val="5000"/>
                  </a:schemeClr>
                </a:solidFill>
              </a:rPr>
              <a:t>ядром безопасности</a:t>
            </a:r>
            <a:r>
              <a:rPr lang="ru-RU" sz="2200" dirty="0">
                <a:solidFill>
                  <a:schemeClr val="tx1">
                    <a:lumMod val="95000"/>
                    <a:lumOff val="5000"/>
                  </a:schemeClr>
                </a:solidFill>
              </a:rPr>
              <a:t>. Ядро безопасности - это основа, на которой строятся все защитные механизмы. Помимо перечисленных выше свойств монитора обращений, ядро должно гарантировать собственную неизменность.</a:t>
            </a:r>
          </a:p>
          <a:p>
            <a:pPr marL="0" indent="0" algn="just">
              <a:buNone/>
            </a:pPr>
            <a:r>
              <a:rPr lang="en-US" sz="2200" dirty="0" smtClean="0">
                <a:solidFill>
                  <a:schemeClr val="tx1">
                    <a:lumMod val="95000"/>
                    <a:lumOff val="5000"/>
                  </a:schemeClr>
                </a:solidFill>
              </a:rPr>
              <a:t>	</a:t>
            </a:r>
            <a:r>
              <a:rPr lang="ru-RU" sz="2200" dirty="0" smtClean="0">
                <a:solidFill>
                  <a:schemeClr val="tx1">
                    <a:lumMod val="95000"/>
                    <a:lumOff val="5000"/>
                  </a:schemeClr>
                </a:solidFill>
              </a:rPr>
              <a:t>Границу </a:t>
            </a:r>
            <a:r>
              <a:rPr lang="ru-RU" sz="2200" dirty="0">
                <a:solidFill>
                  <a:schemeClr val="tx1">
                    <a:lumMod val="95000"/>
                    <a:lumOff val="5000"/>
                  </a:schemeClr>
                </a:solidFill>
              </a:rPr>
              <a:t>доверенной вычислительной базы называют </a:t>
            </a:r>
            <a:r>
              <a:rPr lang="ru-RU" sz="2200" b="1" dirty="0">
                <a:solidFill>
                  <a:schemeClr val="tx1">
                    <a:lumMod val="95000"/>
                    <a:lumOff val="5000"/>
                  </a:schemeClr>
                </a:solidFill>
              </a:rPr>
              <a:t>периметром безопасности</a:t>
            </a:r>
            <a:r>
              <a:rPr lang="ru-RU" sz="2200" dirty="0">
                <a:solidFill>
                  <a:schemeClr val="tx1">
                    <a:lumMod val="95000"/>
                    <a:lumOff val="5000"/>
                  </a:schemeClr>
                </a:solidFill>
              </a:rPr>
              <a:t>. Как уже указывалось, компоненты, лежащие вне периметра безопасности, вообще говоря, могут не быть доверенными. С развитием распределенных систем понятию "периметр безопасности" все чаще придают другой смысл, имея в виду границу владений определенной организации. То, что находится внутри владений, считается доверенным, а то, что вне, — нет.</a:t>
            </a:r>
          </a:p>
          <a:p>
            <a:pPr marL="0" indent="0" algn="just">
              <a:buNone/>
            </a:pPr>
            <a:endParaRPr lang="ru-RU" sz="2200" dirty="0">
              <a:solidFill>
                <a:schemeClr val="tx1">
                  <a:lumMod val="95000"/>
                  <a:lumOff val="5000"/>
                </a:schemeClr>
              </a:solidFill>
            </a:endParaRPr>
          </a:p>
        </p:txBody>
      </p:sp>
    </p:spTree>
    <p:extLst>
      <p:ext uri="{BB962C8B-B14F-4D97-AF65-F5344CB8AC3E}">
        <p14:creationId xmlns:p14="http://schemas.microsoft.com/office/powerpoint/2010/main" val="593093762"/>
      </p:ext>
    </p:extLst>
  </p:cSld>
  <p:clrMapOvr>
    <a:masterClrMapping/>
  </p:clrMapOvr>
</p:sld>
</file>

<file path=ppt/theme/theme1.xml><?xml version="1.0" encoding="utf-8"?>
<a:theme xmlns:a="http://schemas.openxmlformats.org/drawingml/2006/main" name="Легкий дым">
  <a:themeElements>
    <a:clrScheme name="Легкий дым">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Легкий дым">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Легкий дым">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119</TotalTime>
  <Words>3185</Words>
  <Application>Microsoft Office PowerPoint</Application>
  <PresentationFormat>Широкоэкранный</PresentationFormat>
  <Paragraphs>255</Paragraphs>
  <Slides>53</Slides>
  <Notes>0</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53</vt:i4>
      </vt:variant>
    </vt:vector>
  </HeadingPairs>
  <TitlesOfParts>
    <vt:vector size="58" baseType="lpstr">
      <vt:lpstr>Arial</vt:lpstr>
      <vt:lpstr>Century Gothic</vt:lpstr>
      <vt:lpstr>Times New Roman</vt:lpstr>
      <vt:lpstr>Wingdings 3</vt:lpstr>
      <vt:lpstr>Легкий дым</vt:lpstr>
      <vt:lpstr>Стандарты и спецификации в области информационной безопасности. </vt:lpstr>
      <vt:lpstr>Презентация PowerPoint</vt:lpstr>
      <vt:lpstr>Оценочные стандарты и технические спецификации. «Оранжевая книга» как оценочный стандарт. </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Механизмы безопасности </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Классы безопасности </vt:lpstr>
      <vt:lpstr>Класс С2 (в дополнение к С1):</vt:lpstr>
      <vt:lpstr>Презентация PowerPoint</vt:lpstr>
      <vt:lpstr>Интерпретация "Оранжевой книги" для сетевых     конфигураций</vt:lpstr>
      <vt:lpstr>Презентация PowerPoint</vt:lpstr>
      <vt:lpstr>Презентация PowerPoint</vt:lpstr>
      <vt:lpstr>Презентация PowerPoint</vt:lpstr>
      <vt:lpstr>Информационная безопасность распределенных систем. Рекомендации Х.800. </vt:lpstr>
      <vt:lpstr>Сетевые сервисы безопасности </vt:lpstr>
      <vt:lpstr>Презентация PowerPoint</vt:lpstr>
      <vt:lpstr>Презентация PowerPoint</vt:lpstr>
      <vt:lpstr>Презентация PowerPoint</vt:lpstr>
      <vt:lpstr>Сетевые механизмы безопасности</vt:lpstr>
      <vt:lpstr>Презентация PowerPoint</vt:lpstr>
      <vt:lpstr>Администрирование средств безопасности </vt:lpstr>
      <vt:lpstr>Презентация PowerPoint</vt:lpstr>
      <vt:lpstr>Презентация PowerPoint</vt:lpstr>
      <vt:lpstr>Основные понятия</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Функциональные требования </vt:lpstr>
      <vt:lpstr>Презентация PowerPoint</vt:lpstr>
      <vt:lpstr>Презентация PowerPoint</vt:lpstr>
      <vt:lpstr>Презентация PowerPoint</vt:lpstr>
      <vt:lpstr>Презентация PowerPoint</vt:lpstr>
      <vt:lpstr>Требования доверия безопасности</vt:lpstr>
      <vt:lpstr>Презентация PowerPoint</vt:lpstr>
      <vt:lpstr>Презентация PowerPoint</vt:lpstr>
      <vt:lpstr>Презентация PowerPoint</vt:lpstr>
      <vt:lpstr>Контрольные вопросы</vt:lpstr>
      <vt:lpstr>Контрольные вопросы</vt:lpstr>
      <vt:lpstr>Контрольные вопросы</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Стандарты и спецификации в области информационной безопасности.</dc:title>
  <dc:creator>Преподаватель</dc:creator>
  <cp:lastModifiedBy>Преподаватель</cp:lastModifiedBy>
  <cp:revision>10</cp:revision>
  <dcterms:created xsi:type="dcterms:W3CDTF">2019-01-30T07:12:03Z</dcterms:created>
  <dcterms:modified xsi:type="dcterms:W3CDTF">2019-01-31T06:23:13Z</dcterms:modified>
</cp:coreProperties>
</file>