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2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53436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858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855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729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3903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266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73970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615304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61237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546381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427445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028321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9960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912387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951288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398011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45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</p:sldLayoutIdLst>
  <p:transition>
    <p:split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commons.wikimedia.org/wiki/File:Albrecht_D%C3%BCrer_-_Melencolia_I_(detail).jpg?uselang=r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mmons.wikimedia.org/wiki/File:Magic_square_Lo_Shu.png?uselang=r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628800"/>
            <a:ext cx="8246298" cy="2214578"/>
          </a:xfr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Шифрование с использованием </a:t>
            </a:r>
            <a:r>
              <a:rPr lang="ru-RU" dirty="0" smtClean="0"/>
              <a:t>метода </a:t>
            </a:r>
            <a:r>
              <a:rPr lang="ru-RU" b="1" dirty="0" smtClean="0"/>
              <a:t>магического </a:t>
            </a:r>
            <a:r>
              <a:rPr lang="ru-RU" b="1" dirty="0" smtClean="0"/>
              <a:t>квадрата</a:t>
            </a:r>
            <a:endParaRPr lang="ru-RU" b="1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38656" y="640266"/>
            <a:ext cx="4369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Магический квадрат Ян </a:t>
            </a:r>
            <a:r>
              <a:rPr lang="ru-RU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Хуэя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(Китай)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13794" y="1666579"/>
            <a:ext cx="4298086" cy="205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68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13 в. математик Ян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Хуэй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занялся проблемой методов построения магических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квадратов. Он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сумел построить магический квадрат шестого порядка, причем последний оказался почти ассоциативным (в нем только две пары центрально противолежащих чисел не дают сумму 37) 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364088" y="657690"/>
            <a:ext cx="3386248" cy="3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360"/>
              </a:spcBef>
              <a:spcAft>
                <a:spcPts val="0"/>
              </a:spcAft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Квадрат Альбрехта Дюрера</a:t>
            </a:r>
            <a:endParaRPr lang="ru-RU" sz="1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436096" y="1570156"/>
            <a:ext cx="36106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Магический квадрат 4×4, изображённый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на гравюре Альбрехта Дюрера «Меланхолия I», считается самым ранним в европейском искусстве. Два средних числа в нижнем ряду указывают дату создания гравюры (1514)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6" name="Рисунок 15" descr="https://upload.wikimedia.org/wikipedia/commons/thumb/7/7e/Albrecht_D%C3%BCrer_-_Melencolia_I_%28detail%29.jpg/220px-Albrecht_D%C3%BCrer_-_Melencolia_I_%28detail%29.jp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648" y="4260432"/>
            <a:ext cx="2095500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08" y="3816677"/>
            <a:ext cx="2880320" cy="257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802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696" y="-171763"/>
            <a:ext cx="8229600" cy="114300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Дьявольский квадрат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63080" y="1124744"/>
            <a:ext cx="8280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Дьявольский квадрат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— магический квадрат, в котором с магической константой совпадают суммы чисел по ломаным диагоналям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(диагонали, которые образуются при сворачивании квадрата) в обоих направлениях.</a:t>
            </a:r>
          </a:p>
          <a:p>
            <a:pPr algn="just"/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424927"/>
              </p:ext>
            </p:extLst>
          </p:nvPr>
        </p:nvGraphicFramePr>
        <p:xfrm>
          <a:off x="3059832" y="2276874"/>
          <a:ext cx="2736305" cy="2108203"/>
        </p:xfrm>
        <a:graphic>
          <a:graphicData uri="http://schemas.openxmlformats.org/drawingml/2006/table">
            <a:tbl>
              <a:tblPr firstRow="1" firstCol="1" bandRow="1">
                <a:tableStyleId>{E269D01E-BC32-4049-B463-5C60D7B0CCD2}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</a:tblGrid>
              <a:tr h="414031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15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24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17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055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18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11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25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031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12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10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19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055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20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13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22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031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23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16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14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725144"/>
            <a:ext cx="3960440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120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50322"/>
            <a:ext cx="8939336" cy="128215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Построение магических квадратов</a:t>
            </a:r>
            <a:b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(Метод террас)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1340769"/>
            <a:ext cx="9036496" cy="2053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четырёх сторон к исходному квадрату 5х5 добавляются террасы так, чтобы получился зубчатый квадрат того же порядка, что и исходный (рис. 1). В полученной фигуре располагают числа от 1 до 25 в естественном порядке косыми рядами снизу вверх (рис. 1) или сверху вниз (рис. 2). Числа в террасах, не попавшие в квадрат, перемещаются как бы вместе с террасами внутрь него так, чтобы они примкнули к противоположным сторонам квадрата. 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l="3931" t="16040" r="12792" b="10133"/>
          <a:stretch/>
        </p:blipFill>
        <p:spPr>
          <a:xfrm>
            <a:off x="2267744" y="3573016"/>
            <a:ext cx="4365845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357166"/>
            <a:ext cx="9144000" cy="107721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Что называется магическим квадратом? </a:t>
            </a:r>
            <a:endParaRPr lang="ru-RU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47664" y="2132856"/>
            <a:ext cx="727280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ru-RU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Магическим </a:t>
            </a: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квадратом называется квадратная таблица со вписанными в клетки последовательными натуральными числами от 1, которые дают в сумме по каждому столбцу, каждой строке и каждой диагонали одно и то же число.</a:t>
            </a:r>
          </a:p>
          <a:p>
            <a:pPr algn="just"/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ru-RU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Подобные </a:t>
            </a: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квадраты широко применялись для вписывания шифруемого текста по приведенной в них нумерации. Если потом выписать содержимое таблицы по строкам, то получалась шифровка перестановкой букв.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7721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Как составлялись магические квадраты?</a:t>
            </a:r>
            <a:endParaRPr lang="ru-RU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00430" y="4429132"/>
            <a:ext cx="20717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16    3    2    13 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00430" y="4857760"/>
            <a:ext cx="20717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5    10    11   8 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500430" y="5286388"/>
            <a:ext cx="20002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9     6     7    12 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500430" y="5715016"/>
            <a:ext cx="20002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4    15    14   1 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475656" y="1700809"/>
            <a:ext cx="70567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 В квадрат размером 4 на 4 вписывались числа от 1    до 16. Его магия состояла в том, что сумма чисел по строкам, столбцам и полным диагоналям равнялась одному и тому же числу — 34. Впервые эти квадраты появились в Китае, где им и была приписана некоторая «магическая сила».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86116" y="4071942"/>
            <a:ext cx="26432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   3 и    2 </a:t>
            </a:r>
            <a:r>
              <a:rPr lang="ru-RU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13 </a:t>
            </a:r>
            <a:r>
              <a:rPr lang="ru-RU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86116" y="4643446"/>
            <a:ext cx="2714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</a:t>
            </a:r>
            <a:r>
              <a:rPr lang="ru-RU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10 е  11 г   8 </a:t>
            </a:r>
            <a:r>
              <a:rPr lang="ru-RU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ю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86116" y="5143512"/>
            <a:ext cx="25717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С   6 ж   7 а   12 о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86116" y="5643578"/>
            <a:ext cx="26432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е   15 я  14 </a:t>
            </a:r>
            <a:r>
              <a:rPr lang="ru-RU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1 П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123728" y="384553"/>
            <a:ext cx="66247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 Шифрование по магическому квадрату производилось следующим образом. Например, требуется зашифровать фразу: «Приезжаю </a:t>
            </a:r>
            <a:r>
              <a:rPr lang="ru-RU" sz="2000" dirty="0" err="1"/>
              <a:t>Cегодня</a:t>
            </a:r>
            <a:r>
              <a:rPr lang="ru-RU" sz="2000" dirty="0"/>
              <a:t>.». Буквы этой фразы вписываются последовательно в квадрат согласно записанным в них числам: позиция буквы в предложении соответствует порядковому числу. В пустые клетки ставится точка.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59632" y="1052736"/>
            <a:ext cx="756084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ru-RU" sz="2200" dirty="0"/>
              <a:t> После этого шифрованный текст записывается в строку (считывание производится слева направо, построчно):</a:t>
            </a:r>
          </a:p>
          <a:p>
            <a:pPr algn="just">
              <a:buNone/>
            </a:pPr>
            <a:r>
              <a:rPr lang="ru-RU" sz="2200" b="1" dirty="0"/>
              <a:t>    .</a:t>
            </a:r>
            <a:r>
              <a:rPr lang="ru-RU" sz="2200" b="1" dirty="0" err="1"/>
              <a:t>ирдзегюСжаоеянП</a:t>
            </a:r>
            <a:r>
              <a:rPr lang="ru-RU" sz="2200" b="1" dirty="0"/>
              <a:t>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475656" y="3573016"/>
            <a:ext cx="667848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/>
              <a:t>При расшифровывании текст вписывается в квадрат, и открытый текст читается в последовательности чисел «магического квадрата».</a:t>
            </a:r>
            <a:endParaRPr lang="ru-RU" sz="2200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7721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Возникновение магического квадрата</a:t>
            </a:r>
            <a:endParaRPr lang="ru-RU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31640" y="1988840"/>
            <a:ext cx="741682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/>
              <a:t>	</a:t>
            </a:r>
            <a:r>
              <a:rPr lang="ru-RU" sz="2200" dirty="0" smtClean="0"/>
              <a:t>Возникновение </a:t>
            </a:r>
            <a:r>
              <a:rPr lang="ru-RU" sz="2200" dirty="0"/>
              <a:t>магического квадрата относится к глубокой древности. Наиболее ранние сведения о нем содержатся в китайских книгах, написанных в IV — V вв. до н. э.</a:t>
            </a:r>
          </a:p>
          <a:p>
            <a:pPr algn="just">
              <a:buNone/>
            </a:pPr>
            <a:endParaRPr lang="ru-RU" sz="2200" dirty="0"/>
          </a:p>
          <a:p>
            <a:pPr algn="just"/>
            <a:r>
              <a:rPr lang="en-US" sz="2200" dirty="0" smtClean="0"/>
              <a:t>	</a:t>
            </a:r>
            <a:r>
              <a:rPr lang="ru-RU" sz="2200" dirty="0" smtClean="0"/>
              <a:t>В </a:t>
            </a:r>
            <a:r>
              <a:rPr lang="ru-RU" sz="2200" dirty="0"/>
              <a:t>Европе изображение магического квадрата впервые встречается на гравюре «Меланхолия» немецкого художника Альбрехта Дюрера (1514). Этот магический квадрат состоит из 16 клеток: 4 строк и 4 столбцов, заполненных натуральными числами от 1 до 16.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/>
          <p:cNvSpPr>
            <a:spLocks noGrp="1"/>
          </p:cNvSpPr>
          <p:nvPr>
            <p:ph type="title"/>
          </p:nvPr>
        </p:nvSpPr>
        <p:spPr>
          <a:xfrm>
            <a:off x="3428992" y="4143380"/>
            <a:ext cx="6072230" cy="861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ru-RU" sz="16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/>
            </a:r>
            <a:br>
              <a:rPr lang="ru-RU" sz="16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</a:br>
            <a:r>
              <a:rPr lang="ru-RU" sz="1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ru-RU" sz="1600" b="1" i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/>
            </a:r>
            <a:br>
              <a:rPr lang="ru-RU" sz="1600" b="1" i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</a:br>
            <a:endParaRPr lang="ru-RU" sz="16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Заголовок 3"/>
          <p:cNvSpPr txBox="1">
            <a:spLocks/>
          </p:cNvSpPr>
          <p:nvPr/>
        </p:nvSpPr>
        <p:spPr>
          <a:xfrm>
            <a:off x="3214678" y="4000504"/>
            <a:ext cx="5572164" cy="2554545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ru-RU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ru-RU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b="1" i="1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«Составление магических квадратов</a:t>
            </a:r>
            <a:br>
              <a:rPr kumimoji="0" lang="ru-RU" b="1" i="1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ru-RU" b="1" i="1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представляет собой превосходную</a:t>
            </a:r>
            <a:br>
              <a:rPr kumimoji="0" lang="ru-RU" b="1" i="1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ru-RU" b="1" i="1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умственную гимнастику,</a:t>
            </a:r>
            <a:br>
              <a:rPr kumimoji="0" lang="ru-RU" b="1" i="1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ru-RU" b="1" i="1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развивающую способность</a:t>
            </a:r>
            <a:br>
              <a:rPr kumimoji="0" lang="ru-RU" b="1" i="1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ru-RU" b="1" i="1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понимать идеи размещения,</a:t>
            </a:r>
            <a:br>
              <a:rPr kumimoji="0" lang="ru-RU" b="1" i="1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ru-RU" b="1" i="1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сочетания и симметрии». </a:t>
            </a:r>
            <a:br>
              <a:rPr kumimoji="0" lang="ru-RU" b="1" i="1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ru-RU" b="1" i="1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                        Леонард Эйлер</a:t>
            </a:r>
            <a:r>
              <a:rPr kumimoji="0" lang="ru-RU" sz="1600" b="1" i="1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ru-RU" sz="1600" b="1" i="1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endParaRPr kumimoji="0" lang="ru-RU" sz="16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467138" y="476672"/>
            <a:ext cx="73197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/>
              <a:t> Способами составления магических квадратов занимались многие математики: в XVI в. А. Ризе и М. Штифель, в XVII в. А. </a:t>
            </a:r>
            <a:r>
              <a:rPr lang="ru-RU" sz="2200" dirty="0" err="1"/>
              <a:t>Кирхер</a:t>
            </a:r>
            <a:r>
              <a:rPr lang="ru-RU" sz="2200" dirty="0"/>
              <a:t> и Баше де </a:t>
            </a:r>
            <a:r>
              <a:rPr lang="ru-RU" sz="2200" dirty="0" err="1"/>
              <a:t>Мезериак</a:t>
            </a:r>
            <a:r>
              <a:rPr lang="ru-RU" sz="2200" dirty="0"/>
              <a:t>. Теорией магических квадратов занимался французский математик </a:t>
            </a:r>
            <a:r>
              <a:rPr lang="ru-RU" sz="2200" dirty="0" err="1"/>
              <a:t>Делаир</a:t>
            </a:r>
            <a:r>
              <a:rPr lang="ru-RU" sz="2200" dirty="0"/>
              <a:t>.</a:t>
            </a:r>
          </a:p>
          <a:p>
            <a:pPr algn="just">
              <a:buNone/>
            </a:pPr>
            <a:endParaRPr lang="ru-RU" sz="2200" dirty="0"/>
          </a:p>
          <a:p>
            <a:pPr algn="just"/>
            <a:r>
              <a:rPr lang="ru-RU" sz="2200" dirty="0"/>
              <a:t>Леонард  Эйлер придумал  метод шахматного коня для построения некоторых магических квадратов.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upload.wikimedia.org/wikipedia/commons/7/7e/Albrecht_D%C3%BCrer_-_Melencolia_I_%28detail%2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571612"/>
            <a:ext cx="3286148" cy="3214710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467544" y="1947860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2200" dirty="0"/>
              <a:t>Теория магических квадратов ни в коей мере не может считаться завершённой. До сих пор неизвестен общий  метод построения  всех магических квадратов и неизвестно их число.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3264" y="-171400"/>
            <a:ext cx="8229600" cy="1399032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Исторически значимые магические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квадраты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23528" y="1501176"/>
            <a:ext cx="4405965" cy="2372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solidFill>
                  <a:schemeClr val="accent4">
                    <a:lumMod val="75000"/>
                  </a:schemeClr>
                </a:solidFill>
              </a:rPr>
              <a:t>Квадрат Ло </a:t>
            </a:r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</a:rPr>
              <a:t>Шу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Изображение 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Ло Шу в книге эпохи Мин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Ло Шу Единственный нормальный магический квадрат 3×3. Был известен ещё в Древнем Китае, первое изображение на черепаховом панцире датируется 2200г. до н.э.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 descr="https://upload.wikimedia.org/wikipedia/commons/thumb/e/e2/Magic_square_Lo_Shu.png/220px-Magic_square_Lo_Shu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120371"/>
            <a:ext cx="2686423" cy="240497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Прямоугольник 12"/>
          <p:cNvSpPr/>
          <p:nvPr/>
        </p:nvSpPr>
        <p:spPr>
          <a:xfrm>
            <a:off x="4932040" y="1499141"/>
            <a:ext cx="4067471" cy="2621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68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b="1" dirty="0">
                <a:solidFill>
                  <a:schemeClr val="accent4">
                    <a:lumMod val="75000"/>
                  </a:schemeClr>
                </a:solidFill>
              </a:rPr>
              <a:t>Квадрат, найденный в </a:t>
            </a:r>
            <a:r>
              <a:rPr lang="ru-RU" b="1" dirty="0" err="1">
                <a:solidFill>
                  <a:schemeClr val="accent4">
                    <a:lumMod val="75000"/>
                  </a:schemeClr>
                </a:solidFill>
              </a:rPr>
              <a:t>Кхаджурахо</a:t>
            </a:r>
            <a:r>
              <a:rPr lang="ru-RU" b="1" dirty="0">
                <a:solidFill>
                  <a:schemeClr val="accent4">
                    <a:lumMod val="75000"/>
                  </a:schemeClr>
                </a:solidFill>
              </a:rPr>
              <a:t> (Индия)</a:t>
            </a:r>
          </a:p>
          <a:p>
            <a:pPr algn="ctr">
              <a:lnSpc>
                <a:spcPts val="168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Самый 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ранний уникальный магический квадрат обнаружен в надписи XI века в индийском городе </a:t>
            </a:r>
            <a:r>
              <a:rPr lang="ru-RU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Кхаджурахо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168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 первый магический квадрат, относящийся к разновидности так называемых 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«дьявольских» квадратов.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045" y="4077630"/>
            <a:ext cx="155693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127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173</TotalTime>
  <Words>481</Words>
  <Application>Microsoft Office PowerPoint</Application>
  <PresentationFormat>Экран (4:3)</PresentationFormat>
  <Paragraphs>68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Легкий дым</vt:lpstr>
      <vt:lpstr>Шифрование с использованием метода магического квадрата</vt:lpstr>
      <vt:lpstr>Презентация PowerPoint</vt:lpstr>
      <vt:lpstr>Как составлялись магические квадраты?</vt:lpstr>
      <vt:lpstr>Презентация PowerPoint</vt:lpstr>
      <vt:lpstr>Презентация PowerPoint</vt:lpstr>
      <vt:lpstr>Возникновение магического квадрата</vt:lpstr>
      <vt:lpstr>   </vt:lpstr>
      <vt:lpstr>Презентация PowerPoint</vt:lpstr>
      <vt:lpstr>Исторически значимые магические квадраты</vt:lpstr>
      <vt:lpstr>Презентация PowerPoint</vt:lpstr>
      <vt:lpstr>Дьявольский квадрат </vt:lpstr>
      <vt:lpstr>Построение магических квадратов (Метод террас)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Шифрование с использованием метода магического квадрата</dc:title>
  <dc:creator>Eugenia</dc:creator>
  <cp:lastModifiedBy>Преподаватель</cp:lastModifiedBy>
  <cp:revision>34</cp:revision>
  <dcterms:created xsi:type="dcterms:W3CDTF">2016-09-05T14:20:33Z</dcterms:created>
  <dcterms:modified xsi:type="dcterms:W3CDTF">2019-02-04T11:18:27Z</dcterms:modified>
</cp:coreProperties>
</file>