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70" r:id="rId3"/>
    <p:sldId id="271" r:id="rId4"/>
    <p:sldId id="257" r:id="rId5"/>
    <p:sldId id="258" r:id="rId6"/>
    <p:sldId id="259" r:id="rId7"/>
    <p:sldId id="260" r:id="rId8"/>
    <p:sldId id="261" r:id="rId9"/>
    <p:sldId id="262" r:id="rId10"/>
    <p:sldId id="263" r:id="rId11"/>
    <p:sldId id="264" r:id="rId12"/>
    <p:sldId id="265" r:id="rId13"/>
    <p:sldId id="267" r:id="rId14"/>
    <p:sldId id="266" r:id="rId15"/>
    <p:sldId id="268" r:id="rId16"/>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81" autoAdjust="0"/>
    <p:restoredTop sz="94660"/>
  </p:normalViewPr>
  <p:slideViewPr>
    <p:cSldViewPr snapToGrid="0">
      <p:cViewPr varScale="1">
        <p:scale>
          <a:sx n="50" d="100"/>
          <a:sy n="50" d="100"/>
        </p:scale>
        <p:origin x="78" y="142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ru-RU" smtClean="0"/>
              <a:t>Образец заголовка</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7C09F13F-5310-4187-813E-4AFFC1CFBD12}" type="datetimeFigureOut">
              <a:rPr lang="ru-RU" smtClean="0"/>
              <a:t>12.02.2019</a:t>
            </a:fld>
            <a:endParaRPr lang="ru-RU"/>
          </a:p>
        </p:txBody>
      </p:sp>
      <p:sp>
        <p:nvSpPr>
          <p:cNvPr id="5" name="Footer Placeholder 4"/>
          <p:cNvSpPr>
            <a:spLocks noGrp="1"/>
          </p:cNvSpPr>
          <p:nvPr>
            <p:ph type="ftr" sz="quarter" idx="11"/>
          </p:nvPr>
        </p:nvSpPr>
        <p:spPr/>
        <p:txBody>
          <a:bodyPr/>
          <a:lstStyle/>
          <a:p>
            <a:endParaRPr lang="ru-RU"/>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96B1E6CC-05B3-415B-8ADC-19908A42E1C2}" type="slidenum">
              <a:rPr lang="ru-RU" smtClean="0"/>
              <a:t>‹#›</a:t>
            </a:fld>
            <a:endParaRPr lang="ru-RU"/>
          </a:p>
        </p:txBody>
      </p:sp>
    </p:spTree>
    <p:extLst>
      <p:ext uri="{BB962C8B-B14F-4D97-AF65-F5344CB8AC3E}">
        <p14:creationId xmlns:p14="http://schemas.microsoft.com/office/powerpoint/2010/main" val="13608703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7C09F13F-5310-4187-813E-4AFFC1CFBD12}" type="datetimeFigureOut">
              <a:rPr lang="ru-RU" smtClean="0"/>
              <a:t>12.02.2019</a:t>
            </a:fld>
            <a:endParaRPr lang="ru-RU"/>
          </a:p>
        </p:txBody>
      </p:sp>
      <p:sp>
        <p:nvSpPr>
          <p:cNvPr id="5" name="Footer Placeholder 4"/>
          <p:cNvSpPr>
            <a:spLocks noGrp="1"/>
          </p:cNvSpPr>
          <p:nvPr>
            <p:ph type="ftr" sz="quarter" idx="11"/>
          </p:nvPr>
        </p:nvSpPr>
        <p:spPr/>
        <p:txBody>
          <a:bodyPr/>
          <a:lstStyle/>
          <a:p>
            <a:endParaRPr lang="ru-RU"/>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6B1E6CC-05B3-415B-8ADC-19908A42E1C2}" type="slidenum">
              <a:rPr lang="ru-RU" smtClean="0"/>
              <a:t>‹#›</a:t>
            </a:fld>
            <a:endParaRPr lang="ru-RU"/>
          </a:p>
        </p:txBody>
      </p:sp>
    </p:spTree>
    <p:extLst>
      <p:ext uri="{BB962C8B-B14F-4D97-AF65-F5344CB8AC3E}">
        <p14:creationId xmlns:p14="http://schemas.microsoft.com/office/powerpoint/2010/main" val="21947610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ru-RU" smtClean="0"/>
              <a:t>Образец заголовка</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7C09F13F-5310-4187-813E-4AFFC1CFBD12}" type="datetimeFigureOut">
              <a:rPr lang="ru-RU" smtClean="0"/>
              <a:t>12.02.2019</a:t>
            </a:fld>
            <a:endParaRPr lang="ru-RU"/>
          </a:p>
        </p:txBody>
      </p:sp>
      <p:sp>
        <p:nvSpPr>
          <p:cNvPr id="5" name="Footer Placeholder 4"/>
          <p:cNvSpPr>
            <a:spLocks noGrp="1"/>
          </p:cNvSpPr>
          <p:nvPr>
            <p:ph type="ftr" sz="quarter" idx="11"/>
          </p:nvPr>
        </p:nvSpPr>
        <p:spPr/>
        <p:txBody>
          <a:bodyPr/>
          <a:lstStyle/>
          <a:p>
            <a:endParaRPr lang="ru-RU"/>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6B1E6CC-05B3-415B-8ADC-19908A42E1C2}" type="slidenum">
              <a:rPr lang="ru-RU" smtClean="0"/>
              <a:t>‹#›</a:t>
            </a:fld>
            <a:endParaRPr lang="ru-RU"/>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2259118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ru-RU" smtClean="0"/>
              <a:t>Образец заголовка</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ru-RU" smtClean="0"/>
              <a:t>Образец текста</a:t>
            </a:r>
          </a:p>
        </p:txBody>
      </p:sp>
      <p:sp>
        <p:nvSpPr>
          <p:cNvPr id="5" name="Date Placeholder 4"/>
          <p:cNvSpPr>
            <a:spLocks noGrp="1"/>
          </p:cNvSpPr>
          <p:nvPr>
            <p:ph type="dt" sz="half" idx="10"/>
          </p:nvPr>
        </p:nvSpPr>
        <p:spPr/>
        <p:txBody>
          <a:bodyPr/>
          <a:lstStyle/>
          <a:p>
            <a:fld id="{7C09F13F-5310-4187-813E-4AFFC1CFBD12}" type="datetimeFigureOut">
              <a:rPr lang="ru-RU" smtClean="0"/>
              <a:t>12.02.2019</a:t>
            </a:fld>
            <a:endParaRPr lang="ru-RU"/>
          </a:p>
        </p:txBody>
      </p:sp>
      <p:sp>
        <p:nvSpPr>
          <p:cNvPr id="6" name="Footer Placeholder 5"/>
          <p:cNvSpPr>
            <a:spLocks noGrp="1"/>
          </p:cNvSpPr>
          <p:nvPr>
            <p:ph type="ftr" sz="quarter" idx="11"/>
          </p:nvPr>
        </p:nvSpPr>
        <p:spPr/>
        <p:txBody>
          <a:bodyPr/>
          <a:lstStyle/>
          <a:p>
            <a:endParaRPr lang="ru-RU"/>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6B1E6CC-05B3-415B-8ADC-19908A42E1C2}" type="slidenum">
              <a:rPr lang="ru-RU" smtClean="0"/>
              <a:t>‹#›</a:t>
            </a:fld>
            <a:endParaRPr lang="ru-RU"/>
          </a:p>
        </p:txBody>
      </p:sp>
    </p:spTree>
    <p:extLst>
      <p:ext uri="{BB962C8B-B14F-4D97-AF65-F5344CB8AC3E}">
        <p14:creationId xmlns:p14="http://schemas.microsoft.com/office/powerpoint/2010/main" val="5642065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Цитата карточки имени">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ru-RU" smtClean="0"/>
              <a:t>Образец заголовка</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ru-RU" smtClean="0"/>
              <a:t>Образец текста</a:t>
            </a:r>
          </a:p>
        </p:txBody>
      </p:sp>
      <p:sp>
        <p:nvSpPr>
          <p:cNvPr id="5" name="Date Placeholder 4"/>
          <p:cNvSpPr>
            <a:spLocks noGrp="1"/>
          </p:cNvSpPr>
          <p:nvPr>
            <p:ph type="dt" sz="half" idx="10"/>
          </p:nvPr>
        </p:nvSpPr>
        <p:spPr/>
        <p:txBody>
          <a:bodyPr/>
          <a:lstStyle/>
          <a:p>
            <a:fld id="{7C09F13F-5310-4187-813E-4AFFC1CFBD12}" type="datetimeFigureOut">
              <a:rPr lang="ru-RU" smtClean="0"/>
              <a:t>12.02.2019</a:t>
            </a:fld>
            <a:endParaRPr lang="ru-RU"/>
          </a:p>
        </p:txBody>
      </p:sp>
      <p:sp>
        <p:nvSpPr>
          <p:cNvPr id="6" name="Footer Placeholder 5"/>
          <p:cNvSpPr>
            <a:spLocks noGrp="1"/>
          </p:cNvSpPr>
          <p:nvPr>
            <p:ph type="ftr" sz="quarter" idx="11"/>
          </p:nvPr>
        </p:nvSpPr>
        <p:spPr/>
        <p:txBody>
          <a:bodyPr/>
          <a:lstStyle/>
          <a:p>
            <a:endParaRPr lang="ru-RU"/>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6B1E6CC-05B3-415B-8ADC-19908A42E1C2}" type="slidenum">
              <a:rPr lang="ru-RU" smtClean="0"/>
              <a:t>‹#›</a:t>
            </a:fld>
            <a:endParaRPr lang="ru-RU"/>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4031394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Истина или ложь">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ru-RU" smtClean="0"/>
              <a:t>Образец заголовка</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ru-RU" smtClean="0"/>
              <a:t>Образец текста</a:t>
            </a:r>
          </a:p>
        </p:txBody>
      </p:sp>
      <p:sp>
        <p:nvSpPr>
          <p:cNvPr id="5" name="Date Placeholder 4"/>
          <p:cNvSpPr>
            <a:spLocks noGrp="1"/>
          </p:cNvSpPr>
          <p:nvPr>
            <p:ph type="dt" sz="half" idx="10"/>
          </p:nvPr>
        </p:nvSpPr>
        <p:spPr/>
        <p:txBody>
          <a:bodyPr/>
          <a:lstStyle/>
          <a:p>
            <a:fld id="{7C09F13F-5310-4187-813E-4AFFC1CFBD12}" type="datetimeFigureOut">
              <a:rPr lang="ru-RU" smtClean="0"/>
              <a:t>12.02.2019</a:t>
            </a:fld>
            <a:endParaRPr lang="ru-RU"/>
          </a:p>
        </p:txBody>
      </p:sp>
      <p:sp>
        <p:nvSpPr>
          <p:cNvPr id="6" name="Footer Placeholder 5"/>
          <p:cNvSpPr>
            <a:spLocks noGrp="1"/>
          </p:cNvSpPr>
          <p:nvPr>
            <p:ph type="ftr" sz="quarter" idx="11"/>
          </p:nvPr>
        </p:nvSpPr>
        <p:spPr/>
        <p:txBody>
          <a:bodyPr/>
          <a:lstStyle/>
          <a:p>
            <a:endParaRPr lang="ru-RU"/>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6B1E6CC-05B3-415B-8ADC-19908A42E1C2}" type="slidenum">
              <a:rPr lang="ru-RU" smtClean="0"/>
              <a:t>‹#›</a:t>
            </a:fld>
            <a:endParaRPr lang="ru-RU"/>
          </a:p>
        </p:txBody>
      </p:sp>
    </p:spTree>
    <p:extLst>
      <p:ext uri="{BB962C8B-B14F-4D97-AF65-F5344CB8AC3E}">
        <p14:creationId xmlns:p14="http://schemas.microsoft.com/office/powerpoint/2010/main" val="8097483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ncho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7C09F13F-5310-4187-813E-4AFFC1CFBD12}" type="datetimeFigureOut">
              <a:rPr lang="ru-RU" smtClean="0"/>
              <a:t>12.02.2019</a:t>
            </a:fld>
            <a:endParaRPr lang="ru-RU"/>
          </a:p>
        </p:txBody>
      </p:sp>
      <p:sp>
        <p:nvSpPr>
          <p:cNvPr id="5" name="Footer Placeholder 4"/>
          <p:cNvSpPr>
            <a:spLocks noGrp="1"/>
          </p:cNvSpPr>
          <p:nvPr>
            <p:ph type="ftr" sz="quarter" idx="11"/>
          </p:nvPr>
        </p:nvSpPr>
        <p:spPr/>
        <p:txBody>
          <a:bodyPr/>
          <a:lstStyle/>
          <a:p>
            <a:endParaRPr lang="ru-RU"/>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6B1E6CC-05B3-415B-8ADC-19908A42E1C2}" type="slidenum">
              <a:rPr lang="ru-RU" smtClean="0"/>
              <a:t>‹#›</a:t>
            </a:fld>
            <a:endParaRPr lang="ru-RU"/>
          </a:p>
        </p:txBody>
      </p:sp>
    </p:spTree>
    <p:extLst>
      <p:ext uri="{BB962C8B-B14F-4D97-AF65-F5344CB8AC3E}">
        <p14:creationId xmlns:p14="http://schemas.microsoft.com/office/powerpoint/2010/main" val="5355171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7C09F13F-5310-4187-813E-4AFFC1CFBD12}" type="datetimeFigureOut">
              <a:rPr lang="ru-RU" smtClean="0"/>
              <a:t>12.02.2019</a:t>
            </a:fld>
            <a:endParaRPr lang="ru-RU"/>
          </a:p>
        </p:txBody>
      </p:sp>
      <p:sp>
        <p:nvSpPr>
          <p:cNvPr id="5" name="Footer Placeholder 4"/>
          <p:cNvSpPr>
            <a:spLocks noGrp="1"/>
          </p:cNvSpPr>
          <p:nvPr>
            <p:ph type="ftr" sz="quarter" idx="11"/>
          </p:nvPr>
        </p:nvSpPr>
        <p:spPr/>
        <p:txBody>
          <a:bodyPr/>
          <a:lstStyle/>
          <a:p>
            <a:endParaRPr lang="ru-RU"/>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6B1E6CC-05B3-415B-8ADC-19908A42E1C2}" type="slidenum">
              <a:rPr lang="ru-RU" smtClean="0"/>
              <a:t>‹#›</a:t>
            </a:fld>
            <a:endParaRPr lang="ru-RU"/>
          </a:p>
        </p:txBody>
      </p:sp>
    </p:spTree>
    <p:extLst>
      <p:ext uri="{BB962C8B-B14F-4D97-AF65-F5344CB8AC3E}">
        <p14:creationId xmlns:p14="http://schemas.microsoft.com/office/powerpoint/2010/main" val="28605240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ru-RU" smtClean="0"/>
              <a:t>Образец заголовка</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7C09F13F-5310-4187-813E-4AFFC1CFBD12}" type="datetimeFigureOut">
              <a:rPr lang="ru-RU" smtClean="0"/>
              <a:t>12.02.2019</a:t>
            </a:fld>
            <a:endParaRPr lang="ru-RU"/>
          </a:p>
        </p:txBody>
      </p:sp>
      <p:sp>
        <p:nvSpPr>
          <p:cNvPr id="5" name="Footer Placeholder 4"/>
          <p:cNvSpPr>
            <a:spLocks noGrp="1"/>
          </p:cNvSpPr>
          <p:nvPr>
            <p:ph type="ftr" sz="quarter" idx="11"/>
          </p:nvPr>
        </p:nvSpPr>
        <p:spPr/>
        <p:txBody>
          <a:bodyPr/>
          <a:lstStyle/>
          <a:p>
            <a:endParaRPr lang="ru-RU"/>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6B1E6CC-05B3-415B-8ADC-19908A42E1C2}" type="slidenum">
              <a:rPr lang="ru-RU" smtClean="0"/>
              <a:t>‹#›</a:t>
            </a:fld>
            <a:endParaRPr lang="ru-RU"/>
          </a:p>
        </p:txBody>
      </p:sp>
    </p:spTree>
    <p:extLst>
      <p:ext uri="{BB962C8B-B14F-4D97-AF65-F5344CB8AC3E}">
        <p14:creationId xmlns:p14="http://schemas.microsoft.com/office/powerpoint/2010/main" val="6153232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7C09F13F-5310-4187-813E-4AFFC1CFBD12}" type="datetimeFigureOut">
              <a:rPr lang="ru-RU" smtClean="0"/>
              <a:t>12.02.2019</a:t>
            </a:fld>
            <a:endParaRPr lang="ru-RU"/>
          </a:p>
        </p:txBody>
      </p:sp>
      <p:sp>
        <p:nvSpPr>
          <p:cNvPr id="5" name="Footer Placeholder 4"/>
          <p:cNvSpPr>
            <a:spLocks noGrp="1"/>
          </p:cNvSpPr>
          <p:nvPr>
            <p:ph type="ftr" sz="quarter" idx="11"/>
          </p:nvPr>
        </p:nvSpPr>
        <p:spPr/>
        <p:txBody>
          <a:bodyPr/>
          <a:lstStyle/>
          <a:p>
            <a:endParaRPr lang="ru-RU"/>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6B1E6CC-05B3-415B-8ADC-19908A42E1C2}" type="slidenum">
              <a:rPr lang="ru-RU" smtClean="0"/>
              <a:t>‹#›</a:t>
            </a:fld>
            <a:endParaRPr lang="ru-RU"/>
          </a:p>
        </p:txBody>
      </p:sp>
    </p:spTree>
    <p:extLst>
      <p:ext uri="{BB962C8B-B14F-4D97-AF65-F5344CB8AC3E}">
        <p14:creationId xmlns:p14="http://schemas.microsoft.com/office/powerpoint/2010/main" val="23055064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7C09F13F-5310-4187-813E-4AFFC1CFBD12}" type="datetimeFigureOut">
              <a:rPr lang="ru-RU" smtClean="0"/>
              <a:t>12.02.2019</a:t>
            </a:fld>
            <a:endParaRPr lang="ru-RU"/>
          </a:p>
        </p:txBody>
      </p:sp>
      <p:sp>
        <p:nvSpPr>
          <p:cNvPr id="6" name="Footer Placeholder 5"/>
          <p:cNvSpPr>
            <a:spLocks noGrp="1"/>
          </p:cNvSpPr>
          <p:nvPr>
            <p:ph type="ftr" sz="quarter" idx="11"/>
          </p:nvPr>
        </p:nvSpPr>
        <p:spPr/>
        <p:txBody>
          <a:bodyPr/>
          <a:lstStyle/>
          <a:p>
            <a:endParaRPr lang="ru-RU"/>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96B1E6CC-05B3-415B-8ADC-19908A42E1C2}" type="slidenum">
              <a:rPr lang="ru-RU" smtClean="0"/>
              <a:t>‹#›</a:t>
            </a:fld>
            <a:endParaRPr lang="ru-RU"/>
          </a:p>
        </p:txBody>
      </p:sp>
    </p:spTree>
    <p:extLst>
      <p:ext uri="{BB962C8B-B14F-4D97-AF65-F5344CB8AC3E}">
        <p14:creationId xmlns:p14="http://schemas.microsoft.com/office/powerpoint/2010/main" val="31069771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ru-RU" smtClean="0"/>
              <a:t>Образец заголовка</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7C09F13F-5310-4187-813E-4AFFC1CFBD12}" type="datetimeFigureOut">
              <a:rPr lang="ru-RU" smtClean="0"/>
              <a:t>12.02.2019</a:t>
            </a:fld>
            <a:endParaRPr lang="ru-RU"/>
          </a:p>
        </p:txBody>
      </p:sp>
      <p:sp>
        <p:nvSpPr>
          <p:cNvPr id="8" name="Footer Placeholder 7"/>
          <p:cNvSpPr>
            <a:spLocks noGrp="1"/>
          </p:cNvSpPr>
          <p:nvPr>
            <p:ph type="ftr" sz="quarter" idx="11"/>
          </p:nvPr>
        </p:nvSpPr>
        <p:spPr/>
        <p:txBody>
          <a:bodyPr/>
          <a:lstStyle/>
          <a:p>
            <a:endParaRPr lang="ru-RU"/>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96B1E6CC-05B3-415B-8ADC-19908A42E1C2}" type="slidenum">
              <a:rPr lang="ru-RU" smtClean="0"/>
              <a:t>‹#›</a:t>
            </a:fld>
            <a:endParaRPr lang="ru-RU"/>
          </a:p>
        </p:txBody>
      </p:sp>
    </p:spTree>
    <p:extLst>
      <p:ext uri="{BB962C8B-B14F-4D97-AF65-F5344CB8AC3E}">
        <p14:creationId xmlns:p14="http://schemas.microsoft.com/office/powerpoint/2010/main" val="3155920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7C09F13F-5310-4187-813E-4AFFC1CFBD12}" type="datetimeFigureOut">
              <a:rPr lang="ru-RU" smtClean="0"/>
              <a:t>12.02.2019</a:t>
            </a:fld>
            <a:endParaRPr lang="ru-RU"/>
          </a:p>
        </p:txBody>
      </p:sp>
      <p:sp>
        <p:nvSpPr>
          <p:cNvPr id="4" name="Footer Placeholder 3"/>
          <p:cNvSpPr>
            <a:spLocks noGrp="1"/>
          </p:cNvSpPr>
          <p:nvPr>
            <p:ph type="ftr" sz="quarter" idx="11"/>
          </p:nvPr>
        </p:nvSpPr>
        <p:spPr/>
        <p:txBody>
          <a:bodyPr/>
          <a:lstStyle/>
          <a:p>
            <a:endParaRPr lang="ru-RU"/>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96B1E6CC-05B3-415B-8ADC-19908A42E1C2}" type="slidenum">
              <a:rPr lang="ru-RU" smtClean="0"/>
              <a:t>‹#›</a:t>
            </a:fld>
            <a:endParaRPr lang="ru-RU"/>
          </a:p>
        </p:txBody>
      </p:sp>
    </p:spTree>
    <p:extLst>
      <p:ext uri="{BB962C8B-B14F-4D97-AF65-F5344CB8AC3E}">
        <p14:creationId xmlns:p14="http://schemas.microsoft.com/office/powerpoint/2010/main" val="746613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09F13F-5310-4187-813E-4AFFC1CFBD12}" type="datetimeFigureOut">
              <a:rPr lang="ru-RU" smtClean="0"/>
              <a:t>12.02.2019</a:t>
            </a:fld>
            <a:endParaRPr lang="ru-RU"/>
          </a:p>
        </p:txBody>
      </p:sp>
      <p:sp>
        <p:nvSpPr>
          <p:cNvPr id="3" name="Footer Placeholder 2"/>
          <p:cNvSpPr>
            <a:spLocks noGrp="1"/>
          </p:cNvSpPr>
          <p:nvPr>
            <p:ph type="ftr" sz="quarter" idx="11"/>
          </p:nvPr>
        </p:nvSpPr>
        <p:spPr/>
        <p:txBody>
          <a:bodyPr/>
          <a:lstStyle/>
          <a:p>
            <a:endParaRPr lang="ru-RU"/>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96B1E6CC-05B3-415B-8ADC-19908A42E1C2}" type="slidenum">
              <a:rPr lang="ru-RU" smtClean="0"/>
              <a:t>‹#›</a:t>
            </a:fld>
            <a:endParaRPr lang="ru-RU"/>
          </a:p>
        </p:txBody>
      </p:sp>
    </p:spTree>
    <p:extLst>
      <p:ext uri="{BB962C8B-B14F-4D97-AF65-F5344CB8AC3E}">
        <p14:creationId xmlns:p14="http://schemas.microsoft.com/office/powerpoint/2010/main" val="13506647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ru-RU" smtClean="0"/>
              <a:t>Образец заголовка</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7C09F13F-5310-4187-813E-4AFFC1CFBD12}" type="datetimeFigureOut">
              <a:rPr lang="ru-RU" smtClean="0"/>
              <a:t>12.02.2019</a:t>
            </a:fld>
            <a:endParaRPr lang="ru-RU"/>
          </a:p>
        </p:txBody>
      </p:sp>
      <p:sp>
        <p:nvSpPr>
          <p:cNvPr id="6" name="Footer Placeholder 5"/>
          <p:cNvSpPr>
            <a:spLocks noGrp="1"/>
          </p:cNvSpPr>
          <p:nvPr>
            <p:ph type="ftr" sz="quarter" idx="11"/>
          </p:nvPr>
        </p:nvSpPr>
        <p:spPr/>
        <p:txBody>
          <a:bodyPr/>
          <a:lstStyle/>
          <a:p>
            <a:endParaRPr lang="ru-RU"/>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96B1E6CC-05B3-415B-8ADC-19908A42E1C2}" type="slidenum">
              <a:rPr lang="ru-RU" smtClean="0"/>
              <a:t>‹#›</a:t>
            </a:fld>
            <a:endParaRPr lang="ru-RU"/>
          </a:p>
        </p:txBody>
      </p:sp>
    </p:spTree>
    <p:extLst>
      <p:ext uri="{BB962C8B-B14F-4D97-AF65-F5344CB8AC3E}">
        <p14:creationId xmlns:p14="http://schemas.microsoft.com/office/powerpoint/2010/main" val="29498566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7C09F13F-5310-4187-813E-4AFFC1CFBD12}" type="datetimeFigureOut">
              <a:rPr lang="ru-RU" smtClean="0"/>
              <a:t>12.02.2019</a:t>
            </a:fld>
            <a:endParaRPr lang="ru-RU"/>
          </a:p>
        </p:txBody>
      </p:sp>
      <p:sp>
        <p:nvSpPr>
          <p:cNvPr id="6" name="Footer Placeholder 5"/>
          <p:cNvSpPr>
            <a:spLocks noGrp="1"/>
          </p:cNvSpPr>
          <p:nvPr>
            <p:ph type="ftr" sz="quarter" idx="11"/>
          </p:nvPr>
        </p:nvSpPr>
        <p:spPr/>
        <p:txBody>
          <a:bodyPr/>
          <a:lstStyle/>
          <a:p>
            <a:endParaRPr lang="ru-RU"/>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6B1E6CC-05B3-415B-8ADC-19908A42E1C2}" type="slidenum">
              <a:rPr lang="ru-RU" smtClean="0"/>
              <a:t>‹#›</a:t>
            </a:fld>
            <a:endParaRPr lang="ru-RU"/>
          </a:p>
        </p:txBody>
      </p:sp>
    </p:spTree>
    <p:extLst>
      <p:ext uri="{BB962C8B-B14F-4D97-AF65-F5344CB8AC3E}">
        <p14:creationId xmlns:p14="http://schemas.microsoft.com/office/powerpoint/2010/main" val="14168153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7C09F13F-5310-4187-813E-4AFFC1CFBD12}" type="datetimeFigureOut">
              <a:rPr lang="ru-RU" smtClean="0"/>
              <a:t>12.02.2019</a:t>
            </a:fld>
            <a:endParaRPr lang="ru-RU"/>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ru-RU"/>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96B1E6CC-05B3-415B-8ADC-19908A42E1C2}" type="slidenum">
              <a:rPr lang="ru-RU" smtClean="0"/>
              <a:t>‹#›</a:t>
            </a:fld>
            <a:endParaRPr lang="ru-RU"/>
          </a:p>
        </p:txBody>
      </p:sp>
    </p:spTree>
    <p:extLst>
      <p:ext uri="{BB962C8B-B14F-4D97-AF65-F5344CB8AC3E}">
        <p14:creationId xmlns:p14="http://schemas.microsoft.com/office/powerpoint/2010/main" val="1794142362"/>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903413" y="1790700"/>
            <a:ext cx="8915399" cy="2262781"/>
          </a:xfrm>
        </p:spPr>
        <p:txBody>
          <a:bodyPr>
            <a:normAutofit fontScale="90000"/>
          </a:bodyPr>
          <a:lstStyle/>
          <a:p>
            <a:pPr algn="ctr"/>
            <a:r>
              <a:rPr lang="ru-RU" b="1" dirty="0">
                <a:solidFill>
                  <a:schemeClr val="accent2">
                    <a:lumMod val="50000"/>
                  </a:schemeClr>
                </a:solidFill>
              </a:rPr>
              <a:t>Понятие о генераторах псевдослучайной последовательности. Алгоритмы генерации</a:t>
            </a:r>
            <a:endParaRPr lang="ru-RU" dirty="0">
              <a:solidFill>
                <a:schemeClr val="accent2">
                  <a:lumMod val="50000"/>
                </a:schemeClr>
              </a:solidFill>
            </a:endParaRPr>
          </a:p>
        </p:txBody>
      </p:sp>
      <p:sp>
        <p:nvSpPr>
          <p:cNvPr id="3" name="Подзаголовок 2"/>
          <p:cNvSpPr>
            <a:spLocks noGrp="1"/>
          </p:cNvSpPr>
          <p:nvPr>
            <p:ph type="subTitle" idx="1"/>
          </p:nvPr>
        </p:nvSpPr>
        <p:spPr/>
        <p:txBody>
          <a:bodyPr/>
          <a:lstStyle/>
          <a:p>
            <a:endParaRPr lang="ru-RU"/>
          </a:p>
        </p:txBody>
      </p:sp>
    </p:spTree>
    <p:extLst>
      <p:ext uri="{BB962C8B-B14F-4D97-AF65-F5344CB8AC3E}">
        <p14:creationId xmlns:p14="http://schemas.microsoft.com/office/powerpoint/2010/main" val="23285525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402425" y="0"/>
            <a:ext cx="8911687" cy="1280890"/>
          </a:xfrm>
        </p:spPr>
        <p:txBody>
          <a:bodyPr/>
          <a:lstStyle/>
          <a:p>
            <a:pPr algn="ctr"/>
            <a:r>
              <a:rPr lang="ru-RU" b="1" dirty="0">
                <a:solidFill>
                  <a:schemeClr val="tx1"/>
                </a:solidFill>
              </a:rPr>
              <a:t>Метод Фибоначчи с запаздыванием</a:t>
            </a:r>
            <a:r>
              <a:rPr lang="ru-RU" dirty="0">
                <a:solidFill>
                  <a:schemeClr val="tx1"/>
                </a:solidFill>
              </a:rPr>
              <a:t/>
            </a:r>
            <a:br>
              <a:rPr lang="ru-RU" dirty="0">
                <a:solidFill>
                  <a:schemeClr val="tx1"/>
                </a:solidFill>
              </a:rPr>
            </a:br>
            <a:endParaRPr lang="ru-RU" dirty="0">
              <a:solidFill>
                <a:schemeClr val="tx1"/>
              </a:solidFill>
            </a:endParaRPr>
          </a:p>
        </p:txBody>
      </p:sp>
      <p:sp>
        <p:nvSpPr>
          <p:cNvPr id="3" name="Объект 2"/>
          <p:cNvSpPr>
            <a:spLocks noGrp="1"/>
          </p:cNvSpPr>
          <p:nvPr>
            <p:ph idx="1"/>
          </p:nvPr>
        </p:nvSpPr>
        <p:spPr>
          <a:xfrm>
            <a:off x="2093912" y="1280890"/>
            <a:ext cx="9507538" cy="4891310"/>
          </a:xfrm>
        </p:spPr>
        <p:txBody>
          <a:bodyPr>
            <a:noAutofit/>
          </a:bodyPr>
          <a:lstStyle/>
          <a:p>
            <a:pPr marL="0" indent="0" algn="just">
              <a:buNone/>
            </a:pPr>
            <a:r>
              <a:rPr lang="ru-RU" sz="2200" b="1" dirty="0">
                <a:solidFill>
                  <a:schemeClr val="tx1"/>
                </a:solidFill>
              </a:rPr>
              <a:t>Метод Фибоначчи с запаздываниями</a:t>
            </a:r>
            <a:r>
              <a:rPr lang="ru-RU" sz="2200" dirty="0">
                <a:solidFill>
                  <a:schemeClr val="tx1"/>
                </a:solidFill>
              </a:rPr>
              <a:t> (</a:t>
            </a:r>
            <a:r>
              <a:rPr lang="ru-RU" sz="2200" i="1" dirty="0" err="1">
                <a:solidFill>
                  <a:schemeClr val="tx1"/>
                </a:solidFill>
              </a:rPr>
              <a:t>Lagged</a:t>
            </a:r>
            <a:r>
              <a:rPr lang="ru-RU" sz="2200" i="1" dirty="0">
                <a:solidFill>
                  <a:schemeClr val="tx1"/>
                </a:solidFill>
              </a:rPr>
              <a:t> </a:t>
            </a:r>
            <a:r>
              <a:rPr lang="ru-RU" sz="2200" i="1" dirty="0" err="1">
                <a:solidFill>
                  <a:schemeClr val="tx1"/>
                </a:solidFill>
              </a:rPr>
              <a:t>Fibonacci</a:t>
            </a:r>
            <a:r>
              <a:rPr lang="ru-RU" sz="2200" i="1" dirty="0">
                <a:solidFill>
                  <a:schemeClr val="tx1"/>
                </a:solidFill>
              </a:rPr>
              <a:t> </a:t>
            </a:r>
            <a:r>
              <a:rPr lang="ru-RU" sz="2200" i="1" dirty="0" err="1">
                <a:solidFill>
                  <a:schemeClr val="tx1"/>
                </a:solidFill>
              </a:rPr>
              <a:t>Generator</a:t>
            </a:r>
            <a:r>
              <a:rPr lang="ru-RU" sz="2200" dirty="0">
                <a:solidFill>
                  <a:schemeClr val="tx1"/>
                </a:solidFill>
              </a:rPr>
              <a:t>) — один из методов генерации псевдослучайных чисел. Он позволяет получить более высокое "качество" псевдослучайных чисел.</a:t>
            </a:r>
          </a:p>
          <a:p>
            <a:pPr marL="0" indent="0" algn="just">
              <a:buNone/>
            </a:pPr>
            <a:r>
              <a:rPr lang="ru-RU" sz="2200" dirty="0">
                <a:solidFill>
                  <a:schemeClr val="tx1"/>
                </a:solidFill>
              </a:rPr>
              <a:t>Наибольшую популярность </a:t>
            </a:r>
            <a:r>
              <a:rPr lang="ru-RU" sz="2200" dirty="0" err="1">
                <a:solidFill>
                  <a:schemeClr val="tx1"/>
                </a:solidFill>
              </a:rPr>
              <a:t>фибоначчиевы</a:t>
            </a:r>
            <a:r>
              <a:rPr lang="ru-RU" sz="2200" dirty="0">
                <a:solidFill>
                  <a:schemeClr val="tx1"/>
                </a:solidFill>
              </a:rPr>
              <a:t> датчики получили в связи с тем, что скорость выполнения арифметических операций с вещественными числами сравнялась со скоростью целочисленной арифметики, а </a:t>
            </a:r>
            <a:r>
              <a:rPr lang="ru-RU" sz="2200" dirty="0" err="1">
                <a:solidFill>
                  <a:schemeClr val="tx1"/>
                </a:solidFill>
              </a:rPr>
              <a:t>фибоначчиевы</a:t>
            </a:r>
            <a:r>
              <a:rPr lang="ru-RU" sz="2200" dirty="0">
                <a:solidFill>
                  <a:schemeClr val="tx1"/>
                </a:solidFill>
              </a:rPr>
              <a:t> датчики естественно реализуются в вещественной арифметике.</a:t>
            </a:r>
          </a:p>
          <a:p>
            <a:pPr marL="0" indent="0" algn="just">
              <a:buNone/>
            </a:pPr>
            <a:endParaRPr lang="ru-RU" sz="2200" dirty="0">
              <a:solidFill>
                <a:schemeClr val="tx1"/>
              </a:solidFill>
            </a:endParaRPr>
          </a:p>
        </p:txBody>
      </p:sp>
    </p:spTree>
    <p:extLst>
      <p:ext uri="{BB962C8B-B14F-4D97-AF65-F5344CB8AC3E}">
        <p14:creationId xmlns:p14="http://schemas.microsoft.com/office/powerpoint/2010/main" val="42472432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524000" y="342900"/>
            <a:ext cx="10668000" cy="5962650"/>
          </a:xfrm>
        </p:spPr>
        <p:txBody>
          <a:bodyPr>
            <a:noAutofit/>
          </a:bodyPr>
          <a:lstStyle/>
          <a:p>
            <a:pPr marL="0" indent="0" algn="just">
              <a:buNone/>
            </a:pPr>
            <a:r>
              <a:rPr lang="ru-RU" sz="2200" dirty="0">
                <a:solidFill>
                  <a:schemeClr val="tx1"/>
                </a:solidFill>
              </a:rPr>
              <a:t>Известны разные схемы использования метода Фибоначчи с запаздыванием. Один из широко распространённых </a:t>
            </a:r>
            <a:r>
              <a:rPr lang="ru-RU" sz="2200" dirty="0" err="1">
                <a:solidFill>
                  <a:schemeClr val="tx1"/>
                </a:solidFill>
              </a:rPr>
              <a:t>фибоначчиевых</a:t>
            </a:r>
            <a:r>
              <a:rPr lang="ru-RU" sz="2200" dirty="0">
                <a:solidFill>
                  <a:schemeClr val="tx1"/>
                </a:solidFill>
              </a:rPr>
              <a:t> датчиков основан на следующей рекуррентной формуле:</a:t>
            </a:r>
          </a:p>
          <a:p>
            <a:pPr marL="0" indent="0" algn="just">
              <a:buNone/>
            </a:pPr>
            <a:endParaRPr lang="en-US" sz="2200" dirty="0" smtClean="0">
              <a:solidFill>
                <a:schemeClr val="tx1"/>
              </a:solidFill>
            </a:endParaRPr>
          </a:p>
          <a:p>
            <a:pPr marL="0" indent="0" algn="just">
              <a:buNone/>
            </a:pPr>
            <a:endParaRPr lang="en-US" sz="2200" dirty="0" smtClean="0">
              <a:solidFill>
                <a:schemeClr val="tx1"/>
              </a:solidFill>
            </a:endParaRPr>
          </a:p>
          <a:p>
            <a:pPr marL="0" indent="0" algn="just">
              <a:buNone/>
            </a:pPr>
            <a:endParaRPr lang="en-US" sz="2200" dirty="0">
              <a:solidFill>
                <a:schemeClr val="tx1"/>
              </a:solidFill>
            </a:endParaRPr>
          </a:p>
          <a:p>
            <a:pPr marL="0" indent="0" algn="just">
              <a:buNone/>
            </a:pPr>
            <a:endParaRPr lang="en-US" sz="2200" dirty="0">
              <a:solidFill>
                <a:schemeClr val="tx1"/>
              </a:solidFill>
            </a:endParaRPr>
          </a:p>
          <a:p>
            <a:pPr marL="0" indent="0" algn="just">
              <a:buNone/>
            </a:pPr>
            <a:r>
              <a:rPr lang="ru-RU" sz="2200" dirty="0">
                <a:solidFill>
                  <a:schemeClr val="tx1"/>
                </a:solidFill>
              </a:rPr>
              <a:t>где </a:t>
            </a:r>
            <a:r>
              <a:rPr lang="ru-RU" sz="2200" b="1" dirty="0" err="1">
                <a:solidFill>
                  <a:schemeClr val="tx1"/>
                </a:solidFill>
              </a:rPr>
              <a:t>k</a:t>
            </a:r>
            <a:r>
              <a:rPr lang="ru-RU" sz="2200" b="1" baseline="-25000" dirty="0" err="1">
                <a:solidFill>
                  <a:schemeClr val="tx1"/>
                </a:solidFill>
              </a:rPr>
              <a:t>i</a:t>
            </a:r>
            <a:r>
              <a:rPr lang="ru-RU" sz="2200" dirty="0">
                <a:solidFill>
                  <a:schemeClr val="tx1"/>
                </a:solidFill>
              </a:rPr>
              <a:t> — вещественные числа из диапазона [0,1], </a:t>
            </a:r>
            <a:r>
              <a:rPr lang="ru-RU" sz="2200" b="1" dirty="0">
                <a:solidFill>
                  <a:schemeClr val="tx1"/>
                </a:solidFill>
              </a:rPr>
              <a:t>a, b </a:t>
            </a:r>
            <a:r>
              <a:rPr lang="ru-RU" sz="2200" dirty="0">
                <a:solidFill>
                  <a:schemeClr val="tx1"/>
                </a:solidFill>
              </a:rPr>
              <a:t>— целые положительные числа, параметры генератора</a:t>
            </a:r>
            <a:r>
              <a:rPr lang="ru-RU" sz="2200" dirty="0" smtClean="0">
                <a:solidFill>
                  <a:schemeClr val="tx1"/>
                </a:solidFill>
              </a:rPr>
              <a:t>.</a:t>
            </a:r>
            <a:endParaRPr lang="en-US" sz="2200" dirty="0" smtClean="0">
              <a:solidFill>
                <a:schemeClr val="tx1"/>
              </a:solidFill>
            </a:endParaRPr>
          </a:p>
          <a:p>
            <a:pPr marL="0" indent="0" algn="just">
              <a:buNone/>
            </a:pPr>
            <a:r>
              <a:rPr lang="ru-RU" sz="2200" dirty="0" smtClean="0">
                <a:solidFill>
                  <a:schemeClr val="tx1"/>
                </a:solidFill>
              </a:rPr>
              <a:t>Для </a:t>
            </a:r>
            <a:r>
              <a:rPr lang="ru-RU" sz="2200" dirty="0">
                <a:solidFill>
                  <a:schemeClr val="tx1"/>
                </a:solidFill>
              </a:rPr>
              <a:t>работы </a:t>
            </a:r>
            <a:r>
              <a:rPr lang="ru-RU" sz="2200" dirty="0" err="1">
                <a:solidFill>
                  <a:schemeClr val="tx1"/>
                </a:solidFill>
              </a:rPr>
              <a:t>фибоначчиеву</a:t>
            </a:r>
            <a:r>
              <a:rPr lang="ru-RU" sz="2200" dirty="0">
                <a:solidFill>
                  <a:schemeClr val="tx1"/>
                </a:solidFill>
              </a:rPr>
              <a:t> датчику требуется знать </a:t>
            </a:r>
            <a:r>
              <a:rPr lang="ru-RU" sz="2200" dirty="0" err="1">
                <a:solidFill>
                  <a:schemeClr val="tx1"/>
                </a:solidFill>
              </a:rPr>
              <a:t>max</a:t>
            </a:r>
            <a:r>
              <a:rPr lang="ru-RU" sz="2200" dirty="0">
                <a:solidFill>
                  <a:schemeClr val="tx1"/>
                </a:solidFill>
              </a:rPr>
              <a:t>{</a:t>
            </a:r>
            <a:r>
              <a:rPr lang="ru-RU" sz="2200" dirty="0" err="1">
                <a:solidFill>
                  <a:schemeClr val="tx1"/>
                </a:solidFill>
              </a:rPr>
              <a:t>a,b</a:t>
            </a:r>
            <a:r>
              <a:rPr lang="ru-RU" sz="2200" dirty="0">
                <a:solidFill>
                  <a:schemeClr val="tx1"/>
                </a:solidFill>
              </a:rPr>
              <a:t>} предыдущих сгенерированных случайных чисел. При программной реализации для хранения сгенерированных случайных чисел необходим некоторый объем памяти, зависящих от параметров a и b.</a:t>
            </a:r>
          </a:p>
          <a:p>
            <a:pPr marL="0" indent="0" algn="just">
              <a:buNone/>
            </a:pPr>
            <a:endParaRPr lang="ru-RU" sz="2200" dirty="0">
              <a:solidFill>
                <a:schemeClr val="tx1"/>
              </a:solidFill>
            </a:endParaRPr>
          </a:p>
        </p:txBody>
      </p:sp>
      <p:pic>
        <p:nvPicPr>
          <p:cNvPr id="10" name="Рисунок 9" descr="https://www.intuit.ru/EDI/01_08_18_2/1533075509-12654/tutorial/1011/objects/7/files/7_3.jpg"/>
          <p:cNvPicPr/>
          <p:nvPr/>
        </p:nvPicPr>
        <p:blipFill>
          <a:blip r:embed="rId2">
            <a:extLst>
              <a:ext uri="{28A0092B-C50C-407E-A947-70E740481C1C}">
                <a14:useLocalDpi xmlns:a14="http://schemas.microsoft.com/office/drawing/2010/main" val="0"/>
              </a:ext>
            </a:extLst>
          </a:blip>
          <a:srcRect/>
          <a:stretch>
            <a:fillRect/>
          </a:stretch>
        </p:blipFill>
        <p:spPr bwMode="auto">
          <a:xfrm>
            <a:off x="3923506" y="1962151"/>
            <a:ext cx="5658644" cy="933450"/>
          </a:xfrm>
          <a:prstGeom prst="rect">
            <a:avLst/>
          </a:prstGeom>
          <a:noFill/>
          <a:ln>
            <a:noFill/>
          </a:ln>
        </p:spPr>
      </p:pic>
    </p:spTree>
    <p:extLst>
      <p:ext uri="{BB962C8B-B14F-4D97-AF65-F5344CB8AC3E}">
        <p14:creationId xmlns:p14="http://schemas.microsoft.com/office/powerpoint/2010/main" val="20198271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789112" y="209550"/>
            <a:ext cx="10402888" cy="6648450"/>
          </a:xfrm>
        </p:spPr>
        <p:txBody>
          <a:bodyPr>
            <a:noAutofit/>
          </a:bodyPr>
          <a:lstStyle/>
          <a:p>
            <a:pPr marL="0" indent="0" algn="just">
              <a:buNone/>
            </a:pPr>
            <a:r>
              <a:rPr lang="ru-RU" sz="2200" b="1" dirty="0">
                <a:solidFill>
                  <a:schemeClr val="tx1"/>
                </a:solidFill>
              </a:rPr>
              <a:t>Пример</a:t>
            </a:r>
            <a:r>
              <a:rPr lang="ru-RU" sz="2200" dirty="0">
                <a:solidFill>
                  <a:schemeClr val="tx1"/>
                </a:solidFill>
              </a:rPr>
              <a:t>. Вычислим последовательность из первых десяти чисел, генерируемую методом Фибоначчи с запаздыванием начиная с k</a:t>
            </a:r>
            <a:r>
              <a:rPr lang="ru-RU" sz="2200" baseline="-25000" dirty="0">
                <a:solidFill>
                  <a:schemeClr val="tx1"/>
                </a:solidFill>
              </a:rPr>
              <a:t>5</a:t>
            </a:r>
            <a:r>
              <a:rPr lang="ru-RU" sz="2200" dirty="0">
                <a:solidFill>
                  <a:schemeClr val="tx1"/>
                </a:solidFill>
              </a:rPr>
              <a:t> при следующих исходных данных: a = 4, b = 1, k</a:t>
            </a:r>
            <a:r>
              <a:rPr lang="ru-RU" sz="2200" baseline="-25000" dirty="0">
                <a:solidFill>
                  <a:schemeClr val="tx1"/>
                </a:solidFill>
              </a:rPr>
              <a:t>0</a:t>
            </a:r>
            <a:r>
              <a:rPr lang="ru-RU" sz="2200" dirty="0">
                <a:solidFill>
                  <a:schemeClr val="tx1"/>
                </a:solidFill>
              </a:rPr>
              <a:t>=0.1; k</a:t>
            </a:r>
            <a:r>
              <a:rPr lang="ru-RU" sz="2200" baseline="-25000" dirty="0">
                <a:solidFill>
                  <a:schemeClr val="tx1"/>
                </a:solidFill>
              </a:rPr>
              <a:t>1</a:t>
            </a:r>
            <a:r>
              <a:rPr lang="ru-RU" sz="2200" dirty="0">
                <a:solidFill>
                  <a:schemeClr val="tx1"/>
                </a:solidFill>
              </a:rPr>
              <a:t>=0.7; k</a:t>
            </a:r>
            <a:r>
              <a:rPr lang="ru-RU" sz="2200" baseline="-25000" dirty="0">
                <a:solidFill>
                  <a:schemeClr val="tx1"/>
                </a:solidFill>
              </a:rPr>
              <a:t>2</a:t>
            </a:r>
            <a:r>
              <a:rPr lang="ru-RU" sz="2200" dirty="0">
                <a:solidFill>
                  <a:schemeClr val="tx1"/>
                </a:solidFill>
              </a:rPr>
              <a:t>=0.3; k</a:t>
            </a:r>
            <a:r>
              <a:rPr lang="ru-RU" sz="2200" baseline="-25000" dirty="0">
                <a:solidFill>
                  <a:schemeClr val="tx1"/>
                </a:solidFill>
              </a:rPr>
              <a:t>3</a:t>
            </a:r>
            <a:r>
              <a:rPr lang="ru-RU" sz="2200" dirty="0">
                <a:solidFill>
                  <a:schemeClr val="tx1"/>
                </a:solidFill>
              </a:rPr>
              <a:t>=0.9; k</a:t>
            </a:r>
            <a:r>
              <a:rPr lang="ru-RU" sz="2200" baseline="-25000" dirty="0">
                <a:solidFill>
                  <a:schemeClr val="tx1"/>
                </a:solidFill>
              </a:rPr>
              <a:t>4</a:t>
            </a:r>
            <a:r>
              <a:rPr lang="ru-RU" sz="2200" dirty="0">
                <a:solidFill>
                  <a:schemeClr val="tx1"/>
                </a:solidFill>
              </a:rPr>
              <a:t>=0.5:</a:t>
            </a:r>
          </a:p>
          <a:p>
            <a:pPr marL="0" indent="0" algn="just">
              <a:buNone/>
            </a:pPr>
            <a:r>
              <a:rPr lang="en-US" sz="2200" b="1" dirty="0">
                <a:solidFill>
                  <a:schemeClr val="tx1"/>
                </a:solidFill>
              </a:rPr>
              <a:t>k</a:t>
            </a:r>
            <a:r>
              <a:rPr lang="en-US" sz="2200" b="1" baseline="-25000" dirty="0">
                <a:solidFill>
                  <a:schemeClr val="tx1"/>
                </a:solidFill>
              </a:rPr>
              <a:t>5</a:t>
            </a:r>
            <a:r>
              <a:rPr lang="en-US" sz="2200" b="1" dirty="0">
                <a:solidFill>
                  <a:schemeClr val="tx1"/>
                </a:solidFill>
              </a:rPr>
              <a:t> = k</a:t>
            </a:r>
            <a:r>
              <a:rPr lang="en-US" sz="2200" b="1" baseline="-25000" dirty="0">
                <a:solidFill>
                  <a:schemeClr val="tx1"/>
                </a:solidFill>
              </a:rPr>
              <a:t>1</a:t>
            </a:r>
            <a:r>
              <a:rPr lang="en-US" sz="2200" b="1" dirty="0">
                <a:solidFill>
                  <a:schemeClr val="tx1"/>
                </a:solidFill>
              </a:rPr>
              <a:t> - k</a:t>
            </a:r>
            <a:r>
              <a:rPr lang="en-US" sz="2200" b="1" baseline="-25000" dirty="0">
                <a:solidFill>
                  <a:schemeClr val="tx1"/>
                </a:solidFill>
              </a:rPr>
              <a:t>4</a:t>
            </a:r>
            <a:r>
              <a:rPr lang="en-US" sz="2200" b="1" dirty="0">
                <a:solidFill>
                  <a:schemeClr val="tx1"/>
                </a:solidFill>
              </a:rPr>
              <a:t> = 0.7 - 0.5 = 0.2;</a:t>
            </a:r>
            <a:endParaRPr lang="ru-RU" sz="2200" b="1" dirty="0">
              <a:solidFill>
                <a:schemeClr val="tx1"/>
              </a:solidFill>
            </a:endParaRPr>
          </a:p>
          <a:p>
            <a:pPr marL="0" indent="0" algn="just">
              <a:buNone/>
            </a:pPr>
            <a:r>
              <a:rPr lang="en-US" sz="2200" b="1" dirty="0">
                <a:solidFill>
                  <a:schemeClr val="tx1"/>
                </a:solidFill>
              </a:rPr>
              <a:t>k</a:t>
            </a:r>
            <a:r>
              <a:rPr lang="en-US" sz="2200" b="1" baseline="-25000" dirty="0">
                <a:solidFill>
                  <a:schemeClr val="tx1"/>
                </a:solidFill>
              </a:rPr>
              <a:t>6</a:t>
            </a:r>
            <a:r>
              <a:rPr lang="en-US" sz="2200" b="1" dirty="0">
                <a:solidFill>
                  <a:schemeClr val="tx1"/>
                </a:solidFill>
              </a:rPr>
              <a:t> = k</a:t>
            </a:r>
            <a:r>
              <a:rPr lang="en-US" sz="2200" b="1" baseline="-25000" dirty="0">
                <a:solidFill>
                  <a:schemeClr val="tx1"/>
                </a:solidFill>
              </a:rPr>
              <a:t>2</a:t>
            </a:r>
            <a:r>
              <a:rPr lang="en-US" sz="2200" b="1" dirty="0">
                <a:solidFill>
                  <a:schemeClr val="tx1"/>
                </a:solidFill>
              </a:rPr>
              <a:t> - k</a:t>
            </a:r>
            <a:r>
              <a:rPr lang="en-US" sz="2200" b="1" baseline="-25000" dirty="0">
                <a:solidFill>
                  <a:schemeClr val="tx1"/>
                </a:solidFill>
              </a:rPr>
              <a:t>5</a:t>
            </a:r>
            <a:r>
              <a:rPr lang="en-US" sz="2200" b="1" dirty="0">
                <a:solidFill>
                  <a:schemeClr val="tx1"/>
                </a:solidFill>
              </a:rPr>
              <a:t>= 0.3 - 0.2 = 0.1;</a:t>
            </a:r>
            <a:endParaRPr lang="ru-RU" sz="2200" b="1" dirty="0">
              <a:solidFill>
                <a:schemeClr val="tx1"/>
              </a:solidFill>
            </a:endParaRPr>
          </a:p>
          <a:p>
            <a:pPr marL="0" indent="0" algn="just">
              <a:buNone/>
            </a:pPr>
            <a:r>
              <a:rPr lang="en-US" sz="2200" b="1" dirty="0">
                <a:solidFill>
                  <a:schemeClr val="tx1"/>
                </a:solidFill>
              </a:rPr>
              <a:t>k</a:t>
            </a:r>
            <a:r>
              <a:rPr lang="en-US" sz="2200" b="1" baseline="-25000" dirty="0">
                <a:solidFill>
                  <a:schemeClr val="tx1"/>
                </a:solidFill>
              </a:rPr>
              <a:t>7</a:t>
            </a:r>
            <a:r>
              <a:rPr lang="en-US" sz="2200" b="1" dirty="0">
                <a:solidFill>
                  <a:schemeClr val="tx1"/>
                </a:solidFill>
              </a:rPr>
              <a:t> = k</a:t>
            </a:r>
            <a:r>
              <a:rPr lang="en-US" sz="2200" b="1" baseline="-25000" dirty="0">
                <a:solidFill>
                  <a:schemeClr val="tx1"/>
                </a:solidFill>
              </a:rPr>
              <a:t>3</a:t>
            </a:r>
            <a:r>
              <a:rPr lang="en-US" sz="2200" b="1" dirty="0">
                <a:solidFill>
                  <a:schemeClr val="tx1"/>
                </a:solidFill>
              </a:rPr>
              <a:t> - k</a:t>
            </a:r>
            <a:r>
              <a:rPr lang="en-US" sz="2200" b="1" baseline="-25000" dirty="0">
                <a:solidFill>
                  <a:schemeClr val="tx1"/>
                </a:solidFill>
              </a:rPr>
              <a:t>6</a:t>
            </a:r>
            <a:r>
              <a:rPr lang="en-US" sz="2200" b="1" dirty="0">
                <a:solidFill>
                  <a:schemeClr val="tx1"/>
                </a:solidFill>
              </a:rPr>
              <a:t> = 0.9 - 0.1 = 0.8;</a:t>
            </a:r>
            <a:endParaRPr lang="ru-RU" sz="2200" b="1" dirty="0">
              <a:solidFill>
                <a:schemeClr val="tx1"/>
              </a:solidFill>
            </a:endParaRPr>
          </a:p>
          <a:p>
            <a:pPr marL="0" indent="0" algn="just">
              <a:buNone/>
            </a:pPr>
            <a:r>
              <a:rPr lang="en-US" sz="2200" b="1" dirty="0">
                <a:solidFill>
                  <a:schemeClr val="tx1"/>
                </a:solidFill>
              </a:rPr>
              <a:t>k</a:t>
            </a:r>
            <a:r>
              <a:rPr lang="en-US" sz="2200" b="1" baseline="-25000" dirty="0">
                <a:solidFill>
                  <a:schemeClr val="tx1"/>
                </a:solidFill>
              </a:rPr>
              <a:t>8</a:t>
            </a:r>
            <a:r>
              <a:rPr lang="en-US" sz="2200" b="1" dirty="0">
                <a:solidFill>
                  <a:schemeClr val="tx1"/>
                </a:solidFill>
              </a:rPr>
              <a:t> = k</a:t>
            </a:r>
            <a:r>
              <a:rPr lang="en-US" sz="2200" b="1" baseline="-25000" dirty="0">
                <a:solidFill>
                  <a:schemeClr val="tx1"/>
                </a:solidFill>
              </a:rPr>
              <a:t>4</a:t>
            </a:r>
            <a:r>
              <a:rPr lang="en-US" sz="2200" b="1" dirty="0">
                <a:solidFill>
                  <a:schemeClr val="tx1"/>
                </a:solidFill>
              </a:rPr>
              <a:t> - k</a:t>
            </a:r>
            <a:r>
              <a:rPr lang="en-US" sz="2200" b="1" baseline="-25000" dirty="0">
                <a:solidFill>
                  <a:schemeClr val="tx1"/>
                </a:solidFill>
              </a:rPr>
              <a:t>7</a:t>
            </a:r>
            <a:r>
              <a:rPr lang="en-US" sz="2200" b="1" dirty="0">
                <a:solidFill>
                  <a:schemeClr val="tx1"/>
                </a:solidFill>
              </a:rPr>
              <a:t> + 1 =0.5 - 0.8 + 1 = 0.7;</a:t>
            </a:r>
            <a:endParaRPr lang="ru-RU" sz="2200" b="1" dirty="0">
              <a:solidFill>
                <a:schemeClr val="tx1"/>
              </a:solidFill>
            </a:endParaRPr>
          </a:p>
          <a:p>
            <a:pPr marL="0" indent="0" algn="just">
              <a:buNone/>
            </a:pPr>
            <a:r>
              <a:rPr lang="en-US" sz="2200" b="1" dirty="0">
                <a:solidFill>
                  <a:schemeClr val="tx1"/>
                </a:solidFill>
              </a:rPr>
              <a:t>k</a:t>
            </a:r>
            <a:r>
              <a:rPr lang="en-US" sz="2200" b="1" baseline="-25000" dirty="0">
                <a:solidFill>
                  <a:schemeClr val="tx1"/>
                </a:solidFill>
              </a:rPr>
              <a:t>9</a:t>
            </a:r>
            <a:r>
              <a:rPr lang="en-US" sz="2200" b="1" dirty="0">
                <a:solidFill>
                  <a:schemeClr val="tx1"/>
                </a:solidFill>
              </a:rPr>
              <a:t> = k</a:t>
            </a:r>
            <a:r>
              <a:rPr lang="en-US" sz="2200" b="1" baseline="-25000" dirty="0">
                <a:solidFill>
                  <a:schemeClr val="tx1"/>
                </a:solidFill>
              </a:rPr>
              <a:t>5</a:t>
            </a:r>
            <a:r>
              <a:rPr lang="en-US" sz="2200" b="1" dirty="0">
                <a:solidFill>
                  <a:schemeClr val="tx1"/>
                </a:solidFill>
              </a:rPr>
              <a:t>- k</a:t>
            </a:r>
            <a:r>
              <a:rPr lang="en-US" sz="2200" b="1" baseline="-25000" dirty="0">
                <a:solidFill>
                  <a:schemeClr val="tx1"/>
                </a:solidFill>
              </a:rPr>
              <a:t>8</a:t>
            </a:r>
            <a:r>
              <a:rPr lang="en-US" sz="2200" b="1" dirty="0">
                <a:solidFill>
                  <a:schemeClr val="tx1"/>
                </a:solidFill>
              </a:rPr>
              <a:t> + 1 =0.2 - 0.7 + 1 = 0.5;</a:t>
            </a:r>
            <a:endParaRPr lang="ru-RU" sz="2200" b="1" dirty="0">
              <a:solidFill>
                <a:schemeClr val="tx1"/>
              </a:solidFill>
            </a:endParaRPr>
          </a:p>
          <a:p>
            <a:pPr marL="0" indent="0" algn="just">
              <a:buNone/>
            </a:pPr>
            <a:r>
              <a:rPr lang="en-US" sz="2200" b="1" dirty="0">
                <a:solidFill>
                  <a:schemeClr val="tx1"/>
                </a:solidFill>
              </a:rPr>
              <a:t>k</a:t>
            </a:r>
            <a:r>
              <a:rPr lang="en-US" sz="2200" b="1" baseline="-25000" dirty="0">
                <a:solidFill>
                  <a:schemeClr val="tx1"/>
                </a:solidFill>
              </a:rPr>
              <a:t>10</a:t>
            </a:r>
            <a:r>
              <a:rPr lang="en-US" sz="2200" b="1" dirty="0">
                <a:solidFill>
                  <a:schemeClr val="tx1"/>
                </a:solidFill>
              </a:rPr>
              <a:t> = k</a:t>
            </a:r>
            <a:r>
              <a:rPr lang="en-US" sz="2200" b="1" baseline="-25000" dirty="0">
                <a:solidFill>
                  <a:schemeClr val="tx1"/>
                </a:solidFill>
              </a:rPr>
              <a:t>6</a:t>
            </a:r>
            <a:r>
              <a:rPr lang="en-US" sz="2200" b="1" dirty="0">
                <a:solidFill>
                  <a:schemeClr val="tx1"/>
                </a:solidFill>
              </a:rPr>
              <a:t> - k</a:t>
            </a:r>
            <a:r>
              <a:rPr lang="en-US" sz="2200" b="1" baseline="-25000" dirty="0">
                <a:solidFill>
                  <a:schemeClr val="tx1"/>
                </a:solidFill>
              </a:rPr>
              <a:t>9</a:t>
            </a:r>
            <a:r>
              <a:rPr lang="en-US" sz="2200" b="1" dirty="0">
                <a:solidFill>
                  <a:schemeClr val="tx1"/>
                </a:solidFill>
              </a:rPr>
              <a:t> + 1 =0.1 - 0.5 + 1 = 0.6;</a:t>
            </a:r>
            <a:endParaRPr lang="ru-RU" sz="2200" b="1" dirty="0">
              <a:solidFill>
                <a:schemeClr val="tx1"/>
              </a:solidFill>
            </a:endParaRPr>
          </a:p>
          <a:p>
            <a:pPr marL="0" indent="0" algn="just">
              <a:buNone/>
            </a:pPr>
            <a:r>
              <a:rPr lang="en-US" sz="2200" b="1" dirty="0">
                <a:solidFill>
                  <a:schemeClr val="tx1"/>
                </a:solidFill>
              </a:rPr>
              <a:t>k</a:t>
            </a:r>
            <a:r>
              <a:rPr lang="en-US" sz="2200" b="1" baseline="-25000" dirty="0">
                <a:solidFill>
                  <a:schemeClr val="tx1"/>
                </a:solidFill>
              </a:rPr>
              <a:t>11</a:t>
            </a:r>
            <a:r>
              <a:rPr lang="en-US" sz="2200" b="1" dirty="0">
                <a:solidFill>
                  <a:schemeClr val="tx1"/>
                </a:solidFill>
              </a:rPr>
              <a:t> = k</a:t>
            </a:r>
            <a:r>
              <a:rPr lang="en-US" sz="2200" b="1" baseline="-25000" dirty="0">
                <a:solidFill>
                  <a:schemeClr val="tx1"/>
                </a:solidFill>
              </a:rPr>
              <a:t>7</a:t>
            </a:r>
            <a:r>
              <a:rPr lang="en-US" sz="2200" b="1" dirty="0">
                <a:solidFill>
                  <a:schemeClr val="tx1"/>
                </a:solidFill>
              </a:rPr>
              <a:t> - k</a:t>
            </a:r>
            <a:r>
              <a:rPr lang="en-US" sz="2200" b="1" baseline="-25000" dirty="0">
                <a:solidFill>
                  <a:schemeClr val="tx1"/>
                </a:solidFill>
              </a:rPr>
              <a:t>10</a:t>
            </a:r>
            <a:r>
              <a:rPr lang="en-US" sz="2200" b="1" dirty="0">
                <a:solidFill>
                  <a:schemeClr val="tx1"/>
                </a:solidFill>
              </a:rPr>
              <a:t> = 0.8 - 0.6 = 0.2;</a:t>
            </a:r>
            <a:endParaRPr lang="ru-RU" sz="2200" b="1" dirty="0">
              <a:solidFill>
                <a:schemeClr val="tx1"/>
              </a:solidFill>
            </a:endParaRPr>
          </a:p>
          <a:p>
            <a:pPr marL="0" indent="0" algn="just">
              <a:buNone/>
            </a:pPr>
            <a:r>
              <a:rPr lang="en-US" sz="2200" b="1" dirty="0">
                <a:solidFill>
                  <a:schemeClr val="tx1"/>
                </a:solidFill>
              </a:rPr>
              <a:t>k</a:t>
            </a:r>
            <a:r>
              <a:rPr lang="en-US" sz="2200" b="1" baseline="-25000" dirty="0">
                <a:solidFill>
                  <a:schemeClr val="tx1"/>
                </a:solidFill>
              </a:rPr>
              <a:t>12</a:t>
            </a:r>
            <a:r>
              <a:rPr lang="en-US" sz="2200" b="1" dirty="0">
                <a:solidFill>
                  <a:schemeClr val="tx1"/>
                </a:solidFill>
              </a:rPr>
              <a:t> = k</a:t>
            </a:r>
            <a:r>
              <a:rPr lang="en-US" sz="2200" b="1" baseline="-25000" dirty="0">
                <a:solidFill>
                  <a:schemeClr val="tx1"/>
                </a:solidFill>
              </a:rPr>
              <a:t>8</a:t>
            </a:r>
            <a:r>
              <a:rPr lang="en-US" sz="2200" b="1" dirty="0">
                <a:solidFill>
                  <a:schemeClr val="tx1"/>
                </a:solidFill>
              </a:rPr>
              <a:t> - k</a:t>
            </a:r>
            <a:r>
              <a:rPr lang="en-US" sz="2200" b="1" baseline="-25000" dirty="0">
                <a:solidFill>
                  <a:schemeClr val="tx1"/>
                </a:solidFill>
              </a:rPr>
              <a:t>11</a:t>
            </a:r>
            <a:r>
              <a:rPr lang="en-US" sz="2200" b="1" dirty="0">
                <a:solidFill>
                  <a:schemeClr val="tx1"/>
                </a:solidFill>
              </a:rPr>
              <a:t> = 0.7 - 0.2 = 0.5;</a:t>
            </a:r>
            <a:endParaRPr lang="ru-RU" sz="2200" b="1" dirty="0">
              <a:solidFill>
                <a:schemeClr val="tx1"/>
              </a:solidFill>
            </a:endParaRPr>
          </a:p>
          <a:p>
            <a:pPr marL="0" indent="0" algn="just">
              <a:buNone/>
            </a:pPr>
            <a:r>
              <a:rPr lang="ru-RU" sz="2200" b="1" dirty="0">
                <a:solidFill>
                  <a:schemeClr val="tx1"/>
                </a:solidFill>
              </a:rPr>
              <a:t>k</a:t>
            </a:r>
            <a:r>
              <a:rPr lang="ru-RU" sz="2200" b="1" baseline="-25000" dirty="0">
                <a:solidFill>
                  <a:schemeClr val="tx1"/>
                </a:solidFill>
              </a:rPr>
              <a:t>13</a:t>
            </a:r>
            <a:r>
              <a:rPr lang="ru-RU" sz="2200" b="1" dirty="0">
                <a:solidFill>
                  <a:schemeClr val="tx1"/>
                </a:solidFill>
              </a:rPr>
              <a:t> = k</a:t>
            </a:r>
            <a:r>
              <a:rPr lang="ru-RU" sz="2200" b="1" baseline="-25000" dirty="0">
                <a:solidFill>
                  <a:schemeClr val="tx1"/>
                </a:solidFill>
              </a:rPr>
              <a:t>9</a:t>
            </a:r>
            <a:r>
              <a:rPr lang="ru-RU" sz="2200" b="1" dirty="0">
                <a:solidFill>
                  <a:schemeClr val="tx1"/>
                </a:solidFill>
              </a:rPr>
              <a:t> - k</a:t>
            </a:r>
            <a:r>
              <a:rPr lang="ru-RU" sz="2200" b="1" baseline="-25000" dirty="0">
                <a:solidFill>
                  <a:schemeClr val="tx1"/>
                </a:solidFill>
              </a:rPr>
              <a:t>12</a:t>
            </a:r>
            <a:r>
              <a:rPr lang="ru-RU" sz="2200" b="1" dirty="0">
                <a:solidFill>
                  <a:schemeClr val="tx1"/>
                </a:solidFill>
              </a:rPr>
              <a:t> + 1 =0.5 - 0.5 + 1 = 1;</a:t>
            </a:r>
          </a:p>
          <a:p>
            <a:pPr marL="0" indent="0" algn="just">
              <a:buNone/>
            </a:pPr>
            <a:r>
              <a:rPr lang="ru-RU" sz="2200" b="1" dirty="0">
                <a:solidFill>
                  <a:schemeClr val="tx1"/>
                </a:solidFill>
              </a:rPr>
              <a:t>k</a:t>
            </a:r>
            <a:r>
              <a:rPr lang="ru-RU" sz="2200" b="1" baseline="-25000" dirty="0">
                <a:solidFill>
                  <a:schemeClr val="tx1"/>
                </a:solidFill>
              </a:rPr>
              <a:t>14</a:t>
            </a:r>
            <a:r>
              <a:rPr lang="ru-RU" sz="2200" b="1" dirty="0">
                <a:solidFill>
                  <a:schemeClr val="tx1"/>
                </a:solidFill>
              </a:rPr>
              <a:t> = k</a:t>
            </a:r>
            <a:r>
              <a:rPr lang="ru-RU" sz="2200" b="1" baseline="-25000" dirty="0">
                <a:solidFill>
                  <a:schemeClr val="tx1"/>
                </a:solidFill>
              </a:rPr>
              <a:t>10</a:t>
            </a:r>
            <a:r>
              <a:rPr lang="ru-RU" sz="2200" b="1" dirty="0">
                <a:solidFill>
                  <a:schemeClr val="tx1"/>
                </a:solidFill>
              </a:rPr>
              <a:t> - k</a:t>
            </a:r>
            <a:r>
              <a:rPr lang="ru-RU" sz="2200" b="1" baseline="-25000" dirty="0">
                <a:solidFill>
                  <a:schemeClr val="tx1"/>
                </a:solidFill>
              </a:rPr>
              <a:t>13</a:t>
            </a:r>
            <a:r>
              <a:rPr lang="ru-RU" sz="2200" b="1" dirty="0">
                <a:solidFill>
                  <a:schemeClr val="tx1"/>
                </a:solidFill>
              </a:rPr>
              <a:t> + 1 =0.6 - 1 + 1 = 0.6.</a:t>
            </a:r>
          </a:p>
          <a:p>
            <a:pPr marL="0" indent="0" algn="just">
              <a:buNone/>
            </a:pPr>
            <a:endParaRPr lang="ru-RU" sz="2200" dirty="0">
              <a:solidFill>
                <a:schemeClr val="tx1"/>
              </a:solidFill>
            </a:endParaRPr>
          </a:p>
        </p:txBody>
      </p:sp>
    </p:spTree>
    <p:extLst>
      <p:ext uri="{BB962C8B-B14F-4D97-AF65-F5344CB8AC3E}">
        <p14:creationId xmlns:p14="http://schemas.microsoft.com/office/powerpoint/2010/main" val="39903892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903412" y="304800"/>
            <a:ext cx="9755188" cy="5753100"/>
          </a:xfrm>
        </p:spPr>
        <p:txBody>
          <a:bodyPr>
            <a:noAutofit/>
          </a:bodyPr>
          <a:lstStyle/>
          <a:p>
            <a:pPr marL="0" indent="0" algn="just">
              <a:buNone/>
            </a:pPr>
            <a:r>
              <a:rPr lang="ru-RU" sz="2200" dirty="0">
                <a:solidFill>
                  <a:schemeClr val="tx1"/>
                </a:solidFill>
              </a:rPr>
              <a:t>Видим, что генерируемая последовательность чисел внешне похожа на случайную. И действительно, исследования подтверждают, что получаемые случайные числа обладают хорошими статистическими свойствами.</a:t>
            </a:r>
          </a:p>
          <a:p>
            <a:pPr marL="0" indent="0" algn="just">
              <a:buNone/>
            </a:pPr>
            <a:r>
              <a:rPr lang="ru-RU" sz="2200" dirty="0">
                <a:solidFill>
                  <a:schemeClr val="tx1"/>
                </a:solidFill>
              </a:rPr>
              <a:t>Для генераторов, построенных по методу Фибоначчи с запаздыванием, существуют рекомендуемые параметры a и b, так сказать, протестированные на качество. Например, исследователи предлагают следующие значения: (</a:t>
            </a:r>
            <a:r>
              <a:rPr lang="ru-RU" sz="2200" dirty="0" err="1">
                <a:solidFill>
                  <a:schemeClr val="tx1"/>
                </a:solidFill>
              </a:rPr>
              <a:t>a,b</a:t>
            </a:r>
            <a:r>
              <a:rPr lang="ru-RU" sz="2200" dirty="0">
                <a:solidFill>
                  <a:schemeClr val="tx1"/>
                </a:solidFill>
              </a:rPr>
              <a:t>) = (55, 24), (17, 5) или (97,33). Качество получаемых случайных чисел зависит от значения константы a: чем оно больше, тем выше размерность пространства, в котором сохраняется равномерность случайных векторов, образованных из полученных случайных чисел. В то же время с увеличением величины константы a увеличивается объём используемой алгоритмом памяти.</a:t>
            </a:r>
          </a:p>
          <a:p>
            <a:pPr marL="0" indent="0" algn="just">
              <a:buNone/>
            </a:pPr>
            <a:endParaRPr lang="ru-RU" sz="2200" dirty="0">
              <a:solidFill>
                <a:schemeClr val="tx1"/>
              </a:solidFill>
            </a:endParaRPr>
          </a:p>
        </p:txBody>
      </p:sp>
    </p:spTree>
    <p:extLst>
      <p:ext uri="{BB962C8B-B14F-4D97-AF65-F5344CB8AC3E}">
        <p14:creationId xmlns:p14="http://schemas.microsoft.com/office/powerpoint/2010/main" val="3731644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674812" y="361950"/>
            <a:ext cx="10288588" cy="5981700"/>
          </a:xfrm>
        </p:spPr>
        <p:txBody>
          <a:bodyPr>
            <a:noAutofit/>
          </a:bodyPr>
          <a:lstStyle/>
          <a:p>
            <a:pPr marL="0" indent="0" algn="just">
              <a:buNone/>
            </a:pPr>
            <a:r>
              <a:rPr lang="ru-RU" sz="2200" dirty="0">
                <a:solidFill>
                  <a:schemeClr val="tx1"/>
                </a:solidFill>
              </a:rPr>
              <a:t>В результате значения (</a:t>
            </a:r>
            <a:r>
              <a:rPr lang="ru-RU" sz="2200" dirty="0" err="1">
                <a:solidFill>
                  <a:schemeClr val="tx1"/>
                </a:solidFill>
              </a:rPr>
              <a:t>a,b</a:t>
            </a:r>
            <a:r>
              <a:rPr lang="ru-RU" sz="2200" dirty="0">
                <a:solidFill>
                  <a:schemeClr val="tx1"/>
                </a:solidFill>
              </a:rPr>
              <a:t>) = (17,5) рекомендуются для простых приложений. Значения (</a:t>
            </a:r>
            <a:r>
              <a:rPr lang="ru-RU" sz="2200" dirty="0" err="1">
                <a:solidFill>
                  <a:schemeClr val="tx1"/>
                </a:solidFill>
              </a:rPr>
              <a:t>a,b</a:t>
            </a:r>
            <a:r>
              <a:rPr lang="ru-RU" sz="2200" dirty="0">
                <a:solidFill>
                  <a:schemeClr val="tx1"/>
                </a:solidFill>
              </a:rPr>
              <a:t>) = (55,24) позволяют получать числа, удовлетворительные для большинства криптографических алгоритмов, требовательных к качеству случайных чисел. Значения (</a:t>
            </a:r>
            <a:r>
              <a:rPr lang="ru-RU" sz="2200" dirty="0" err="1">
                <a:solidFill>
                  <a:schemeClr val="tx1"/>
                </a:solidFill>
              </a:rPr>
              <a:t>a,b</a:t>
            </a:r>
            <a:r>
              <a:rPr lang="ru-RU" sz="2200" dirty="0">
                <a:solidFill>
                  <a:schemeClr val="tx1"/>
                </a:solidFill>
              </a:rPr>
              <a:t>) = (97,33) позволяют получать очень качественные случайные числа и используются в алгоритмах, работающих со случайными векторами высокой размерности.</a:t>
            </a:r>
          </a:p>
          <a:p>
            <a:pPr marL="0" indent="0" algn="just">
              <a:buNone/>
            </a:pPr>
            <a:r>
              <a:rPr lang="ru-RU" sz="2200" dirty="0">
                <a:solidFill>
                  <a:schemeClr val="tx1"/>
                </a:solidFill>
              </a:rPr>
              <a:t>Генераторы ПСЧ, основанные на методе Фибоначчи с запаздыванием, использовались для целей криптографии. Кроме того, они применяются в математических и статистических расчетах, а также при моделировании случайных процессов. Генератор ПСЧ, построенный на основе метода Фибоначчи с запаздыванием, использовался в широко известной системе </a:t>
            </a:r>
            <a:r>
              <a:rPr lang="ru-RU" sz="2200" dirty="0" err="1">
                <a:solidFill>
                  <a:schemeClr val="tx1"/>
                </a:solidFill>
              </a:rPr>
              <a:t>Matlab</a:t>
            </a:r>
            <a:r>
              <a:rPr lang="ru-RU" sz="2200" dirty="0">
                <a:solidFill>
                  <a:schemeClr val="tx1"/>
                </a:solidFill>
              </a:rPr>
              <a:t>.</a:t>
            </a:r>
          </a:p>
          <a:p>
            <a:pPr marL="0" indent="0" algn="just">
              <a:buNone/>
            </a:pPr>
            <a:endParaRPr lang="ru-RU" sz="2200" dirty="0">
              <a:solidFill>
                <a:schemeClr val="tx1"/>
              </a:solidFill>
            </a:endParaRPr>
          </a:p>
        </p:txBody>
      </p:sp>
    </p:spTree>
    <p:extLst>
      <p:ext uri="{BB962C8B-B14F-4D97-AF65-F5344CB8AC3E}">
        <p14:creationId xmlns:p14="http://schemas.microsoft.com/office/powerpoint/2010/main" val="19482405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02175" y="14510"/>
            <a:ext cx="8911687" cy="1280890"/>
          </a:xfrm>
        </p:spPr>
        <p:txBody>
          <a:bodyPr/>
          <a:lstStyle/>
          <a:p>
            <a:r>
              <a:rPr lang="ru-RU" b="1" dirty="0" smtClean="0"/>
              <a:t>Контрольные вопросы</a:t>
            </a:r>
            <a:endParaRPr lang="ru-RU" b="1" dirty="0"/>
          </a:p>
        </p:txBody>
      </p:sp>
      <p:sp>
        <p:nvSpPr>
          <p:cNvPr id="3" name="Объект 2"/>
          <p:cNvSpPr>
            <a:spLocks noGrp="1"/>
          </p:cNvSpPr>
          <p:nvPr>
            <p:ph idx="1"/>
          </p:nvPr>
        </p:nvSpPr>
        <p:spPr>
          <a:xfrm>
            <a:off x="1504424" y="1295400"/>
            <a:ext cx="10364788" cy="5048250"/>
          </a:xfrm>
        </p:spPr>
        <p:txBody>
          <a:bodyPr>
            <a:noAutofit/>
          </a:bodyPr>
          <a:lstStyle/>
          <a:p>
            <a:pPr algn="just">
              <a:buFont typeface="+mj-lt"/>
              <a:buAutoNum type="arabicPeriod"/>
            </a:pPr>
            <a:r>
              <a:rPr lang="ru-RU" sz="2400" dirty="0">
                <a:solidFill>
                  <a:schemeClr val="tx1"/>
                </a:solidFill>
              </a:rPr>
              <a:t>Случайное число </a:t>
            </a:r>
            <a:r>
              <a:rPr lang="ru-RU" sz="2400" dirty="0" smtClean="0">
                <a:solidFill>
                  <a:schemeClr val="tx1"/>
                </a:solidFill>
              </a:rPr>
              <a:t> представляет собой….</a:t>
            </a:r>
          </a:p>
          <a:p>
            <a:pPr algn="just">
              <a:buFont typeface="+mj-lt"/>
              <a:buAutoNum type="arabicPeriod"/>
            </a:pPr>
            <a:r>
              <a:rPr lang="ru-RU" sz="2400" dirty="0" smtClean="0">
                <a:solidFill>
                  <a:schemeClr val="tx1"/>
                </a:solidFill>
              </a:rPr>
              <a:t>Детерминированный алгоритм – это…</a:t>
            </a:r>
          </a:p>
          <a:p>
            <a:pPr algn="just">
              <a:buFont typeface="+mj-lt"/>
              <a:buAutoNum type="arabicPeriod"/>
            </a:pPr>
            <a:r>
              <a:rPr lang="ru-RU" sz="2400" dirty="0" smtClean="0">
                <a:solidFill>
                  <a:schemeClr val="tx1"/>
                </a:solidFill>
              </a:rPr>
              <a:t>Псевдослучайное число</a:t>
            </a:r>
            <a:r>
              <a:rPr lang="ru-RU" sz="2400" dirty="0">
                <a:solidFill>
                  <a:schemeClr val="tx1"/>
                </a:solidFill>
              </a:rPr>
              <a:t> – это…</a:t>
            </a:r>
          </a:p>
          <a:p>
            <a:pPr algn="just">
              <a:buFont typeface="+mj-lt"/>
              <a:buAutoNum type="arabicPeriod"/>
            </a:pPr>
            <a:r>
              <a:rPr lang="ru-RU" sz="2400" dirty="0" smtClean="0">
                <a:solidFill>
                  <a:schemeClr val="tx1"/>
                </a:solidFill>
              </a:rPr>
              <a:t>Физическое </a:t>
            </a:r>
            <a:r>
              <a:rPr lang="ru-RU" sz="2400" dirty="0">
                <a:solidFill>
                  <a:schemeClr val="tx1"/>
                </a:solidFill>
              </a:rPr>
              <a:t>случайное </a:t>
            </a:r>
            <a:r>
              <a:rPr lang="ru-RU" sz="2400" dirty="0" smtClean="0">
                <a:solidFill>
                  <a:schemeClr val="tx1"/>
                </a:solidFill>
              </a:rPr>
              <a:t>число</a:t>
            </a:r>
            <a:r>
              <a:rPr lang="ru-RU" sz="2400" dirty="0">
                <a:solidFill>
                  <a:schemeClr val="tx1"/>
                </a:solidFill>
              </a:rPr>
              <a:t> – это…</a:t>
            </a:r>
          </a:p>
          <a:p>
            <a:pPr algn="just">
              <a:buFont typeface="+mj-lt"/>
              <a:buAutoNum type="arabicPeriod"/>
            </a:pPr>
            <a:r>
              <a:rPr lang="ru-RU" sz="2400" dirty="0" smtClean="0">
                <a:solidFill>
                  <a:schemeClr val="tx1"/>
                </a:solidFill>
              </a:rPr>
              <a:t>Генератор </a:t>
            </a:r>
            <a:r>
              <a:rPr lang="ru-RU" sz="2400" dirty="0">
                <a:solidFill>
                  <a:schemeClr val="tx1"/>
                </a:solidFill>
              </a:rPr>
              <a:t>псевдослучайных </a:t>
            </a:r>
            <a:r>
              <a:rPr lang="ru-RU" sz="2400" dirty="0" smtClean="0">
                <a:solidFill>
                  <a:schemeClr val="tx1"/>
                </a:solidFill>
              </a:rPr>
              <a:t>чисел</a:t>
            </a:r>
            <a:r>
              <a:rPr lang="ru-RU" sz="2400" dirty="0">
                <a:solidFill>
                  <a:schemeClr val="tx1"/>
                </a:solidFill>
              </a:rPr>
              <a:t> – это…</a:t>
            </a:r>
          </a:p>
          <a:p>
            <a:pPr algn="just">
              <a:buFont typeface="+mj-lt"/>
              <a:buAutoNum type="arabicPeriod"/>
            </a:pPr>
            <a:r>
              <a:rPr lang="ru-RU" sz="2400" dirty="0" smtClean="0">
                <a:solidFill>
                  <a:schemeClr val="tx1"/>
                </a:solidFill>
              </a:rPr>
              <a:t>Опишите линейный </a:t>
            </a:r>
            <a:r>
              <a:rPr lang="ru-RU" sz="2400" dirty="0">
                <a:solidFill>
                  <a:schemeClr val="tx1"/>
                </a:solidFill>
              </a:rPr>
              <a:t>конгруэнтный генератор псевдослучайных </a:t>
            </a:r>
            <a:r>
              <a:rPr lang="ru-RU" sz="2400" dirty="0" smtClean="0">
                <a:solidFill>
                  <a:schemeClr val="tx1"/>
                </a:solidFill>
              </a:rPr>
              <a:t>чисел.</a:t>
            </a:r>
          </a:p>
          <a:p>
            <a:pPr algn="just">
              <a:buFont typeface="+mj-lt"/>
              <a:buAutoNum type="arabicPeriod"/>
            </a:pPr>
            <a:r>
              <a:rPr lang="ru-RU" sz="2400" dirty="0" smtClean="0">
                <a:solidFill>
                  <a:schemeClr val="tx1"/>
                </a:solidFill>
              </a:rPr>
              <a:t>Опишите метод </a:t>
            </a:r>
            <a:r>
              <a:rPr lang="ru-RU" sz="2400" dirty="0">
                <a:solidFill>
                  <a:schemeClr val="tx1"/>
                </a:solidFill>
              </a:rPr>
              <a:t>Фибоначчи с </a:t>
            </a:r>
            <a:r>
              <a:rPr lang="ru-RU" sz="2400" dirty="0" smtClean="0">
                <a:solidFill>
                  <a:schemeClr val="tx1"/>
                </a:solidFill>
              </a:rPr>
              <a:t>запаздыванием.</a:t>
            </a:r>
            <a:endParaRPr lang="ru-RU" sz="2400" dirty="0"/>
          </a:p>
        </p:txBody>
      </p:sp>
    </p:spTree>
    <p:extLst>
      <p:ext uri="{BB962C8B-B14F-4D97-AF65-F5344CB8AC3E}">
        <p14:creationId xmlns:p14="http://schemas.microsoft.com/office/powerpoint/2010/main" val="35402541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idx="1"/>
          </p:nvPr>
        </p:nvSpPr>
        <p:spPr bwMode="auto">
          <a:xfrm>
            <a:off x="1143000" y="789821"/>
            <a:ext cx="10915650" cy="5262979"/>
          </a:xfrm>
          <a:prstGeom prst="rect">
            <a:avLst/>
          </a:prstGeom>
          <a:noFill/>
          <a:ln>
            <a:noFill/>
          </a:ln>
          <a:effec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ru-RU" sz="2800" b="1" i="0" u="none" strike="noStrike" cap="none" normalizeH="0" baseline="0" dirty="0" smtClean="0">
                <a:ln>
                  <a:noFill/>
                </a:ln>
                <a:effectLst/>
                <a:latin typeface="+mn-lt"/>
              </a:rPr>
              <a:t>Как отличить случайную последовательность чисел от неслучайной?</a:t>
            </a:r>
          </a:p>
          <a:p>
            <a:pPr marL="0" marR="0" lvl="0" indent="0" algn="just" defTabSz="914400" rtl="0" eaLnBrk="0" fontAlgn="base" latinLnBrk="0" hangingPunct="0">
              <a:lnSpc>
                <a:spcPct val="100000"/>
              </a:lnSpc>
              <a:spcBef>
                <a:spcPct val="0"/>
              </a:spcBef>
              <a:spcAft>
                <a:spcPct val="0"/>
              </a:spcAft>
              <a:buClrTx/>
              <a:buSzTx/>
              <a:buFontTx/>
              <a:buNone/>
              <a:tabLst/>
            </a:pPr>
            <a:r>
              <a:rPr kumimoji="0" lang="ru-RU" sz="2200" b="0" i="0" u="none" strike="noStrike" cap="none" normalizeH="0" baseline="0" dirty="0" smtClean="0">
                <a:ln>
                  <a:noFill/>
                </a:ln>
                <a:effectLst/>
                <a:latin typeface="+mn-lt"/>
              </a:rPr>
              <a:t/>
            </a:r>
            <a:br>
              <a:rPr kumimoji="0" lang="ru-RU" sz="2200" b="0" i="0" u="none" strike="noStrike" cap="none" normalizeH="0" baseline="0" dirty="0" smtClean="0">
                <a:ln>
                  <a:noFill/>
                </a:ln>
                <a:effectLst/>
                <a:latin typeface="+mn-lt"/>
              </a:rPr>
            </a:br>
            <a:r>
              <a:rPr kumimoji="0" lang="ru-RU" sz="2200" b="0" i="0" u="none" strike="noStrike" cap="none" normalizeH="0" baseline="0" dirty="0" smtClean="0">
                <a:ln>
                  <a:noFill/>
                </a:ln>
                <a:effectLst/>
                <a:latin typeface="+mn-lt"/>
              </a:rPr>
              <a:t>Пусть есть последовательность чисел: 1 , 2 , 3 , 4 , 5 , 6 , 7 , 8 , 9. Является ли она случайной? Есть строгое определение для случайной величины. Случайная величина — это величина, которая принимает в результате опыта одно из множества значений, причём появление того или иного значения этой величины до её измерения нельзя точно предсказать. Но оно не помогает ответить на наш вопрос, так как нам не хватает информации для ответа. Теперь скажем, что данные числа получились набором одной из верхних строк клавиатуры. «Конечно не случайная» — воскликните Вы и тут же назовете следующие число и будете абсолютно правы. Последовательность будет случайной только если между символами, нету зависимости. Например, если бы данные символы появились в результате вытягивания бочонков в лото, то последовательность была бы случайной. </a:t>
            </a:r>
          </a:p>
        </p:txBody>
      </p:sp>
    </p:spTree>
    <p:extLst>
      <p:ext uri="{BB962C8B-B14F-4D97-AF65-F5344CB8AC3E}">
        <p14:creationId xmlns:p14="http://schemas.microsoft.com/office/powerpoint/2010/main" val="28727584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3924300" y="438150"/>
            <a:ext cx="8096250" cy="6191250"/>
          </a:xfrm>
        </p:spPr>
        <p:txBody>
          <a:bodyPr>
            <a:noAutofit/>
          </a:bodyPr>
          <a:lstStyle/>
          <a:p>
            <a:pPr marL="0" indent="0" algn="just">
              <a:buNone/>
            </a:pPr>
            <a:r>
              <a:rPr lang="ru-RU" sz="2200" dirty="0">
                <a:solidFill>
                  <a:schemeClr val="tx1"/>
                </a:solidFill>
              </a:rPr>
              <a:t>Последовательность цифры в числе </a:t>
            </a:r>
            <a:r>
              <a:rPr lang="ru-RU" sz="2200" b="1" dirty="0">
                <a:solidFill>
                  <a:schemeClr val="tx1"/>
                </a:solidFill>
              </a:rPr>
              <a:t>Пи</a:t>
            </a:r>
            <a:r>
              <a:rPr lang="ru-RU" sz="2200" dirty="0">
                <a:solidFill>
                  <a:schemeClr val="tx1"/>
                </a:solidFill>
              </a:rPr>
              <a:t> считается случайной. Пусть генератор основывается на выводе бит представления числа Пи, начиная с какой-то неизвестной точки. Такой генератор, возможно и пройдет «тест на следующий </a:t>
            </a:r>
            <a:r>
              <a:rPr lang="ru-RU" sz="2200" dirty="0" smtClean="0">
                <a:solidFill>
                  <a:schemeClr val="tx1"/>
                </a:solidFill>
              </a:rPr>
              <a:t>бит», </a:t>
            </a:r>
            <a:r>
              <a:rPr lang="ru-RU" sz="2200" dirty="0">
                <a:solidFill>
                  <a:schemeClr val="tx1"/>
                </a:solidFill>
              </a:rPr>
              <a:t>так как ПИ, видимо, является случайной последовательностью. Однако этот подход не является </a:t>
            </a:r>
            <a:r>
              <a:rPr lang="ru-RU" sz="2200" dirty="0" err="1">
                <a:solidFill>
                  <a:schemeClr val="tx1"/>
                </a:solidFill>
              </a:rPr>
              <a:t>критографически</a:t>
            </a:r>
            <a:r>
              <a:rPr lang="ru-RU" sz="2200" dirty="0">
                <a:solidFill>
                  <a:schemeClr val="tx1"/>
                </a:solidFill>
              </a:rPr>
              <a:t> надежным — если </a:t>
            </a:r>
            <a:r>
              <a:rPr lang="ru-RU" sz="2200" dirty="0" err="1">
                <a:solidFill>
                  <a:schemeClr val="tx1"/>
                </a:solidFill>
              </a:rPr>
              <a:t>криптоаналитик</a:t>
            </a:r>
            <a:r>
              <a:rPr lang="ru-RU" sz="2200" dirty="0">
                <a:solidFill>
                  <a:schemeClr val="tx1"/>
                </a:solidFill>
              </a:rPr>
              <a:t> определит, какой бит числа Пи используется в данный момент, он сможет вычислить и все предшествующие и последующие биты.</a:t>
            </a:r>
            <a:r>
              <a:rPr lang="ru-RU" sz="2200" dirty="0">
                <a:solidFill>
                  <a:schemeClr val="tx1"/>
                </a:solidFill>
              </a:rPr>
              <a:t/>
            </a:r>
            <a:br>
              <a:rPr lang="ru-RU" sz="2200" dirty="0">
                <a:solidFill>
                  <a:schemeClr val="tx1"/>
                </a:solidFill>
              </a:rPr>
            </a:br>
            <a:r>
              <a:rPr lang="ru-RU" sz="2200" dirty="0">
                <a:solidFill>
                  <a:schemeClr val="tx1"/>
                </a:solidFill>
              </a:rPr>
              <a:t>Данный пример накладывает ещё одно ограничение на генераторы случайных чисел. </a:t>
            </a:r>
            <a:r>
              <a:rPr lang="ru-RU" sz="2200" dirty="0" err="1">
                <a:solidFill>
                  <a:schemeClr val="tx1"/>
                </a:solidFill>
              </a:rPr>
              <a:t>Криптоаналитик</a:t>
            </a:r>
            <a:r>
              <a:rPr lang="ru-RU" sz="2200" dirty="0">
                <a:solidFill>
                  <a:schemeClr val="tx1"/>
                </a:solidFill>
              </a:rPr>
              <a:t> не должен иметь возможности предсказать работу генератора случайных чисел.</a:t>
            </a:r>
            <a:endParaRPr lang="ru-RU" sz="2200" dirty="0">
              <a:solidFill>
                <a:schemeClr val="tx1"/>
              </a:solidFill>
            </a:endParaRPr>
          </a:p>
        </p:txBody>
      </p:sp>
      <p:sp>
        <p:nvSpPr>
          <p:cNvPr id="4" name="AutoShape 2" descr="https://habrastorage.org/getpro/habr/post_images/096/5ee/61c/0965ee61c195b3ecccc315b32b5c9847.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pic>
        <p:nvPicPr>
          <p:cNvPr id="5" name="Рисунок 4"/>
          <p:cNvPicPr>
            <a:picLocks noChangeAspect="1"/>
          </p:cNvPicPr>
          <p:nvPr/>
        </p:nvPicPr>
        <p:blipFill>
          <a:blip r:embed="rId2"/>
          <a:stretch>
            <a:fillRect/>
          </a:stretch>
        </p:blipFill>
        <p:spPr>
          <a:xfrm>
            <a:off x="460375" y="1779273"/>
            <a:ext cx="3194774" cy="2125977"/>
          </a:xfrm>
          <a:prstGeom prst="rect">
            <a:avLst/>
          </a:prstGeom>
        </p:spPr>
      </p:pic>
    </p:spTree>
    <p:extLst>
      <p:ext uri="{BB962C8B-B14F-4D97-AF65-F5344CB8AC3E}">
        <p14:creationId xmlns:p14="http://schemas.microsoft.com/office/powerpoint/2010/main" val="2485045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903412" y="285750"/>
            <a:ext cx="9793288" cy="5962650"/>
          </a:xfrm>
        </p:spPr>
        <p:txBody>
          <a:bodyPr>
            <a:noAutofit/>
          </a:bodyPr>
          <a:lstStyle/>
          <a:p>
            <a:pPr algn="just"/>
            <a:r>
              <a:rPr lang="ru-RU" sz="2200" b="1" i="1" dirty="0">
                <a:solidFill>
                  <a:schemeClr val="tx1"/>
                </a:solidFill>
              </a:rPr>
              <a:t>Случайное число </a:t>
            </a:r>
            <a:r>
              <a:rPr lang="ru-RU" sz="2200" dirty="0">
                <a:solidFill>
                  <a:schemeClr val="tx1"/>
                </a:solidFill>
              </a:rPr>
              <a:t>– число, представляющее собой </a:t>
            </a:r>
            <a:r>
              <a:rPr lang="ru-RU" sz="2200" dirty="0" smtClean="0">
                <a:solidFill>
                  <a:schemeClr val="tx1"/>
                </a:solidFill>
              </a:rPr>
              <a:t>реализацию случайной величины.</a:t>
            </a:r>
          </a:p>
          <a:p>
            <a:pPr algn="just"/>
            <a:r>
              <a:rPr lang="ru-RU" sz="2200" b="1" i="1" dirty="0" smtClean="0">
                <a:solidFill>
                  <a:schemeClr val="tx1"/>
                </a:solidFill>
              </a:rPr>
              <a:t>Детерминированный алгоритм </a:t>
            </a:r>
            <a:r>
              <a:rPr lang="ru-RU" sz="2200" dirty="0" smtClean="0">
                <a:solidFill>
                  <a:schemeClr val="tx1"/>
                </a:solidFill>
              </a:rPr>
              <a:t>– алгоритм, который возвращает те же выходные значения при тех же входных значениях.</a:t>
            </a:r>
          </a:p>
          <a:p>
            <a:pPr algn="just"/>
            <a:r>
              <a:rPr lang="ru-RU" sz="2200" b="1" i="1" dirty="0" smtClean="0">
                <a:solidFill>
                  <a:schemeClr val="tx1"/>
                </a:solidFill>
              </a:rPr>
              <a:t>Псевдослучайное </a:t>
            </a:r>
            <a:r>
              <a:rPr lang="ru-RU" sz="2200" b="1" i="1" dirty="0">
                <a:solidFill>
                  <a:schemeClr val="tx1"/>
                </a:solidFill>
              </a:rPr>
              <a:t>число </a:t>
            </a:r>
            <a:r>
              <a:rPr lang="ru-RU" sz="2200" dirty="0">
                <a:solidFill>
                  <a:schemeClr val="tx1"/>
                </a:solidFill>
              </a:rPr>
              <a:t>– число, полученное детерминированным алгоритмом, используемое в качестве случайного числа.</a:t>
            </a:r>
          </a:p>
          <a:p>
            <a:pPr algn="just"/>
            <a:r>
              <a:rPr lang="ru-RU" sz="2200" b="1" i="1" dirty="0">
                <a:solidFill>
                  <a:schemeClr val="tx1"/>
                </a:solidFill>
              </a:rPr>
              <a:t>Физическое случайное число (истинно случайное</a:t>
            </a:r>
            <a:r>
              <a:rPr lang="ru-RU" sz="2200" dirty="0">
                <a:solidFill>
                  <a:schemeClr val="tx1"/>
                </a:solidFill>
              </a:rPr>
              <a:t>) – случайное число, полученное на основе некоторого физического явления.</a:t>
            </a:r>
          </a:p>
          <a:p>
            <a:pPr algn="just"/>
            <a:r>
              <a:rPr lang="ru-RU" sz="2200" b="1" i="1" dirty="0">
                <a:solidFill>
                  <a:schemeClr val="tx1"/>
                </a:solidFill>
              </a:rPr>
              <a:t>Генератор псевдослучайных чисел </a:t>
            </a:r>
            <a:r>
              <a:rPr lang="ru-RU" sz="2200" dirty="0">
                <a:solidFill>
                  <a:schemeClr val="tx1"/>
                </a:solidFill>
              </a:rPr>
              <a:t>— алгоритм, порождающий последовательность чисел, элементы которой почти независимы друг от друга и подчиняются заданному распределению (обычно равномерному).</a:t>
            </a:r>
          </a:p>
        </p:txBody>
      </p:sp>
    </p:spTree>
    <p:extLst>
      <p:ext uri="{BB962C8B-B14F-4D97-AF65-F5344CB8AC3E}">
        <p14:creationId xmlns:p14="http://schemas.microsoft.com/office/powerpoint/2010/main" val="1584669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219737" y="0"/>
            <a:ext cx="10284875" cy="1223740"/>
          </a:xfrm>
        </p:spPr>
        <p:txBody>
          <a:bodyPr>
            <a:normAutofit fontScale="90000"/>
          </a:bodyPr>
          <a:lstStyle/>
          <a:p>
            <a:pPr algn="ctr"/>
            <a:r>
              <a:rPr lang="ru-RU" b="1" dirty="0">
                <a:solidFill>
                  <a:schemeClr val="tx1"/>
                </a:solidFill>
              </a:rPr>
              <a:t>Линейный конгруэнтный генератор псевдослучайных чисел</a:t>
            </a:r>
            <a:r>
              <a:rPr lang="ru-RU" dirty="0">
                <a:solidFill>
                  <a:schemeClr val="tx1"/>
                </a:solidFill>
              </a:rPr>
              <a:t/>
            </a:r>
            <a:br>
              <a:rPr lang="ru-RU" dirty="0">
                <a:solidFill>
                  <a:schemeClr val="tx1"/>
                </a:solidFill>
              </a:rPr>
            </a:br>
            <a:endParaRPr lang="ru-RU" dirty="0">
              <a:solidFill>
                <a:schemeClr val="tx1"/>
              </a:solidFill>
            </a:endParaRPr>
          </a:p>
        </p:txBody>
      </p:sp>
      <p:sp>
        <p:nvSpPr>
          <p:cNvPr id="3" name="Объект 2"/>
          <p:cNvSpPr>
            <a:spLocks noGrp="1"/>
          </p:cNvSpPr>
          <p:nvPr>
            <p:ph idx="1"/>
          </p:nvPr>
        </p:nvSpPr>
        <p:spPr>
          <a:xfrm>
            <a:off x="1904474" y="1223740"/>
            <a:ext cx="10020826" cy="5119910"/>
          </a:xfrm>
        </p:spPr>
        <p:txBody>
          <a:bodyPr>
            <a:normAutofit/>
          </a:bodyPr>
          <a:lstStyle/>
          <a:p>
            <a:pPr marL="0" indent="0" algn="just">
              <a:buNone/>
            </a:pPr>
            <a:r>
              <a:rPr lang="ru-RU" sz="2200" dirty="0">
                <a:solidFill>
                  <a:schemeClr val="tx1"/>
                </a:solidFill>
              </a:rPr>
              <a:t>Генераторы псевдослучайных чисел могут работать по разным алгоритмам. Одним из простейших генераторов является так называемый </a:t>
            </a:r>
            <a:r>
              <a:rPr lang="ru-RU" sz="2200" b="1" dirty="0">
                <a:solidFill>
                  <a:schemeClr val="tx1"/>
                </a:solidFill>
              </a:rPr>
              <a:t>линейный конгруэнтный генератор</a:t>
            </a:r>
            <a:r>
              <a:rPr lang="ru-RU" sz="2200" dirty="0">
                <a:solidFill>
                  <a:schemeClr val="tx1"/>
                </a:solidFill>
              </a:rPr>
              <a:t>, который для вычисления очередного числа </a:t>
            </a:r>
            <a:r>
              <a:rPr lang="ru-RU" sz="2200" dirty="0" err="1">
                <a:solidFill>
                  <a:schemeClr val="tx1"/>
                </a:solidFill>
              </a:rPr>
              <a:t>k</a:t>
            </a:r>
            <a:r>
              <a:rPr lang="ru-RU" sz="2200" baseline="-25000" dirty="0" err="1">
                <a:solidFill>
                  <a:schemeClr val="tx1"/>
                </a:solidFill>
              </a:rPr>
              <a:t>i</a:t>
            </a:r>
            <a:r>
              <a:rPr lang="ru-RU" sz="2200" dirty="0">
                <a:solidFill>
                  <a:schemeClr val="tx1"/>
                </a:solidFill>
              </a:rPr>
              <a:t> использует формулу</a:t>
            </a:r>
          </a:p>
          <a:p>
            <a:pPr marL="0" indent="0" algn="just">
              <a:buNone/>
            </a:pPr>
            <a:r>
              <a:rPr lang="en-US" sz="4800" dirty="0" err="1">
                <a:solidFill>
                  <a:schemeClr val="tx1"/>
                </a:solidFill>
              </a:rPr>
              <a:t>k</a:t>
            </a:r>
            <a:r>
              <a:rPr lang="en-US" sz="4800" baseline="-25000" dirty="0" err="1">
                <a:solidFill>
                  <a:schemeClr val="tx1"/>
                </a:solidFill>
              </a:rPr>
              <a:t>i</a:t>
            </a:r>
            <a:r>
              <a:rPr lang="en-US" sz="4800" dirty="0">
                <a:solidFill>
                  <a:schemeClr val="tx1"/>
                </a:solidFill>
              </a:rPr>
              <a:t>=(a*k</a:t>
            </a:r>
            <a:r>
              <a:rPr lang="en-US" sz="4800" baseline="-25000" dirty="0">
                <a:solidFill>
                  <a:schemeClr val="tx1"/>
                </a:solidFill>
              </a:rPr>
              <a:t>i-1</a:t>
            </a:r>
            <a:r>
              <a:rPr lang="en-US" sz="4800" dirty="0">
                <a:solidFill>
                  <a:schemeClr val="tx1"/>
                </a:solidFill>
              </a:rPr>
              <a:t>+b)mod c,</a:t>
            </a:r>
            <a:endParaRPr lang="ru-RU" sz="4800" dirty="0">
              <a:solidFill>
                <a:schemeClr val="tx1"/>
              </a:solidFill>
            </a:endParaRPr>
          </a:p>
          <a:p>
            <a:pPr marL="0" indent="0" algn="just">
              <a:buNone/>
            </a:pPr>
            <a:r>
              <a:rPr lang="ru-RU" sz="2200" dirty="0">
                <a:solidFill>
                  <a:schemeClr val="tx1"/>
                </a:solidFill>
              </a:rPr>
              <a:t>где </a:t>
            </a:r>
            <a:r>
              <a:rPr lang="ru-RU" sz="2200" b="1" dirty="0">
                <a:solidFill>
                  <a:schemeClr val="tx1"/>
                </a:solidFill>
              </a:rPr>
              <a:t>а, b, с </a:t>
            </a:r>
            <a:r>
              <a:rPr lang="ru-RU" sz="2200" dirty="0">
                <a:solidFill>
                  <a:schemeClr val="tx1"/>
                </a:solidFill>
              </a:rPr>
              <a:t>— некоторые константы, a </a:t>
            </a:r>
            <a:r>
              <a:rPr lang="ru-RU" sz="2200" b="1" dirty="0">
                <a:solidFill>
                  <a:schemeClr val="tx1"/>
                </a:solidFill>
              </a:rPr>
              <a:t>k</a:t>
            </a:r>
            <a:r>
              <a:rPr lang="ru-RU" sz="2200" b="1" baseline="-25000" dirty="0">
                <a:solidFill>
                  <a:schemeClr val="tx1"/>
                </a:solidFill>
              </a:rPr>
              <a:t>i-1</a:t>
            </a:r>
            <a:r>
              <a:rPr lang="ru-RU" sz="2200" dirty="0">
                <a:solidFill>
                  <a:schemeClr val="tx1"/>
                </a:solidFill>
              </a:rPr>
              <a:t> — предыдущее псевдослучайное число</a:t>
            </a:r>
            <a:r>
              <a:rPr lang="ru-RU" sz="2200" dirty="0" smtClean="0">
                <a:solidFill>
                  <a:schemeClr val="tx1"/>
                </a:solidFill>
              </a:rPr>
              <a:t>.</a:t>
            </a:r>
            <a:endParaRPr lang="en-US" sz="2200" dirty="0" smtClean="0">
              <a:solidFill>
                <a:schemeClr val="tx1"/>
              </a:solidFill>
            </a:endParaRPr>
          </a:p>
          <a:p>
            <a:pPr marL="0" indent="0" algn="just">
              <a:buNone/>
            </a:pPr>
            <a:r>
              <a:rPr lang="ru-RU" sz="2200" dirty="0" smtClean="0">
                <a:solidFill>
                  <a:schemeClr val="tx1"/>
                </a:solidFill>
              </a:rPr>
              <a:t>Для </a:t>
            </a:r>
            <a:r>
              <a:rPr lang="ru-RU" sz="2200" dirty="0">
                <a:solidFill>
                  <a:schemeClr val="tx1"/>
                </a:solidFill>
              </a:rPr>
              <a:t>получения </a:t>
            </a:r>
            <a:r>
              <a:rPr lang="ru-RU" sz="2200" b="1" dirty="0">
                <a:solidFill>
                  <a:schemeClr val="tx1"/>
                </a:solidFill>
              </a:rPr>
              <a:t>k</a:t>
            </a:r>
            <a:r>
              <a:rPr lang="ru-RU" sz="2200" b="1" baseline="-25000" dirty="0">
                <a:solidFill>
                  <a:schemeClr val="tx1"/>
                </a:solidFill>
              </a:rPr>
              <a:t>1</a:t>
            </a:r>
            <a:r>
              <a:rPr lang="ru-RU" sz="2200" dirty="0">
                <a:solidFill>
                  <a:schemeClr val="tx1"/>
                </a:solidFill>
              </a:rPr>
              <a:t> задается начальное значение</a:t>
            </a:r>
            <a:r>
              <a:rPr lang="ru-RU" sz="2200" b="1" dirty="0">
                <a:solidFill>
                  <a:schemeClr val="tx1"/>
                </a:solidFill>
              </a:rPr>
              <a:t> k</a:t>
            </a:r>
            <a:r>
              <a:rPr lang="ru-RU" sz="2200" b="1" baseline="-25000" dirty="0">
                <a:solidFill>
                  <a:schemeClr val="tx1"/>
                </a:solidFill>
              </a:rPr>
              <a:t>0</a:t>
            </a:r>
            <a:r>
              <a:rPr lang="ru-RU" sz="2200" dirty="0">
                <a:solidFill>
                  <a:schemeClr val="tx1"/>
                </a:solidFill>
              </a:rPr>
              <a:t>. </a:t>
            </a:r>
            <a:endParaRPr lang="ru-RU" sz="2200" dirty="0">
              <a:solidFill>
                <a:schemeClr val="tx1"/>
              </a:solidFill>
            </a:endParaRPr>
          </a:p>
        </p:txBody>
      </p:sp>
    </p:spTree>
    <p:extLst>
      <p:ext uri="{BB962C8B-B14F-4D97-AF65-F5344CB8AC3E}">
        <p14:creationId xmlns:p14="http://schemas.microsoft.com/office/powerpoint/2010/main" val="4451523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447800" y="0"/>
            <a:ext cx="10744200" cy="6858000"/>
          </a:xfrm>
        </p:spPr>
        <p:txBody>
          <a:bodyPr>
            <a:noAutofit/>
          </a:bodyPr>
          <a:lstStyle/>
          <a:p>
            <a:pPr marL="0" indent="0" algn="just">
              <a:buNone/>
            </a:pPr>
            <a:r>
              <a:rPr lang="ru-RU" sz="2200" dirty="0">
                <a:solidFill>
                  <a:schemeClr val="tx1"/>
                </a:solidFill>
              </a:rPr>
              <a:t>Возьмем в качестве примера </a:t>
            </a:r>
            <a:r>
              <a:rPr lang="ru-RU" sz="2200" b="1" dirty="0">
                <a:solidFill>
                  <a:schemeClr val="tx1"/>
                </a:solidFill>
              </a:rPr>
              <a:t>a=5,b=3,c=11</a:t>
            </a:r>
            <a:r>
              <a:rPr lang="ru-RU" sz="2200" dirty="0">
                <a:solidFill>
                  <a:schemeClr val="tx1"/>
                </a:solidFill>
              </a:rPr>
              <a:t> и пусть </a:t>
            </a:r>
            <a:r>
              <a:rPr lang="ru-RU" sz="2200" b="1" dirty="0">
                <a:solidFill>
                  <a:schemeClr val="tx1"/>
                </a:solidFill>
              </a:rPr>
              <a:t>k</a:t>
            </a:r>
            <a:r>
              <a:rPr lang="ru-RU" sz="2200" b="1" baseline="-25000" dirty="0">
                <a:solidFill>
                  <a:schemeClr val="tx1"/>
                </a:solidFill>
              </a:rPr>
              <a:t>0</a:t>
            </a:r>
            <a:r>
              <a:rPr lang="ru-RU" sz="2200" b="1" dirty="0">
                <a:solidFill>
                  <a:schemeClr val="tx1"/>
                </a:solidFill>
              </a:rPr>
              <a:t>= 1</a:t>
            </a:r>
            <a:r>
              <a:rPr lang="ru-RU" sz="2200" dirty="0">
                <a:solidFill>
                  <a:schemeClr val="tx1"/>
                </a:solidFill>
              </a:rPr>
              <a:t>. В этом случае мы сможем по приведенной выше формуле получать значения от 0 до 10 (так как с = 11). Вычислим несколько элементов последовательности:</a:t>
            </a:r>
          </a:p>
          <a:p>
            <a:pPr marL="0" indent="0" algn="ctr">
              <a:buNone/>
            </a:pPr>
            <a:r>
              <a:rPr lang="en-US" sz="2400" b="1" dirty="0">
                <a:solidFill>
                  <a:schemeClr val="tx1"/>
                </a:solidFill>
              </a:rPr>
              <a:t>k</a:t>
            </a:r>
            <a:r>
              <a:rPr lang="en-US" sz="2400" b="1" baseline="-25000" dirty="0">
                <a:solidFill>
                  <a:schemeClr val="tx1"/>
                </a:solidFill>
              </a:rPr>
              <a:t>1</a:t>
            </a:r>
            <a:r>
              <a:rPr lang="en-US" sz="2400" b="1" dirty="0">
                <a:solidFill>
                  <a:schemeClr val="tx1"/>
                </a:solidFill>
              </a:rPr>
              <a:t> = (5 * 1 + 3) mod 11 = 8;</a:t>
            </a:r>
            <a:endParaRPr lang="ru-RU" sz="2400" b="1" dirty="0">
              <a:solidFill>
                <a:schemeClr val="tx1"/>
              </a:solidFill>
            </a:endParaRPr>
          </a:p>
          <a:p>
            <a:pPr marL="0" indent="0" algn="ctr">
              <a:buNone/>
            </a:pPr>
            <a:r>
              <a:rPr lang="en-US" sz="2400" b="1" dirty="0">
                <a:solidFill>
                  <a:schemeClr val="tx1"/>
                </a:solidFill>
              </a:rPr>
              <a:t>k</a:t>
            </a:r>
            <a:r>
              <a:rPr lang="en-US" sz="2400" b="1" baseline="-25000" dirty="0">
                <a:solidFill>
                  <a:schemeClr val="tx1"/>
                </a:solidFill>
              </a:rPr>
              <a:t>2</a:t>
            </a:r>
            <a:r>
              <a:rPr lang="en-US" sz="2400" b="1" dirty="0">
                <a:solidFill>
                  <a:schemeClr val="tx1"/>
                </a:solidFill>
              </a:rPr>
              <a:t> = (5 * 8 + 3) mod 11 = 10;</a:t>
            </a:r>
            <a:endParaRPr lang="ru-RU" sz="2400" b="1" dirty="0">
              <a:solidFill>
                <a:schemeClr val="tx1"/>
              </a:solidFill>
            </a:endParaRPr>
          </a:p>
          <a:p>
            <a:pPr marL="0" indent="0" algn="ctr">
              <a:buNone/>
            </a:pPr>
            <a:r>
              <a:rPr lang="en-US" sz="2400" b="1" dirty="0">
                <a:solidFill>
                  <a:schemeClr val="tx1"/>
                </a:solidFill>
              </a:rPr>
              <a:t>k</a:t>
            </a:r>
            <a:r>
              <a:rPr lang="en-US" sz="2400" b="1" baseline="-25000" dirty="0">
                <a:solidFill>
                  <a:schemeClr val="tx1"/>
                </a:solidFill>
              </a:rPr>
              <a:t>3</a:t>
            </a:r>
            <a:r>
              <a:rPr lang="en-US" sz="2400" b="1" dirty="0">
                <a:solidFill>
                  <a:schemeClr val="tx1"/>
                </a:solidFill>
              </a:rPr>
              <a:t> = (5 * 10 + 3) mod 11 = 9;</a:t>
            </a:r>
            <a:endParaRPr lang="ru-RU" sz="2400" b="1" dirty="0">
              <a:solidFill>
                <a:schemeClr val="tx1"/>
              </a:solidFill>
            </a:endParaRPr>
          </a:p>
          <a:p>
            <a:pPr marL="0" indent="0" algn="ctr">
              <a:buNone/>
            </a:pPr>
            <a:r>
              <a:rPr lang="ru-RU" sz="2400" b="1" dirty="0">
                <a:solidFill>
                  <a:schemeClr val="tx1"/>
                </a:solidFill>
              </a:rPr>
              <a:t>k</a:t>
            </a:r>
            <a:r>
              <a:rPr lang="ru-RU" sz="2400" b="1" baseline="-25000" dirty="0">
                <a:solidFill>
                  <a:schemeClr val="tx1"/>
                </a:solidFill>
              </a:rPr>
              <a:t>4</a:t>
            </a:r>
            <a:r>
              <a:rPr lang="ru-RU" sz="2400" b="1" dirty="0">
                <a:solidFill>
                  <a:schemeClr val="tx1"/>
                </a:solidFill>
              </a:rPr>
              <a:t> = (5 * 9 + 3) </a:t>
            </a:r>
            <a:r>
              <a:rPr lang="ru-RU" sz="2400" b="1" dirty="0" err="1">
                <a:solidFill>
                  <a:schemeClr val="tx1"/>
                </a:solidFill>
              </a:rPr>
              <a:t>mod</a:t>
            </a:r>
            <a:r>
              <a:rPr lang="ru-RU" sz="2400" b="1" dirty="0">
                <a:solidFill>
                  <a:schemeClr val="tx1"/>
                </a:solidFill>
              </a:rPr>
              <a:t> 11 = 4;</a:t>
            </a:r>
          </a:p>
          <a:p>
            <a:pPr marL="0" indent="0" algn="ctr">
              <a:buNone/>
            </a:pPr>
            <a:r>
              <a:rPr lang="ru-RU" sz="2400" b="1" dirty="0">
                <a:solidFill>
                  <a:schemeClr val="tx1"/>
                </a:solidFill>
              </a:rPr>
              <a:t>k</a:t>
            </a:r>
            <a:r>
              <a:rPr lang="ru-RU" sz="2400" b="1" baseline="-25000" dirty="0">
                <a:solidFill>
                  <a:schemeClr val="tx1"/>
                </a:solidFill>
              </a:rPr>
              <a:t>5</a:t>
            </a:r>
            <a:r>
              <a:rPr lang="ru-RU" sz="2400" b="1" dirty="0">
                <a:solidFill>
                  <a:schemeClr val="tx1"/>
                </a:solidFill>
              </a:rPr>
              <a:t> = (5 * 4 + 3) </a:t>
            </a:r>
            <a:r>
              <a:rPr lang="ru-RU" sz="2400" b="1" dirty="0" err="1">
                <a:solidFill>
                  <a:schemeClr val="tx1"/>
                </a:solidFill>
              </a:rPr>
              <a:t>mod</a:t>
            </a:r>
            <a:r>
              <a:rPr lang="ru-RU" sz="2400" b="1" dirty="0">
                <a:solidFill>
                  <a:schemeClr val="tx1"/>
                </a:solidFill>
              </a:rPr>
              <a:t> 11 = 1.</a:t>
            </a:r>
          </a:p>
          <a:p>
            <a:pPr marL="0" indent="0" algn="just">
              <a:buNone/>
            </a:pPr>
            <a:r>
              <a:rPr lang="ru-RU" sz="2200" dirty="0">
                <a:solidFill>
                  <a:schemeClr val="tx1"/>
                </a:solidFill>
              </a:rPr>
              <a:t>Полученные значения (8, 10, 9, 4, 1) выглядят похожими на случайные числа. Однако следующее значение k</a:t>
            </a:r>
            <a:r>
              <a:rPr lang="ru-RU" sz="2200" baseline="-25000" dirty="0">
                <a:solidFill>
                  <a:schemeClr val="tx1"/>
                </a:solidFill>
              </a:rPr>
              <a:t>6</a:t>
            </a:r>
            <a:r>
              <a:rPr lang="ru-RU" sz="2200" dirty="0">
                <a:solidFill>
                  <a:schemeClr val="tx1"/>
                </a:solidFill>
              </a:rPr>
              <a:t> будет снова равно 8:</a:t>
            </a:r>
          </a:p>
          <a:p>
            <a:pPr marL="0" indent="0" algn="ctr">
              <a:buNone/>
            </a:pPr>
            <a:r>
              <a:rPr lang="ru-RU" sz="2400" b="1" dirty="0">
                <a:solidFill>
                  <a:schemeClr val="tx1"/>
                </a:solidFill>
              </a:rPr>
              <a:t>k</a:t>
            </a:r>
            <a:r>
              <a:rPr lang="ru-RU" sz="2400" b="1" baseline="-25000" dirty="0">
                <a:solidFill>
                  <a:schemeClr val="tx1"/>
                </a:solidFill>
              </a:rPr>
              <a:t>6</a:t>
            </a:r>
            <a:r>
              <a:rPr lang="ru-RU" sz="2400" b="1" dirty="0">
                <a:solidFill>
                  <a:schemeClr val="tx1"/>
                </a:solidFill>
              </a:rPr>
              <a:t> = (5 * 1 + 3) </a:t>
            </a:r>
            <a:r>
              <a:rPr lang="ru-RU" sz="2400" b="1" dirty="0" err="1">
                <a:solidFill>
                  <a:schemeClr val="tx1"/>
                </a:solidFill>
              </a:rPr>
              <a:t>mod</a:t>
            </a:r>
            <a:r>
              <a:rPr lang="ru-RU" sz="2400" b="1" dirty="0">
                <a:solidFill>
                  <a:schemeClr val="tx1"/>
                </a:solidFill>
              </a:rPr>
              <a:t> 11 = 8,</a:t>
            </a:r>
          </a:p>
          <a:p>
            <a:pPr marL="0" indent="0" algn="just">
              <a:buNone/>
            </a:pPr>
            <a:r>
              <a:rPr lang="ru-RU" sz="2200" dirty="0">
                <a:solidFill>
                  <a:schemeClr val="tx1"/>
                </a:solidFill>
              </a:rPr>
              <a:t>а значения k</a:t>
            </a:r>
            <a:r>
              <a:rPr lang="ru-RU" sz="2200" baseline="-25000" dirty="0">
                <a:solidFill>
                  <a:schemeClr val="tx1"/>
                </a:solidFill>
              </a:rPr>
              <a:t>7</a:t>
            </a:r>
            <a:r>
              <a:rPr lang="ru-RU" sz="2200" dirty="0">
                <a:solidFill>
                  <a:schemeClr val="tx1"/>
                </a:solidFill>
              </a:rPr>
              <a:t> и k</a:t>
            </a:r>
            <a:r>
              <a:rPr lang="ru-RU" sz="2200" baseline="-25000" dirty="0">
                <a:solidFill>
                  <a:schemeClr val="tx1"/>
                </a:solidFill>
              </a:rPr>
              <a:t>8</a:t>
            </a:r>
            <a:r>
              <a:rPr lang="ru-RU" sz="2200" dirty="0">
                <a:solidFill>
                  <a:schemeClr val="tx1"/>
                </a:solidFill>
              </a:rPr>
              <a:t> будут равны 10 и 9 соответственно:</a:t>
            </a:r>
          </a:p>
          <a:p>
            <a:pPr marL="0" indent="0" algn="ctr">
              <a:buNone/>
            </a:pPr>
            <a:r>
              <a:rPr lang="ru-RU" sz="2400" b="1" dirty="0">
                <a:solidFill>
                  <a:schemeClr val="tx1"/>
                </a:solidFill>
              </a:rPr>
              <a:t>k</a:t>
            </a:r>
            <a:r>
              <a:rPr lang="ru-RU" sz="2400" b="1" baseline="-25000" dirty="0">
                <a:solidFill>
                  <a:schemeClr val="tx1"/>
                </a:solidFill>
              </a:rPr>
              <a:t>7</a:t>
            </a:r>
            <a:r>
              <a:rPr lang="ru-RU" sz="2400" b="1" dirty="0">
                <a:solidFill>
                  <a:schemeClr val="tx1"/>
                </a:solidFill>
              </a:rPr>
              <a:t> = (5 * 8 + 3) </a:t>
            </a:r>
            <a:r>
              <a:rPr lang="ru-RU" sz="2400" b="1" dirty="0" err="1">
                <a:solidFill>
                  <a:schemeClr val="tx1"/>
                </a:solidFill>
              </a:rPr>
              <a:t>mod</a:t>
            </a:r>
            <a:r>
              <a:rPr lang="ru-RU" sz="2400" b="1" dirty="0">
                <a:solidFill>
                  <a:schemeClr val="tx1"/>
                </a:solidFill>
              </a:rPr>
              <a:t> 11 = 10;</a:t>
            </a:r>
          </a:p>
          <a:p>
            <a:pPr marL="0" indent="0" algn="ctr">
              <a:buNone/>
            </a:pPr>
            <a:r>
              <a:rPr lang="ru-RU" sz="2400" b="1" dirty="0">
                <a:solidFill>
                  <a:schemeClr val="tx1"/>
                </a:solidFill>
              </a:rPr>
              <a:t>k</a:t>
            </a:r>
            <a:r>
              <a:rPr lang="ru-RU" sz="2400" b="1" baseline="-25000" dirty="0">
                <a:solidFill>
                  <a:schemeClr val="tx1"/>
                </a:solidFill>
              </a:rPr>
              <a:t>8</a:t>
            </a:r>
            <a:r>
              <a:rPr lang="ru-RU" sz="2400" b="1" dirty="0">
                <a:solidFill>
                  <a:schemeClr val="tx1"/>
                </a:solidFill>
              </a:rPr>
              <a:t>= (5 * 10 + 3) </a:t>
            </a:r>
            <a:r>
              <a:rPr lang="ru-RU" sz="2400" b="1" dirty="0" err="1">
                <a:solidFill>
                  <a:schemeClr val="tx1"/>
                </a:solidFill>
              </a:rPr>
              <a:t>mod</a:t>
            </a:r>
            <a:r>
              <a:rPr lang="ru-RU" sz="2400" b="1" dirty="0">
                <a:solidFill>
                  <a:schemeClr val="tx1"/>
                </a:solidFill>
              </a:rPr>
              <a:t> 11 = 9.</a:t>
            </a:r>
          </a:p>
          <a:p>
            <a:pPr marL="0" indent="0" algn="just">
              <a:buNone/>
            </a:pPr>
            <a:endParaRPr lang="ru-RU" sz="2200" dirty="0">
              <a:solidFill>
                <a:schemeClr val="tx1"/>
              </a:solidFill>
            </a:endParaRPr>
          </a:p>
        </p:txBody>
      </p:sp>
    </p:spTree>
    <p:extLst>
      <p:ext uri="{BB962C8B-B14F-4D97-AF65-F5344CB8AC3E}">
        <p14:creationId xmlns:p14="http://schemas.microsoft.com/office/powerpoint/2010/main" val="18355968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924050" y="742950"/>
            <a:ext cx="10134600" cy="5295900"/>
          </a:xfrm>
        </p:spPr>
        <p:txBody>
          <a:bodyPr>
            <a:noAutofit/>
          </a:bodyPr>
          <a:lstStyle/>
          <a:p>
            <a:pPr marL="0" indent="0" algn="just">
              <a:buNone/>
            </a:pPr>
            <a:r>
              <a:rPr lang="ru-RU" sz="2200" dirty="0">
                <a:solidFill>
                  <a:schemeClr val="tx1"/>
                </a:solidFill>
              </a:rPr>
              <a:t>Выходит, </a:t>
            </a:r>
            <a:r>
              <a:rPr lang="ru-RU" sz="2200" dirty="0" smtClean="0">
                <a:solidFill>
                  <a:schemeClr val="tx1"/>
                </a:solidFill>
              </a:rPr>
              <a:t>генератор </a:t>
            </a:r>
            <a:r>
              <a:rPr lang="ru-RU" sz="2200" dirty="0">
                <a:solidFill>
                  <a:schemeClr val="tx1"/>
                </a:solidFill>
              </a:rPr>
              <a:t>псевдослучайных чисел повторяется, порождая периодически числа 8, 10, 9, 4, 1</a:t>
            </a:r>
            <a:r>
              <a:rPr lang="ru-RU" sz="2200" dirty="0" smtClean="0">
                <a:solidFill>
                  <a:schemeClr val="tx1"/>
                </a:solidFill>
              </a:rPr>
              <a:t>.</a:t>
            </a:r>
            <a:endParaRPr lang="en-US" sz="2200" dirty="0" smtClean="0">
              <a:solidFill>
                <a:schemeClr val="tx1"/>
              </a:solidFill>
            </a:endParaRPr>
          </a:p>
          <a:p>
            <a:pPr marL="0" indent="0" algn="just">
              <a:buNone/>
            </a:pPr>
            <a:r>
              <a:rPr lang="ru-RU" sz="2200" dirty="0" smtClean="0">
                <a:solidFill>
                  <a:schemeClr val="tx1"/>
                </a:solidFill>
              </a:rPr>
              <a:t>К </a:t>
            </a:r>
            <a:r>
              <a:rPr lang="ru-RU" sz="2200" dirty="0">
                <a:solidFill>
                  <a:schemeClr val="tx1"/>
                </a:solidFill>
              </a:rPr>
              <a:t>сожалению, это свойство характерно для всех линейных конгруэнтных генераторов. Изменяя значения основных параметров a, b и c, можно влиять на длину периода и на сами порождаемые значения </a:t>
            </a:r>
            <a:r>
              <a:rPr lang="ru-RU" sz="2200" dirty="0" err="1">
                <a:solidFill>
                  <a:schemeClr val="tx1"/>
                </a:solidFill>
              </a:rPr>
              <a:t>k</a:t>
            </a:r>
            <a:r>
              <a:rPr lang="ru-RU" sz="2200" baseline="-25000" dirty="0" err="1">
                <a:solidFill>
                  <a:schemeClr val="tx1"/>
                </a:solidFill>
              </a:rPr>
              <a:t>i</a:t>
            </a:r>
            <a:r>
              <a:rPr lang="ru-RU" sz="2200" dirty="0" smtClean="0">
                <a:solidFill>
                  <a:schemeClr val="tx1"/>
                </a:solidFill>
              </a:rPr>
              <a:t>.</a:t>
            </a:r>
            <a:endParaRPr lang="en-US" sz="2200" dirty="0" smtClean="0">
              <a:solidFill>
                <a:schemeClr val="tx1"/>
              </a:solidFill>
            </a:endParaRPr>
          </a:p>
          <a:p>
            <a:pPr marL="0" indent="0" algn="just">
              <a:buNone/>
            </a:pPr>
            <a:r>
              <a:rPr lang="ru-RU" sz="2200" dirty="0" smtClean="0">
                <a:solidFill>
                  <a:schemeClr val="tx1"/>
                </a:solidFill>
              </a:rPr>
              <a:t>Так</a:t>
            </a:r>
            <a:r>
              <a:rPr lang="ru-RU" sz="2200" dirty="0">
                <a:solidFill>
                  <a:schemeClr val="tx1"/>
                </a:solidFill>
              </a:rPr>
              <a:t>, например, увеличение числа с в общем случае ведет к увеличению периода. Если параметры a, b и c выбраны правильно, то генератор будет порождать случайные числа с максимальным периодом, равным c. При программной реализации значение с обычно устанавливается равным 2</a:t>
            </a:r>
            <a:r>
              <a:rPr lang="ru-RU" sz="2200" baseline="30000" dirty="0">
                <a:solidFill>
                  <a:schemeClr val="tx1"/>
                </a:solidFill>
              </a:rPr>
              <a:t>b-1</a:t>
            </a:r>
            <a:r>
              <a:rPr lang="ru-RU" sz="2200" dirty="0">
                <a:solidFill>
                  <a:schemeClr val="tx1"/>
                </a:solidFill>
              </a:rPr>
              <a:t> или 2</a:t>
            </a:r>
            <a:r>
              <a:rPr lang="ru-RU" sz="2200" baseline="30000" dirty="0">
                <a:solidFill>
                  <a:schemeClr val="tx1"/>
                </a:solidFill>
              </a:rPr>
              <a:t>b</a:t>
            </a:r>
            <a:r>
              <a:rPr lang="ru-RU" sz="2200" dirty="0">
                <a:solidFill>
                  <a:schemeClr val="tx1"/>
                </a:solidFill>
              </a:rPr>
              <a:t>, где b — длина слова ЭВМ в битах.</a:t>
            </a:r>
          </a:p>
          <a:p>
            <a:pPr marL="0" indent="0" algn="just">
              <a:buNone/>
            </a:pPr>
            <a:endParaRPr lang="ru-RU" sz="2200" dirty="0">
              <a:solidFill>
                <a:schemeClr val="tx1"/>
              </a:solidFill>
            </a:endParaRPr>
          </a:p>
        </p:txBody>
      </p:sp>
    </p:spTree>
    <p:extLst>
      <p:ext uri="{BB962C8B-B14F-4D97-AF65-F5344CB8AC3E}">
        <p14:creationId xmlns:p14="http://schemas.microsoft.com/office/powerpoint/2010/main" val="20582835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960562" y="781050"/>
            <a:ext cx="9983788" cy="4629150"/>
          </a:xfrm>
        </p:spPr>
        <p:txBody>
          <a:bodyPr>
            <a:normAutofit/>
          </a:bodyPr>
          <a:lstStyle/>
          <a:p>
            <a:pPr marL="0" indent="0" algn="just">
              <a:buNone/>
            </a:pPr>
            <a:r>
              <a:rPr lang="ru-RU" sz="2200" dirty="0">
                <a:solidFill>
                  <a:schemeClr val="tx1"/>
                </a:solidFill>
              </a:rPr>
              <a:t>Достоинством линейных конгруэнтных генераторов псевдослучайных чисел является их простота и высокая скорость получения псевдослучайных значений. Линейные конгруэнтные генераторы находят применение при решении задач моделирования и математической статистики, однако в криптографических целях их нельзя рекомендовать к использованию, так как специалисты по </a:t>
            </a:r>
            <a:r>
              <a:rPr lang="ru-RU" sz="2200" dirty="0" err="1">
                <a:solidFill>
                  <a:schemeClr val="tx1"/>
                </a:solidFill>
              </a:rPr>
              <a:t>криптоанализу</a:t>
            </a:r>
            <a:r>
              <a:rPr lang="ru-RU" sz="2200" dirty="0">
                <a:solidFill>
                  <a:schemeClr val="tx1"/>
                </a:solidFill>
              </a:rPr>
              <a:t> научились восстанавливать всю последовательность ПСЧ по нескольким значениям. </a:t>
            </a:r>
            <a:endParaRPr lang="ru-RU" sz="2200" dirty="0">
              <a:solidFill>
                <a:schemeClr val="tx1"/>
              </a:solidFill>
            </a:endParaRPr>
          </a:p>
        </p:txBody>
      </p:sp>
    </p:spTree>
    <p:extLst>
      <p:ext uri="{BB962C8B-B14F-4D97-AF65-F5344CB8AC3E}">
        <p14:creationId xmlns:p14="http://schemas.microsoft.com/office/powerpoint/2010/main" val="41562520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751012" y="190500"/>
            <a:ext cx="10440988" cy="6134100"/>
          </a:xfrm>
        </p:spPr>
        <p:txBody>
          <a:bodyPr>
            <a:noAutofit/>
          </a:bodyPr>
          <a:lstStyle/>
          <a:p>
            <a:pPr marL="0" indent="0" algn="just">
              <a:buNone/>
            </a:pPr>
            <a:r>
              <a:rPr lang="ru-RU" sz="2200" dirty="0">
                <a:solidFill>
                  <a:schemeClr val="tx1"/>
                </a:solidFill>
              </a:rPr>
              <a:t>Например, предположим, что противник может определить значения k</a:t>
            </a:r>
            <a:r>
              <a:rPr lang="ru-RU" sz="2200" baseline="-25000" dirty="0">
                <a:solidFill>
                  <a:schemeClr val="tx1"/>
                </a:solidFill>
              </a:rPr>
              <a:t>0</a:t>
            </a:r>
            <a:r>
              <a:rPr lang="ru-RU" sz="2200" dirty="0">
                <a:solidFill>
                  <a:schemeClr val="tx1"/>
                </a:solidFill>
              </a:rPr>
              <a:t>, k</a:t>
            </a:r>
            <a:r>
              <a:rPr lang="ru-RU" sz="2200" baseline="-25000" dirty="0">
                <a:solidFill>
                  <a:schemeClr val="tx1"/>
                </a:solidFill>
              </a:rPr>
              <a:t>1</a:t>
            </a:r>
            <a:r>
              <a:rPr lang="ru-RU" sz="2200" dirty="0">
                <a:solidFill>
                  <a:schemeClr val="tx1"/>
                </a:solidFill>
              </a:rPr>
              <a:t>, k</a:t>
            </a:r>
            <a:r>
              <a:rPr lang="ru-RU" sz="2200" baseline="-25000" dirty="0">
                <a:solidFill>
                  <a:schemeClr val="tx1"/>
                </a:solidFill>
              </a:rPr>
              <a:t>2</a:t>
            </a:r>
            <a:r>
              <a:rPr lang="ru-RU" sz="2200" dirty="0">
                <a:solidFill>
                  <a:schemeClr val="tx1"/>
                </a:solidFill>
              </a:rPr>
              <a:t>, k</a:t>
            </a:r>
            <a:r>
              <a:rPr lang="ru-RU" sz="2200" baseline="-25000" dirty="0">
                <a:solidFill>
                  <a:schemeClr val="tx1"/>
                </a:solidFill>
              </a:rPr>
              <a:t>3</a:t>
            </a:r>
            <a:r>
              <a:rPr lang="ru-RU" sz="2200" dirty="0">
                <a:solidFill>
                  <a:schemeClr val="tx1"/>
                </a:solidFill>
              </a:rPr>
              <a:t>. Тогда</a:t>
            </a:r>
            <a:r>
              <a:rPr lang="en-US" sz="2200" dirty="0">
                <a:solidFill>
                  <a:schemeClr val="tx1"/>
                </a:solidFill>
              </a:rPr>
              <a:t>:</a:t>
            </a:r>
            <a:endParaRPr lang="ru-RU" sz="2200" dirty="0">
              <a:solidFill>
                <a:schemeClr val="tx1"/>
              </a:solidFill>
            </a:endParaRPr>
          </a:p>
          <a:p>
            <a:pPr marL="0" indent="0" algn="ctr">
              <a:buNone/>
            </a:pPr>
            <a:r>
              <a:rPr lang="en-US" sz="2400" b="1" dirty="0">
                <a:solidFill>
                  <a:schemeClr val="tx1"/>
                </a:solidFill>
              </a:rPr>
              <a:t>k</a:t>
            </a:r>
            <a:r>
              <a:rPr lang="en-US" sz="2400" b="1" baseline="-25000" dirty="0">
                <a:solidFill>
                  <a:schemeClr val="tx1"/>
                </a:solidFill>
              </a:rPr>
              <a:t>1</a:t>
            </a:r>
            <a:r>
              <a:rPr lang="en-US" sz="2400" b="1" dirty="0">
                <a:solidFill>
                  <a:schemeClr val="tx1"/>
                </a:solidFill>
              </a:rPr>
              <a:t>=(a*k</a:t>
            </a:r>
            <a:r>
              <a:rPr lang="en-US" sz="2400" b="1" baseline="-25000" dirty="0">
                <a:solidFill>
                  <a:schemeClr val="tx1"/>
                </a:solidFill>
              </a:rPr>
              <a:t>0</a:t>
            </a:r>
            <a:r>
              <a:rPr lang="en-US" sz="2400" b="1" dirty="0">
                <a:solidFill>
                  <a:schemeClr val="tx1"/>
                </a:solidFill>
              </a:rPr>
              <a:t>+b) mod c</a:t>
            </a:r>
            <a:endParaRPr lang="ru-RU" sz="2400" b="1" dirty="0">
              <a:solidFill>
                <a:schemeClr val="tx1"/>
              </a:solidFill>
            </a:endParaRPr>
          </a:p>
          <a:p>
            <a:pPr marL="0" indent="0" algn="ctr">
              <a:buNone/>
            </a:pPr>
            <a:r>
              <a:rPr lang="en-US" sz="2400" b="1" dirty="0">
                <a:solidFill>
                  <a:schemeClr val="tx1"/>
                </a:solidFill>
              </a:rPr>
              <a:t>k</a:t>
            </a:r>
            <a:r>
              <a:rPr lang="en-US" sz="2400" b="1" baseline="-25000" dirty="0">
                <a:solidFill>
                  <a:schemeClr val="tx1"/>
                </a:solidFill>
              </a:rPr>
              <a:t>2</a:t>
            </a:r>
            <a:r>
              <a:rPr lang="en-US" sz="2400" b="1" dirty="0">
                <a:solidFill>
                  <a:schemeClr val="tx1"/>
                </a:solidFill>
              </a:rPr>
              <a:t>=(a*k</a:t>
            </a:r>
            <a:r>
              <a:rPr lang="en-US" sz="2400" b="1" baseline="-25000" dirty="0">
                <a:solidFill>
                  <a:schemeClr val="tx1"/>
                </a:solidFill>
              </a:rPr>
              <a:t>1</a:t>
            </a:r>
            <a:r>
              <a:rPr lang="en-US" sz="2400" b="1" dirty="0">
                <a:solidFill>
                  <a:schemeClr val="tx1"/>
                </a:solidFill>
              </a:rPr>
              <a:t>+b) mod c</a:t>
            </a:r>
            <a:endParaRPr lang="ru-RU" sz="2400" b="1" dirty="0">
              <a:solidFill>
                <a:schemeClr val="tx1"/>
              </a:solidFill>
            </a:endParaRPr>
          </a:p>
          <a:p>
            <a:pPr marL="0" indent="0" algn="ctr">
              <a:buNone/>
            </a:pPr>
            <a:r>
              <a:rPr lang="ru-RU" sz="2400" b="1" dirty="0">
                <a:solidFill>
                  <a:schemeClr val="tx1"/>
                </a:solidFill>
              </a:rPr>
              <a:t>k</a:t>
            </a:r>
            <a:r>
              <a:rPr lang="ru-RU" sz="2400" b="1" baseline="-25000" dirty="0">
                <a:solidFill>
                  <a:schemeClr val="tx1"/>
                </a:solidFill>
              </a:rPr>
              <a:t>3</a:t>
            </a:r>
            <a:r>
              <a:rPr lang="ru-RU" sz="2400" b="1" dirty="0">
                <a:solidFill>
                  <a:schemeClr val="tx1"/>
                </a:solidFill>
              </a:rPr>
              <a:t>=(a*k</a:t>
            </a:r>
            <a:r>
              <a:rPr lang="ru-RU" sz="2400" b="1" baseline="-25000" dirty="0">
                <a:solidFill>
                  <a:schemeClr val="tx1"/>
                </a:solidFill>
              </a:rPr>
              <a:t>2</a:t>
            </a:r>
            <a:r>
              <a:rPr lang="ru-RU" sz="2400" b="1" dirty="0">
                <a:solidFill>
                  <a:schemeClr val="tx1"/>
                </a:solidFill>
              </a:rPr>
              <a:t>+b) </a:t>
            </a:r>
            <a:r>
              <a:rPr lang="ru-RU" sz="2400" b="1" dirty="0" err="1">
                <a:solidFill>
                  <a:schemeClr val="tx1"/>
                </a:solidFill>
              </a:rPr>
              <a:t>mod</a:t>
            </a:r>
            <a:r>
              <a:rPr lang="ru-RU" sz="2400" b="1" dirty="0">
                <a:solidFill>
                  <a:schemeClr val="tx1"/>
                </a:solidFill>
              </a:rPr>
              <a:t> c</a:t>
            </a:r>
          </a:p>
          <a:p>
            <a:pPr marL="0" indent="0" algn="just">
              <a:buNone/>
            </a:pPr>
            <a:r>
              <a:rPr lang="ru-RU" sz="2200" dirty="0">
                <a:solidFill>
                  <a:schemeClr val="tx1"/>
                </a:solidFill>
              </a:rPr>
              <a:t>Решив систему из этих трех уравнений, можно найти a, b и c.</a:t>
            </a:r>
          </a:p>
          <a:p>
            <a:pPr marL="0" indent="0" algn="just">
              <a:buNone/>
            </a:pPr>
            <a:r>
              <a:rPr lang="ru-RU" sz="2200" dirty="0">
                <a:solidFill>
                  <a:schemeClr val="tx1"/>
                </a:solidFill>
              </a:rPr>
              <a:t>Для получения псевдослучайных чисел предлагалось использовать также квадратичные и кубические генераторы:</a:t>
            </a:r>
          </a:p>
          <a:p>
            <a:pPr marL="0" indent="0">
              <a:buNone/>
            </a:pPr>
            <a:r>
              <a:rPr lang="en-US" sz="2400" b="1" dirty="0" err="1">
                <a:solidFill>
                  <a:schemeClr val="tx1"/>
                </a:solidFill>
              </a:rPr>
              <a:t>k</a:t>
            </a:r>
            <a:r>
              <a:rPr lang="en-US" sz="2400" b="1" baseline="-25000" dirty="0" err="1">
                <a:solidFill>
                  <a:schemeClr val="tx1"/>
                </a:solidFill>
              </a:rPr>
              <a:t>i</a:t>
            </a:r>
            <a:r>
              <a:rPr lang="en-US" sz="2400" b="1" dirty="0">
                <a:solidFill>
                  <a:schemeClr val="tx1"/>
                </a:solidFill>
              </a:rPr>
              <a:t>=(a</a:t>
            </a:r>
            <a:r>
              <a:rPr lang="en-US" sz="2400" b="1" baseline="-25000" dirty="0">
                <a:solidFill>
                  <a:schemeClr val="tx1"/>
                </a:solidFill>
              </a:rPr>
              <a:t>1</a:t>
            </a:r>
            <a:r>
              <a:rPr lang="en-US" sz="2400" b="1" baseline="30000" dirty="0">
                <a:solidFill>
                  <a:schemeClr val="tx1"/>
                </a:solidFill>
              </a:rPr>
              <a:t>2</a:t>
            </a:r>
            <a:r>
              <a:rPr lang="en-US" sz="2400" b="1" dirty="0">
                <a:solidFill>
                  <a:schemeClr val="tx1"/>
                </a:solidFill>
              </a:rPr>
              <a:t>*k</a:t>
            </a:r>
            <a:r>
              <a:rPr lang="en-US" sz="2400" b="1" baseline="-25000" dirty="0">
                <a:solidFill>
                  <a:schemeClr val="tx1"/>
                </a:solidFill>
              </a:rPr>
              <a:t>i-1</a:t>
            </a:r>
            <a:r>
              <a:rPr lang="en-US" sz="2400" b="1" dirty="0">
                <a:solidFill>
                  <a:schemeClr val="tx1"/>
                </a:solidFill>
              </a:rPr>
              <a:t>+a</a:t>
            </a:r>
            <a:r>
              <a:rPr lang="en-US" sz="2400" b="1" baseline="-25000" dirty="0">
                <a:solidFill>
                  <a:schemeClr val="tx1"/>
                </a:solidFill>
              </a:rPr>
              <a:t>2</a:t>
            </a:r>
            <a:r>
              <a:rPr lang="en-US" sz="2400" b="1" dirty="0">
                <a:solidFill>
                  <a:schemeClr val="tx1"/>
                </a:solidFill>
              </a:rPr>
              <a:t>*k</a:t>
            </a:r>
            <a:r>
              <a:rPr lang="en-US" sz="2400" b="1" baseline="-25000" dirty="0">
                <a:solidFill>
                  <a:schemeClr val="tx1"/>
                </a:solidFill>
              </a:rPr>
              <a:t>i-1</a:t>
            </a:r>
            <a:r>
              <a:rPr lang="en-US" sz="2400" b="1" dirty="0">
                <a:solidFill>
                  <a:schemeClr val="tx1"/>
                </a:solidFill>
              </a:rPr>
              <a:t>+b) mod c</a:t>
            </a:r>
            <a:endParaRPr lang="ru-RU" sz="2400" b="1" dirty="0">
              <a:solidFill>
                <a:schemeClr val="tx1"/>
              </a:solidFill>
            </a:endParaRPr>
          </a:p>
          <a:p>
            <a:pPr marL="0" indent="0">
              <a:buNone/>
            </a:pPr>
            <a:r>
              <a:rPr lang="en-US" sz="2400" b="1" dirty="0" err="1">
                <a:solidFill>
                  <a:schemeClr val="tx1"/>
                </a:solidFill>
              </a:rPr>
              <a:t>k</a:t>
            </a:r>
            <a:r>
              <a:rPr lang="en-US" sz="2400" b="1" baseline="-25000" dirty="0" err="1">
                <a:solidFill>
                  <a:schemeClr val="tx1"/>
                </a:solidFill>
              </a:rPr>
              <a:t>i</a:t>
            </a:r>
            <a:r>
              <a:rPr lang="en-US" sz="2400" b="1" dirty="0">
                <a:solidFill>
                  <a:schemeClr val="tx1"/>
                </a:solidFill>
              </a:rPr>
              <a:t>=(a</a:t>
            </a:r>
            <a:r>
              <a:rPr lang="en-US" sz="2400" b="1" baseline="-25000" dirty="0">
                <a:solidFill>
                  <a:schemeClr val="tx1"/>
                </a:solidFill>
              </a:rPr>
              <a:t>1</a:t>
            </a:r>
            <a:r>
              <a:rPr lang="en-US" sz="2400" b="1" baseline="30000" dirty="0">
                <a:solidFill>
                  <a:schemeClr val="tx1"/>
                </a:solidFill>
              </a:rPr>
              <a:t>3</a:t>
            </a:r>
            <a:r>
              <a:rPr lang="en-US" sz="2400" b="1" dirty="0">
                <a:solidFill>
                  <a:schemeClr val="tx1"/>
                </a:solidFill>
              </a:rPr>
              <a:t>*k</a:t>
            </a:r>
            <a:r>
              <a:rPr lang="en-US" sz="2400" b="1" baseline="-25000" dirty="0">
                <a:solidFill>
                  <a:schemeClr val="tx1"/>
                </a:solidFill>
              </a:rPr>
              <a:t>i-1</a:t>
            </a:r>
            <a:r>
              <a:rPr lang="en-US" sz="2400" b="1" dirty="0">
                <a:solidFill>
                  <a:schemeClr val="tx1"/>
                </a:solidFill>
              </a:rPr>
              <a:t>+a</a:t>
            </a:r>
            <a:r>
              <a:rPr lang="en-US" sz="2400" b="1" baseline="-25000" dirty="0">
                <a:solidFill>
                  <a:schemeClr val="tx1"/>
                </a:solidFill>
              </a:rPr>
              <a:t>2</a:t>
            </a:r>
            <a:r>
              <a:rPr lang="en-US" sz="2400" b="1" baseline="30000" dirty="0">
                <a:solidFill>
                  <a:schemeClr val="tx1"/>
                </a:solidFill>
              </a:rPr>
              <a:t>2</a:t>
            </a:r>
            <a:r>
              <a:rPr lang="en-US" sz="2400" b="1" dirty="0">
                <a:solidFill>
                  <a:schemeClr val="tx1"/>
                </a:solidFill>
              </a:rPr>
              <a:t>*k</a:t>
            </a:r>
            <a:r>
              <a:rPr lang="en-US" sz="2400" b="1" baseline="-25000" dirty="0">
                <a:solidFill>
                  <a:schemeClr val="tx1"/>
                </a:solidFill>
              </a:rPr>
              <a:t>i-1</a:t>
            </a:r>
            <a:r>
              <a:rPr lang="en-US" sz="2400" b="1" dirty="0">
                <a:solidFill>
                  <a:schemeClr val="tx1"/>
                </a:solidFill>
              </a:rPr>
              <a:t>+a</a:t>
            </a:r>
            <a:r>
              <a:rPr lang="en-US" sz="2400" b="1" baseline="-25000" dirty="0">
                <a:solidFill>
                  <a:schemeClr val="tx1"/>
                </a:solidFill>
              </a:rPr>
              <a:t>3</a:t>
            </a:r>
            <a:r>
              <a:rPr lang="en-US" sz="2400" b="1" dirty="0">
                <a:solidFill>
                  <a:schemeClr val="tx1"/>
                </a:solidFill>
              </a:rPr>
              <a:t>*k</a:t>
            </a:r>
            <a:r>
              <a:rPr lang="en-US" sz="2400" b="1" baseline="-25000" dirty="0">
                <a:solidFill>
                  <a:schemeClr val="tx1"/>
                </a:solidFill>
              </a:rPr>
              <a:t>i-1</a:t>
            </a:r>
            <a:r>
              <a:rPr lang="en-US" sz="2400" b="1" dirty="0">
                <a:solidFill>
                  <a:schemeClr val="tx1"/>
                </a:solidFill>
              </a:rPr>
              <a:t>+b) mod c</a:t>
            </a:r>
            <a:endParaRPr lang="ru-RU" sz="2400" b="1" dirty="0">
              <a:solidFill>
                <a:schemeClr val="tx1"/>
              </a:solidFill>
            </a:endParaRPr>
          </a:p>
          <a:p>
            <a:pPr marL="0" indent="0" algn="just">
              <a:buNone/>
            </a:pPr>
            <a:r>
              <a:rPr lang="ru-RU" sz="2200" dirty="0">
                <a:solidFill>
                  <a:schemeClr val="tx1"/>
                </a:solidFill>
              </a:rPr>
              <a:t>Однако такие генераторы тоже оказались непригодными для целей криптографии по той же самой причине "предсказуемости".</a:t>
            </a:r>
          </a:p>
          <a:p>
            <a:pPr marL="0" indent="0" algn="just">
              <a:buNone/>
            </a:pPr>
            <a:endParaRPr lang="ru-RU" sz="2200" dirty="0">
              <a:solidFill>
                <a:schemeClr val="tx1"/>
              </a:solidFill>
            </a:endParaRPr>
          </a:p>
        </p:txBody>
      </p:sp>
    </p:spTree>
    <p:extLst>
      <p:ext uri="{BB962C8B-B14F-4D97-AF65-F5344CB8AC3E}">
        <p14:creationId xmlns:p14="http://schemas.microsoft.com/office/powerpoint/2010/main" val="3101324579"/>
      </p:ext>
    </p:extLst>
  </p:cSld>
  <p:clrMapOvr>
    <a:masterClrMapping/>
  </p:clrMapOvr>
</p:sld>
</file>

<file path=ppt/theme/theme1.xml><?xml version="1.0" encoding="utf-8"?>
<a:theme xmlns:a="http://schemas.openxmlformats.org/drawingml/2006/main" name="Легкий дым">
  <a:themeElements>
    <a:clrScheme name="Красный">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Легкий дым">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Легкий дым">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50</TotalTime>
  <Words>1243</Words>
  <Application>Microsoft Office PowerPoint</Application>
  <PresentationFormat>Широкоэкранный</PresentationFormat>
  <Paragraphs>71</Paragraphs>
  <Slides>15</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15</vt:i4>
      </vt:variant>
    </vt:vector>
  </HeadingPairs>
  <TitlesOfParts>
    <vt:vector size="19" baseType="lpstr">
      <vt:lpstr>Arial</vt:lpstr>
      <vt:lpstr>Century Gothic</vt:lpstr>
      <vt:lpstr>Wingdings 3</vt:lpstr>
      <vt:lpstr>Легкий дым</vt:lpstr>
      <vt:lpstr>Понятие о генераторах псевдослучайной последовательности. Алгоритмы генерации</vt:lpstr>
      <vt:lpstr>Презентация PowerPoint</vt:lpstr>
      <vt:lpstr>Презентация PowerPoint</vt:lpstr>
      <vt:lpstr>Презентация PowerPoint</vt:lpstr>
      <vt:lpstr>Линейный конгруэнтный генератор псевдослучайных чисел </vt:lpstr>
      <vt:lpstr>Презентация PowerPoint</vt:lpstr>
      <vt:lpstr>Презентация PowerPoint</vt:lpstr>
      <vt:lpstr>Презентация PowerPoint</vt:lpstr>
      <vt:lpstr>Презентация PowerPoint</vt:lpstr>
      <vt:lpstr>Метод Фибоначчи с запаздыванием </vt:lpstr>
      <vt:lpstr>Презентация PowerPoint</vt:lpstr>
      <vt:lpstr>Презентация PowerPoint</vt:lpstr>
      <vt:lpstr>Презентация PowerPoint</vt:lpstr>
      <vt:lpstr>Презентация PowerPoint</vt:lpstr>
      <vt:lpstr>Контрольные вопросы</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Понятие о генераторах псевдослучайной последовательности. Алгоритмы генерации</dc:title>
  <dc:creator>Преподаватель</dc:creator>
  <cp:lastModifiedBy>Преподаватель</cp:lastModifiedBy>
  <cp:revision>4</cp:revision>
  <dcterms:created xsi:type="dcterms:W3CDTF">2019-02-12T09:42:12Z</dcterms:created>
  <dcterms:modified xsi:type="dcterms:W3CDTF">2019-02-12T10:32:29Z</dcterms:modified>
</cp:coreProperties>
</file>