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74" r:id="rId13"/>
    <p:sldId id="275" r:id="rId14"/>
    <p:sldId id="266" r:id="rId15"/>
    <p:sldId id="264" r:id="rId16"/>
    <p:sldId id="265" r:id="rId17"/>
    <p:sldId id="267" r:id="rId18"/>
    <p:sldId id="271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2789" y="-494951"/>
            <a:ext cx="12686270" cy="3012990"/>
          </a:xfrm>
        </p:spPr>
        <p:txBody>
          <a:bodyPr>
            <a:normAutofit/>
          </a:bodyPr>
          <a:lstStyle/>
          <a:p>
            <a:r>
              <a:rPr lang="ru-RU" sz="4800" dirty="0"/>
              <a:t>Модель </a:t>
            </a:r>
            <a:r>
              <a:rPr lang="ru-RU" sz="4800" dirty="0" err="1"/>
              <a:t>Харрисона</a:t>
            </a:r>
            <a:r>
              <a:rPr lang="ru-RU" sz="4800" dirty="0"/>
              <a:t>-</a:t>
            </a:r>
            <a:r>
              <a:rPr lang="ru-RU" sz="4800" dirty="0" err="1"/>
              <a:t>Руззо</a:t>
            </a:r>
            <a:r>
              <a:rPr lang="ru-RU" sz="4800" dirty="0"/>
              <a:t>-Ульмана</a:t>
            </a:r>
          </a:p>
        </p:txBody>
      </p:sp>
    </p:spTree>
    <p:extLst>
      <p:ext uri="{BB962C8B-B14F-4D97-AF65-F5344CB8AC3E}">
        <p14:creationId xmlns:p14="http://schemas.microsoft.com/office/powerpoint/2010/main" val="2705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2152" y="-65903"/>
            <a:ext cx="10857470" cy="68126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chemeClr val="tx1"/>
                </a:solidFill>
              </a:rPr>
              <a:t>create object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о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ru-RU" sz="2200" dirty="0">
                <a:solidFill>
                  <a:schemeClr val="tx1"/>
                </a:solidFill>
              </a:rPr>
              <a:t>где</a:t>
            </a:r>
            <a:r>
              <a:rPr lang="en-US" sz="2200" dirty="0">
                <a:solidFill>
                  <a:schemeClr val="tx1"/>
                </a:solidFill>
              </a:rPr>
              <a:t> o ∉  </a:t>
            </a:r>
            <a:r>
              <a:rPr lang="ru-RU" sz="2200" dirty="0">
                <a:solidFill>
                  <a:schemeClr val="tx1"/>
                </a:solidFill>
              </a:rPr>
              <a:t>О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ru-RU" sz="2200" dirty="0" smtClean="0">
                <a:solidFill>
                  <a:schemeClr val="tx1"/>
                </a:solidFill>
              </a:rPr>
              <a:t>О</a:t>
            </a:r>
            <a:r>
              <a:rPr lang="en-US" sz="2200" dirty="0">
                <a:solidFill>
                  <a:schemeClr val="tx1"/>
                </a:solidFill>
              </a:rPr>
              <a:t>' = </a:t>
            </a:r>
            <a:r>
              <a:rPr lang="ru-RU" sz="2200" dirty="0">
                <a:solidFill>
                  <a:schemeClr val="tx1"/>
                </a:solidFill>
              </a:rPr>
              <a:t>О </a:t>
            </a:r>
            <a:r>
              <a:rPr lang="en-US" sz="2200" dirty="0">
                <a:solidFill>
                  <a:schemeClr val="tx1"/>
                </a:solidFill>
              </a:rPr>
              <a:t>∪{o}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S</a:t>
            </a:r>
            <a:r>
              <a:rPr lang="en-US" sz="2200" dirty="0">
                <a:solidFill>
                  <a:schemeClr val="tx1"/>
                </a:solidFill>
              </a:rPr>
              <a:t>' =  S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M'[</a:t>
            </a:r>
            <a:r>
              <a:rPr lang="en-US" sz="2200" dirty="0" err="1">
                <a:solidFill>
                  <a:schemeClr val="tx1"/>
                </a:solidFill>
              </a:rPr>
              <a:t>Xs</a:t>
            </a:r>
            <a:r>
              <a:rPr lang="en-US" sz="2200" dirty="0">
                <a:solidFill>
                  <a:schemeClr val="tx1"/>
                </a:solidFill>
              </a:rPr>
              <a:t>  Xo] = M[</a:t>
            </a:r>
            <a:r>
              <a:rPr lang="en-US" sz="2200" dirty="0" err="1">
                <a:solidFill>
                  <a:schemeClr val="tx1"/>
                </a:solidFill>
              </a:rPr>
              <a:t>Xs</a:t>
            </a:r>
            <a:r>
              <a:rPr lang="en-US" sz="2200" dirty="0">
                <a:solidFill>
                  <a:schemeClr val="tx1"/>
                </a:solidFill>
              </a:rPr>
              <a:t>, X</a:t>
            </a:r>
            <a:r>
              <a:rPr lang="ru-RU" sz="2200" dirty="0">
                <a:solidFill>
                  <a:schemeClr val="tx1"/>
                </a:solidFill>
              </a:rPr>
              <a:t>о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ru-RU" sz="2200" dirty="0">
                <a:solidFill>
                  <a:schemeClr val="tx1"/>
                </a:solidFill>
              </a:rPr>
              <a:t>для всех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Xs,Xo</a:t>
            </a:r>
            <a:r>
              <a:rPr lang="en-US" sz="2200" dirty="0">
                <a:solidFill>
                  <a:schemeClr val="tx1"/>
                </a:solidFill>
              </a:rPr>
              <a:t>) ∈ S</a:t>
            </a:r>
            <a:r>
              <a:rPr lang="ru-RU" sz="2200" dirty="0" err="1">
                <a:solidFill>
                  <a:schemeClr val="tx1"/>
                </a:solidFill>
              </a:rPr>
              <a:t>хО</a:t>
            </a:r>
            <a:r>
              <a:rPr lang="en-US" sz="2200" dirty="0">
                <a:solidFill>
                  <a:schemeClr val="tx1"/>
                </a:solidFill>
              </a:rPr>
              <a:t>  M'[</a:t>
            </a:r>
            <a:r>
              <a:rPr lang="en-US" sz="2200" dirty="0" err="1">
                <a:solidFill>
                  <a:schemeClr val="tx1"/>
                </a:solidFill>
              </a:rPr>
              <a:t>Xs</a:t>
            </a:r>
            <a:r>
              <a:rPr lang="en-US" sz="2200" dirty="0">
                <a:solidFill>
                  <a:schemeClr val="tx1"/>
                </a:solidFill>
              </a:rPr>
              <a:t>, O] = ∅ </a:t>
            </a:r>
            <a:r>
              <a:rPr lang="ru-RU" sz="2200" dirty="0">
                <a:solidFill>
                  <a:schemeClr val="tx1"/>
                </a:solidFill>
              </a:rPr>
              <a:t>для всех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Xs</a:t>
            </a:r>
            <a:r>
              <a:rPr lang="en-US" sz="2200" dirty="0">
                <a:solidFill>
                  <a:schemeClr val="tx1"/>
                </a:solidFill>
              </a:rPr>
              <a:t> ∈ S' </a:t>
            </a:r>
            <a:r>
              <a:rPr lang="en-US" sz="2200" b="1" dirty="0">
                <a:solidFill>
                  <a:schemeClr val="tx1"/>
                </a:solidFill>
              </a:rPr>
              <a:t>destroy object </a:t>
            </a:r>
            <a:r>
              <a:rPr lang="ru-RU" sz="2200" b="1" dirty="0">
                <a:solidFill>
                  <a:schemeClr val="tx1"/>
                </a:solidFill>
              </a:rPr>
              <a:t>о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ru-RU" sz="2200" dirty="0">
                <a:solidFill>
                  <a:schemeClr val="tx1"/>
                </a:solidFill>
              </a:rPr>
              <a:t>где</a:t>
            </a:r>
            <a:r>
              <a:rPr lang="en-US" sz="2200" dirty="0">
                <a:solidFill>
                  <a:schemeClr val="tx1"/>
                </a:solidFill>
              </a:rPr>
              <a:t> o ∈ O\ S)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О</a:t>
            </a:r>
            <a:r>
              <a:rPr lang="en-US" sz="2200" dirty="0">
                <a:solidFill>
                  <a:schemeClr val="tx1"/>
                </a:solidFill>
              </a:rPr>
              <a:t>' =O\{ </a:t>
            </a:r>
            <a:r>
              <a:rPr lang="ru-RU" sz="2200" dirty="0">
                <a:solidFill>
                  <a:schemeClr val="tx1"/>
                </a:solidFill>
              </a:rPr>
              <a:t>о</a:t>
            </a:r>
            <a:r>
              <a:rPr lang="en-US" sz="2200" dirty="0">
                <a:solidFill>
                  <a:schemeClr val="tx1"/>
                </a:solidFill>
              </a:rPr>
              <a:t>}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S'=S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M'[</a:t>
            </a:r>
            <a:r>
              <a:rPr lang="en-US" sz="2200" dirty="0" err="1">
                <a:solidFill>
                  <a:schemeClr val="tx1"/>
                </a:solidFill>
              </a:rPr>
              <a:t>Xs,Xo</a:t>
            </a:r>
            <a:r>
              <a:rPr lang="en-US" sz="2200" dirty="0">
                <a:solidFill>
                  <a:schemeClr val="tx1"/>
                </a:solidFill>
              </a:rPr>
              <a:t>] = M[</a:t>
            </a:r>
            <a:r>
              <a:rPr lang="en-US" sz="2200" dirty="0" err="1">
                <a:solidFill>
                  <a:schemeClr val="tx1"/>
                </a:solidFill>
              </a:rPr>
              <a:t>Xs,Xo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ru-RU" sz="2200" dirty="0">
                <a:solidFill>
                  <a:schemeClr val="tx1"/>
                </a:solidFill>
              </a:rPr>
              <a:t>для всех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Xs,Xo</a:t>
            </a:r>
            <a:r>
              <a:rPr lang="en-US" sz="2200" dirty="0">
                <a:solidFill>
                  <a:schemeClr val="tx1"/>
                </a:solidFill>
              </a:rPr>
              <a:t>) ∈ S'</a:t>
            </a:r>
            <a:r>
              <a:rPr lang="ru-RU" sz="2200" dirty="0" err="1">
                <a:solidFill>
                  <a:schemeClr val="tx1"/>
                </a:solidFill>
              </a:rPr>
              <a:t>хО</a:t>
            </a:r>
            <a:r>
              <a:rPr lang="en-US" sz="2200" dirty="0" smtClean="0">
                <a:solidFill>
                  <a:schemeClr val="tx1"/>
                </a:solidFill>
              </a:rPr>
              <a:t>‘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Заметим, что для каждой операции существует еще и предусловие ее выполнения: для того чтобы изменить ячейку матрицы доступа с по мощью операций </a:t>
            </a:r>
            <a:r>
              <a:rPr lang="ru-RU" sz="2200" dirty="0" err="1">
                <a:solidFill>
                  <a:schemeClr val="tx1"/>
                </a:solidFill>
              </a:rPr>
              <a:t>enter</a:t>
            </a:r>
            <a:r>
              <a:rPr lang="ru-RU" sz="2200" dirty="0">
                <a:solidFill>
                  <a:schemeClr val="tx1"/>
                </a:solidFill>
              </a:rPr>
              <a:t> пли </a:t>
            </a:r>
            <a:r>
              <a:rPr lang="ru-RU" sz="2200" dirty="0" err="1">
                <a:solidFill>
                  <a:schemeClr val="tx1"/>
                </a:solidFill>
              </a:rPr>
              <a:t>delete</a:t>
            </a:r>
            <a:r>
              <a:rPr lang="ru-RU" sz="2200" dirty="0">
                <a:solidFill>
                  <a:schemeClr val="tx1"/>
                </a:solidFill>
              </a:rPr>
              <a:t> необходимо, чтобы эта ячейка существовала, т. е. чтобы существовали соответствующие субъект и объект. Предусловиями операций создания </a:t>
            </a:r>
            <a:r>
              <a:rPr lang="ru-RU" sz="2200" dirty="0" err="1">
                <a:solidFill>
                  <a:schemeClr val="tx1"/>
                </a:solidFill>
              </a:rPr>
              <a:t>create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subject</a:t>
            </a:r>
            <a:r>
              <a:rPr lang="ru-RU" sz="2200" dirty="0">
                <a:solidFill>
                  <a:schemeClr val="tx1"/>
                </a:solidFill>
              </a:rPr>
              <a:t>/</a:t>
            </a:r>
            <a:r>
              <a:rPr lang="ru-RU" sz="2200" dirty="0" err="1">
                <a:solidFill>
                  <a:schemeClr val="tx1"/>
                </a:solidFill>
              </a:rPr>
              <a:t>object</a:t>
            </a:r>
            <a:r>
              <a:rPr lang="ru-RU" sz="2200" dirty="0">
                <a:solidFill>
                  <a:schemeClr val="tx1"/>
                </a:solidFill>
              </a:rPr>
              <a:t>, является отсутствие создаваемого субъекта/объекта, операций удаления </a:t>
            </a:r>
            <a:r>
              <a:rPr lang="ru-RU" sz="2200" dirty="0" err="1">
                <a:solidFill>
                  <a:schemeClr val="tx1"/>
                </a:solidFill>
              </a:rPr>
              <a:t>destroy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subject</a:t>
            </a:r>
            <a:r>
              <a:rPr lang="ru-RU" sz="2200" dirty="0">
                <a:solidFill>
                  <a:schemeClr val="tx1"/>
                </a:solidFill>
              </a:rPr>
              <a:t>/</a:t>
            </a:r>
            <a:r>
              <a:rPr lang="ru-RU" sz="2200" dirty="0" err="1">
                <a:solidFill>
                  <a:schemeClr val="tx1"/>
                </a:solidFill>
              </a:rPr>
              <a:t>object</a:t>
            </a:r>
            <a:r>
              <a:rPr lang="ru-RU" sz="2200" dirty="0">
                <a:solidFill>
                  <a:schemeClr val="tx1"/>
                </a:solidFill>
              </a:rPr>
              <a:t> — наличие субъекта/объекта. Если предусловие любой операции не выполнено, то ее выполнение безрезультатно.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10937" y="622799"/>
            <a:ext cx="10785566" cy="6073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ru-RU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создаёт файл </a:t>
            </a:r>
            <a:r>
              <a:rPr lang="ru-RU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и получает на него права </a:t>
            </a:r>
            <a:r>
              <a:rPr lang="ru-RU" sz="2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владения, чтения и записи</a:t>
            </a:r>
            <a:r>
              <a:rPr lang="ru-RU" sz="2800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28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create_file</a:t>
            </a: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(p, f)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create object f,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enter own into M[p, f],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enter r into M[p, f],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enter w into M[p, f],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074" y="0"/>
            <a:ext cx="7469737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Bef>
                <a:spcPts val="1125"/>
              </a:spcBef>
              <a:spcAft>
                <a:spcPts val="1125"/>
              </a:spcAft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НЕСКОЛЬКО ПРИМЕРОВ КОМАНД:</a:t>
            </a:r>
            <a:endParaRPr lang="ru-RU" sz="32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0090" y="548196"/>
            <a:ext cx="10184676" cy="5790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ru-RU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процесса.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ru-RU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создаёт процесс </a:t>
            </a:r>
            <a:r>
              <a:rPr lang="ru-RU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и получает на него право чтения, записи и владения, передавая процессу </a:t>
            </a:r>
            <a:r>
              <a:rPr lang="ru-RU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права записи и чтения по отношению к самому себе. 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24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exec_process</a:t>
            </a: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(p, q)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create subject q,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enter own into M[p, q],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enter r into M[p, q],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enter w into M[p, q],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enter r into M[q, p], enter w into M[q, p], 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0090" y="604358"/>
            <a:ext cx="10236927" cy="482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ru-RU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Передача права чтения по отношению к файлу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Право чтения на файл </a:t>
            </a: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передаётся владельцем </a:t>
            </a: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субъекту </a:t>
            </a: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28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grant_read</a:t>
            </a: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(p, q, f)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if own in M[p, f]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then enter r into M[q, f],</a:t>
            </a:r>
            <a:endParaRPr lang="ru-RU" sz="2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2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7519" y="10791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Формальное описание системы </a:t>
            </a:r>
            <a:r>
              <a:rPr lang="ru-RU" dirty="0"/>
              <a:t>Σ</a:t>
            </a:r>
            <a:r>
              <a:rPr lang="ru-RU" b="1" dirty="0"/>
              <a:t> (O,R,C) состоит из следующих элементов: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7519" y="1779372"/>
            <a:ext cx="10215584" cy="3888260"/>
          </a:xfrm>
        </p:spPr>
        <p:txBody>
          <a:bodyPr>
            <a:normAutofit/>
          </a:bodyPr>
          <a:lstStyle/>
          <a:p>
            <a:pPr lvl="0" algn="just" fontAlgn="base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Конечный набор прав доступа R = {r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ru-RU" sz="2400" dirty="0">
                <a:solidFill>
                  <a:schemeClr val="tx1"/>
                </a:solidFill>
              </a:rPr>
              <a:t>, ..., </a:t>
            </a:r>
            <a:r>
              <a:rPr lang="ru-RU" sz="2400" dirty="0" err="1">
                <a:solidFill>
                  <a:schemeClr val="tx1"/>
                </a:solidFill>
              </a:rPr>
              <a:t>r</a:t>
            </a:r>
            <a:r>
              <a:rPr lang="ru-RU" sz="1600" dirty="0" err="1">
                <a:solidFill>
                  <a:schemeClr val="tx1"/>
                </a:solidFill>
              </a:rPr>
              <a:t>n</a:t>
            </a:r>
            <a:r>
              <a:rPr lang="ru-RU" sz="2400" dirty="0">
                <a:solidFill>
                  <a:schemeClr val="tx1"/>
                </a:solidFill>
              </a:rPr>
              <a:t>};</a:t>
            </a:r>
          </a:p>
          <a:p>
            <a:pPr lvl="0" algn="just" fontAlgn="base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Конечные наборы исходных субъектов </a:t>
            </a:r>
            <a:r>
              <a:rPr lang="ru-RU" sz="2400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r>
              <a:rPr lang="ru-RU" sz="2400" dirty="0" smtClean="0">
                <a:solidFill>
                  <a:schemeClr val="tx1"/>
                </a:solidFill>
              </a:rPr>
              <a:t>={</a:t>
            </a:r>
            <a:r>
              <a:rPr lang="ru-RU" sz="2400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ru-RU" sz="2400" dirty="0">
                <a:solidFill>
                  <a:schemeClr val="tx1"/>
                </a:solidFill>
              </a:rPr>
              <a:t>, ..., </a:t>
            </a:r>
            <a:r>
              <a:rPr lang="ru-RU" sz="2400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r>
              <a:rPr lang="ru-RU" sz="2400" dirty="0" smtClean="0">
                <a:solidFill>
                  <a:schemeClr val="tx1"/>
                </a:solidFill>
              </a:rPr>
              <a:t>} </a:t>
            </a:r>
            <a:r>
              <a:rPr lang="ru-RU" sz="2400" dirty="0">
                <a:solidFill>
                  <a:schemeClr val="tx1"/>
                </a:solidFill>
              </a:rPr>
              <a:t>и объектов </a:t>
            </a:r>
            <a:r>
              <a:rPr lang="ru-RU" sz="2400" dirty="0" err="1">
                <a:solidFill>
                  <a:schemeClr val="tx1"/>
                </a:solidFill>
              </a:rPr>
              <a:t>O</a:t>
            </a:r>
            <a:r>
              <a:rPr lang="ru-RU" sz="1600" dirty="0" err="1">
                <a:solidFill>
                  <a:schemeClr val="tx1"/>
                </a:solidFill>
              </a:rPr>
              <a:t>o</a:t>
            </a:r>
            <a:r>
              <a:rPr lang="ru-RU" sz="2400" dirty="0">
                <a:solidFill>
                  <a:schemeClr val="tx1"/>
                </a:solidFill>
              </a:rPr>
              <a:t> ={O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ru-RU" sz="2400" dirty="0">
                <a:solidFill>
                  <a:schemeClr val="tx1"/>
                </a:solidFill>
              </a:rPr>
              <a:t> ..., </a:t>
            </a:r>
            <a:r>
              <a:rPr lang="ru-RU" sz="2400" dirty="0" err="1">
                <a:solidFill>
                  <a:schemeClr val="tx1"/>
                </a:solidFill>
              </a:rPr>
              <a:t>O</a:t>
            </a:r>
            <a:r>
              <a:rPr lang="ru-RU" sz="1600" dirty="0" err="1">
                <a:solidFill>
                  <a:schemeClr val="tx1"/>
                </a:solidFill>
              </a:rPr>
              <a:t>m</a:t>
            </a:r>
            <a:r>
              <a:rPr lang="ru-RU" sz="2400" dirty="0">
                <a:solidFill>
                  <a:schemeClr val="tx1"/>
                </a:solidFill>
              </a:rPr>
              <a:t>}, где </a:t>
            </a:r>
            <a:r>
              <a:rPr lang="ru-RU" sz="2400" dirty="0" err="1">
                <a:solidFill>
                  <a:schemeClr val="tx1"/>
                </a:solidFill>
              </a:rPr>
              <a:t>S</a:t>
            </a:r>
            <a:r>
              <a:rPr lang="ru-RU" sz="1600" dirty="0" err="1">
                <a:solidFill>
                  <a:schemeClr val="tx1"/>
                </a:solidFill>
              </a:rPr>
              <a:t>o</a:t>
            </a:r>
            <a:r>
              <a:rPr lang="ru-RU" sz="2400" dirty="0">
                <a:solidFill>
                  <a:schemeClr val="tx1"/>
                </a:solidFill>
              </a:rPr>
              <a:t> ⊆</a:t>
            </a:r>
            <a:r>
              <a:rPr lang="ru-RU" sz="2400" i="1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O</a:t>
            </a:r>
            <a:r>
              <a:rPr lang="ru-RU" sz="1600" dirty="0" err="1">
                <a:solidFill>
                  <a:schemeClr val="tx1"/>
                </a:solidFill>
              </a:rPr>
              <a:t>o</a:t>
            </a:r>
            <a:r>
              <a:rPr lang="ru-RU" sz="2400" dirty="0">
                <a:solidFill>
                  <a:schemeClr val="tx1"/>
                </a:solidFill>
              </a:rPr>
              <a:t>;</a:t>
            </a:r>
          </a:p>
          <a:p>
            <a:pPr lvl="0" algn="just" fontAlgn="base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Исходная матрица доступа, содержащая права доступа субъектов к объектам - </a:t>
            </a:r>
            <a:r>
              <a:rPr lang="ru-RU" sz="2400" dirty="0" err="1">
                <a:solidFill>
                  <a:schemeClr val="tx1"/>
                </a:solidFill>
              </a:rPr>
              <a:t>Mo</a:t>
            </a:r>
            <a:r>
              <a:rPr lang="ru-RU" sz="2400" dirty="0">
                <a:solidFill>
                  <a:schemeClr val="tx1"/>
                </a:solidFill>
              </a:rPr>
              <a:t>;</a:t>
            </a:r>
          </a:p>
          <a:p>
            <a:pPr lvl="0" algn="just" fontAlgn="base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Конечный набор команд C={αi (X1, </a:t>
            </a:r>
            <a:r>
              <a:rPr lang="ru-RU" sz="2400" dirty="0" err="1">
                <a:solidFill>
                  <a:schemeClr val="tx1"/>
                </a:solidFill>
              </a:rPr>
              <a:t>X</a:t>
            </a:r>
            <a:r>
              <a:rPr lang="ru-RU" sz="1600" dirty="0" err="1">
                <a:solidFill>
                  <a:schemeClr val="tx1"/>
                </a:solidFill>
              </a:rPr>
              <a:t>k</a:t>
            </a:r>
            <a:r>
              <a:rPr lang="ru-RU" sz="2400" dirty="0">
                <a:solidFill>
                  <a:schemeClr val="tx1"/>
                </a:solidFill>
              </a:rPr>
              <a:t>)}, каждая из которых состоит из условий выполнения и интерпретации в терминах перечисленных элементарных операций.</a:t>
            </a:r>
          </a:p>
          <a:p>
            <a:pPr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274" y="137413"/>
            <a:ext cx="10385655" cy="124893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Критерий безопасности модели </a:t>
            </a:r>
            <a:r>
              <a:rPr lang="ru-RU" b="1" dirty="0" err="1"/>
              <a:t>Харрисона</a:t>
            </a:r>
            <a:r>
              <a:rPr lang="ru-RU" b="1" dirty="0"/>
              <a:t>-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err="1"/>
              <a:t>Руззо</a:t>
            </a:r>
            <a:r>
              <a:rPr lang="ru-RU" b="1" dirty="0"/>
              <a:t>-Ульмана формулируется следующим образом: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3142" y="1865151"/>
            <a:ext cx="10480836" cy="48292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i="1" dirty="0">
                <a:solidFill>
                  <a:schemeClr val="tx1"/>
                </a:solidFill>
              </a:rPr>
              <a:t>Для заданной системы начальное состояние </a:t>
            </a:r>
            <a:r>
              <a:rPr lang="ru-RU" sz="2400" dirty="0">
                <a:solidFill>
                  <a:schemeClr val="tx1"/>
                </a:solidFill>
              </a:rPr>
              <a:t>Q</a:t>
            </a:r>
            <a:r>
              <a:rPr lang="ru-RU" sz="2400" baseline="-25000" dirty="0">
                <a:solidFill>
                  <a:schemeClr val="tx1"/>
                </a:solidFill>
              </a:rPr>
              <a:t>0</a:t>
            </a:r>
            <a:r>
              <a:rPr lang="ru-RU" sz="2400" dirty="0">
                <a:solidFill>
                  <a:schemeClr val="tx1"/>
                </a:solidFill>
              </a:rPr>
              <a:t>=(</a:t>
            </a:r>
            <a:r>
              <a:rPr lang="ru-RU" sz="2400" dirty="0" smtClean="0">
                <a:solidFill>
                  <a:schemeClr val="tx1"/>
                </a:solidFill>
              </a:rPr>
              <a:t>S</a:t>
            </a:r>
            <a:r>
              <a:rPr lang="ru-RU" sz="2400" baseline="-25000" dirty="0" smtClean="0">
                <a:solidFill>
                  <a:schemeClr val="tx1"/>
                </a:solidFill>
              </a:rPr>
              <a:t>o</a:t>
            </a:r>
            <a:r>
              <a:rPr lang="ru-RU" sz="2400" dirty="0" smtClean="0">
                <a:solidFill>
                  <a:schemeClr val="tx1"/>
                </a:solidFill>
              </a:rPr>
              <a:t>,O</a:t>
            </a:r>
            <a:r>
              <a:rPr lang="ru-RU" sz="2400" baseline="-25000" dirty="0" smtClean="0">
                <a:solidFill>
                  <a:schemeClr val="tx1"/>
                </a:solidFill>
              </a:rPr>
              <a:t>0</a:t>
            </a:r>
            <a:r>
              <a:rPr lang="ru-RU" sz="2400" dirty="0" smtClean="0">
                <a:solidFill>
                  <a:schemeClr val="tx1"/>
                </a:solidFill>
              </a:rPr>
              <a:t>,M</a:t>
            </a:r>
            <a:r>
              <a:rPr lang="ru-RU" sz="2400" baseline="-25000" dirty="0" smtClean="0">
                <a:solidFill>
                  <a:schemeClr val="tx1"/>
                </a:solidFill>
              </a:rPr>
              <a:t>0j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ru-RU" sz="2400" i="1" dirty="0">
                <a:solidFill>
                  <a:schemeClr val="tx1"/>
                </a:solidFill>
              </a:rPr>
              <a:t> является безопасным относительно права </a:t>
            </a:r>
            <a:r>
              <a:rPr lang="ru-RU" sz="2400" dirty="0">
                <a:solidFill>
                  <a:schemeClr val="tx1"/>
                </a:solidFill>
              </a:rPr>
              <a:t>г, </a:t>
            </a:r>
            <a:r>
              <a:rPr lang="ru-RU" sz="2400" i="1" dirty="0">
                <a:solidFill>
                  <a:schemeClr val="tx1"/>
                </a:solidFill>
              </a:rPr>
              <a:t>если не существует применимой к </a:t>
            </a:r>
            <a:r>
              <a:rPr lang="ru-RU" sz="2400" dirty="0" err="1">
                <a:solidFill>
                  <a:schemeClr val="tx1"/>
                </a:solidFill>
              </a:rPr>
              <a:t>Q</a:t>
            </a:r>
            <a:r>
              <a:rPr lang="ru-RU" sz="1600" dirty="0" err="1">
                <a:solidFill>
                  <a:schemeClr val="tx1"/>
                </a:solidFill>
              </a:rPr>
              <a:t>a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i="1" dirty="0">
                <a:solidFill>
                  <a:schemeClr val="tx1"/>
                </a:solidFill>
              </a:rPr>
              <a:t>последовательности команд, в результате которой право </a:t>
            </a:r>
            <a:r>
              <a:rPr lang="ru-RU" sz="2400" dirty="0">
                <a:solidFill>
                  <a:schemeClr val="tx1"/>
                </a:solidFill>
              </a:rPr>
              <a:t>г </a:t>
            </a:r>
            <a:r>
              <a:rPr lang="ru-RU" sz="2400" i="1" dirty="0">
                <a:solidFill>
                  <a:schemeClr val="tx1"/>
                </a:solidFill>
              </a:rPr>
              <a:t>будет занесено в ячейку матрицы </a:t>
            </a:r>
            <a:r>
              <a:rPr lang="ru-RU" sz="2400" dirty="0">
                <a:solidFill>
                  <a:schemeClr val="tx1"/>
                </a:solidFill>
              </a:rPr>
              <a:t>М, </a:t>
            </a:r>
            <a:r>
              <a:rPr lang="ru-RU" sz="2400" i="1" dirty="0">
                <a:solidFill>
                  <a:schemeClr val="tx1"/>
                </a:solidFill>
              </a:rPr>
              <a:t>в которой оно отсутствовало в состоянии </a:t>
            </a:r>
            <a:r>
              <a:rPr lang="ru-RU" sz="2400" dirty="0">
                <a:solidFill>
                  <a:schemeClr val="tx1"/>
                </a:solidFill>
              </a:rPr>
              <a:t>Q0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команды </a:t>
            </a:r>
            <a:r>
              <a:rPr lang="ru-RU" sz="2400" dirty="0">
                <a:solidFill>
                  <a:schemeClr val="tx1"/>
                </a:solidFill>
              </a:rPr>
              <a:t>α</a:t>
            </a:r>
            <a:r>
              <a:rPr lang="ru-RU" sz="1600" dirty="0">
                <a:solidFill>
                  <a:schemeClr val="tx1"/>
                </a:solidFill>
              </a:rPr>
              <a:t>i</a:t>
            </a:r>
            <a:r>
              <a:rPr lang="ru-RU" sz="2400" dirty="0">
                <a:solidFill>
                  <a:schemeClr val="tx1"/>
                </a:solidFill>
              </a:rPr>
              <a:t>(X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X</a:t>
            </a:r>
            <a:r>
              <a:rPr lang="ru-RU" sz="1600" dirty="0" err="1">
                <a:solidFill>
                  <a:schemeClr val="tx1"/>
                </a:solidFill>
              </a:rPr>
              <a:t>k</a:t>
            </a:r>
            <a:r>
              <a:rPr lang="ru-RU" sz="2400" dirty="0">
                <a:solidFill>
                  <a:schemeClr val="tx1"/>
                </a:solidFill>
              </a:rPr>
              <a:t>) являются </a:t>
            </a:r>
            <a:r>
              <a:rPr lang="ru-RU" sz="2400" dirty="0" err="1">
                <a:solidFill>
                  <a:schemeClr val="tx1"/>
                </a:solidFill>
              </a:rPr>
              <a:t>моноперационными</a:t>
            </a:r>
            <a:r>
              <a:rPr lang="ru-RU" sz="2400" dirty="0">
                <a:solidFill>
                  <a:schemeClr val="tx1"/>
                </a:solidFill>
              </a:rPr>
              <a:t>, т. е. состоят не более чем из одной элементарной операции</a:t>
            </a:r>
            <a:r>
              <a:rPr lang="ru-RU" sz="2400" dirty="0" smtClean="0">
                <a:solidFill>
                  <a:schemeClr val="tx1"/>
                </a:solidFill>
              </a:rPr>
              <a:t>;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команды α</a:t>
            </a:r>
            <a:r>
              <a:rPr lang="ru-RU" sz="1600" dirty="0" smtClean="0">
                <a:solidFill>
                  <a:schemeClr val="tx1"/>
                </a:solidFill>
              </a:rPr>
              <a:t>i</a:t>
            </a:r>
            <a:r>
              <a:rPr lang="ru-RU" sz="2400" dirty="0" smtClean="0">
                <a:solidFill>
                  <a:schemeClr val="tx1"/>
                </a:solidFill>
              </a:rPr>
              <a:t>(X</a:t>
            </a:r>
            <a:r>
              <a:rPr lang="ru-RU" sz="16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err="1" smtClean="0">
                <a:solidFill>
                  <a:schemeClr val="tx1"/>
                </a:solidFill>
              </a:rPr>
              <a:t>X</a:t>
            </a:r>
            <a:r>
              <a:rPr lang="ru-RU" sz="1600" dirty="0" err="1" smtClean="0">
                <a:solidFill>
                  <a:schemeClr val="tx1"/>
                </a:solidFill>
              </a:rPr>
              <a:t>k</a:t>
            </a:r>
            <a:r>
              <a:rPr lang="ru-RU" sz="2400" dirty="0">
                <a:solidFill>
                  <a:schemeClr val="tx1"/>
                </a:solidFill>
              </a:rPr>
              <a:t>) являются </a:t>
            </a:r>
            <a:r>
              <a:rPr lang="ru-RU" sz="2400" dirty="0" err="1">
                <a:solidFill>
                  <a:schemeClr val="tx1"/>
                </a:solidFill>
              </a:rPr>
              <a:t>одноусловными</a:t>
            </a:r>
            <a:r>
              <a:rPr lang="ru-RU" sz="2400" dirty="0">
                <a:solidFill>
                  <a:schemeClr val="tx1"/>
                </a:solidFill>
              </a:rPr>
              <a:t> и монотонными, т. е. содержат не более одного условия и не содержат операций </a:t>
            </a:r>
            <a:r>
              <a:rPr lang="ru-RU" sz="2400" b="1" dirty="0" err="1" smtClean="0">
                <a:solidFill>
                  <a:schemeClr val="tx1"/>
                </a:solidFill>
              </a:rPr>
              <a:t>destroy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ru-RU" sz="2400" b="1" dirty="0" err="1">
                <a:solidFill>
                  <a:schemeClr val="tx1"/>
                </a:solidFill>
              </a:rPr>
              <a:t>delete</a:t>
            </a:r>
            <a:r>
              <a:rPr lang="ru-RU" sz="2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команды α</a:t>
            </a:r>
            <a:r>
              <a:rPr lang="ru-RU" sz="1600" dirty="0" smtClean="0">
                <a:solidFill>
                  <a:schemeClr val="tx1"/>
                </a:solidFill>
              </a:rPr>
              <a:t>i</a:t>
            </a:r>
            <a:r>
              <a:rPr lang="ru-RU" sz="2400" dirty="0" smtClean="0">
                <a:solidFill>
                  <a:schemeClr val="tx1"/>
                </a:solidFill>
              </a:rPr>
              <a:t>(X</a:t>
            </a:r>
            <a:r>
              <a:rPr lang="ru-RU" sz="16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err="1" smtClean="0">
                <a:solidFill>
                  <a:schemeClr val="tx1"/>
                </a:solidFill>
              </a:rPr>
              <a:t>X</a:t>
            </a:r>
            <a:r>
              <a:rPr lang="ru-RU" sz="1600" dirty="0" err="1" smtClean="0">
                <a:solidFill>
                  <a:schemeClr val="tx1"/>
                </a:solidFill>
              </a:rPr>
              <a:t>k</a:t>
            </a:r>
            <a:r>
              <a:rPr lang="ru-RU" sz="2400" dirty="0">
                <a:solidFill>
                  <a:schemeClr val="tx1"/>
                </a:solidFill>
              </a:rPr>
              <a:t>) не содержат операций </a:t>
            </a:r>
            <a:r>
              <a:rPr lang="ru-RU" sz="2400" b="1" dirty="0" err="1">
                <a:solidFill>
                  <a:schemeClr val="tx1"/>
                </a:solidFill>
              </a:rPr>
              <a:t>create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0259" y="40480"/>
            <a:ext cx="8911687" cy="1280890"/>
          </a:xfrm>
        </p:spPr>
        <p:txBody>
          <a:bodyPr/>
          <a:lstStyle/>
          <a:p>
            <a:r>
              <a:rPr lang="ru-RU" b="1" dirty="0"/>
              <a:t>Мандатная модель Белла-</a:t>
            </a:r>
            <a:r>
              <a:rPr lang="ru-RU" b="1" dirty="0" err="1"/>
              <a:t>ЛаПадулы</a:t>
            </a:r>
            <a:r>
              <a:rPr lang="ru-RU" b="1" dirty="0"/>
              <a:t>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7013" y="1132513"/>
            <a:ext cx="10989578" cy="57254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Одна </a:t>
            </a:r>
            <a:r>
              <a:rPr lang="ru-RU" sz="2200" dirty="0">
                <a:solidFill>
                  <a:schemeClr val="tx1"/>
                </a:solidFill>
              </a:rPr>
              <a:t>из первых моделей безопасности - и впоследствии наиболее часто используемой - была разработана Дэвидом Беллом и Леонардо </a:t>
            </a:r>
            <a:r>
              <a:rPr lang="ru-RU" sz="2200" dirty="0" err="1" smtClean="0">
                <a:solidFill>
                  <a:schemeClr val="tx1"/>
                </a:solidFill>
              </a:rPr>
              <a:t>ЛаПадула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для моделирования работы </a:t>
            </a:r>
            <a:r>
              <a:rPr lang="ru-RU" sz="2200" dirty="0" smtClean="0">
                <a:solidFill>
                  <a:schemeClr val="tx1"/>
                </a:solidFill>
              </a:rPr>
              <a:t>компьютера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Мандатная </a:t>
            </a:r>
            <a:r>
              <a:rPr lang="ru-RU" sz="2200" dirty="0">
                <a:solidFill>
                  <a:schemeClr val="tx1"/>
                </a:solidFill>
              </a:rPr>
              <a:t>модель управления доступом основана на правилах секретного документооборота, принятых в государственных и правительственных учреждениях многих стран. Основным положением политики Белла-</a:t>
            </a:r>
            <a:r>
              <a:rPr lang="ru-RU" sz="2200" dirty="0" err="1">
                <a:solidFill>
                  <a:schemeClr val="tx1"/>
                </a:solidFill>
              </a:rPr>
              <a:t>ЛаПадулы</a:t>
            </a:r>
            <a:r>
              <a:rPr lang="ru-RU" sz="2200" dirty="0">
                <a:solidFill>
                  <a:schemeClr val="tx1"/>
                </a:solidFill>
              </a:rPr>
              <a:t>, взятым ими из реальной жизни, является назначение всем участникам процесса обработки защищаемой информации, и документам, в которых она содержится, специальной метки, например, </a:t>
            </a:r>
            <a:r>
              <a:rPr lang="ru-RU" sz="2200" i="1" dirty="0">
                <a:solidFill>
                  <a:schemeClr val="tx1"/>
                </a:solidFill>
              </a:rPr>
              <a:t>секретно, сов.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i="1" dirty="0">
                <a:solidFill>
                  <a:schemeClr val="tx1"/>
                </a:solidFill>
              </a:rPr>
              <a:t>секретно</a:t>
            </a:r>
            <a:r>
              <a:rPr lang="ru-RU" sz="2200" dirty="0">
                <a:solidFill>
                  <a:schemeClr val="tx1"/>
                </a:solidFill>
              </a:rPr>
              <a:t> и т. д, получившей название </a:t>
            </a:r>
            <a:r>
              <a:rPr lang="ru-RU" sz="2200" b="1" i="1" dirty="0">
                <a:solidFill>
                  <a:schemeClr val="tx1"/>
                </a:solidFill>
              </a:rPr>
              <a:t>уровня безопасности</a:t>
            </a:r>
            <a:r>
              <a:rPr lang="ru-RU" sz="2200" dirty="0">
                <a:solidFill>
                  <a:schemeClr val="tx1"/>
                </a:solidFill>
              </a:rPr>
              <a:t>. Все уровни безопасности упорядочиваются с помощью установленного отношения доминирования, например, уровень </a:t>
            </a:r>
            <a:r>
              <a:rPr lang="ru-RU" sz="2200" i="1" dirty="0">
                <a:solidFill>
                  <a:schemeClr val="tx1"/>
                </a:solidFill>
              </a:rPr>
              <a:t>сов. секретно</a:t>
            </a:r>
            <a:r>
              <a:rPr lang="ru-RU" sz="2200" dirty="0">
                <a:solidFill>
                  <a:schemeClr val="tx1"/>
                </a:solidFill>
              </a:rPr>
              <a:t> считается более высоким чем уровень </a:t>
            </a:r>
            <a:r>
              <a:rPr lang="ru-RU" sz="2200" i="1" dirty="0">
                <a:solidFill>
                  <a:schemeClr val="tx1"/>
                </a:solidFill>
              </a:rPr>
              <a:t>секретно</a:t>
            </a:r>
            <a:r>
              <a:rPr lang="ru-RU" sz="2200" dirty="0">
                <a:solidFill>
                  <a:schemeClr val="tx1"/>
                </a:solidFill>
              </a:rPr>
              <a:t>, или доминирует над ним. Контроль доступа осуществляется в зависимости от уровней безопасности взаимодействующих сторон на основании двух простых правил: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305" y="0"/>
            <a:ext cx="8911687" cy="1280890"/>
          </a:xfrm>
        </p:spPr>
        <p:txBody>
          <a:bodyPr/>
          <a:lstStyle/>
          <a:p>
            <a:r>
              <a:rPr lang="ru-RU" b="1" dirty="0"/>
              <a:t>Мандатная модель Белла-</a:t>
            </a:r>
            <a:r>
              <a:rPr lang="ru-RU" b="1" dirty="0" err="1"/>
              <a:t>ЛаПадулы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104" y="640445"/>
            <a:ext cx="10232717" cy="61933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Контроль доступа осуществляется в зависимости от уровней безопасности взаимодействующих сторон на основании двух простых правил:</a:t>
            </a:r>
          </a:p>
          <a:p>
            <a:pPr lvl="0" algn="just" fontAlgn="base">
              <a:buFont typeface="+mj-lt"/>
              <a:buAutoNum type="arabicPeriod"/>
            </a:pPr>
            <a:r>
              <a:rPr lang="ru-RU" sz="2200" i="1" dirty="0">
                <a:solidFill>
                  <a:schemeClr val="tx1"/>
                </a:solidFill>
              </a:rPr>
              <a:t>Уполномоченное лицо (субъект) имеет право читать только те документы, уровень безопасности которых не превышает его собственный уровень безопасности.</a:t>
            </a:r>
          </a:p>
          <a:p>
            <a:pPr lvl="0" algn="just" fontAlgn="base">
              <a:buFont typeface="+mj-lt"/>
              <a:buAutoNum type="arabicPeriod"/>
            </a:pPr>
            <a:r>
              <a:rPr lang="ru-RU" sz="2200" i="1" dirty="0">
                <a:solidFill>
                  <a:schemeClr val="tx1"/>
                </a:solidFill>
              </a:rPr>
              <a:t>Уполномоченное лицо (субъект) имеет право заносить информацию только в те документы, уровень безопасности которых не ниже его собственного уровня безопасности</a:t>
            </a:r>
            <a:r>
              <a:rPr lang="ru-RU" sz="2200" i="1" dirty="0" smtClean="0">
                <a:solidFill>
                  <a:schemeClr val="tx1"/>
                </a:solidFill>
              </a:rPr>
              <a:t>.</a:t>
            </a:r>
            <a:endParaRPr lang="en-US" sz="2200" i="1" dirty="0" smtClean="0">
              <a:solidFill>
                <a:schemeClr val="tx1"/>
              </a:solidFill>
            </a:endParaRPr>
          </a:p>
          <a:p>
            <a:pPr marL="0" lvl="0" indent="0" algn="just" fontAlgn="base"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Первое </a:t>
            </a:r>
            <a:r>
              <a:rPr lang="ru-RU" sz="2200" dirty="0">
                <a:solidFill>
                  <a:schemeClr val="tx1"/>
                </a:solidFill>
              </a:rPr>
              <a:t>правило обеспечивает защиту информации, обрабатываемой более доверенными (высокоуровневыми) лицами, от доступа со стороны менее доверенных (низкоуровневых). </a:t>
            </a: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Второе правило (далее мы увидим, что оно более важное) предотвращает утечку информации (сознательную или несознательную) со стороны высокоуровневых участников процесса обработки информации к низкоуровневым.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05" y="650236"/>
            <a:ext cx="8610958" cy="4789714"/>
          </a:xfrm>
        </p:spPr>
      </p:pic>
    </p:spTree>
    <p:extLst>
      <p:ext uri="{BB962C8B-B14F-4D97-AF65-F5344CB8AC3E}">
        <p14:creationId xmlns:p14="http://schemas.microsoft.com/office/powerpoint/2010/main" val="18096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2477" y="332456"/>
            <a:ext cx="10423100" cy="652554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ru-RU" sz="3200" baseline="30000" dirty="0">
                <a:solidFill>
                  <a:schemeClr val="tx1"/>
                </a:solidFill>
              </a:rPr>
              <a:t>Система в модели безопасности </a:t>
            </a:r>
            <a:r>
              <a:rPr lang="ru-RU" sz="3200" b="1" i="1" baseline="30000" dirty="0">
                <a:solidFill>
                  <a:schemeClr val="tx1"/>
                </a:solidFill>
              </a:rPr>
              <a:t>Белла-</a:t>
            </a:r>
            <a:r>
              <a:rPr lang="ru-RU" sz="3200" b="1" i="1" baseline="30000" dirty="0" err="1">
                <a:solidFill>
                  <a:schemeClr val="tx1"/>
                </a:solidFill>
              </a:rPr>
              <a:t>ЛаПадулы</a:t>
            </a:r>
            <a:r>
              <a:rPr lang="ru-RU" sz="3200" baseline="30000" dirty="0">
                <a:solidFill>
                  <a:schemeClr val="tx1"/>
                </a:solidFill>
              </a:rPr>
              <a:t>, как и в модели </a:t>
            </a:r>
            <a:r>
              <a:rPr lang="ru-RU" sz="3200" b="1" i="1" baseline="30000" dirty="0" err="1">
                <a:solidFill>
                  <a:schemeClr val="tx1"/>
                </a:solidFill>
              </a:rPr>
              <a:t>Харрисона</a:t>
            </a:r>
            <a:r>
              <a:rPr lang="ru-RU" sz="3200" b="1" i="1" baseline="30000" dirty="0">
                <a:solidFill>
                  <a:schemeClr val="tx1"/>
                </a:solidFill>
              </a:rPr>
              <a:t>-</a:t>
            </a:r>
            <a:r>
              <a:rPr lang="ru-RU" sz="3200" b="1" i="1" baseline="30000" dirty="0" err="1">
                <a:solidFill>
                  <a:schemeClr val="tx1"/>
                </a:solidFill>
              </a:rPr>
              <a:t>Руззо</a:t>
            </a:r>
            <a:r>
              <a:rPr lang="ru-RU" sz="3200" b="1" i="1" baseline="30000" dirty="0">
                <a:solidFill>
                  <a:schemeClr val="tx1"/>
                </a:solidFill>
              </a:rPr>
              <a:t>-Ульмана</a:t>
            </a:r>
            <a:r>
              <a:rPr lang="ru-RU" sz="3200" baseline="30000" dirty="0">
                <a:solidFill>
                  <a:schemeClr val="tx1"/>
                </a:solidFill>
              </a:rPr>
              <a:t>, представляется в виде множеств субъектов S, объектов О (множество объектов включает множество субъектов, S⊂O) и прав доступа </a:t>
            </a:r>
            <a:r>
              <a:rPr lang="ru-RU" sz="3200" baseline="30000" dirty="0" err="1">
                <a:solidFill>
                  <a:schemeClr val="tx1"/>
                </a:solidFill>
              </a:rPr>
              <a:t>геаd</a:t>
            </a:r>
            <a:r>
              <a:rPr lang="ru-RU" sz="3200" baseline="30000" dirty="0">
                <a:solidFill>
                  <a:schemeClr val="tx1"/>
                </a:solidFill>
              </a:rPr>
              <a:t>(чтение) и </a:t>
            </a:r>
            <a:r>
              <a:rPr lang="ru-RU" sz="3200" baseline="30000" dirty="0" err="1">
                <a:solidFill>
                  <a:schemeClr val="tx1"/>
                </a:solidFill>
              </a:rPr>
              <a:t>wгitе</a:t>
            </a:r>
            <a:r>
              <a:rPr lang="ru-RU" sz="3200" baseline="30000" dirty="0">
                <a:solidFill>
                  <a:schemeClr val="tx1"/>
                </a:solidFill>
              </a:rPr>
              <a:t>(запись). </a:t>
            </a:r>
          </a:p>
          <a:p>
            <a:pPr marL="0" lvl="0" indent="0" algn="just">
              <a:buNone/>
            </a:pPr>
            <a:r>
              <a:rPr lang="ru-RU" sz="3200" baseline="30000" dirty="0">
                <a:solidFill>
                  <a:schemeClr val="tx1"/>
                </a:solidFill>
              </a:rPr>
              <a:t>В мандатной модели рассматриваются только эти два вида доступа, и, хотя она может быть расширена введением дополнительных прав (например, правом на добавление информации, выполнение программ и т.д.), все они будут отображаться в базовые (чтение и запись). Использование столь жесткого подхода, не позволяющего осуществлять гибкое управление доступом, объясняется тем, что в мандатной модели контролируются не операции, осуществляемые субъектом над объектом, а потоки информации, которые могут быть только двух видов: либо от субъекта к объекту (запись), либо от объекта  субъекту (чтение).</a:t>
            </a:r>
          </a:p>
          <a:p>
            <a:pPr marL="0" lvl="0" indent="0" algn="just">
              <a:buNone/>
            </a:pPr>
            <a:r>
              <a:rPr lang="ru-RU" sz="3200" baseline="30000" dirty="0">
                <a:solidFill>
                  <a:schemeClr val="tx1"/>
                </a:solidFill>
              </a:rPr>
              <a:t>Уровни безопасности субъектов и объектов задаются с помощью функции уровня безопасности F:S∪O→L.</a:t>
            </a:r>
          </a:p>
          <a:p>
            <a:pPr marL="0" indent="0" algn="just">
              <a:buNone/>
            </a:pP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142" y="0"/>
            <a:ext cx="11100619" cy="108670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Дискреционная модель </a:t>
            </a:r>
            <a:r>
              <a:rPr lang="ru-RU" b="1" dirty="0" err="1"/>
              <a:t>Харрисона</a:t>
            </a:r>
            <a:r>
              <a:rPr lang="ru-RU" b="1" dirty="0"/>
              <a:t>-</a:t>
            </a:r>
            <a:r>
              <a:rPr lang="ru-RU" b="1" dirty="0" err="1"/>
              <a:t>Руззо</a:t>
            </a:r>
            <a:r>
              <a:rPr lang="ru-RU" b="1" dirty="0"/>
              <a:t>-Ульмана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0028" y="1086703"/>
            <a:ext cx="9842988" cy="5660086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3200" baseline="30000" dirty="0">
                <a:solidFill>
                  <a:schemeClr val="tx1"/>
                </a:solidFill>
              </a:rPr>
              <a:t>Модель </a:t>
            </a:r>
            <a:r>
              <a:rPr lang="ru-RU" sz="3200" b="1" baseline="30000" dirty="0">
                <a:solidFill>
                  <a:schemeClr val="tx1"/>
                </a:solidFill>
              </a:rPr>
              <a:t>HRU</a:t>
            </a:r>
            <a:r>
              <a:rPr lang="ru-RU" sz="3200" baseline="30000" dirty="0">
                <a:solidFill>
                  <a:schemeClr val="tx1"/>
                </a:solidFill>
              </a:rPr>
              <a:t> (</a:t>
            </a:r>
            <a:r>
              <a:rPr lang="ru-RU" sz="3200" baseline="30000" dirty="0" err="1">
                <a:solidFill>
                  <a:schemeClr val="tx1"/>
                </a:solidFill>
              </a:rPr>
              <a:t>Харрисона</a:t>
            </a:r>
            <a:r>
              <a:rPr lang="ru-RU" sz="3200" baseline="30000" dirty="0">
                <a:solidFill>
                  <a:schemeClr val="tx1"/>
                </a:solidFill>
              </a:rPr>
              <a:t> – </a:t>
            </a:r>
            <a:r>
              <a:rPr lang="ru-RU" sz="3200" baseline="30000" dirty="0" err="1">
                <a:solidFill>
                  <a:schemeClr val="tx1"/>
                </a:solidFill>
              </a:rPr>
              <a:t>Руззо</a:t>
            </a:r>
            <a:r>
              <a:rPr lang="ru-RU" sz="3200" baseline="30000" dirty="0">
                <a:solidFill>
                  <a:schemeClr val="tx1"/>
                </a:solidFill>
              </a:rPr>
              <a:t> - Ульмана) используется для анализа системы защиты, </a:t>
            </a:r>
            <a:r>
              <a:rPr lang="ru-RU" sz="3200" baseline="30000" dirty="0" smtClean="0">
                <a:solidFill>
                  <a:schemeClr val="tx1"/>
                </a:solidFill>
              </a:rPr>
              <a:t>реализующей </a:t>
            </a:r>
            <a:r>
              <a:rPr lang="ru-RU" sz="3200" baseline="30000" dirty="0">
                <a:solidFill>
                  <a:schemeClr val="tx1"/>
                </a:solidFill>
              </a:rPr>
              <a:t>дискреционную политику безопасности, и ее основного элемента - </a:t>
            </a:r>
            <a:r>
              <a:rPr lang="ru-RU" sz="3200" b="1" i="1" baseline="30000" dirty="0">
                <a:solidFill>
                  <a:schemeClr val="tx1"/>
                </a:solidFill>
              </a:rPr>
              <a:t>матрицы доступов</a:t>
            </a:r>
            <a:r>
              <a:rPr lang="ru-RU" sz="3200" baseline="30000" dirty="0">
                <a:solidFill>
                  <a:schemeClr val="tx1"/>
                </a:solidFill>
              </a:rPr>
              <a:t>. При этом система защиты представляется конечным </a:t>
            </a:r>
            <a:r>
              <a:rPr lang="ru-RU" sz="3200" baseline="30000" dirty="0" smtClean="0">
                <a:solidFill>
                  <a:schemeClr val="tx1"/>
                </a:solidFill>
              </a:rPr>
              <a:t>автоматом</a:t>
            </a:r>
            <a:r>
              <a:rPr lang="ru-RU" sz="3200" baseline="30000" dirty="0">
                <a:solidFill>
                  <a:schemeClr val="tx1"/>
                </a:solidFill>
              </a:rPr>
              <a:t>, функционирующим согласно определенным правилам перехода.</a:t>
            </a:r>
          </a:p>
          <a:p>
            <a:pPr marL="0" lvl="0" indent="0" algn="just">
              <a:buNone/>
            </a:pPr>
            <a:r>
              <a:rPr lang="ru-RU" sz="3200" baseline="30000" dirty="0">
                <a:solidFill>
                  <a:schemeClr val="tx1"/>
                </a:solidFill>
              </a:rPr>
              <a:t>Модель </a:t>
            </a:r>
            <a:r>
              <a:rPr lang="ru-RU" sz="3200" b="1" baseline="30000" dirty="0">
                <a:solidFill>
                  <a:schemeClr val="tx1"/>
                </a:solidFill>
              </a:rPr>
              <a:t>HRU</a:t>
            </a:r>
            <a:r>
              <a:rPr lang="ru-RU" sz="3200" baseline="30000" dirty="0">
                <a:solidFill>
                  <a:schemeClr val="tx1"/>
                </a:solidFill>
              </a:rPr>
              <a:t> была впервые предложена в 1971 г. В 1976 г. появилось формальное описание модели. </a:t>
            </a:r>
          </a:p>
          <a:p>
            <a:pPr marL="0" lvl="0" indent="0" algn="just">
              <a:buNone/>
            </a:pPr>
            <a:r>
              <a:rPr lang="ru-RU" sz="3200" baseline="30000" dirty="0">
                <a:solidFill>
                  <a:schemeClr val="tx1"/>
                </a:solidFill>
              </a:rPr>
              <a:t>В рамках этой модели система обработки информации представляется в виде совокупности активных сущностей — субъектов (множество S), которые осуществляют доступ к информации, пассивных сущностей - объектов (множество О), содержащих защищаемую информацию, и конечного множества прав доступа R - {г1р ..., г„}, означающих полномочия на выполнение соответствующих действий (например, </a:t>
            </a:r>
            <a:r>
              <a:rPr lang="ru-RU" sz="3200" i="1" baseline="30000" dirty="0">
                <a:solidFill>
                  <a:schemeClr val="tx1"/>
                </a:solidFill>
              </a:rPr>
              <a:t>чтение, запись, выполнение).</a:t>
            </a:r>
            <a:endParaRPr lang="ru-RU" sz="3200" baseline="30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4396" y="137413"/>
            <a:ext cx="10857604" cy="98346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Классическая мандатная модель Белла-</a:t>
            </a:r>
            <a:r>
              <a:rPr lang="ru-RU" b="1" dirty="0" err="1"/>
              <a:t>ЛаПадулы</a:t>
            </a:r>
            <a:r>
              <a:rPr lang="ru-RU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5011" y="864706"/>
            <a:ext cx="10726989" cy="58903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</a:rPr>
              <a:t>В мандатных моделях функция уровня безопасности F вместе с решеткой уровней определяют все допустимые отношения доступа между сущностями системы, поэтому множество </a:t>
            </a:r>
            <a:r>
              <a:rPr lang="ru-RU" sz="2000" b="1" dirty="0">
                <a:solidFill>
                  <a:schemeClr val="tx1"/>
                </a:solidFill>
              </a:rPr>
              <a:t>состояний</a:t>
            </a:r>
            <a:r>
              <a:rPr lang="ru-RU" sz="2000" dirty="0">
                <a:solidFill>
                  <a:schemeClr val="tx1"/>
                </a:solidFill>
              </a:rPr>
              <a:t> системы V представляется в виде набора упорядоченных пар (F,M), где М - это матрица доступа, отражающая текущую ситуацию с правами доступа субъектов к объектам, содержание которой аналогично матрице прав доступа в модели </a:t>
            </a:r>
            <a:r>
              <a:rPr lang="ru-RU" sz="2000" dirty="0" err="1">
                <a:solidFill>
                  <a:schemeClr val="tx1"/>
                </a:solidFill>
              </a:rPr>
              <a:t>Харрисона</a:t>
            </a:r>
            <a:r>
              <a:rPr lang="ru-RU" sz="2000" dirty="0">
                <a:solidFill>
                  <a:schemeClr val="tx1"/>
                </a:solidFill>
              </a:rPr>
              <a:t>- </a:t>
            </a:r>
            <a:r>
              <a:rPr lang="ru-RU" sz="2000" dirty="0" err="1">
                <a:solidFill>
                  <a:schemeClr val="tx1"/>
                </a:solidFill>
              </a:rPr>
              <a:t>Руззо</a:t>
            </a:r>
            <a:r>
              <a:rPr lang="ru-RU" sz="2000" dirty="0">
                <a:solidFill>
                  <a:schemeClr val="tx1"/>
                </a:solidFill>
              </a:rPr>
              <a:t>- Ульмана, но набор прав ограничен правами </a:t>
            </a:r>
            <a:r>
              <a:rPr lang="ru-RU" sz="2000" dirty="0" err="1">
                <a:solidFill>
                  <a:schemeClr val="tx1"/>
                </a:solidFill>
              </a:rPr>
              <a:t>read</a:t>
            </a:r>
            <a:r>
              <a:rPr lang="ru-RU" sz="2000" dirty="0">
                <a:solidFill>
                  <a:schemeClr val="tx1"/>
                </a:solidFill>
              </a:rPr>
              <a:t> и </a:t>
            </a:r>
            <a:r>
              <a:rPr lang="ru-RU" sz="2000" dirty="0" err="1">
                <a:solidFill>
                  <a:schemeClr val="tx1"/>
                </a:solidFill>
              </a:rPr>
              <a:t>write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</a:rPr>
              <a:t>Модель системы Σ(</a:t>
            </a:r>
            <a:r>
              <a:rPr lang="ru-RU" sz="2000" dirty="0" err="1">
                <a:solidFill>
                  <a:schemeClr val="tx1"/>
                </a:solidFill>
              </a:rPr>
              <a:t>Vo,R,T</a:t>
            </a:r>
            <a:r>
              <a:rPr lang="ru-RU" sz="2000" dirty="0">
                <a:solidFill>
                  <a:schemeClr val="tx1"/>
                </a:solidFill>
              </a:rPr>
              <a:t>) состоит из начального состояния </a:t>
            </a:r>
            <a:r>
              <a:rPr lang="ru-RU" sz="2000" dirty="0" err="1">
                <a:solidFill>
                  <a:schemeClr val="tx1"/>
                </a:solidFill>
              </a:rPr>
              <a:t>Vo</a:t>
            </a:r>
            <a:r>
              <a:rPr lang="ru-RU" sz="2000" dirty="0">
                <a:solidFill>
                  <a:schemeClr val="tx1"/>
                </a:solidFill>
              </a:rPr>
              <a:t>, множества запросов R и функции перехода T:(VxR)→V, которая в ходе выполнения запроса переводит систему из одного состояния в другое. Система, находящаяся в состоянии ∨∈V, при получении запроса </a:t>
            </a:r>
            <a:r>
              <a:rPr lang="ru-RU" sz="2000" dirty="0" err="1">
                <a:solidFill>
                  <a:schemeClr val="tx1"/>
                </a:solidFill>
              </a:rPr>
              <a:t>r∈R</a:t>
            </a:r>
            <a:r>
              <a:rPr lang="ru-RU" sz="2000" dirty="0">
                <a:solidFill>
                  <a:schemeClr val="tx1"/>
                </a:solidFill>
              </a:rPr>
              <a:t>, переходит в следующее состояние v* =T(</a:t>
            </a:r>
            <a:r>
              <a:rPr lang="ru-RU" sz="2000" dirty="0" err="1">
                <a:solidFill>
                  <a:schemeClr val="tx1"/>
                </a:solidFill>
              </a:rPr>
              <a:t>v,r</a:t>
            </a:r>
            <a:r>
              <a:rPr lang="ru-RU" sz="2000" dirty="0">
                <a:solidFill>
                  <a:schemeClr val="tx1"/>
                </a:solidFill>
              </a:rPr>
              <a:t>). Состояние V достижимо в системе Σ(</a:t>
            </a:r>
            <a:r>
              <a:rPr lang="ru-RU" sz="2000" dirty="0" err="1">
                <a:solidFill>
                  <a:schemeClr val="tx1"/>
                </a:solidFill>
              </a:rPr>
              <a:t>vo,R,T</a:t>
            </a:r>
            <a:r>
              <a:rPr lang="ru-RU" sz="2000" dirty="0">
                <a:solidFill>
                  <a:schemeClr val="tx1"/>
                </a:solidFill>
              </a:rPr>
              <a:t>) тогда и только тогда, когда существует последовательность (r</a:t>
            </a:r>
            <a:r>
              <a:rPr lang="ru-RU" sz="1600" dirty="0">
                <a:solidFill>
                  <a:schemeClr val="tx1"/>
                </a:solidFill>
              </a:rPr>
              <a:t>0</a:t>
            </a:r>
            <a:r>
              <a:rPr lang="ru-RU" sz="2000" dirty="0">
                <a:solidFill>
                  <a:schemeClr val="tx1"/>
                </a:solidFill>
              </a:rPr>
              <a:t>,v</a:t>
            </a:r>
            <a:r>
              <a:rPr lang="ru-RU" sz="1600" dirty="0">
                <a:solidFill>
                  <a:schemeClr val="tx1"/>
                </a:solidFill>
              </a:rPr>
              <a:t>0</a:t>
            </a:r>
            <a:r>
              <a:rPr lang="ru-RU" sz="2000" dirty="0">
                <a:solidFill>
                  <a:schemeClr val="tx1"/>
                </a:solidFill>
              </a:rPr>
              <a:t>)... (</a:t>
            </a:r>
            <a:r>
              <a:rPr lang="ru-RU" sz="2000" dirty="0" smtClean="0">
                <a:solidFill>
                  <a:schemeClr val="tx1"/>
                </a:solidFill>
              </a:rPr>
              <a:t>r</a:t>
            </a:r>
            <a:r>
              <a:rPr lang="ru-RU" sz="1600" dirty="0" smtClean="0">
                <a:solidFill>
                  <a:schemeClr val="tx1"/>
                </a:solidFill>
              </a:rPr>
              <a:t>n-1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smtClean="0">
                <a:solidFill>
                  <a:schemeClr val="tx1"/>
                </a:solidFill>
              </a:rPr>
              <a:t>v</a:t>
            </a:r>
            <a:r>
              <a:rPr lang="ru-RU" sz="1600" dirty="0" smtClean="0">
                <a:solidFill>
                  <a:schemeClr val="tx1"/>
                </a:solidFill>
              </a:rPr>
              <a:t>n-1</a:t>
            </a:r>
            <a:r>
              <a:rPr lang="ru-RU" sz="2000" dirty="0">
                <a:solidFill>
                  <a:schemeClr val="tx1"/>
                </a:solidFill>
              </a:rPr>
              <a:t>) (</a:t>
            </a:r>
            <a:r>
              <a:rPr lang="ru-RU" sz="2000" dirty="0" err="1" smtClean="0">
                <a:solidFill>
                  <a:schemeClr val="tx1"/>
                </a:solidFill>
              </a:rPr>
              <a:t>r</a:t>
            </a:r>
            <a:r>
              <a:rPr lang="ru-RU" sz="1600" dirty="0" err="1" smtClean="0">
                <a:solidFill>
                  <a:schemeClr val="tx1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smtClean="0">
                <a:solidFill>
                  <a:schemeClr val="tx1"/>
                </a:solidFill>
              </a:rPr>
              <a:t>v</a:t>
            </a:r>
            <a:r>
              <a:rPr lang="ru-RU" sz="2000" dirty="0">
                <a:solidFill>
                  <a:schemeClr val="tx1"/>
                </a:solidFill>
              </a:rPr>
              <a:t>) &gt; такая, что T(</a:t>
            </a:r>
            <a:r>
              <a:rPr lang="ru-RU" sz="2000" dirty="0" err="1">
                <a:solidFill>
                  <a:schemeClr val="tx1"/>
                </a:solidFill>
              </a:rPr>
              <a:t>r</a:t>
            </a:r>
            <a:r>
              <a:rPr lang="ru-RU" sz="1600" dirty="0" err="1">
                <a:solidFill>
                  <a:schemeClr val="tx1"/>
                </a:solidFill>
              </a:rPr>
              <a:t>i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v</a:t>
            </a:r>
            <a:r>
              <a:rPr lang="ru-RU" sz="1600" dirty="0" err="1">
                <a:solidFill>
                  <a:schemeClr val="tx1"/>
                </a:solidFill>
              </a:rPr>
              <a:t>i</a:t>
            </a:r>
            <a:r>
              <a:rPr lang="ru-RU" sz="2000" dirty="0">
                <a:solidFill>
                  <a:schemeClr val="tx1"/>
                </a:solidFill>
              </a:rPr>
              <a:t>) = v</a:t>
            </a:r>
            <a:r>
              <a:rPr lang="ru-RU" sz="1600" dirty="0">
                <a:solidFill>
                  <a:schemeClr val="tx1"/>
                </a:solidFill>
              </a:rPr>
              <a:t>i</a:t>
            </a:r>
            <a:r>
              <a:rPr lang="ru-RU" sz="2000" dirty="0">
                <a:solidFill>
                  <a:schemeClr val="tx1"/>
                </a:solidFill>
              </a:rPr>
              <a:t>+1 для 0≤i&lt;n. Заметим, что для любой системы </a:t>
            </a:r>
            <a:r>
              <a:rPr lang="ru-RU" sz="2000" dirty="0" err="1">
                <a:solidFill>
                  <a:schemeClr val="tx1"/>
                </a:solidFill>
              </a:rPr>
              <a:t>Vo</a:t>
            </a:r>
            <a:r>
              <a:rPr lang="ru-RU" sz="2000" dirty="0">
                <a:solidFill>
                  <a:schemeClr val="tx1"/>
                </a:solidFill>
              </a:rPr>
              <a:t> тривиально достижимо.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</a:rPr>
              <a:t>Как и для дискреционной модели состояния системы делятся на безопасные, в которых отношения доступа не противоречат установленным в модели правилам, и небезопасные, в которых эти правила нарушаются и происходит утечка информации.</a:t>
            </a:r>
          </a:p>
          <a:p>
            <a:pPr marL="0" indent="0" algn="just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22" y="1264555"/>
            <a:ext cx="9603716" cy="4143468"/>
          </a:xfrm>
        </p:spPr>
      </p:pic>
    </p:spTree>
    <p:extLst>
      <p:ext uri="{BB962C8B-B14F-4D97-AF65-F5344CB8AC3E}">
        <p14:creationId xmlns:p14="http://schemas.microsoft.com/office/powerpoint/2010/main" val="2843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матрицы доступа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2" b="38526"/>
          <a:stretch/>
        </p:blipFill>
        <p:spPr>
          <a:xfrm>
            <a:off x="592772" y="1444171"/>
            <a:ext cx="11007096" cy="2907696"/>
          </a:xfrm>
        </p:spPr>
      </p:pic>
      <p:sp>
        <p:nvSpPr>
          <p:cNvPr id="3" name="TextBox 2"/>
          <p:cNvSpPr txBox="1"/>
          <p:nvPr/>
        </p:nvSpPr>
        <p:spPr>
          <a:xfrm>
            <a:off x="3242734" y="4792133"/>
            <a:ext cx="38860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Виды:</a:t>
            </a:r>
          </a:p>
          <a:p>
            <a:r>
              <a:rPr lang="ru-RU" dirty="0" smtClean="0"/>
              <a:t>Ч – чтение</a:t>
            </a:r>
          </a:p>
          <a:p>
            <a:r>
              <a:rPr lang="ru-RU" dirty="0" smtClean="0"/>
              <a:t>М – модификация (изменение)</a:t>
            </a:r>
          </a:p>
          <a:p>
            <a:r>
              <a:rPr lang="ru-RU" dirty="0" smtClean="0"/>
              <a:t>С – создание</a:t>
            </a:r>
          </a:p>
          <a:p>
            <a:r>
              <a:rPr lang="ru-RU" dirty="0" smtClean="0"/>
              <a:t>У – удаление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0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37" y="137413"/>
            <a:ext cx="11270560" cy="12808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Дискреционная модель </a:t>
            </a:r>
            <a:r>
              <a:rPr lang="ru-RU" b="1" dirty="0" err="1"/>
              <a:t>Харрисона</a:t>
            </a:r>
            <a:r>
              <a:rPr lang="ru-RU" b="1" dirty="0"/>
              <a:t>-</a:t>
            </a:r>
            <a:r>
              <a:rPr lang="ru-RU" b="1" dirty="0" err="1"/>
              <a:t>Руззо</a:t>
            </a:r>
            <a:r>
              <a:rPr lang="ru-RU" b="1" dirty="0"/>
              <a:t>-Ульмана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7542" y="809897"/>
            <a:ext cx="10437223" cy="604810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3200" baseline="30000" dirty="0">
                <a:solidFill>
                  <a:schemeClr val="tx1"/>
                </a:solidFill>
              </a:rPr>
              <a:t>Причем для того, чтобы включить в область действия модели и отношения между субъектами, принято считать, что все субъекты одновременно являются и объектами — </a:t>
            </a:r>
            <a:r>
              <a:rPr lang="ru-RU" sz="3200" b="1" baseline="30000" dirty="0" err="1">
                <a:solidFill>
                  <a:schemeClr val="tx1"/>
                </a:solidFill>
              </a:rPr>
              <a:t>ScO</a:t>
            </a:r>
            <a:r>
              <a:rPr lang="ru-RU" sz="3200" baseline="30000" dirty="0">
                <a:solidFill>
                  <a:schemeClr val="tx1"/>
                </a:solidFill>
              </a:rPr>
              <a:t>. </a:t>
            </a:r>
          </a:p>
          <a:p>
            <a:pPr marL="0" lvl="0" indent="0" algn="just">
              <a:buNone/>
            </a:pPr>
            <a:r>
              <a:rPr lang="ru-RU" sz="3200" i="1" baseline="30000" dirty="0">
                <a:solidFill>
                  <a:schemeClr val="tx1"/>
                </a:solidFill>
              </a:rPr>
              <a:t>Поведение системы </a:t>
            </a:r>
            <a:r>
              <a:rPr lang="ru-RU" sz="3200" baseline="30000" dirty="0">
                <a:solidFill>
                  <a:schemeClr val="tx1"/>
                </a:solidFill>
              </a:rPr>
              <a:t>моделируется с помощью понятия </a:t>
            </a:r>
            <a:r>
              <a:rPr lang="ru-RU" sz="3200" b="1" i="1" u="sng" baseline="30000" dirty="0">
                <a:solidFill>
                  <a:schemeClr val="tx1"/>
                </a:solidFill>
              </a:rPr>
              <a:t>состояния.</a:t>
            </a:r>
            <a:r>
              <a:rPr lang="ru-RU" sz="3200" baseline="30000" dirty="0">
                <a:solidFill>
                  <a:schemeClr val="tx1"/>
                </a:solidFill>
              </a:rPr>
              <a:t> Пространство состояний системы образуется декартовым произведением множеств составляющих ее объектов, субъектов и прав — </a:t>
            </a:r>
            <a:r>
              <a:rPr lang="ru-RU" sz="3200" b="1" baseline="30000" dirty="0" err="1">
                <a:solidFill>
                  <a:schemeClr val="tx1"/>
                </a:solidFill>
              </a:rPr>
              <a:t>OxSxR</a:t>
            </a:r>
            <a:r>
              <a:rPr lang="ru-RU" sz="3200" baseline="30000" dirty="0">
                <a:solidFill>
                  <a:schemeClr val="tx1"/>
                </a:solidFill>
              </a:rPr>
              <a:t>. </a:t>
            </a:r>
          </a:p>
          <a:p>
            <a:pPr marL="0" lvl="0" indent="0" algn="just">
              <a:buNone/>
            </a:pPr>
            <a:r>
              <a:rPr lang="ru-RU" sz="3200" i="1" baseline="30000" dirty="0">
                <a:solidFill>
                  <a:schemeClr val="tx1"/>
                </a:solidFill>
              </a:rPr>
              <a:t>Текущее состояние системы </a:t>
            </a:r>
            <a:r>
              <a:rPr lang="ru-RU" sz="3200" b="1" baseline="30000" dirty="0">
                <a:solidFill>
                  <a:schemeClr val="tx1"/>
                </a:solidFill>
              </a:rPr>
              <a:t>Q</a:t>
            </a:r>
            <a:r>
              <a:rPr lang="ru-RU" sz="3200" baseline="30000" dirty="0">
                <a:solidFill>
                  <a:schemeClr val="tx1"/>
                </a:solidFill>
              </a:rPr>
              <a:t> в этом пространстве определяется тройкой, состоящей из множества субъектов, множества объектов и матрицы прав доступа М, описывающей </a:t>
            </a:r>
            <a:r>
              <a:rPr lang="ru-RU" sz="3200" u="sng" baseline="30000" dirty="0">
                <a:solidFill>
                  <a:schemeClr val="tx1"/>
                </a:solidFill>
              </a:rPr>
              <a:t>текущие </a:t>
            </a:r>
            <a:r>
              <a:rPr lang="ru-RU" sz="3200" baseline="30000" dirty="0">
                <a:solidFill>
                  <a:schemeClr val="tx1"/>
                </a:solidFill>
              </a:rPr>
              <a:t>права доступа субъектов к объектам, — </a:t>
            </a:r>
            <a:r>
              <a:rPr lang="ru-RU" sz="3200" b="1" baseline="30000" dirty="0">
                <a:solidFill>
                  <a:schemeClr val="tx1"/>
                </a:solidFill>
              </a:rPr>
              <a:t>Q=(</a:t>
            </a:r>
            <a:r>
              <a:rPr lang="ru-RU" sz="3200" b="1" baseline="30000" dirty="0" smtClean="0">
                <a:solidFill>
                  <a:schemeClr val="tx1"/>
                </a:solidFill>
              </a:rPr>
              <a:t>S,</a:t>
            </a:r>
            <a:r>
              <a:rPr lang="en-US" sz="3200" b="1" baseline="30000" dirty="0" smtClean="0">
                <a:solidFill>
                  <a:schemeClr val="tx1"/>
                </a:solidFill>
              </a:rPr>
              <a:t>O</a:t>
            </a:r>
            <a:r>
              <a:rPr lang="ru-RU" sz="3200" b="1" baseline="30000" dirty="0" smtClean="0">
                <a:solidFill>
                  <a:schemeClr val="tx1"/>
                </a:solidFill>
              </a:rPr>
              <a:t>,M</a:t>
            </a:r>
            <a:r>
              <a:rPr lang="ru-RU" sz="3200" b="1" baseline="30000" dirty="0">
                <a:solidFill>
                  <a:schemeClr val="tx1"/>
                </a:solidFill>
              </a:rPr>
              <a:t>)</a:t>
            </a:r>
            <a:r>
              <a:rPr lang="ru-RU" sz="3200" baseline="30000" dirty="0">
                <a:solidFill>
                  <a:schemeClr val="tx1"/>
                </a:solidFill>
              </a:rPr>
              <a:t>. Строки матрицы соответствуют субъектам, а столбцы -- объектам, поскольку множество объектов включает в себя множество субъектов, матрица имеет вид прямоугольника. Любая ячейка матрицы </a:t>
            </a:r>
            <a:r>
              <a:rPr lang="ru-RU" sz="3200" b="1" baseline="30000" dirty="0">
                <a:solidFill>
                  <a:schemeClr val="tx1"/>
                </a:solidFill>
              </a:rPr>
              <a:t>M[s,0] </a:t>
            </a:r>
            <a:r>
              <a:rPr lang="ru-RU" sz="3200" baseline="30000" dirty="0">
                <a:solidFill>
                  <a:schemeClr val="tx1"/>
                </a:solidFill>
              </a:rPr>
              <a:t>содержит набор прав субъекта </a:t>
            </a:r>
            <a:r>
              <a:rPr lang="ru-RU" sz="3200" b="1" baseline="30000" dirty="0">
                <a:solidFill>
                  <a:schemeClr val="tx1"/>
                </a:solidFill>
              </a:rPr>
              <a:t>s</a:t>
            </a:r>
            <a:r>
              <a:rPr lang="ru-RU" sz="3200" baseline="30000" dirty="0">
                <a:solidFill>
                  <a:schemeClr val="tx1"/>
                </a:solidFill>
              </a:rPr>
              <a:t> к объекту </a:t>
            </a:r>
            <a:r>
              <a:rPr lang="ru-RU" sz="3200" b="1" baseline="30000" dirty="0">
                <a:solidFill>
                  <a:schemeClr val="tx1"/>
                </a:solidFill>
              </a:rPr>
              <a:t>О</a:t>
            </a:r>
            <a:r>
              <a:rPr lang="ru-RU" sz="3200" baseline="30000" dirty="0">
                <a:solidFill>
                  <a:schemeClr val="tx1"/>
                </a:solidFill>
              </a:rPr>
              <a:t>, принадлежащих множеству прав доступа </a:t>
            </a:r>
            <a:r>
              <a:rPr lang="ru-RU" sz="3200" b="1" baseline="30000" dirty="0">
                <a:solidFill>
                  <a:schemeClr val="tx1"/>
                </a:solidFill>
              </a:rPr>
              <a:t>R</a:t>
            </a:r>
            <a:r>
              <a:rPr lang="ru-RU" sz="3200" baseline="30000" dirty="0">
                <a:solidFill>
                  <a:schemeClr val="tx1"/>
                </a:solidFill>
              </a:rPr>
              <a:t>. Поведение системы во времени моделируется переходами между различными состояниями. </a:t>
            </a:r>
          </a:p>
          <a:p>
            <a:pPr marL="0" indent="0" algn="just"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4574" y="0"/>
            <a:ext cx="10989276" cy="122411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Переход осуществляется путем внесения изменений в матрицу М с помощью команд следующего вида: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60" y="1637468"/>
            <a:ext cx="11248103" cy="48423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err="1">
                <a:solidFill>
                  <a:schemeClr val="tx1"/>
                </a:solidFill>
              </a:rPr>
              <a:t>Command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α (х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х</a:t>
            </a:r>
            <a:r>
              <a:rPr lang="ru-RU" sz="1600" dirty="0" err="1">
                <a:solidFill>
                  <a:schemeClr val="tx1"/>
                </a:solidFill>
              </a:rPr>
              <a:t>к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ru-RU" sz="2400" b="1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г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in</a:t>
            </a:r>
            <a:r>
              <a:rPr lang="ru-RU" sz="2400" b="1" dirty="0">
                <a:solidFill>
                  <a:schemeClr val="tx1"/>
                </a:solidFill>
              </a:rPr>
              <a:t> M</a:t>
            </a:r>
            <a:r>
              <a:rPr lang="ru-RU" sz="2400" dirty="0">
                <a:solidFill>
                  <a:schemeClr val="tx1"/>
                </a:solidFill>
              </a:rPr>
              <a:t>[</a:t>
            </a:r>
            <a:r>
              <a:rPr lang="ru-RU" sz="2800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S1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800" dirty="0">
                <a:solidFill>
                  <a:schemeClr val="tx1"/>
                </a:solidFill>
              </a:rPr>
              <a:t>х</a:t>
            </a:r>
            <a:r>
              <a:rPr lang="ru-RU" sz="1600" dirty="0">
                <a:solidFill>
                  <a:schemeClr val="tx1"/>
                </a:solidFill>
              </a:rPr>
              <a:t>O1</a:t>
            </a:r>
            <a:r>
              <a:rPr lang="ru-RU" sz="2400" dirty="0" smtClean="0">
                <a:solidFill>
                  <a:schemeClr val="tx1"/>
                </a:solidFill>
              </a:rPr>
              <a:t>]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>
                <a:solidFill>
                  <a:schemeClr val="tx1"/>
                </a:solidFill>
              </a:rPr>
              <a:t>условия выполнения команды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r</a:t>
            </a:r>
            <a:r>
              <a:rPr lang="ru-RU" sz="1600" dirty="0" smtClean="0">
                <a:solidFill>
                  <a:schemeClr val="tx1"/>
                </a:solidFill>
              </a:rPr>
              <a:t>2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in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M</a:t>
            </a:r>
            <a:r>
              <a:rPr lang="ru-RU" sz="2400" dirty="0" smtClean="0">
                <a:solidFill>
                  <a:schemeClr val="tx1"/>
                </a:solidFill>
              </a:rPr>
              <a:t>[</a:t>
            </a:r>
            <a:r>
              <a:rPr lang="ru-RU" sz="2800" dirty="0" smtClean="0">
                <a:solidFill>
                  <a:schemeClr val="tx1"/>
                </a:solidFill>
              </a:rPr>
              <a:t>х</a:t>
            </a:r>
            <a:r>
              <a:rPr lang="ru-RU" sz="1600" dirty="0" smtClean="0">
                <a:solidFill>
                  <a:schemeClr val="tx1"/>
                </a:solidFill>
              </a:rPr>
              <a:t>S2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800" dirty="0">
                <a:solidFill>
                  <a:schemeClr val="tx1"/>
                </a:solidFill>
              </a:rPr>
              <a:t>х</a:t>
            </a:r>
            <a:r>
              <a:rPr lang="ru-RU" sz="1600" dirty="0">
                <a:solidFill>
                  <a:schemeClr val="tx1"/>
                </a:solidFill>
              </a:rPr>
              <a:t>O2</a:t>
            </a:r>
            <a:r>
              <a:rPr lang="ru-RU" sz="2400" dirty="0">
                <a:solidFill>
                  <a:schemeClr val="tx1"/>
                </a:solidFill>
              </a:rPr>
              <a:t>] </a:t>
            </a:r>
            <a:r>
              <a:rPr lang="ru-RU" sz="2400" b="1" dirty="0" err="1">
                <a:solidFill>
                  <a:schemeClr val="tx1"/>
                </a:solidFill>
              </a:rPr>
              <a:t>and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1600" dirty="0" err="1" smtClean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in M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ru-RU" sz="2800" dirty="0">
                <a:solidFill>
                  <a:schemeClr val="tx1"/>
                </a:solidFill>
              </a:rPr>
              <a:t>х</a:t>
            </a:r>
            <a:r>
              <a:rPr lang="en-US" sz="1600" dirty="0" err="1">
                <a:solidFill>
                  <a:schemeClr val="tx1"/>
                </a:solidFill>
              </a:rPr>
              <a:t>Sm</a:t>
            </a:r>
            <a:r>
              <a:rPr lang="en-US" sz="2400" dirty="0">
                <a:solidFill>
                  <a:schemeClr val="tx1"/>
                </a:solidFill>
              </a:rPr>
              <a:t>,  </a:t>
            </a:r>
            <a:r>
              <a:rPr lang="ru-RU" sz="2800" dirty="0">
                <a:solidFill>
                  <a:schemeClr val="tx1"/>
                </a:solidFill>
              </a:rPr>
              <a:t>х</a:t>
            </a:r>
            <a:r>
              <a:rPr lang="en-US" sz="1600" dirty="0">
                <a:solidFill>
                  <a:schemeClr val="tx1"/>
                </a:solidFill>
              </a:rPr>
              <a:t>Om</a:t>
            </a:r>
            <a:r>
              <a:rPr lang="en-US" sz="2400" dirty="0">
                <a:solidFill>
                  <a:schemeClr val="tx1"/>
                </a:solidFill>
              </a:rPr>
              <a:t>] </a:t>
            </a:r>
            <a:r>
              <a:rPr lang="en-US" sz="2400" b="1" dirty="0">
                <a:solidFill>
                  <a:schemeClr val="tx1"/>
                </a:solidFill>
              </a:rPr>
              <a:t> then </a:t>
            </a:r>
            <a:r>
              <a:rPr lang="en-US" sz="2400" dirty="0">
                <a:solidFill>
                  <a:schemeClr val="tx1"/>
                </a:solidFill>
              </a:rPr>
              <a:t>op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,op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….. </a:t>
            </a:r>
            <a:r>
              <a:rPr lang="ru-RU" sz="2400" dirty="0" err="1">
                <a:solidFill>
                  <a:schemeClr val="tx1"/>
                </a:solidFill>
              </a:rPr>
              <a:t>op</a:t>
            </a:r>
            <a:r>
              <a:rPr lang="ru-RU" sz="1600" dirty="0" err="1">
                <a:solidFill>
                  <a:schemeClr val="tx1"/>
                </a:solidFill>
              </a:rPr>
              <a:t>n</a:t>
            </a:r>
            <a:r>
              <a:rPr lang="ru-RU" sz="2400" dirty="0">
                <a:solidFill>
                  <a:schemeClr val="tx1"/>
                </a:solidFill>
              </a:rPr>
              <a:t> (операции, составляющие команду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tx1"/>
                </a:solidFill>
              </a:rPr>
              <a:t>Здесь </a:t>
            </a:r>
            <a:r>
              <a:rPr lang="ru-RU" sz="2000" b="1" i="1" dirty="0">
                <a:solidFill>
                  <a:schemeClr val="tx1"/>
                </a:solidFill>
              </a:rPr>
              <a:t>α</a:t>
            </a:r>
            <a:r>
              <a:rPr lang="ru-RU" sz="2000" i="1" dirty="0">
                <a:solidFill>
                  <a:schemeClr val="tx1"/>
                </a:solidFill>
              </a:rPr>
              <a:t> - имя команды; </a:t>
            </a:r>
            <a:r>
              <a:rPr lang="ru-RU" sz="2000" b="1" i="1" dirty="0" err="1">
                <a:solidFill>
                  <a:schemeClr val="tx1"/>
                </a:solidFill>
              </a:rPr>
              <a:t>х</a:t>
            </a:r>
            <a:r>
              <a:rPr lang="ru-RU" sz="1600" b="1" i="1" dirty="0" err="1">
                <a:solidFill>
                  <a:schemeClr val="tx1"/>
                </a:solidFill>
              </a:rPr>
              <a:t>i</a:t>
            </a:r>
            <a:r>
              <a:rPr lang="ru-RU" sz="2000" i="1" dirty="0">
                <a:solidFill>
                  <a:schemeClr val="tx1"/>
                </a:solidFill>
              </a:rPr>
              <a:t> - параметры команды, являющиеся идентификаторами субъектов и объектов, </a:t>
            </a:r>
            <a:r>
              <a:rPr lang="ru-RU" sz="2000" b="1" i="1" dirty="0" err="1">
                <a:solidFill>
                  <a:schemeClr val="tx1"/>
                </a:solidFill>
              </a:rPr>
              <a:t>s</a:t>
            </a:r>
            <a:r>
              <a:rPr lang="ru-RU" sz="1600" b="1" i="1" dirty="0" err="1">
                <a:solidFill>
                  <a:schemeClr val="tx1"/>
                </a:solidFill>
              </a:rPr>
              <a:t>i</a:t>
            </a:r>
            <a:r>
              <a:rPr lang="ru-RU" sz="2000" i="1" dirty="0">
                <a:solidFill>
                  <a:schemeClr val="tx1"/>
                </a:solidFill>
              </a:rPr>
              <a:t> и </a:t>
            </a:r>
            <a:r>
              <a:rPr lang="ru-RU" sz="2000" b="1" i="1" dirty="0" err="1">
                <a:solidFill>
                  <a:schemeClr val="tx1"/>
                </a:solidFill>
              </a:rPr>
              <a:t>o</a:t>
            </a:r>
            <a:r>
              <a:rPr lang="ru-RU" sz="1600" b="1" i="1" dirty="0" err="1">
                <a:solidFill>
                  <a:schemeClr val="tx1"/>
                </a:solidFill>
              </a:rPr>
              <a:t>i</a:t>
            </a:r>
            <a:r>
              <a:rPr lang="ru-RU" sz="2000" i="1" dirty="0">
                <a:solidFill>
                  <a:schemeClr val="tx1"/>
                </a:solidFill>
              </a:rPr>
              <a:t>- индексы субъектов и объектов в диапазоне от 1 до k; </a:t>
            </a:r>
            <a:r>
              <a:rPr lang="ru-RU" sz="2000" i="1" dirty="0" err="1">
                <a:solidFill>
                  <a:schemeClr val="tx1"/>
                </a:solidFill>
              </a:rPr>
              <a:t>op</a:t>
            </a:r>
            <a:r>
              <a:rPr lang="ru-RU" sz="1600" i="1" dirty="0" err="1">
                <a:solidFill>
                  <a:schemeClr val="tx1"/>
                </a:solidFill>
              </a:rPr>
              <a:t>i</a:t>
            </a:r>
            <a:r>
              <a:rPr lang="ru-RU" sz="2000" i="1" dirty="0">
                <a:solidFill>
                  <a:schemeClr val="tx1"/>
                </a:solidFill>
              </a:rPr>
              <a:t> - элементарные операции. </a:t>
            </a:r>
            <a:endParaRPr lang="en-US" sz="2000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000" dirty="0" err="1">
                <a:solidFill>
                  <a:schemeClr val="tx1"/>
                </a:solidFill>
              </a:rPr>
              <a:t>Элементарныe</a:t>
            </a:r>
            <a:r>
              <a:rPr lang="ru-RU" sz="2000" dirty="0">
                <a:solidFill>
                  <a:schemeClr val="tx1"/>
                </a:solidFill>
              </a:rPr>
              <a:t> операции, составляющие команду, выполняются только в том случае, если все условия, означающие присутствие указанных прав доступа в ячейках матрицы М, являются истинными. </a:t>
            </a:r>
          </a:p>
          <a:p>
            <a:pPr marL="0" indent="0" algn="just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4279" y="0"/>
            <a:ext cx="10683995" cy="12808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 классической модели допустимы только следующие элементарные операции: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0566" y="2104103"/>
            <a:ext cx="9671748" cy="4222556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 err="1">
                <a:solidFill>
                  <a:schemeClr val="tx1"/>
                </a:solidFill>
              </a:rPr>
              <a:t>enter</a:t>
            </a:r>
            <a:r>
              <a:rPr lang="ru-RU" sz="2400" b="1" i="1" dirty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г </a:t>
            </a:r>
            <a:r>
              <a:rPr lang="ru-RU" sz="2400" b="1" dirty="0" err="1">
                <a:solidFill>
                  <a:schemeClr val="tx1"/>
                </a:solidFill>
              </a:rPr>
              <a:t>into</a:t>
            </a:r>
            <a:r>
              <a:rPr lang="ru-RU" sz="2400" dirty="0">
                <a:solidFill>
                  <a:schemeClr val="tx1"/>
                </a:solidFill>
              </a:rPr>
              <a:t> M[</a:t>
            </a:r>
            <a:r>
              <a:rPr lang="ru-RU" sz="2400" dirty="0" err="1">
                <a:solidFill>
                  <a:schemeClr val="tx1"/>
                </a:solidFill>
              </a:rPr>
              <a:t>s,o</a:t>
            </a:r>
            <a:r>
              <a:rPr lang="ru-RU" sz="2400" dirty="0" smtClean="0">
                <a:solidFill>
                  <a:schemeClr val="tx1"/>
                </a:solidFill>
              </a:rPr>
              <a:t>]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>
                <a:solidFill>
                  <a:schemeClr val="tx1"/>
                </a:solidFill>
              </a:rPr>
              <a:t>добавление субъекту s права r для объекта о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b="1" dirty="0" err="1" smtClean="0">
                <a:solidFill>
                  <a:schemeClr val="tx1"/>
                </a:solidFill>
              </a:rPr>
              <a:t>delete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г </a:t>
            </a:r>
            <a:r>
              <a:rPr lang="ru-RU" sz="2400" b="1" dirty="0" err="1">
                <a:solidFill>
                  <a:schemeClr val="tx1"/>
                </a:solidFill>
              </a:rPr>
              <a:t>from</a:t>
            </a:r>
            <a:r>
              <a:rPr lang="ru-RU" sz="2400" dirty="0">
                <a:solidFill>
                  <a:schemeClr val="tx1"/>
                </a:solidFill>
              </a:rPr>
              <a:t> M[</a:t>
            </a:r>
            <a:r>
              <a:rPr lang="ru-RU" sz="2400" dirty="0" err="1">
                <a:solidFill>
                  <a:schemeClr val="tx1"/>
                </a:solidFill>
              </a:rPr>
              <a:t>s,o</a:t>
            </a:r>
            <a:r>
              <a:rPr lang="ru-RU" sz="2400" dirty="0" smtClean="0">
                <a:solidFill>
                  <a:schemeClr val="tx1"/>
                </a:solidFill>
              </a:rPr>
              <a:t>]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>
                <a:solidFill>
                  <a:schemeClr val="tx1"/>
                </a:solidFill>
              </a:rPr>
              <a:t>удаление у субъекта s права r для объекта о)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create subject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 - (</a:t>
            </a:r>
            <a:r>
              <a:rPr lang="ru-RU" sz="2400" dirty="0">
                <a:solidFill>
                  <a:schemeClr val="tx1"/>
                </a:solidFill>
              </a:rPr>
              <a:t>создание нового субъекта</a:t>
            </a:r>
            <a:r>
              <a:rPr lang="en-US" sz="2400" dirty="0">
                <a:solidFill>
                  <a:schemeClr val="tx1"/>
                </a:solidFill>
              </a:rPr>
              <a:t> s)</a:t>
            </a:r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create object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о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>
                <a:solidFill>
                  <a:schemeClr val="tx1"/>
                </a:solidFill>
              </a:rPr>
              <a:t>создание нового объекта о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b="1" dirty="0" err="1" smtClean="0">
                <a:solidFill>
                  <a:schemeClr val="tx1"/>
                </a:solidFill>
              </a:rPr>
              <a:t>destroy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subject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>
                <a:solidFill>
                  <a:schemeClr val="tx1"/>
                </a:solidFill>
              </a:rPr>
              <a:t>удаление существующего субъекта s) </a:t>
            </a:r>
          </a:p>
          <a:p>
            <a:pPr algn="just"/>
            <a:r>
              <a:rPr lang="ru-RU" sz="2400" b="1" dirty="0" err="1">
                <a:solidFill>
                  <a:schemeClr val="tx1"/>
                </a:solidFill>
              </a:rPr>
              <a:t>destroy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object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о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>
                <a:solidFill>
                  <a:schemeClr val="tx1"/>
                </a:solidFill>
              </a:rPr>
              <a:t>удаление существующего объекта о)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5016" y="296561"/>
            <a:ext cx="11079892" cy="6046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enter </a:t>
            </a:r>
            <a:r>
              <a:rPr lang="ru-RU" sz="2800" b="1" dirty="0">
                <a:solidFill>
                  <a:schemeClr val="tx1"/>
                </a:solidFill>
              </a:rPr>
              <a:t>г</a:t>
            </a:r>
            <a:r>
              <a:rPr lang="en-US" sz="2800" b="1" dirty="0">
                <a:solidFill>
                  <a:schemeClr val="tx1"/>
                </a:solidFill>
              </a:rPr>
              <a:t> into M</a:t>
            </a:r>
            <a:r>
              <a:rPr lang="en-US" sz="2800" dirty="0">
                <a:solidFill>
                  <a:schemeClr val="tx1"/>
                </a:solidFill>
              </a:rPr>
              <a:t>[s, </a:t>
            </a:r>
            <a:r>
              <a:rPr lang="ru-RU" sz="2800" dirty="0">
                <a:solidFill>
                  <a:schemeClr val="tx1"/>
                </a:solidFill>
              </a:rPr>
              <a:t>о</a:t>
            </a:r>
            <a:r>
              <a:rPr lang="en-US" sz="2800" dirty="0">
                <a:solidFill>
                  <a:schemeClr val="tx1"/>
                </a:solidFill>
              </a:rPr>
              <a:t>] (</a:t>
            </a:r>
            <a:r>
              <a:rPr lang="ru-RU" sz="2800" dirty="0">
                <a:solidFill>
                  <a:schemeClr val="tx1"/>
                </a:solidFill>
              </a:rPr>
              <a:t>где</a:t>
            </a:r>
            <a:r>
              <a:rPr lang="en-US" sz="2800" dirty="0">
                <a:solidFill>
                  <a:schemeClr val="tx1"/>
                </a:solidFill>
              </a:rPr>
              <a:t> s ∈ S, </a:t>
            </a:r>
            <a:r>
              <a:rPr lang="ru-RU" sz="2800" dirty="0">
                <a:solidFill>
                  <a:schemeClr val="tx1"/>
                </a:solidFill>
              </a:rPr>
              <a:t>о </a:t>
            </a:r>
            <a:r>
              <a:rPr lang="en-US" sz="2800" dirty="0">
                <a:solidFill>
                  <a:schemeClr val="tx1"/>
                </a:solidFill>
              </a:rPr>
              <a:t>∈ </a:t>
            </a:r>
            <a:r>
              <a:rPr lang="ru-RU" sz="2800" dirty="0">
                <a:solidFill>
                  <a:schemeClr val="tx1"/>
                </a:solidFill>
              </a:rPr>
              <a:t>О</a:t>
            </a:r>
            <a:r>
              <a:rPr lang="en-US" sz="2800" dirty="0">
                <a:solidFill>
                  <a:schemeClr val="tx1"/>
                </a:solidFill>
              </a:rPr>
              <a:t> ) 0'=0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</a:t>
            </a:r>
            <a:r>
              <a:rPr lang="en-US" sz="2800" dirty="0" smtClean="0">
                <a:solidFill>
                  <a:schemeClr val="tx1"/>
                </a:solidFill>
              </a:rPr>
              <a:t>S’=S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M'[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ru-RU" sz="2800" dirty="0">
                <a:solidFill>
                  <a:schemeClr val="tx1"/>
                </a:solidFill>
              </a:rPr>
              <a:t>Хо</a:t>
            </a:r>
            <a:r>
              <a:rPr lang="en-US" sz="2800" dirty="0">
                <a:solidFill>
                  <a:schemeClr val="tx1"/>
                </a:solidFill>
              </a:rPr>
              <a:t>]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M[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ru-RU" sz="2800" dirty="0">
                <a:solidFill>
                  <a:schemeClr val="tx1"/>
                </a:solidFill>
              </a:rPr>
              <a:t>Х</a:t>
            </a:r>
            <a:r>
              <a:rPr lang="en-US" sz="2800" dirty="0">
                <a:solidFill>
                  <a:schemeClr val="tx1"/>
                </a:solidFill>
              </a:rPr>
              <a:t>o], </a:t>
            </a:r>
            <a:r>
              <a:rPr lang="ru-RU" sz="2800" dirty="0">
                <a:solidFill>
                  <a:schemeClr val="tx1"/>
                </a:solidFill>
              </a:rPr>
              <a:t>если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ru-RU" sz="2800" dirty="0">
                <a:solidFill>
                  <a:schemeClr val="tx1"/>
                </a:solidFill>
              </a:rPr>
              <a:t>Х</a:t>
            </a:r>
            <a:r>
              <a:rPr lang="en-US" sz="2800" dirty="0">
                <a:solidFill>
                  <a:schemeClr val="tx1"/>
                </a:solidFill>
              </a:rPr>
              <a:t>o) ≠ (S,0) M'[s, </a:t>
            </a:r>
            <a:r>
              <a:rPr lang="ru-RU" sz="2800" dirty="0">
                <a:solidFill>
                  <a:schemeClr val="tx1"/>
                </a:solidFill>
              </a:rPr>
              <a:t>о</a:t>
            </a:r>
            <a:r>
              <a:rPr lang="en-US" sz="2800" dirty="0">
                <a:solidFill>
                  <a:schemeClr val="tx1"/>
                </a:solidFill>
              </a:rPr>
              <a:t>] = M[s, </a:t>
            </a:r>
            <a:r>
              <a:rPr lang="ru-RU" sz="2800" dirty="0">
                <a:solidFill>
                  <a:schemeClr val="tx1"/>
                </a:solidFill>
              </a:rPr>
              <a:t>о</a:t>
            </a:r>
            <a:r>
              <a:rPr lang="en-US" sz="2800" dirty="0">
                <a:solidFill>
                  <a:schemeClr val="tx1"/>
                </a:solidFill>
              </a:rPr>
              <a:t>] ∪ {r</a:t>
            </a: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  <a:p>
            <a:pPr marL="0" indent="0" algn="just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</a:rPr>
              <a:t> Операция </a:t>
            </a:r>
            <a:r>
              <a:rPr lang="ru-RU" sz="2800" b="1" dirty="0" err="1">
                <a:solidFill>
                  <a:schemeClr val="tx1"/>
                </a:solidFill>
              </a:rPr>
              <a:t>enter</a:t>
            </a:r>
            <a:r>
              <a:rPr lang="ru-RU" sz="2800" dirty="0">
                <a:solidFill>
                  <a:schemeClr val="tx1"/>
                </a:solidFill>
              </a:rPr>
              <a:t> вводит право r в существующую ячейку матрицы доступа. Содержимое каждой ячейки рассматривается как множество, т.е. если это право уже имеется, то</a:t>
            </a:r>
            <a:r>
              <a:rPr lang="ru-RU" sz="2800" i="1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ячейка не изменяется. 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</a:rPr>
              <a:t>Операция называется </a:t>
            </a:r>
            <a:r>
              <a:rPr lang="ru-RU" sz="2800" b="1" dirty="0" err="1">
                <a:solidFill>
                  <a:schemeClr val="tx1"/>
                </a:solidFill>
              </a:rPr>
              <a:t>enter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i="1" dirty="0">
                <a:solidFill>
                  <a:schemeClr val="tx1"/>
                </a:solidFill>
              </a:rPr>
              <a:t>монотонной, </a:t>
            </a:r>
            <a:r>
              <a:rPr lang="ru-RU" sz="2800" dirty="0">
                <a:solidFill>
                  <a:schemeClr val="tx1"/>
                </a:solidFill>
              </a:rPr>
              <a:t>поскольку она только добавляет права в матрицу доступа и ничего не удаляет. </a:t>
            </a:r>
          </a:p>
          <a:p>
            <a:pPr marL="0" indent="0" algn="just"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196" y="337750"/>
            <a:ext cx="10500712" cy="6763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delete </a:t>
            </a:r>
            <a:r>
              <a:rPr lang="ru-RU" sz="2400" b="1" dirty="0">
                <a:solidFill>
                  <a:schemeClr val="tx1"/>
                </a:solidFill>
              </a:rPr>
              <a:t>г</a:t>
            </a:r>
            <a:r>
              <a:rPr lang="en-US" sz="2400" b="1" dirty="0">
                <a:solidFill>
                  <a:schemeClr val="tx1"/>
                </a:solidFill>
              </a:rPr>
              <a:t> from </a:t>
            </a:r>
            <a:r>
              <a:rPr lang="ru-RU" sz="2400" b="1" dirty="0">
                <a:solidFill>
                  <a:schemeClr val="tx1"/>
                </a:solidFill>
              </a:rPr>
              <a:t>М</a:t>
            </a:r>
            <a:r>
              <a:rPr lang="en-US" sz="2400" dirty="0">
                <a:solidFill>
                  <a:schemeClr val="tx1"/>
                </a:solidFill>
              </a:rPr>
              <a:t>[s, 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en-US" sz="2400" dirty="0">
                <a:solidFill>
                  <a:schemeClr val="tx1"/>
                </a:solidFill>
              </a:rPr>
              <a:t>] (</a:t>
            </a:r>
            <a:r>
              <a:rPr lang="ru-RU" sz="2400" dirty="0">
                <a:solidFill>
                  <a:schemeClr val="tx1"/>
                </a:solidFill>
              </a:rPr>
              <a:t>где</a:t>
            </a:r>
            <a:r>
              <a:rPr lang="en-US" sz="2400" dirty="0">
                <a:solidFill>
                  <a:schemeClr val="tx1"/>
                </a:solidFill>
              </a:rPr>
              <a:t> s ∈ S, </a:t>
            </a:r>
            <a:r>
              <a:rPr lang="ru-RU" sz="2400" dirty="0">
                <a:solidFill>
                  <a:schemeClr val="tx1"/>
                </a:solidFill>
              </a:rPr>
              <a:t>о </a:t>
            </a:r>
            <a:r>
              <a:rPr lang="en-US" sz="2400" dirty="0">
                <a:solidFill>
                  <a:schemeClr val="tx1"/>
                </a:solidFill>
              </a:rPr>
              <a:t>∈ 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en-US" sz="2400" dirty="0">
                <a:solidFill>
                  <a:schemeClr val="tx1"/>
                </a:solidFill>
              </a:rPr>
              <a:t> ) 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O' = O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S' = S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M'[</a:t>
            </a:r>
            <a:r>
              <a:rPr lang="en-US" sz="2400" dirty="0" err="1">
                <a:solidFill>
                  <a:schemeClr val="tx1"/>
                </a:solidFill>
              </a:rPr>
              <a:t>Xs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Х</a:t>
            </a:r>
            <a:r>
              <a:rPr lang="en-US" sz="2400" dirty="0">
                <a:solidFill>
                  <a:schemeClr val="tx1"/>
                </a:solidFill>
              </a:rPr>
              <a:t>o] = M[</a:t>
            </a:r>
            <a:r>
              <a:rPr lang="en-US" sz="2400" dirty="0" err="1">
                <a:solidFill>
                  <a:schemeClr val="tx1"/>
                </a:solidFill>
              </a:rPr>
              <a:t>Xs,Xo</a:t>
            </a:r>
            <a:r>
              <a:rPr lang="en-US" sz="2400" dirty="0">
                <a:solidFill>
                  <a:schemeClr val="tx1"/>
                </a:solidFill>
              </a:rPr>
              <a:t>], </a:t>
            </a:r>
            <a:r>
              <a:rPr lang="ru-RU" sz="2400" dirty="0">
                <a:solidFill>
                  <a:schemeClr val="tx1"/>
                </a:solidFill>
              </a:rPr>
              <a:t>если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Xs</a:t>
            </a:r>
            <a:r>
              <a:rPr lang="en-US" sz="2400" dirty="0">
                <a:solidFill>
                  <a:schemeClr val="tx1"/>
                </a:solidFill>
              </a:rPr>
              <a:t>, X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en-US" sz="2400" dirty="0">
                <a:solidFill>
                  <a:schemeClr val="tx1"/>
                </a:solidFill>
              </a:rPr>
              <a:t>) ≠(S,O)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M'[S,O]=M[S,O]\{r</a:t>
            </a:r>
            <a:r>
              <a:rPr lang="ru-RU" sz="2400" dirty="0" smtClean="0">
                <a:solidFill>
                  <a:schemeClr val="tx1"/>
                </a:solidFill>
              </a:rPr>
              <a:t>}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Действие операции </a:t>
            </a:r>
            <a:r>
              <a:rPr lang="ru-RU" sz="2400" b="1" dirty="0" err="1">
                <a:solidFill>
                  <a:schemeClr val="tx1"/>
                </a:solidFill>
              </a:rPr>
              <a:t>delete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противоположно действию операции </a:t>
            </a:r>
            <a:r>
              <a:rPr lang="ru-RU" sz="2400" b="1" dirty="0" err="1">
                <a:solidFill>
                  <a:schemeClr val="tx1"/>
                </a:solidFill>
              </a:rPr>
              <a:t>enter</a:t>
            </a:r>
            <a:r>
              <a:rPr lang="ru-RU" sz="2400" dirty="0">
                <a:solidFill>
                  <a:schemeClr val="tx1"/>
                </a:solidFill>
              </a:rPr>
              <a:t>. Она удаляет право из ячейки матрицы доступа, если оно там присутствует.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Поскольку содержимое каждой ячейки рассматривается как множество</a:t>
            </a:r>
            <a:r>
              <a:rPr lang="ru-RU" sz="2400" b="1" dirty="0">
                <a:solidFill>
                  <a:schemeClr val="tx1"/>
                </a:solidFill>
              </a:rPr>
              <a:t>, </a:t>
            </a:r>
            <a:r>
              <a:rPr lang="ru-RU" sz="2400" b="1" dirty="0" err="1">
                <a:solidFill>
                  <a:schemeClr val="tx1"/>
                </a:solidFill>
              </a:rPr>
              <a:t>delete</a:t>
            </a:r>
            <a:r>
              <a:rPr lang="ru-RU" sz="2400" dirty="0">
                <a:solidFill>
                  <a:schemeClr val="tx1"/>
                </a:solidFill>
              </a:rPr>
              <a:t> не делает ничего, если удаляемо вправо отсутствует в указанной ячейке.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Поскольку </a:t>
            </a:r>
            <a:r>
              <a:rPr lang="ru-RU" sz="2400" b="1" dirty="0" err="1">
                <a:solidFill>
                  <a:schemeClr val="tx1"/>
                </a:solidFill>
              </a:rPr>
              <a:t>delete</a:t>
            </a:r>
            <a:r>
              <a:rPr lang="ru-RU" sz="2400" dirty="0">
                <a:solidFill>
                  <a:schemeClr val="tx1"/>
                </a:solidFill>
              </a:rPr>
              <a:t> удаляет информацию из матрицы доступа, она называется </a:t>
            </a:r>
            <a:r>
              <a:rPr lang="ru-RU" sz="2400" i="1" dirty="0">
                <a:solidFill>
                  <a:schemeClr val="tx1"/>
                </a:solidFill>
              </a:rPr>
              <a:t>немонотонной </a:t>
            </a:r>
            <a:r>
              <a:rPr lang="ru-RU" sz="2400" dirty="0">
                <a:solidFill>
                  <a:schemeClr val="tx1"/>
                </a:solidFill>
              </a:rPr>
              <a:t>операцией. 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1691</Words>
  <Application>Microsoft Office PowerPoint</Application>
  <PresentationFormat>Широкоэкранный</PresentationFormat>
  <Paragraphs>108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Легкий дым</vt:lpstr>
      <vt:lpstr>Модель Харрисона-Руззо-Ульмана</vt:lpstr>
      <vt:lpstr>Дискреционная модель Харрисона-Руззо-Ульмана  </vt:lpstr>
      <vt:lpstr>Презентация PowerPoint</vt:lpstr>
      <vt:lpstr>Пример матрицы доступа</vt:lpstr>
      <vt:lpstr>Дискреционная модель Харрисона-Руззо-Ульмана </vt:lpstr>
      <vt:lpstr>Переход осуществляется путем внесения изменений в матрицу М с помощью команд следующего вида: </vt:lpstr>
      <vt:lpstr>В классической модели допустимы только следующие элементарные операции: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Формальное описание системы Σ (O,R,C) состоит из следующих элементов: </vt:lpstr>
      <vt:lpstr>Критерий безопасности модели Харрисона- Руззо-Ульмана формулируется следующим образом:  </vt:lpstr>
      <vt:lpstr>Мандатная модель Белла-ЛаПадулы  </vt:lpstr>
      <vt:lpstr>Мандатная модель Белла-ЛаПадулы</vt:lpstr>
      <vt:lpstr>Презентация PowerPoint</vt:lpstr>
      <vt:lpstr>Презентация PowerPoint</vt:lpstr>
      <vt:lpstr>Классическая мандатная модель Белла-ЛаПадулы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Харрисона-Руззо-Ульмана</dc:title>
  <dc:creator>Преподаватель</dc:creator>
  <cp:lastModifiedBy>Преподаватель</cp:lastModifiedBy>
  <cp:revision>11</cp:revision>
  <dcterms:created xsi:type="dcterms:W3CDTF">2019-03-30T09:06:35Z</dcterms:created>
  <dcterms:modified xsi:type="dcterms:W3CDTF">2020-03-30T05:56:55Z</dcterms:modified>
</cp:coreProperties>
</file>