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7" r:id="rId1"/>
  </p:sldMasterIdLst>
  <p:notesMasterIdLst>
    <p:notesMasterId r:id="rId35"/>
  </p:notesMasterIdLst>
  <p:sldIdLst>
    <p:sldId id="332" r:id="rId2"/>
    <p:sldId id="333" r:id="rId3"/>
    <p:sldId id="334" r:id="rId4"/>
    <p:sldId id="335" r:id="rId5"/>
    <p:sldId id="336" r:id="rId6"/>
    <p:sldId id="337" r:id="rId7"/>
    <p:sldId id="338" r:id="rId8"/>
    <p:sldId id="339" r:id="rId9"/>
    <p:sldId id="340" r:id="rId10"/>
    <p:sldId id="342" r:id="rId11"/>
    <p:sldId id="341" r:id="rId12"/>
    <p:sldId id="343" r:id="rId13"/>
    <p:sldId id="344" r:id="rId14"/>
    <p:sldId id="345" r:id="rId15"/>
    <p:sldId id="346" r:id="rId16"/>
    <p:sldId id="347" r:id="rId17"/>
    <p:sldId id="348" r:id="rId18"/>
    <p:sldId id="349" r:id="rId19"/>
    <p:sldId id="350" r:id="rId20"/>
    <p:sldId id="351" r:id="rId21"/>
    <p:sldId id="352" r:id="rId22"/>
    <p:sldId id="353" r:id="rId23"/>
    <p:sldId id="354" r:id="rId24"/>
    <p:sldId id="355" r:id="rId25"/>
    <p:sldId id="356" r:id="rId26"/>
    <p:sldId id="357" r:id="rId27"/>
    <p:sldId id="358" r:id="rId28"/>
    <p:sldId id="359" r:id="rId29"/>
    <p:sldId id="360" r:id="rId30"/>
    <p:sldId id="361" r:id="rId31"/>
    <p:sldId id="362" r:id="rId32"/>
    <p:sldId id="363" r:id="rId33"/>
    <p:sldId id="364" r:id="rId34"/>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технологии обнаружения атак" id="{E89DDE53-BC75-40D3-A632-C9F13BE98DD2}">
          <p14:sldIdLst>
            <p14:sldId id="332"/>
            <p14:sldId id="333"/>
            <p14:sldId id="334"/>
            <p14:sldId id="335"/>
            <p14:sldId id="336"/>
            <p14:sldId id="337"/>
            <p14:sldId id="338"/>
            <p14:sldId id="339"/>
            <p14:sldId id="340"/>
            <p14:sldId id="342"/>
            <p14:sldId id="341"/>
            <p14:sldId id="343"/>
            <p14:sldId id="344"/>
            <p14:sldId id="345"/>
            <p14:sldId id="346"/>
            <p14:sldId id="347"/>
            <p14:sldId id="348"/>
            <p14:sldId id="349"/>
            <p14:sldId id="350"/>
            <p14:sldId id="351"/>
            <p14:sldId id="352"/>
            <p14:sldId id="353"/>
            <p14:sldId id="354"/>
            <p14:sldId id="355"/>
            <p14:sldId id="356"/>
            <p14:sldId id="357"/>
            <p14:sldId id="358"/>
            <p14:sldId id="359"/>
            <p14:sldId id="360"/>
            <p14:sldId id="361"/>
            <p14:sldId id="362"/>
            <p14:sldId id="363"/>
            <p14:sldId id="36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77379" autoAdjust="0"/>
  </p:normalViewPr>
  <p:slideViewPr>
    <p:cSldViewPr snapToGrid="0">
      <p:cViewPr varScale="1">
        <p:scale>
          <a:sx n="57" d="100"/>
          <a:sy n="57" d="100"/>
        </p:scale>
        <p:origin x="12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F4BD1BA-CF24-431B-885A-849666CDCA46}" type="datetimeFigureOut">
              <a:rPr lang="ru-RU" smtClean="0"/>
              <a:t>03.12.2014</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51EE1DF-6211-4E87-9DF2-0909453A7726}" type="slidenum">
              <a:rPr lang="ru-RU" smtClean="0"/>
              <a:t>‹#›</a:t>
            </a:fld>
            <a:endParaRPr lang="ru-RU"/>
          </a:p>
        </p:txBody>
      </p:sp>
    </p:spTree>
    <p:extLst>
      <p:ext uri="{BB962C8B-B14F-4D97-AF65-F5344CB8AC3E}">
        <p14:creationId xmlns:p14="http://schemas.microsoft.com/office/powerpoint/2010/main" val="34520237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kern="1200" dirty="0" smtClean="0">
                <a:solidFill>
                  <a:schemeClr val="tx1"/>
                </a:solidFill>
                <a:effectLst/>
                <a:latin typeface="+mn-lt"/>
                <a:ea typeface="+mn-ea"/>
                <a:cs typeface="+mn-cs"/>
              </a:rPr>
              <a:t>Сетевые и информационные технологии меняются настолько быстро, что статичные защитные механизмы, к которым относятся системы разграничения доступа, МЭ, системы аутентификации во многих случаях не могут обеспечить эффективной защиты. Поэтому требуются динамические методы, позволяющие оперативно обнаруживать и предотвращать нарушения безопасности. Одной из технологий, позволяющей обнаруживать нарушения, которые не могут быть идентифицированы при помощи традиционных моделей контроля доступа, является технология обнаружения атак.</a:t>
            </a:r>
          </a:p>
          <a:p>
            <a:r>
              <a:rPr lang="ru-RU" dirty="0" smtClean="0"/>
              <a:t/>
            </a:r>
            <a:br>
              <a:rPr lang="ru-RU" dirty="0" smtClean="0"/>
            </a:br>
            <a:r>
              <a:rPr lang="ru-RU" sz="1200" b="0" i="0" kern="1200" dirty="0" smtClean="0">
                <a:solidFill>
                  <a:schemeClr val="tx1"/>
                </a:solidFill>
                <a:effectLst/>
                <a:latin typeface="+mn-lt"/>
                <a:ea typeface="+mn-ea"/>
                <a:cs typeface="+mn-cs"/>
              </a:rPr>
              <a:t>По существу, процесс обнаружения атак является процессом оценки подозрительных действий, которые происходят в корпоративной сети.</a:t>
            </a:r>
            <a:endParaRPr lang="ru-RU" dirty="0"/>
          </a:p>
        </p:txBody>
      </p:sp>
      <p:sp>
        <p:nvSpPr>
          <p:cNvPr id="4" name="Номер слайда 3"/>
          <p:cNvSpPr>
            <a:spLocks noGrp="1"/>
          </p:cNvSpPr>
          <p:nvPr>
            <p:ph type="sldNum" sz="quarter" idx="10"/>
          </p:nvPr>
        </p:nvSpPr>
        <p:spPr/>
        <p:txBody>
          <a:bodyPr/>
          <a:lstStyle/>
          <a:p>
            <a:fld id="{151EE1DF-6211-4E87-9DF2-0909453A7726}" type="slidenum">
              <a:rPr lang="ru-RU" smtClean="0"/>
              <a:t>2</a:t>
            </a:fld>
            <a:endParaRPr lang="ru-RU"/>
          </a:p>
        </p:txBody>
      </p:sp>
    </p:spTree>
    <p:extLst>
      <p:ext uri="{BB962C8B-B14F-4D97-AF65-F5344CB8AC3E}">
        <p14:creationId xmlns:p14="http://schemas.microsoft.com/office/powerpoint/2010/main" val="21190722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200" dirty="0" smtClean="0"/>
              <a:t>Механизмы, применяемые в современных </a:t>
            </a:r>
          </a:p>
          <a:p>
            <a:pPr marL="0" marR="0" indent="0" algn="l" defTabSz="914400" rtl="0" eaLnBrk="1" fontAlgn="auto" latinLnBrk="0" hangingPunct="1">
              <a:lnSpc>
                <a:spcPct val="100000"/>
              </a:lnSpc>
              <a:spcBef>
                <a:spcPts val="0"/>
              </a:spcBef>
              <a:spcAft>
                <a:spcPts val="0"/>
              </a:spcAft>
              <a:buClrTx/>
              <a:buSzTx/>
              <a:buFontTx/>
              <a:buNone/>
              <a:tabLst/>
              <a:defRPr/>
            </a:pPr>
            <a:r>
              <a:rPr lang="ru-RU" sz="1200" dirty="0" smtClean="0"/>
              <a:t>основаны на нескольких общих методах, которые не являются взаимоисключающими. Во многих системах используются их комбинации.</a:t>
            </a:r>
          </a:p>
          <a:p>
            <a:endParaRPr lang="ru-RU" dirty="0" smtClean="0"/>
          </a:p>
          <a:p>
            <a:endParaRPr lang="ru-RU" dirty="0"/>
          </a:p>
        </p:txBody>
      </p:sp>
      <p:sp>
        <p:nvSpPr>
          <p:cNvPr id="4" name="Номер слайда 3"/>
          <p:cNvSpPr>
            <a:spLocks noGrp="1"/>
          </p:cNvSpPr>
          <p:nvPr>
            <p:ph type="sldNum" sz="quarter" idx="10"/>
          </p:nvPr>
        </p:nvSpPr>
        <p:spPr/>
        <p:txBody>
          <a:bodyPr/>
          <a:lstStyle/>
          <a:p>
            <a:fld id="{151EE1DF-6211-4E87-9DF2-0909453A7726}" type="slidenum">
              <a:rPr lang="ru-RU" smtClean="0"/>
              <a:t>11</a:t>
            </a:fld>
            <a:endParaRPr lang="ru-RU"/>
          </a:p>
        </p:txBody>
      </p:sp>
    </p:spTree>
    <p:extLst>
      <p:ext uri="{BB962C8B-B14F-4D97-AF65-F5344CB8AC3E}">
        <p14:creationId xmlns:p14="http://schemas.microsoft.com/office/powerpoint/2010/main" val="4625037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151EE1DF-6211-4E87-9DF2-0909453A7726}" type="slidenum">
              <a:rPr lang="ru-RU" smtClean="0"/>
              <a:t>12</a:t>
            </a:fld>
            <a:endParaRPr lang="ru-RU"/>
          </a:p>
        </p:txBody>
      </p:sp>
    </p:spTree>
    <p:extLst>
      <p:ext uri="{BB962C8B-B14F-4D97-AF65-F5344CB8AC3E}">
        <p14:creationId xmlns:p14="http://schemas.microsoft.com/office/powerpoint/2010/main" val="8131009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151EE1DF-6211-4E87-9DF2-0909453A7726}" type="slidenum">
              <a:rPr lang="ru-RU" smtClean="0"/>
              <a:t>13</a:t>
            </a:fld>
            <a:endParaRPr lang="ru-RU"/>
          </a:p>
        </p:txBody>
      </p:sp>
    </p:spTree>
    <p:extLst>
      <p:ext uri="{BB962C8B-B14F-4D97-AF65-F5344CB8AC3E}">
        <p14:creationId xmlns:p14="http://schemas.microsoft.com/office/powerpoint/2010/main" val="39172238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151EE1DF-6211-4E87-9DF2-0909453A7726}" type="slidenum">
              <a:rPr lang="ru-RU" smtClean="0"/>
              <a:t>14</a:t>
            </a:fld>
            <a:endParaRPr lang="ru-RU"/>
          </a:p>
        </p:txBody>
      </p:sp>
    </p:spTree>
    <p:extLst>
      <p:ext uri="{BB962C8B-B14F-4D97-AF65-F5344CB8AC3E}">
        <p14:creationId xmlns:p14="http://schemas.microsoft.com/office/powerpoint/2010/main" val="23838413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kern="1200" dirty="0" smtClean="0">
                <a:solidFill>
                  <a:schemeClr val="tx1"/>
                </a:solidFill>
                <a:effectLst/>
                <a:latin typeface="+mn-lt"/>
                <a:ea typeface="+mn-ea"/>
                <a:cs typeface="+mn-cs"/>
              </a:rPr>
              <a:t>Если можно было бы однозначно описать профиль нормального поведения пользователя, то любое отклонение от него можно идентифицировать как аномальное поведение. Однако аномальное поведение не всегда является атакой. Например, одновременную посылку большого числа запросов от администратора сети система обнаружения атак может идентифицировать как атаку типа «отказ в обслуживании» («</a:t>
            </a:r>
            <a:r>
              <a:rPr lang="ru-RU" sz="1200" b="0" i="0" kern="1200" dirty="0" err="1" smtClean="0">
                <a:solidFill>
                  <a:schemeClr val="tx1"/>
                </a:solidFill>
                <a:effectLst/>
                <a:latin typeface="+mn-lt"/>
                <a:ea typeface="+mn-ea"/>
                <a:cs typeface="+mn-cs"/>
              </a:rPr>
              <a:t>denial</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of</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service</a:t>
            </a:r>
            <a:r>
              <a:rPr lang="ru-RU" sz="1200" b="0" i="0" kern="1200" dirty="0" smtClean="0">
                <a:solidFill>
                  <a:schemeClr val="tx1"/>
                </a:solidFill>
                <a:effectLst/>
                <a:latin typeface="+mn-lt"/>
                <a:ea typeface="+mn-ea"/>
                <a:cs typeface="+mn-cs"/>
              </a:rPr>
              <a:t>»).</a:t>
            </a:r>
            <a:endParaRPr lang="ru-RU" dirty="0"/>
          </a:p>
        </p:txBody>
      </p:sp>
      <p:sp>
        <p:nvSpPr>
          <p:cNvPr id="4" name="Номер слайда 3"/>
          <p:cNvSpPr>
            <a:spLocks noGrp="1"/>
          </p:cNvSpPr>
          <p:nvPr>
            <p:ph type="sldNum" sz="quarter" idx="10"/>
          </p:nvPr>
        </p:nvSpPr>
        <p:spPr/>
        <p:txBody>
          <a:bodyPr/>
          <a:lstStyle/>
          <a:p>
            <a:fld id="{151EE1DF-6211-4E87-9DF2-0909453A7726}" type="slidenum">
              <a:rPr lang="ru-RU" smtClean="0"/>
              <a:t>15</a:t>
            </a:fld>
            <a:endParaRPr lang="ru-RU"/>
          </a:p>
        </p:txBody>
      </p:sp>
    </p:spTree>
    <p:extLst>
      <p:ext uri="{BB962C8B-B14F-4D97-AF65-F5344CB8AC3E}">
        <p14:creationId xmlns:p14="http://schemas.microsoft.com/office/powerpoint/2010/main" val="986424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kern="1200" dirty="0" smtClean="0">
                <a:solidFill>
                  <a:schemeClr val="tx1"/>
                </a:solidFill>
                <a:effectLst/>
                <a:latin typeface="+mn-lt"/>
                <a:ea typeface="+mn-ea"/>
                <a:cs typeface="+mn-cs"/>
              </a:rPr>
              <a:t>Технология обнаружения аномалий ориентирована на выявление новых типов атак. Однако недостаток ее — необходимость постоянного обучения. Пока эта технология не получила широкого распространения. Связано это с тем, что она трудно реализуема на практике.</a:t>
            </a:r>
          </a:p>
        </p:txBody>
      </p:sp>
      <p:sp>
        <p:nvSpPr>
          <p:cNvPr id="4" name="Номер слайда 3"/>
          <p:cNvSpPr>
            <a:spLocks noGrp="1"/>
          </p:cNvSpPr>
          <p:nvPr>
            <p:ph type="sldNum" sz="quarter" idx="10"/>
          </p:nvPr>
        </p:nvSpPr>
        <p:spPr/>
        <p:txBody>
          <a:bodyPr/>
          <a:lstStyle/>
          <a:p>
            <a:fld id="{151EE1DF-6211-4E87-9DF2-0909453A7726}" type="slidenum">
              <a:rPr lang="ru-RU" smtClean="0"/>
              <a:t>16</a:t>
            </a:fld>
            <a:endParaRPr lang="ru-RU"/>
          </a:p>
        </p:txBody>
      </p:sp>
    </p:spTree>
    <p:extLst>
      <p:ext uri="{BB962C8B-B14F-4D97-AF65-F5344CB8AC3E}">
        <p14:creationId xmlns:p14="http://schemas.microsoft.com/office/powerpoint/2010/main" val="8551411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kern="1200" dirty="0" smtClean="0">
                <a:solidFill>
                  <a:schemeClr val="tx1"/>
                </a:solidFill>
                <a:effectLst/>
                <a:latin typeface="+mn-lt"/>
                <a:ea typeface="+mn-ea"/>
                <a:cs typeface="+mn-cs"/>
              </a:rPr>
              <a:t>Эти сигнатуры хранятся в БД, аналогичной той, которая используется в антивирусных системах. Данная технология обнаружения атак очень похожа на технологию обнаружения вирусов, при этом система может обнаружить все известные атаки. Однако системы данного типа не могут обнаруживать новые, еще неизвестные виды атак.</a:t>
            </a:r>
          </a:p>
          <a:p>
            <a:r>
              <a:rPr lang="ru-RU" sz="1200" b="0" i="0" kern="1200" dirty="0" smtClean="0">
                <a:solidFill>
                  <a:schemeClr val="tx1"/>
                </a:solidFill>
                <a:effectLst/>
                <a:latin typeface="+mn-lt"/>
                <a:ea typeface="+mn-ea"/>
                <a:cs typeface="+mn-cs"/>
              </a:rPr>
              <a:t>Подход, реализованный в таких системах, достаточно прост и именно на нем основаны практически все предлагаемые сегодня на рынке системы обнаружения атак.</a:t>
            </a:r>
          </a:p>
          <a:p>
            <a:r>
              <a:rPr lang="ru-RU" dirty="0" smtClean="0"/>
              <a:t/>
            </a:r>
            <a:br>
              <a:rPr lang="ru-RU" dirty="0" smtClean="0"/>
            </a:br>
            <a:endParaRPr lang="ru-RU" sz="1200" b="0" i="0" kern="1200" dirty="0" smtClean="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fld id="{151EE1DF-6211-4E87-9DF2-0909453A7726}" type="slidenum">
              <a:rPr lang="ru-RU" smtClean="0"/>
              <a:t>17</a:t>
            </a:fld>
            <a:endParaRPr lang="ru-RU"/>
          </a:p>
        </p:txBody>
      </p:sp>
    </p:spTree>
    <p:extLst>
      <p:ext uri="{BB962C8B-B14F-4D97-AF65-F5344CB8AC3E}">
        <p14:creationId xmlns:p14="http://schemas.microsoft.com/office/powerpoint/2010/main" val="13929077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sz="1200" b="0" i="0" kern="1200" dirty="0" smtClean="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fld id="{151EE1DF-6211-4E87-9DF2-0909453A7726}" type="slidenum">
              <a:rPr lang="ru-RU" smtClean="0"/>
              <a:t>18</a:t>
            </a:fld>
            <a:endParaRPr lang="ru-RU"/>
          </a:p>
        </p:txBody>
      </p:sp>
    </p:spTree>
    <p:extLst>
      <p:ext uri="{BB962C8B-B14F-4D97-AF65-F5344CB8AC3E}">
        <p14:creationId xmlns:p14="http://schemas.microsoft.com/office/powerpoint/2010/main" val="41070750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dirty="0" smtClean="0"/>
              <a:t>Метод анализа «на лету» заключается в мониторинге сетевого трафика в реальном или близком к реальному времени и использовании соответствующих алгоритмов обнаружения.</a:t>
            </a:r>
            <a:endParaRPr lang="ru-RU" sz="1200" b="0" i="0" kern="1200" dirty="0" smtClean="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fld id="{151EE1DF-6211-4E87-9DF2-0909453A7726}" type="slidenum">
              <a:rPr lang="ru-RU" smtClean="0"/>
              <a:t>19</a:t>
            </a:fld>
            <a:endParaRPr lang="ru-RU"/>
          </a:p>
        </p:txBody>
      </p:sp>
    </p:spTree>
    <p:extLst>
      <p:ext uri="{BB962C8B-B14F-4D97-AF65-F5344CB8AC3E}">
        <p14:creationId xmlns:p14="http://schemas.microsoft.com/office/powerpoint/2010/main" val="37632864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kern="1200" dirty="0" smtClean="0">
                <a:solidFill>
                  <a:schemeClr val="tx1"/>
                </a:solidFill>
                <a:effectLst/>
                <a:latin typeface="+mn-lt"/>
                <a:ea typeface="+mn-ea"/>
                <a:cs typeface="+mn-cs"/>
              </a:rPr>
              <a:t>Как правило, анализ журналов регистрации является дополнением к другим методам обнаружения атак, в частности к обнаружению атак «на лету». Использование этого метода позволяет проводить «разбор полетов» уже после того, как была зафиксирована атака, для того чтобы выработать эффективные меры предотвращения аналогичных атак в будущем.</a:t>
            </a:r>
          </a:p>
        </p:txBody>
      </p:sp>
      <p:sp>
        <p:nvSpPr>
          <p:cNvPr id="4" name="Номер слайда 3"/>
          <p:cNvSpPr>
            <a:spLocks noGrp="1"/>
          </p:cNvSpPr>
          <p:nvPr>
            <p:ph type="sldNum" sz="quarter" idx="10"/>
          </p:nvPr>
        </p:nvSpPr>
        <p:spPr/>
        <p:txBody>
          <a:bodyPr/>
          <a:lstStyle/>
          <a:p>
            <a:fld id="{151EE1DF-6211-4E87-9DF2-0909453A7726}" type="slidenum">
              <a:rPr lang="ru-RU" smtClean="0"/>
              <a:t>20</a:t>
            </a:fld>
            <a:endParaRPr lang="ru-RU"/>
          </a:p>
        </p:txBody>
      </p:sp>
    </p:spTree>
    <p:extLst>
      <p:ext uri="{BB962C8B-B14F-4D97-AF65-F5344CB8AC3E}">
        <p14:creationId xmlns:p14="http://schemas.microsoft.com/office/powerpoint/2010/main" val="36587795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dirty="0" smtClean="0"/>
              <a:t>Эффективность системы обнаружения атак во многом зависит от применяемых методов анализа полученной информации. </a:t>
            </a:r>
            <a:endParaRPr lang="ru-RU" dirty="0"/>
          </a:p>
        </p:txBody>
      </p:sp>
      <p:sp>
        <p:nvSpPr>
          <p:cNvPr id="4" name="Номер слайда 3"/>
          <p:cNvSpPr>
            <a:spLocks noGrp="1"/>
          </p:cNvSpPr>
          <p:nvPr>
            <p:ph type="sldNum" sz="quarter" idx="10"/>
          </p:nvPr>
        </p:nvSpPr>
        <p:spPr/>
        <p:txBody>
          <a:bodyPr/>
          <a:lstStyle/>
          <a:p>
            <a:fld id="{151EE1DF-6211-4E87-9DF2-0909453A7726}" type="slidenum">
              <a:rPr lang="ru-RU" smtClean="0"/>
              <a:t>3</a:t>
            </a:fld>
            <a:endParaRPr lang="ru-RU"/>
          </a:p>
        </p:txBody>
      </p:sp>
    </p:spTree>
    <p:extLst>
      <p:ext uri="{BB962C8B-B14F-4D97-AF65-F5344CB8AC3E}">
        <p14:creationId xmlns:p14="http://schemas.microsoft.com/office/powerpoint/2010/main" val="16994839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kern="1200" dirty="0" smtClean="0">
                <a:solidFill>
                  <a:schemeClr val="tx1"/>
                </a:solidFill>
                <a:effectLst/>
                <a:latin typeface="+mn-lt"/>
                <a:ea typeface="+mn-ea"/>
                <a:cs typeface="+mn-cs"/>
              </a:rPr>
              <a:t>Каждый из этих типов систем обнаружения атак (на уровне сети, на уровне хоста и на уровне приложения) имеет свои достоинства и недостатки. Гибридные IDS, представляющие собой комбинацию различных типов систем, как правило, включают в себя возможности нескольких категорий.</a:t>
            </a:r>
          </a:p>
          <a:p>
            <a:endParaRPr lang="ru-RU" sz="1200" b="0" i="0" kern="1200" dirty="0" smtClean="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fld id="{151EE1DF-6211-4E87-9DF2-0909453A7726}" type="slidenum">
              <a:rPr lang="ru-RU" smtClean="0"/>
              <a:t>21</a:t>
            </a:fld>
            <a:endParaRPr lang="ru-RU"/>
          </a:p>
        </p:txBody>
      </p:sp>
    </p:spTree>
    <p:extLst>
      <p:ext uri="{BB962C8B-B14F-4D97-AF65-F5344CB8AC3E}">
        <p14:creationId xmlns:p14="http://schemas.microsoft.com/office/powerpoint/2010/main" val="38444368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kern="1200" dirty="0" smtClean="0">
                <a:solidFill>
                  <a:schemeClr val="tx1"/>
                </a:solidFill>
                <a:effectLst/>
                <a:latin typeface="+mn-lt"/>
                <a:ea typeface="+mn-ea"/>
                <a:cs typeface="+mn-cs"/>
              </a:rPr>
              <a:t>На основе анализа существующих решений можно привести перечень компонентов, из которых состоит типичная система обнаружения атак.</a:t>
            </a:r>
          </a:p>
          <a:p>
            <a:endParaRPr lang="ru-RU" sz="1200" b="0" i="0" kern="120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В зависимости от архитектуры построения системы обнаружения атак модуль слежения может быть физически отделен от других компонентов, т. е. находиться на другом компьютере.</a:t>
            </a:r>
          </a:p>
        </p:txBody>
      </p:sp>
      <p:sp>
        <p:nvSpPr>
          <p:cNvPr id="4" name="Номер слайда 3"/>
          <p:cNvSpPr>
            <a:spLocks noGrp="1"/>
          </p:cNvSpPr>
          <p:nvPr>
            <p:ph type="sldNum" sz="quarter" idx="10"/>
          </p:nvPr>
        </p:nvSpPr>
        <p:spPr/>
        <p:txBody>
          <a:bodyPr/>
          <a:lstStyle/>
          <a:p>
            <a:fld id="{151EE1DF-6211-4E87-9DF2-0909453A7726}" type="slidenum">
              <a:rPr lang="ru-RU" smtClean="0"/>
              <a:t>22</a:t>
            </a:fld>
            <a:endParaRPr lang="ru-RU"/>
          </a:p>
        </p:txBody>
      </p:sp>
    </p:spTree>
    <p:extLst>
      <p:ext uri="{BB962C8B-B14F-4D97-AF65-F5344CB8AC3E}">
        <p14:creationId xmlns:p14="http://schemas.microsoft.com/office/powerpoint/2010/main" val="12533117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dirty="0" smtClean="0"/>
              <a:t>По результатам этого анализа данная подсистема может идентифицировать атаки, принимать решения относительно вариантов реагирования, сохранять сведения об атаке в хранилище данных и т. д.</a:t>
            </a:r>
            <a:endParaRPr lang="ru-RU" sz="1200" b="0" i="0" kern="1200" dirty="0" smtClean="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fld id="{151EE1DF-6211-4E87-9DF2-0909453A7726}" type="slidenum">
              <a:rPr lang="ru-RU" smtClean="0"/>
              <a:t>23</a:t>
            </a:fld>
            <a:endParaRPr lang="ru-RU"/>
          </a:p>
        </p:txBody>
      </p:sp>
    </p:spTree>
    <p:extLst>
      <p:ext uri="{BB962C8B-B14F-4D97-AF65-F5344CB8AC3E}">
        <p14:creationId xmlns:p14="http://schemas.microsoft.com/office/powerpoint/2010/main" val="387030581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indent="0">
              <a:buNone/>
            </a:pPr>
            <a:r>
              <a:rPr lang="ru-RU" sz="1200" dirty="0" smtClean="0"/>
              <a:t>База знаний может пополняться производителем системы обнаружения атак, пользователем системы или третьей стороной, например </a:t>
            </a:r>
            <a:r>
              <a:rPr lang="ru-RU" sz="1200" dirty="0" err="1" smtClean="0"/>
              <a:t>аутсорсинговой</a:t>
            </a:r>
            <a:r>
              <a:rPr lang="ru-RU" sz="1200" dirty="0" smtClean="0"/>
              <a:t> компанией, осуществляющей поддержку этой системы.</a:t>
            </a:r>
            <a:endParaRPr lang="ru-RU" sz="1200" dirty="0"/>
          </a:p>
        </p:txBody>
      </p:sp>
      <p:sp>
        <p:nvSpPr>
          <p:cNvPr id="4" name="Номер слайда 3"/>
          <p:cNvSpPr>
            <a:spLocks noGrp="1"/>
          </p:cNvSpPr>
          <p:nvPr>
            <p:ph type="sldNum" sz="quarter" idx="10"/>
          </p:nvPr>
        </p:nvSpPr>
        <p:spPr/>
        <p:txBody>
          <a:bodyPr/>
          <a:lstStyle/>
          <a:p>
            <a:fld id="{151EE1DF-6211-4E87-9DF2-0909453A7726}" type="slidenum">
              <a:rPr lang="ru-RU" smtClean="0"/>
              <a:t>24</a:t>
            </a:fld>
            <a:endParaRPr lang="ru-RU"/>
          </a:p>
        </p:txBody>
      </p:sp>
    </p:spTree>
    <p:extLst>
      <p:ext uri="{BB962C8B-B14F-4D97-AF65-F5344CB8AC3E}">
        <p14:creationId xmlns:p14="http://schemas.microsoft.com/office/powerpoint/2010/main" val="345023225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indent="0">
              <a:buNone/>
            </a:pPr>
            <a:endParaRPr lang="ru-RU" sz="1200" dirty="0"/>
          </a:p>
        </p:txBody>
      </p:sp>
      <p:sp>
        <p:nvSpPr>
          <p:cNvPr id="4" name="Номер слайда 3"/>
          <p:cNvSpPr>
            <a:spLocks noGrp="1"/>
          </p:cNvSpPr>
          <p:nvPr>
            <p:ph type="sldNum" sz="quarter" idx="10"/>
          </p:nvPr>
        </p:nvSpPr>
        <p:spPr/>
        <p:txBody>
          <a:bodyPr/>
          <a:lstStyle/>
          <a:p>
            <a:fld id="{151EE1DF-6211-4E87-9DF2-0909453A7726}" type="slidenum">
              <a:rPr lang="ru-RU" smtClean="0"/>
              <a:t>25</a:t>
            </a:fld>
            <a:endParaRPr lang="ru-RU"/>
          </a:p>
        </p:txBody>
      </p:sp>
    </p:spTree>
    <p:extLst>
      <p:ext uri="{BB962C8B-B14F-4D97-AF65-F5344CB8AC3E}">
        <p14:creationId xmlns:p14="http://schemas.microsoft.com/office/powerpoint/2010/main" val="291244452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indent="0">
              <a:buNone/>
            </a:pPr>
            <a:endParaRPr lang="ru-RU" sz="1200" dirty="0"/>
          </a:p>
        </p:txBody>
      </p:sp>
      <p:sp>
        <p:nvSpPr>
          <p:cNvPr id="4" name="Номер слайда 3"/>
          <p:cNvSpPr>
            <a:spLocks noGrp="1"/>
          </p:cNvSpPr>
          <p:nvPr>
            <p:ph type="sldNum" sz="quarter" idx="10"/>
          </p:nvPr>
        </p:nvSpPr>
        <p:spPr/>
        <p:txBody>
          <a:bodyPr/>
          <a:lstStyle/>
          <a:p>
            <a:fld id="{151EE1DF-6211-4E87-9DF2-0909453A7726}" type="slidenum">
              <a:rPr lang="ru-RU" smtClean="0"/>
              <a:t>26</a:t>
            </a:fld>
            <a:endParaRPr lang="ru-RU"/>
          </a:p>
        </p:txBody>
      </p:sp>
    </p:spTree>
    <p:extLst>
      <p:ext uri="{BB962C8B-B14F-4D97-AF65-F5344CB8AC3E}">
        <p14:creationId xmlns:p14="http://schemas.microsoft.com/office/powerpoint/2010/main" val="208382421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indent="0">
              <a:buNone/>
            </a:pPr>
            <a:r>
              <a:rPr lang="ru-RU" sz="1200" b="0" i="0" kern="1200" dirty="0" smtClean="0">
                <a:solidFill>
                  <a:schemeClr val="tx1"/>
                </a:solidFill>
                <a:effectLst/>
                <a:latin typeface="+mn-lt"/>
                <a:ea typeface="+mn-ea"/>
                <a:cs typeface="+mn-cs"/>
              </a:rPr>
              <a:t>понимается возможность изменения политики безопасности для различных компонентов системы обнаружения атак (например, модулей слежения), а также получение информации от этих компонентов (например, сведения о зарегистрированной атаке)</a:t>
            </a:r>
            <a:endParaRPr lang="ru-RU" sz="1200" dirty="0"/>
          </a:p>
        </p:txBody>
      </p:sp>
      <p:sp>
        <p:nvSpPr>
          <p:cNvPr id="4" name="Номер слайда 3"/>
          <p:cNvSpPr>
            <a:spLocks noGrp="1"/>
          </p:cNvSpPr>
          <p:nvPr>
            <p:ph type="sldNum" sz="quarter" idx="10"/>
          </p:nvPr>
        </p:nvSpPr>
        <p:spPr/>
        <p:txBody>
          <a:bodyPr/>
          <a:lstStyle/>
          <a:p>
            <a:fld id="{151EE1DF-6211-4E87-9DF2-0909453A7726}" type="slidenum">
              <a:rPr lang="ru-RU" smtClean="0"/>
              <a:t>27</a:t>
            </a:fld>
            <a:endParaRPr lang="ru-RU"/>
          </a:p>
        </p:txBody>
      </p:sp>
    </p:spTree>
    <p:extLst>
      <p:ext uri="{BB962C8B-B14F-4D97-AF65-F5344CB8AC3E}">
        <p14:creationId xmlns:p14="http://schemas.microsoft.com/office/powerpoint/2010/main" val="323938651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indent="0">
              <a:buNone/>
            </a:pPr>
            <a:r>
              <a:rPr lang="ru-RU" sz="1200" b="0" i="0" kern="1200" dirty="0" smtClean="0">
                <a:solidFill>
                  <a:schemeClr val="tx1"/>
                </a:solidFill>
                <a:effectLst/>
                <a:latin typeface="+mn-lt"/>
                <a:ea typeface="+mn-ea"/>
                <a:cs typeface="+mn-cs"/>
              </a:rPr>
              <a:t>В первом случае на каждый защищаемый узел или сегмент сети устанавливаются агенты системы, которые не могут обмениваться информацией между собой, а также не могут управляться централизовано с единой консоли.</a:t>
            </a:r>
          </a:p>
          <a:p>
            <a:pPr marL="0" indent="0">
              <a:buNone/>
            </a:pPr>
            <a:r>
              <a:rPr lang="ru-RU" sz="1200" b="0" i="0" kern="1200" dirty="0" smtClean="0">
                <a:solidFill>
                  <a:schemeClr val="tx1"/>
                </a:solidFill>
                <a:effectLst/>
                <a:latin typeface="+mn-lt"/>
                <a:ea typeface="+mn-ea"/>
                <a:cs typeface="+mn-cs"/>
              </a:rPr>
              <a:t>Этих недостатков лишена архитектура «агент-менеджер». </a:t>
            </a:r>
            <a:endParaRPr lang="ru-RU" sz="1200" dirty="0"/>
          </a:p>
        </p:txBody>
      </p:sp>
      <p:sp>
        <p:nvSpPr>
          <p:cNvPr id="4" name="Номер слайда 3"/>
          <p:cNvSpPr>
            <a:spLocks noGrp="1"/>
          </p:cNvSpPr>
          <p:nvPr>
            <p:ph type="sldNum" sz="quarter" idx="10"/>
          </p:nvPr>
        </p:nvSpPr>
        <p:spPr/>
        <p:txBody>
          <a:bodyPr/>
          <a:lstStyle/>
          <a:p>
            <a:fld id="{151EE1DF-6211-4E87-9DF2-0909453A7726}" type="slidenum">
              <a:rPr lang="ru-RU" smtClean="0"/>
              <a:t>28</a:t>
            </a:fld>
            <a:endParaRPr lang="ru-RU"/>
          </a:p>
        </p:txBody>
      </p:sp>
    </p:spTree>
    <p:extLst>
      <p:ext uri="{BB962C8B-B14F-4D97-AF65-F5344CB8AC3E}">
        <p14:creationId xmlns:p14="http://schemas.microsoft.com/office/powerpoint/2010/main" val="159372688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indent="0">
              <a:buNone/>
            </a:pPr>
            <a:r>
              <a:rPr lang="ru-RU" sz="1200" b="0" i="0" kern="1200" dirty="0" smtClean="0">
                <a:solidFill>
                  <a:schemeClr val="tx1"/>
                </a:solidFill>
                <a:effectLst/>
                <a:latin typeface="+mn-lt"/>
                <a:ea typeface="+mn-ea"/>
                <a:cs typeface="+mn-cs"/>
              </a:rPr>
              <a:t>Управление модулями </a:t>
            </a:r>
            <a:r>
              <a:rPr lang="ru-RU" sz="1200" b="0" i="0" kern="1200" dirty="0" err="1" smtClean="0">
                <a:solidFill>
                  <a:schemeClr val="tx1"/>
                </a:solidFill>
                <a:effectLst/>
                <a:latin typeface="+mn-lt"/>
                <a:ea typeface="+mn-ea"/>
                <a:cs typeface="+mn-cs"/>
              </a:rPr>
              <a:t>dIDS</a:t>
            </a:r>
            <a:r>
              <a:rPr lang="ru-RU" sz="1200" b="0" i="0" kern="1200" dirty="0" smtClean="0">
                <a:solidFill>
                  <a:schemeClr val="tx1"/>
                </a:solidFill>
                <a:effectLst/>
                <a:latin typeface="+mn-lt"/>
                <a:ea typeface="+mn-ea"/>
                <a:cs typeface="+mn-cs"/>
              </a:rPr>
              <a:t> осуществляется с центральной консоли управления. Для крупных организаций, в которых филиалы разнесены по разным территориям и даже городам, использование такой архитектуры имеет принципиальное значение.</a:t>
            </a:r>
          </a:p>
          <a:p>
            <a:pPr marL="0" indent="0">
              <a:buNone/>
            </a:pPr>
            <a:r>
              <a:rPr lang="ru-RU" sz="1200" b="0" i="0" kern="1200" dirty="0" smtClean="0">
                <a:solidFill>
                  <a:schemeClr val="tx1"/>
                </a:solidFill>
                <a:effectLst/>
                <a:latin typeface="+mn-lt"/>
                <a:ea typeface="+mn-ea"/>
                <a:cs typeface="+mn-cs"/>
              </a:rPr>
              <a:t>Такая система позволяет усилить защищенность корпоративной подсети благодаря централизации информации об атаке от различных IDS. Распределенная система обнаружения атак </a:t>
            </a:r>
            <a:r>
              <a:rPr lang="ru-RU" sz="1200" b="0" i="0" kern="1200" dirty="0" err="1" smtClean="0">
                <a:solidFill>
                  <a:schemeClr val="tx1"/>
                </a:solidFill>
                <a:effectLst/>
                <a:latin typeface="+mn-lt"/>
                <a:ea typeface="+mn-ea"/>
                <a:cs typeface="+mn-cs"/>
              </a:rPr>
              <a:t>dIDS</a:t>
            </a:r>
            <a:r>
              <a:rPr lang="ru-RU" sz="1200" b="0" i="0" kern="1200" dirty="0" smtClean="0">
                <a:solidFill>
                  <a:schemeClr val="tx1"/>
                </a:solidFill>
                <a:effectLst/>
                <a:latin typeface="+mn-lt"/>
                <a:ea typeface="+mn-ea"/>
                <a:cs typeface="+mn-cs"/>
              </a:rPr>
              <a:t> состоит из следующих подсистем: консоли управления, анализирующих серверов, агентов сети, серверов сбора информации об атаке. Центральный анализирующий сервер обычно состоит из БД и </a:t>
            </a:r>
            <a:r>
              <a:rPr lang="ru-RU" sz="1200" b="0" i="0" kern="1200" dirty="0" err="1" smtClean="0">
                <a:solidFill>
                  <a:schemeClr val="tx1"/>
                </a:solidFill>
                <a:effectLst/>
                <a:latin typeface="+mn-lt"/>
                <a:ea typeface="+mn-ea"/>
                <a:cs typeface="+mn-cs"/>
              </a:rPr>
              <a:t>Web</a:t>
            </a:r>
            <a:r>
              <a:rPr lang="ru-RU" sz="1200" b="0" i="0" kern="1200" dirty="0" smtClean="0">
                <a:solidFill>
                  <a:schemeClr val="tx1"/>
                </a:solidFill>
                <a:effectLst/>
                <a:latin typeface="+mn-lt"/>
                <a:ea typeface="+mn-ea"/>
                <a:cs typeface="+mn-cs"/>
              </a:rPr>
              <a:t>-сервера, что позволяет сохранять информацию об атаках и манипулировать данными с помощью удобного </a:t>
            </a:r>
            <a:r>
              <a:rPr lang="ru-RU" sz="1200" b="0" i="0" kern="1200" dirty="0" err="1" smtClean="0">
                <a:solidFill>
                  <a:schemeClr val="tx1"/>
                </a:solidFill>
                <a:effectLst/>
                <a:latin typeface="+mn-lt"/>
                <a:ea typeface="+mn-ea"/>
                <a:cs typeface="+mn-cs"/>
              </a:rPr>
              <a:t>Web</a:t>
            </a:r>
            <a:r>
              <a:rPr lang="ru-RU" sz="1200" b="0" i="0" kern="1200" dirty="0" smtClean="0">
                <a:solidFill>
                  <a:schemeClr val="tx1"/>
                </a:solidFill>
                <a:effectLst/>
                <a:latin typeface="+mn-lt"/>
                <a:ea typeface="+mn-ea"/>
                <a:cs typeface="+mn-cs"/>
              </a:rPr>
              <a:t>-интерфейса. Агент сети — один из наиболее важных компонентов </a:t>
            </a:r>
            <a:r>
              <a:rPr lang="ru-RU" sz="1200" b="0" i="0" kern="1200" dirty="0" err="1" smtClean="0">
                <a:solidFill>
                  <a:schemeClr val="tx1"/>
                </a:solidFill>
                <a:effectLst/>
                <a:latin typeface="+mn-lt"/>
                <a:ea typeface="+mn-ea"/>
                <a:cs typeface="+mn-cs"/>
              </a:rPr>
              <a:t>dIDS</a:t>
            </a:r>
            <a:r>
              <a:rPr lang="ru-RU" sz="1200" b="0" i="0" kern="1200" dirty="0" smtClean="0">
                <a:solidFill>
                  <a:schemeClr val="tx1"/>
                </a:solidFill>
                <a:effectLst/>
                <a:latin typeface="+mn-lt"/>
                <a:ea typeface="+mn-ea"/>
                <a:cs typeface="+mn-cs"/>
              </a:rPr>
              <a:t>. Он представляет собой небольшую программу, цель которой — сообщать об атаке на центральный анализирующий сервер. Сервер сбора информации об атаке — часть системы </a:t>
            </a:r>
            <a:r>
              <a:rPr lang="ru-RU" sz="1200" b="0" i="0" kern="1200" dirty="0" err="1" smtClean="0">
                <a:solidFill>
                  <a:schemeClr val="tx1"/>
                </a:solidFill>
                <a:effectLst/>
                <a:latin typeface="+mn-lt"/>
                <a:ea typeface="+mn-ea"/>
                <a:cs typeface="+mn-cs"/>
              </a:rPr>
              <a:t>dIDS</a:t>
            </a:r>
            <a:r>
              <a:rPr lang="ru-RU" sz="1200" b="0" i="0" kern="1200" dirty="0" smtClean="0">
                <a:solidFill>
                  <a:schemeClr val="tx1"/>
                </a:solidFill>
                <a:effectLst/>
                <a:latin typeface="+mn-lt"/>
                <a:ea typeface="+mn-ea"/>
                <a:cs typeface="+mn-cs"/>
              </a:rPr>
              <a:t>, логически базирующаяся на центральном анализирующем сервере. </a:t>
            </a:r>
            <a:endParaRPr lang="ru-RU" sz="1200" dirty="0"/>
          </a:p>
        </p:txBody>
      </p:sp>
      <p:sp>
        <p:nvSpPr>
          <p:cNvPr id="4" name="Номер слайда 3"/>
          <p:cNvSpPr>
            <a:spLocks noGrp="1"/>
          </p:cNvSpPr>
          <p:nvPr>
            <p:ph type="sldNum" sz="quarter" idx="10"/>
          </p:nvPr>
        </p:nvSpPr>
        <p:spPr/>
        <p:txBody>
          <a:bodyPr/>
          <a:lstStyle/>
          <a:p>
            <a:fld id="{151EE1DF-6211-4E87-9DF2-0909453A7726}" type="slidenum">
              <a:rPr lang="ru-RU" smtClean="0"/>
              <a:t>29</a:t>
            </a:fld>
            <a:endParaRPr lang="ru-RU"/>
          </a:p>
        </p:txBody>
      </p:sp>
    </p:spTree>
    <p:extLst>
      <p:ext uri="{BB962C8B-B14F-4D97-AF65-F5344CB8AC3E}">
        <p14:creationId xmlns:p14="http://schemas.microsoft.com/office/powerpoint/2010/main" val="287669305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indent="0">
              <a:buNone/>
            </a:pPr>
            <a:r>
              <a:rPr lang="ru-RU" sz="1200" dirty="0" smtClean="0"/>
              <a:t>Атака не только должна быть обнаружена, но и необходимо правильно и своевременно среагировать на нее. </a:t>
            </a:r>
          </a:p>
          <a:p>
            <a:pPr marL="0" indent="0">
              <a:buNone/>
            </a:pPr>
            <a:endParaRPr lang="ru-RU" sz="1200" dirty="0" smtClean="0"/>
          </a:p>
          <a:p>
            <a:pPr marL="0" indent="0">
              <a:buNone/>
            </a:pPr>
            <a:r>
              <a:rPr lang="ru-RU" sz="1200" b="0" i="0" kern="1200" dirty="0" smtClean="0">
                <a:solidFill>
                  <a:schemeClr val="tx1"/>
                </a:solidFill>
                <a:effectLst/>
                <a:latin typeface="+mn-lt"/>
                <a:ea typeface="+mn-ea"/>
                <a:cs typeface="+mn-cs"/>
              </a:rPr>
              <a:t>Применение той или иной реакции зависит от многих факторов.</a:t>
            </a:r>
            <a:endParaRPr lang="ru-RU" sz="1200" dirty="0"/>
          </a:p>
        </p:txBody>
      </p:sp>
      <p:sp>
        <p:nvSpPr>
          <p:cNvPr id="4" name="Номер слайда 3"/>
          <p:cNvSpPr>
            <a:spLocks noGrp="1"/>
          </p:cNvSpPr>
          <p:nvPr>
            <p:ph type="sldNum" sz="quarter" idx="10"/>
          </p:nvPr>
        </p:nvSpPr>
        <p:spPr/>
        <p:txBody>
          <a:bodyPr/>
          <a:lstStyle/>
          <a:p>
            <a:fld id="{151EE1DF-6211-4E87-9DF2-0909453A7726}" type="slidenum">
              <a:rPr lang="ru-RU" smtClean="0"/>
              <a:t>30</a:t>
            </a:fld>
            <a:endParaRPr lang="ru-RU"/>
          </a:p>
        </p:txBody>
      </p:sp>
    </p:spTree>
    <p:extLst>
      <p:ext uri="{BB962C8B-B14F-4D97-AF65-F5344CB8AC3E}">
        <p14:creationId xmlns:p14="http://schemas.microsoft.com/office/powerpoint/2010/main" val="36660510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kern="1200" dirty="0" smtClean="0">
                <a:solidFill>
                  <a:schemeClr val="tx1"/>
                </a:solidFill>
                <a:effectLst/>
                <a:latin typeface="+mn-lt"/>
                <a:ea typeface="+mn-ea"/>
                <a:cs typeface="+mn-cs"/>
              </a:rPr>
              <a:t>Сначала для всех субъектов анализируемой системы определяются профили. Любое отклонение используемого профиля от эталонного считается несанкционированной деятельностью. Статистические методы универсальны, поскольку для проведения анализа не требуется знания о возможных атаках и используемых ими уязвимостях. </a:t>
            </a:r>
            <a:endParaRPr lang="ru-RU" dirty="0"/>
          </a:p>
        </p:txBody>
      </p:sp>
      <p:sp>
        <p:nvSpPr>
          <p:cNvPr id="4" name="Номер слайда 3"/>
          <p:cNvSpPr>
            <a:spLocks noGrp="1"/>
          </p:cNvSpPr>
          <p:nvPr>
            <p:ph type="sldNum" sz="quarter" idx="10"/>
          </p:nvPr>
        </p:nvSpPr>
        <p:spPr/>
        <p:txBody>
          <a:bodyPr/>
          <a:lstStyle/>
          <a:p>
            <a:fld id="{151EE1DF-6211-4E87-9DF2-0909453A7726}" type="slidenum">
              <a:rPr lang="ru-RU" smtClean="0"/>
              <a:t>4</a:t>
            </a:fld>
            <a:endParaRPr lang="ru-RU"/>
          </a:p>
        </p:txBody>
      </p:sp>
    </p:spTree>
    <p:extLst>
      <p:ext uri="{BB962C8B-B14F-4D97-AF65-F5344CB8AC3E}">
        <p14:creationId xmlns:p14="http://schemas.microsoft.com/office/powerpoint/2010/main" val="3171517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200" dirty="0" smtClean="0"/>
              <a:t>Такая консоль может быть установлена не у каждого сотрудника, отвечающего в организации за безопасность, кроме того, этих сотрудников могут интересовать не все события безопасности, поэтому необходимо применение иных механизмов уведомления. </a:t>
            </a:r>
          </a:p>
          <a:p>
            <a:pPr marL="0" marR="0" indent="0" algn="l" defTabSz="914400" rtl="0" eaLnBrk="1" fontAlgn="auto" latinLnBrk="0" hangingPunct="1">
              <a:lnSpc>
                <a:spcPct val="100000"/>
              </a:lnSpc>
              <a:spcBef>
                <a:spcPts val="0"/>
              </a:spcBef>
              <a:spcAft>
                <a:spcPts val="0"/>
              </a:spcAft>
              <a:buClrTx/>
              <a:buSzTx/>
              <a:buFontTx/>
              <a:buNone/>
              <a:tabLst/>
              <a:defRPr/>
            </a:pPr>
            <a:endParaRPr lang="ru-RU"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ru-RU" sz="1200" dirty="0" smtClean="0"/>
              <a:t>Этими механизмами могут быть отправление сообщений по электронной почте, на пейджер, по факсу или по телефону.</a:t>
            </a:r>
          </a:p>
          <a:p>
            <a:pPr marL="0" indent="0">
              <a:buNone/>
            </a:pPr>
            <a:endParaRPr lang="ru-RU" sz="1200" dirty="0" smtClean="0"/>
          </a:p>
          <a:p>
            <a:pPr marL="0" indent="0">
              <a:buNone/>
            </a:pPr>
            <a:endParaRPr lang="ru-RU" sz="1200" dirty="0" smtClean="0"/>
          </a:p>
          <a:p>
            <a:pPr marL="0" indent="0">
              <a:buNone/>
            </a:pPr>
            <a:r>
              <a:rPr lang="ru-RU" sz="1200" dirty="0" smtClean="0"/>
              <a:t>К категории «уведомление» относится также посылка управляющих последовательностей к другим системам, например к системам сетевого управления или к МЭ.</a:t>
            </a:r>
          </a:p>
          <a:p>
            <a:pPr marL="0" indent="0">
              <a:buNone/>
            </a:pPr>
            <a:endParaRPr lang="ru-RU" sz="1200" dirty="0"/>
          </a:p>
        </p:txBody>
      </p:sp>
      <p:sp>
        <p:nvSpPr>
          <p:cNvPr id="4" name="Номер слайда 3"/>
          <p:cNvSpPr>
            <a:spLocks noGrp="1"/>
          </p:cNvSpPr>
          <p:nvPr>
            <p:ph type="sldNum" sz="quarter" idx="10"/>
          </p:nvPr>
        </p:nvSpPr>
        <p:spPr/>
        <p:txBody>
          <a:bodyPr/>
          <a:lstStyle/>
          <a:p>
            <a:fld id="{151EE1DF-6211-4E87-9DF2-0909453A7726}" type="slidenum">
              <a:rPr lang="ru-RU" smtClean="0"/>
              <a:t>31</a:t>
            </a:fld>
            <a:endParaRPr lang="ru-RU"/>
          </a:p>
        </p:txBody>
      </p:sp>
    </p:spTree>
    <p:extLst>
      <p:ext uri="{BB962C8B-B14F-4D97-AF65-F5344CB8AC3E}">
        <p14:creationId xmlns:p14="http://schemas.microsoft.com/office/powerpoint/2010/main" val="175193580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indent="0">
              <a:buNone/>
            </a:pPr>
            <a:r>
              <a:rPr lang="ru-RU" sz="1200" dirty="0" smtClean="0"/>
              <a:t>Это позволяет администратору безопасности затем воспроизводить в реальном масштабе времени (или с заданной скоростью) все действия, осуществленные атакующим, анализировать «успешные» атаки и предотвращать их в дальнейшем, а также использовать собранные данные в процессе разбирательства.</a:t>
            </a:r>
            <a:endParaRPr lang="ru-RU" sz="1200" dirty="0"/>
          </a:p>
        </p:txBody>
      </p:sp>
      <p:sp>
        <p:nvSpPr>
          <p:cNvPr id="4" name="Номер слайда 3"/>
          <p:cNvSpPr>
            <a:spLocks noGrp="1"/>
          </p:cNvSpPr>
          <p:nvPr>
            <p:ph type="sldNum" sz="quarter" idx="10"/>
          </p:nvPr>
        </p:nvSpPr>
        <p:spPr/>
        <p:txBody>
          <a:bodyPr/>
          <a:lstStyle/>
          <a:p>
            <a:fld id="{151EE1DF-6211-4E87-9DF2-0909453A7726}" type="slidenum">
              <a:rPr lang="ru-RU" smtClean="0"/>
              <a:t>32</a:t>
            </a:fld>
            <a:endParaRPr lang="ru-RU"/>
          </a:p>
        </p:txBody>
      </p:sp>
    </p:spTree>
    <p:extLst>
      <p:ext uri="{BB962C8B-B14F-4D97-AF65-F5344CB8AC3E}">
        <p14:creationId xmlns:p14="http://schemas.microsoft.com/office/powerpoint/2010/main" val="381401653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indent="0">
              <a:buNone/>
            </a:pPr>
            <a:r>
              <a:rPr lang="ru-RU" sz="1200" dirty="0" smtClean="0"/>
              <a:t>IDS могут предложить такие конкретные варианты реагирования: блокировка учетной записи атакующего пользователя, автоматическое завершение сессии с атакующим узлом, реконфигурация МЭ и маршрутизаторов и т. д. </a:t>
            </a:r>
            <a:endParaRPr lang="ru-RU" sz="1200" dirty="0"/>
          </a:p>
        </p:txBody>
      </p:sp>
      <p:sp>
        <p:nvSpPr>
          <p:cNvPr id="4" name="Номер слайда 3"/>
          <p:cNvSpPr>
            <a:spLocks noGrp="1"/>
          </p:cNvSpPr>
          <p:nvPr>
            <p:ph type="sldNum" sz="quarter" idx="10"/>
          </p:nvPr>
        </p:nvSpPr>
        <p:spPr/>
        <p:txBody>
          <a:bodyPr/>
          <a:lstStyle/>
          <a:p>
            <a:fld id="{151EE1DF-6211-4E87-9DF2-0909453A7726}" type="slidenum">
              <a:rPr lang="ru-RU" smtClean="0"/>
              <a:t>33</a:t>
            </a:fld>
            <a:endParaRPr lang="ru-RU"/>
          </a:p>
        </p:txBody>
      </p:sp>
    </p:spTree>
    <p:extLst>
      <p:ext uri="{BB962C8B-B14F-4D97-AF65-F5344CB8AC3E}">
        <p14:creationId xmlns:p14="http://schemas.microsoft.com/office/powerpoint/2010/main" val="14935300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arenR"/>
            </a:pPr>
            <a:r>
              <a:rPr lang="ru-RU" sz="1200" dirty="0" smtClean="0"/>
              <a:t>; в некоторых случаях одни и те же события в зависимости от порядка их следования могут характеризовать аномальную или нормальную деятельность</a:t>
            </a:r>
          </a:p>
          <a:p>
            <a:pPr marL="228600" indent="-228600">
              <a:buAutoNum type="arabicParenR"/>
            </a:pPr>
            <a:r>
              <a:rPr lang="ru-RU" sz="1200" dirty="0" smtClean="0"/>
              <a:t>, чтобы адекватно идентифицировать аномальную деятельность</a:t>
            </a:r>
          </a:p>
          <a:p>
            <a:pPr marL="228600" indent="-228600">
              <a:buAutoNum type="arabicParenR"/>
            </a:pPr>
            <a:r>
              <a:rPr lang="ru-RU" sz="1200" dirty="0" smtClean="0"/>
              <a:t>так, чтобы атакующие действия рассматривались как нормальные</a:t>
            </a:r>
          </a:p>
          <a:p>
            <a:pPr marL="228600" indent="-228600">
              <a:buAutoNum type="arabicParenR"/>
            </a:pPr>
            <a:endParaRPr lang="ru-RU" sz="1200" dirty="0" smtClean="0"/>
          </a:p>
          <a:p>
            <a:pPr marL="0" indent="0">
              <a:buNone/>
            </a:pPr>
            <a:r>
              <a:rPr lang="ru-RU" sz="1200" dirty="0" smtClean="0"/>
              <a:t>Следует также учитывать, что статистические методы не применимы в тех случаях, когда для пользователя отсутствует шаблон типичного поведения или когда для пользователя типичны несанкционированные действия</a:t>
            </a:r>
            <a:endParaRPr lang="ru-RU" dirty="0"/>
          </a:p>
        </p:txBody>
      </p:sp>
      <p:sp>
        <p:nvSpPr>
          <p:cNvPr id="4" name="Номер слайда 3"/>
          <p:cNvSpPr>
            <a:spLocks noGrp="1"/>
          </p:cNvSpPr>
          <p:nvPr>
            <p:ph type="sldNum" sz="quarter" idx="10"/>
          </p:nvPr>
        </p:nvSpPr>
        <p:spPr/>
        <p:txBody>
          <a:bodyPr/>
          <a:lstStyle/>
          <a:p>
            <a:fld id="{151EE1DF-6211-4E87-9DF2-0909453A7726}" type="slidenum">
              <a:rPr lang="ru-RU" smtClean="0"/>
              <a:t>5</a:t>
            </a:fld>
            <a:endParaRPr lang="ru-RU"/>
          </a:p>
        </p:txBody>
      </p:sp>
    </p:spTree>
    <p:extLst>
      <p:ext uri="{BB962C8B-B14F-4D97-AF65-F5344CB8AC3E}">
        <p14:creationId xmlns:p14="http://schemas.microsoft.com/office/powerpoint/2010/main" val="7857576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arenR"/>
            </a:pPr>
            <a:r>
              <a:rPr lang="ru-RU" sz="1200" dirty="0" smtClean="0"/>
              <a:t>Использование экспертных систем представляет собой распространенный метод обнаружения атак, при котором информация об атаках формулируется в виде правил. </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ru-RU" sz="1200" dirty="0" smtClean="0"/>
              <a:t>Важным достоинством такого подхода является практически полное отсутствие ложных тревог.</a:t>
            </a:r>
          </a:p>
          <a:p>
            <a:pPr marL="228600" indent="-228600">
              <a:buAutoNum type="arabicParenR"/>
            </a:pPr>
            <a:endParaRPr lang="ru-RU" dirty="0"/>
          </a:p>
        </p:txBody>
      </p:sp>
      <p:sp>
        <p:nvSpPr>
          <p:cNvPr id="4" name="Номер слайда 3"/>
          <p:cNvSpPr>
            <a:spLocks noGrp="1"/>
          </p:cNvSpPr>
          <p:nvPr>
            <p:ph type="sldNum" sz="quarter" idx="10"/>
          </p:nvPr>
        </p:nvSpPr>
        <p:spPr/>
        <p:txBody>
          <a:bodyPr/>
          <a:lstStyle/>
          <a:p>
            <a:fld id="{151EE1DF-6211-4E87-9DF2-0909453A7726}" type="slidenum">
              <a:rPr lang="ru-RU" smtClean="0"/>
              <a:t>6</a:t>
            </a:fld>
            <a:endParaRPr lang="ru-RU"/>
          </a:p>
        </p:txBody>
      </p:sp>
    </p:spTree>
    <p:extLst>
      <p:ext uri="{BB962C8B-B14F-4D97-AF65-F5344CB8AC3E}">
        <p14:creationId xmlns:p14="http://schemas.microsoft.com/office/powerpoint/2010/main" val="20591534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arenR"/>
            </a:pPr>
            <a:r>
              <a:rPr lang="ru-RU" sz="1200" dirty="0" smtClean="0"/>
              <a:t>Хотя экспертные системы предлагают хорошую возможность для просмотра данных в журналах регистрации, требуемые обновления могут либо игнорироваться, либо выполняться администратором вручную.</a:t>
            </a:r>
          </a:p>
          <a:p>
            <a:pPr marL="228600" indent="-228600">
              <a:buAutoNum type="arabicParenR"/>
            </a:pPr>
            <a:r>
              <a:rPr lang="ru-RU" sz="1200" dirty="0" smtClean="0"/>
              <a:t>В худшем случае отсутствие надлежащего сопровождения снижает степень защищенности всей сети, вводя ее пользователей в заблуждение относительно действительного уровня защищенности.</a:t>
            </a:r>
          </a:p>
          <a:p>
            <a:pPr marL="228600" indent="-228600">
              <a:buAutoNum type="arabicParenR"/>
            </a:pPr>
            <a:endParaRPr lang="ru-RU" sz="1200" dirty="0" smtClean="0"/>
          </a:p>
          <a:p>
            <a:r>
              <a:rPr lang="ru-RU" sz="1200" b="0" i="0" kern="1200" dirty="0" smtClean="0">
                <a:solidFill>
                  <a:schemeClr val="tx1"/>
                </a:solidFill>
                <a:effectLst/>
                <a:latin typeface="+mn-lt"/>
                <a:ea typeface="+mn-ea"/>
                <a:cs typeface="+mn-cs"/>
              </a:rPr>
              <a:t>Основным недостатком является невозможность отражения неизвестных атак. При этом даже небольшое изменение уже известной атаки может стать серьезным препятствием для функционирования системы обнаружения атак.</a:t>
            </a:r>
          </a:p>
        </p:txBody>
      </p:sp>
      <p:sp>
        <p:nvSpPr>
          <p:cNvPr id="4" name="Номер слайда 3"/>
          <p:cNvSpPr>
            <a:spLocks noGrp="1"/>
          </p:cNvSpPr>
          <p:nvPr>
            <p:ph type="sldNum" sz="quarter" idx="10"/>
          </p:nvPr>
        </p:nvSpPr>
        <p:spPr/>
        <p:txBody>
          <a:bodyPr/>
          <a:lstStyle/>
          <a:p>
            <a:fld id="{151EE1DF-6211-4E87-9DF2-0909453A7726}" type="slidenum">
              <a:rPr lang="ru-RU" smtClean="0"/>
              <a:t>7</a:t>
            </a:fld>
            <a:endParaRPr lang="ru-RU"/>
          </a:p>
        </p:txBody>
      </p:sp>
    </p:spTree>
    <p:extLst>
      <p:ext uri="{BB962C8B-B14F-4D97-AF65-F5344CB8AC3E}">
        <p14:creationId xmlns:p14="http://schemas.microsoft.com/office/powerpoint/2010/main" val="8255697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arenR"/>
            </a:pPr>
            <a:r>
              <a:rPr lang="ru-RU" sz="1200" b="0" i="0" kern="1200" dirty="0" smtClean="0">
                <a:solidFill>
                  <a:schemeClr val="tx1"/>
                </a:solidFill>
                <a:effectLst/>
                <a:latin typeface="+mn-lt"/>
                <a:ea typeface="+mn-ea"/>
                <a:cs typeface="+mn-cs"/>
              </a:rPr>
              <a:t>Большинство современных методов обнаружения атак используют некоторую форму анализа контролируемого пространства на основе правил или статистического подхода. В качестве контролируемого пространства могут выступать журналы регистрации или сетевой трафик. Анализ опирается на набор заранее определенных правил, которые создаются администратором или самой системой обнаружения атак.</a:t>
            </a:r>
            <a:endParaRPr lang="en-US" sz="1200" b="0" i="0" kern="1200" dirty="0" smtClean="0">
              <a:solidFill>
                <a:schemeClr val="tx1"/>
              </a:solidFill>
              <a:effectLst/>
              <a:latin typeface="+mn-lt"/>
              <a:ea typeface="+mn-ea"/>
              <a:cs typeface="+mn-cs"/>
            </a:endParaRPr>
          </a:p>
          <a:p>
            <a:pPr marL="228600" indent="-228600">
              <a:buAutoNum type="arabicParenR"/>
            </a:pPr>
            <a:r>
              <a:rPr lang="ru-RU" sz="1200" b="0" i="0" kern="1200" dirty="0" smtClean="0">
                <a:solidFill>
                  <a:schemeClr val="tx1"/>
                </a:solidFill>
                <a:effectLst/>
                <a:latin typeface="+mn-lt"/>
                <a:ea typeface="+mn-ea"/>
                <a:cs typeface="+mn-cs"/>
              </a:rPr>
              <a:t>Любое разделение атаки во времени или среди нескольких злоумышленников является трудным для обнаружения при помощи экспертных систем. Из-за большого разнообразия атак и хакеров даже специальные постоянные обновления БД правил экспертной системы никогда не дадут гарантии точной идентификации всего диапазона атак.</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ru-RU" sz="1200" dirty="0" smtClean="0"/>
              <a:t>В то время как степень соответствия </a:t>
            </a:r>
            <a:r>
              <a:rPr lang="ru-RU" sz="1200" dirty="0" err="1" smtClean="0"/>
              <a:t>нейросетевого</a:t>
            </a:r>
            <a:r>
              <a:rPr lang="ru-RU" sz="1200" dirty="0" smtClean="0"/>
              <a:t> представления может достигать 100 %, достоверность выбора полностью зависит от качества системы в анализе примеров поставленной задачи.</a:t>
            </a:r>
          </a:p>
          <a:p>
            <a:pPr marL="228600" indent="-228600">
              <a:buAutoNum type="arabicParenR"/>
            </a:pPr>
            <a:endParaRPr lang="ru-RU" sz="1200" b="0" i="0" kern="1200" dirty="0" smtClean="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fld id="{151EE1DF-6211-4E87-9DF2-0909453A7726}" type="slidenum">
              <a:rPr lang="ru-RU" smtClean="0"/>
              <a:t>8</a:t>
            </a:fld>
            <a:endParaRPr lang="ru-RU"/>
          </a:p>
        </p:txBody>
      </p:sp>
    </p:spTree>
    <p:extLst>
      <p:ext uri="{BB962C8B-B14F-4D97-AF65-F5344CB8AC3E}">
        <p14:creationId xmlns:p14="http://schemas.microsoft.com/office/powerpoint/2010/main" val="35975387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arenR"/>
            </a:pPr>
            <a:r>
              <a:rPr lang="ru-RU" sz="1200" dirty="0" smtClean="0"/>
              <a:t>В дополнение к начальному периоду обучения, </a:t>
            </a:r>
            <a:r>
              <a:rPr lang="ru-RU" sz="1200" dirty="0" err="1" smtClean="0"/>
              <a:t>нейросеть</a:t>
            </a:r>
            <a:r>
              <a:rPr lang="ru-RU" sz="1200" dirty="0" smtClean="0"/>
              <a:t> набирается опыта с течением времени, по мере того, как она проводит анализ данных, связанных с предметной областью.  </a:t>
            </a:r>
          </a:p>
          <a:p>
            <a:r>
              <a:rPr lang="ru-RU" sz="1200" b="0" i="0" kern="1200" dirty="0" smtClean="0">
                <a:solidFill>
                  <a:schemeClr val="tx1"/>
                </a:solidFill>
                <a:effectLst/>
                <a:latin typeface="+mn-lt"/>
                <a:ea typeface="+mn-ea"/>
                <a:cs typeface="+mn-cs"/>
              </a:rPr>
              <a:t>Важным преимуществом нейронных сетей при обнаружении злоупотреблений является их способность «изучать» характеристики умышленных атак и идентифицировать элементы, которые не похожи на те, что наблюдались в сети прежде.</a:t>
            </a:r>
          </a:p>
        </p:txBody>
      </p:sp>
      <p:sp>
        <p:nvSpPr>
          <p:cNvPr id="4" name="Номер слайда 3"/>
          <p:cNvSpPr>
            <a:spLocks noGrp="1"/>
          </p:cNvSpPr>
          <p:nvPr>
            <p:ph type="sldNum" sz="quarter" idx="10"/>
          </p:nvPr>
        </p:nvSpPr>
        <p:spPr/>
        <p:txBody>
          <a:bodyPr/>
          <a:lstStyle/>
          <a:p>
            <a:fld id="{151EE1DF-6211-4E87-9DF2-0909453A7726}" type="slidenum">
              <a:rPr lang="ru-RU" smtClean="0"/>
              <a:t>9</a:t>
            </a:fld>
            <a:endParaRPr lang="ru-RU"/>
          </a:p>
        </p:txBody>
      </p:sp>
    </p:spTree>
    <p:extLst>
      <p:ext uri="{BB962C8B-B14F-4D97-AF65-F5344CB8AC3E}">
        <p14:creationId xmlns:p14="http://schemas.microsoft.com/office/powerpoint/2010/main" val="23759225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arenR"/>
            </a:pPr>
            <a:endParaRPr lang="ru-RU" sz="1200" b="0" i="0" kern="1200" dirty="0" smtClean="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fld id="{151EE1DF-6211-4E87-9DF2-0909453A7726}" type="slidenum">
              <a:rPr lang="ru-RU" smtClean="0"/>
              <a:t>10</a:t>
            </a:fld>
            <a:endParaRPr lang="ru-RU"/>
          </a:p>
        </p:txBody>
      </p:sp>
    </p:spTree>
    <p:extLst>
      <p:ext uri="{BB962C8B-B14F-4D97-AF65-F5344CB8AC3E}">
        <p14:creationId xmlns:p14="http://schemas.microsoft.com/office/powerpoint/2010/main" val="14433674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ru-RU" smtClean="0"/>
              <a:t>Образец заголовка</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0A3E8FFA-9B38-4AB1-B758-745102F5ADE8}" type="datetime1">
              <a:rPr lang="ru-RU" smtClean="0"/>
              <a:t>03.12.2014</a:t>
            </a:fld>
            <a:endParaRPr lang="ru-RU"/>
          </a:p>
        </p:txBody>
      </p:sp>
      <p:sp>
        <p:nvSpPr>
          <p:cNvPr id="5" name="Footer Placeholder 4"/>
          <p:cNvSpPr>
            <a:spLocks noGrp="1"/>
          </p:cNvSpPr>
          <p:nvPr>
            <p:ph type="ftr" sz="quarter" idx="11"/>
          </p:nvPr>
        </p:nvSpPr>
        <p:spPr/>
        <p:txBody>
          <a:bodyPr/>
          <a:lstStyle/>
          <a:p>
            <a:endParaRPr lang="ru-RU"/>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448FF7C6-1D52-4975-A4AA-F5754DB955FF}" type="slidenum">
              <a:rPr lang="ru-RU" smtClean="0"/>
              <a:t>‹#›</a:t>
            </a:fld>
            <a:endParaRPr lang="ru-RU"/>
          </a:p>
        </p:txBody>
      </p:sp>
    </p:spTree>
    <p:extLst>
      <p:ext uri="{BB962C8B-B14F-4D97-AF65-F5344CB8AC3E}">
        <p14:creationId xmlns:p14="http://schemas.microsoft.com/office/powerpoint/2010/main" val="21733603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951C8D3D-63D0-4CBE-AF41-8AA9C32B3157}" type="datetime1">
              <a:rPr lang="ru-RU" smtClean="0"/>
              <a:t>03.12.2014</a:t>
            </a:fld>
            <a:endParaRPr lang="ru-RU"/>
          </a:p>
        </p:txBody>
      </p:sp>
      <p:sp>
        <p:nvSpPr>
          <p:cNvPr id="5" name="Footer Placeholder 4"/>
          <p:cNvSpPr>
            <a:spLocks noGrp="1"/>
          </p:cNvSpPr>
          <p:nvPr>
            <p:ph type="ftr" sz="quarter" idx="11"/>
          </p:nvPr>
        </p:nvSpPr>
        <p:spPr/>
        <p:txBody>
          <a:bodyPr/>
          <a:lstStyle/>
          <a:p>
            <a:endParaRPr lang="ru-RU"/>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48FF7C6-1D52-4975-A4AA-F5754DB955FF}" type="slidenum">
              <a:rPr lang="ru-RU" smtClean="0"/>
              <a:t>‹#›</a:t>
            </a:fld>
            <a:endParaRPr lang="ru-RU"/>
          </a:p>
        </p:txBody>
      </p:sp>
    </p:spTree>
    <p:extLst>
      <p:ext uri="{BB962C8B-B14F-4D97-AF65-F5344CB8AC3E}">
        <p14:creationId xmlns:p14="http://schemas.microsoft.com/office/powerpoint/2010/main" val="42595858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ru-RU" smtClean="0"/>
              <a:t>Образец заголовка</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91F2C9F7-29D0-4ECA-80CF-DEC0D277FDCC}" type="datetime1">
              <a:rPr lang="ru-RU" smtClean="0"/>
              <a:t>03.12.2014</a:t>
            </a:fld>
            <a:endParaRPr lang="ru-RU"/>
          </a:p>
        </p:txBody>
      </p:sp>
      <p:sp>
        <p:nvSpPr>
          <p:cNvPr id="5" name="Footer Placeholder 4"/>
          <p:cNvSpPr>
            <a:spLocks noGrp="1"/>
          </p:cNvSpPr>
          <p:nvPr>
            <p:ph type="ftr" sz="quarter" idx="11"/>
          </p:nvPr>
        </p:nvSpPr>
        <p:spPr/>
        <p:txBody>
          <a:bodyPr/>
          <a:lstStyle/>
          <a:p>
            <a:endParaRPr lang="ru-RU"/>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48FF7C6-1D52-4975-A4AA-F5754DB955FF}" type="slidenum">
              <a:rPr lang="ru-RU" smtClean="0"/>
              <a:t>‹#›</a:t>
            </a:fld>
            <a:endParaRPr lang="ru-RU"/>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4066309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ru-RU" smtClean="0"/>
              <a:t>Образец заголовка</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ru-RU" smtClean="0"/>
              <a:t>Образец текста</a:t>
            </a:r>
          </a:p>
        </p:txBody>
      </p:sp>
      <p:sp>
        <p:nvSpPr>
          <p:cNvPr id="5" name="Date Placeholder 4"/>
          <p:cNvSpPr>
            <a:spLocks noGrp="1"/>
          </p:cNvSpPr>
          <p:nvPr>
            <p:ph type="dt" sz="half" idx="10"/>
          </p:nvPr>
        </p:nvSpPr>
        <p:spPr/>
        <p:txBody>
          <a:bodyPr/>
          <a:lstStyle/>
          <a:p>
            <a:fld id="{9AA014DE-D617-418A-8AAF-E076FAB84206}" type="datetime1">
              <a:rPr lang="ru-RU" smtClean="0"/>
              <a:t>03.12.2014</a:t>
            </a:fld>
            <a:endParaRPr lang="ru-RU"/>
          </a:p>
        </p:txBody>
      </p:sp>
      <p:sp>
        <p:nvSpPr>
          <p:cNvPr id="6" name="Footer Placeholder 5"/>
          <p:cNvSpPr>
            <a:spLocks noGrp="1"/>
          </p:cNvSpPr>
          <p:nvPr>
            <p:ph type="ftr" sz="quarter" idx="11"/>
          </p:nvPr>
        </p:nvSpPr>
        <p:spPr/>
        <p:txBody>
          <a:bodyPr/>
          <a:lstStyle/>
          <a:p>
            <a:endParaRPr lang="ru-RU"/>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48FF7C6-1D52-4975-A4AA-F5754DB955FF}" type="slidenum">
              <a:rPr lang="ru-RU" smtClean="0"/>
              <a:t>‹#›</a:t>
            </a:fld>
            <a:endParaRPr lang="ru-RU"/>
          </a:p>
        </p:txBody>
      </p:sp>
    </p:spTree>
    <p:extLst>
      <p:ext uri="{BB962C8B-B14F-4D97-AF65-F5344CB8AC3E}">
        <p14:creationId xmlns:p14="http://schemas.microsoft.com/office/powerpoint/2010/main" val="40552452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Цитата карточки имени">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ru-RU" smtClean="0"/>
              <a:t>Образец заголовка</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ru-RU" smtClean="0"/>
              <a:t>Образец текста</a:t>
            </a:r>
          </a:p>
        </p:txBody>
      </p:sp>
      <p:sp>
        <p:nvSpPr>
          <p:cNvPr id="5" name="Date Placeholder 4"/>
          <p:cNvSpPr>
            <a:spLocks noGrp="1"/>
          </p:cNvSpPr>
          <p:nvPr>
            <p:ph type="dt" sz="half" idx="10"/>
          </p:nvPr>
        </p:nvSpPr>
        <p:spPr/>
        <p:txBody>
          <a:bodyPr/>
          <a:lstStyle/>
          <a:p>
            <a:fld id="{6FBB1BE7-35BC-4482-BCC1-1BD412F9C7BE}" type="datetime1">
              <a:rPr lang="ru-RU" smtClean="0"/>
              <a:t>03.12.2014</a:t>
            </a:fld>
            <a:endParaRPr lang="ru-RU"/>
          </a:p>
        </p:txBody>
      </p:sp>
      <p:sp>
        <p:nvSpPr>
          <p:cNvPr id="6" name="Footer Placeholder 5"/>
          <p:cNvSpPr>
            <a:spLocks noGrp="1"/>
          </p:cNvSpPr>
          <p:nvPr>
            <p:ph type="ftr" sz="quarter" idx="11"/>
          </p:nvPr>
        </p:nvSpPr>
        <p:spPr/>
        <p:txBody>
          <a:bodyPr/>
          <a:lstStyle/>
          <a:p>
            <a:endParaRPr lang="ru-RU"/>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48FF7C6-1D52-4975-A4AA-F5754DB955FF}" type="slidenum">
              <a:rPr lang="ru-RU" smtClean="0"/>
              <a:t>‹#›</a:t>
            </a:fld>
            <a:endParaRPr lang="ru-RU"/>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8918386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Истина или ложь">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ru-RU" smtClean="0"/>
              <a:t>Образец заголовка</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ru-RU" smtClean="0"/>
              <a:t>Образец текста</a:t>
            </a:r>
          </a:p>
        </p:txBody>
      </p:sp>
      <p:sp>
        <p:nvSpPr>
          <p:cNvPr id="5" name="Date Placeholder 4"/>
          <p:cNvSpPr>
            <a:spLocks noGrp="1"/>
          </p:cNvSpPr>
          <p:nvPr>
            <p:ph type="dt" sz="half" idx="10"/>
          </p:nvPr>
        </p:nvSpPr>
        <p:spPr/>
        <p:txBody>
          <a:bodyPr/>
          <a:lstStyle/>
          <a:p>
            <a:fld id="{B0C15BDB-03DE-49C5-81D5-5D504F8EF6C9}" type="datetime1">
              <a:rPr lang="ru-RU" smtClean="0"/>
              <a:t>03.12.2014</a:t>
            </a:fld>
            <a:endParaRPr lang="ru-RU"/>
          </a:p>
        </p:txBody>
      </p:sp>
      <p:sp>
        <p:nvSpPr>
          <p:cNvPr id="6" name="Footer Placeholder 5"/>
          <p:cNvSpPr>
            <a:spLocks noGrp="1"/>
          </p:cNvSpPr>
          <p:nvPr>
            <p:ph type="ftr" sz="quarter" idx="11"/>
          </p:nvPr>
        </p:nvSpPr>
        <p:spPr/>
        <p:txBody>
          <a:bodyPr/>
          <a:lstStyle/>
          <a:p>
            <a:endParaRPr lang="ru-RU"/>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48FF7C6-1D52-4975-A4AA-F5754DB955FF}" type="slidenum">
              <a:rPr lang="ru-RU" smtClean="0"/>
              <a:t>‹#›</a:t>
            </a:fld>
            <a:endParaRPr lang="ru-RU"/>
          </a:p>
        </p:txBody>
      </p:sp>
    </p:spTree>
    <p:extLst>
      <p:ext uri="{BB962C8B-B14F-4D97-AF65-F5344CB8AC3E}">
        <p14:creationId xmlns:p14="http://schemas.microsoft.com/office/powerpoint/2010/main" val="35805560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ncho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919D409A-B184-47DF-95D1-F8E4D66249C1}" type="datetime1">
              <a:rPr lang="ru-RU" smtClean="0"/>
              <a:t>03.12.2014</a:t>
            </a:fld>
            <a:endParaRPr lang="ru-RU"/>
          </a:p>
        </p:txBody>
      </p:sp>
      <p:sp>
        <p:nvSpPr>
          <p:cNvPr id="5" name="Footer Placeholder 4"/>
          <p:cNvSpPr>
            <a:spLocks noGrp="1"/>
          </p:cNvSpPr>
          <p:nvPr>
            <p:ph type="ftr" sz="quarter" idx="11"/>
          </p:nvPr>
        </p:nvSpPr>
        <p:spPr/>
        <p:txBody>
          <a:bodyPr/>
          <a:lstStyle/>
          <a:p>
            <a:endParaRPr lang="ru-RU"/>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48FF7C6-1D52-4975-A4AA-F5754DB955FF}" type="slidenum">
              <a:rPr lang="ru-RU" smtClean="0"/>
              <a:t>‹#›</a:t>
            </a:fld>
            <a:endParaRPr lang="ru-RU"/>
          </a:p>
        </p:txBody>
      </p:sp>
    </p:spTree>
    <p:extLst>
      <p:ext uri="{BB962C8B-B14F-4D97-AF65-F5344CB8AC3E}">
        <p14:creationId xmlns:p14="http://schemas.microsoft.com/office/powerpoint/2010/main" val="3369284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4AFA4570-3D65-4B21-A839-E5E877FF6FA7}" type="datetime1">
              <a:rPr lang="ru-RU" smtClean="0"/>
              <a:t>03.12.2014</a:t>
            </a:fld>
            <a:endParaRPr lang="ru-RU"/>
          </a:p>
        </p:txBody>
      </p:sp>
      <p:sp>
        <p:nvSpPr>
          <p:cNvPr id="5" name="Footer Placeholder 4"/>
          <p:cNvSpPr>
            <a:spLocks noGrp="1"/>
          </p:cNvSpPr>
          <p:nvPr>
            <p:ph type="ftr" sz="quarter" idx="11"/>
          </p:nvPr>
        </p:nvSpPr>
        <p:spPr/>
        <p:txBody>
          <a:bodyPr/>
          <a:lstStyle/>
          <a:p>
            <a:endParaRPr lang="ru-RU"/>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48FF7C6-1D52-4975-A4AA-F5754DB955FF}" type="slidenum">
              <a:rPr lang="ru-RU" smtClean="0"/>
              <a:t>‹#›</a:t>
            </a:fld>
            <a:endParaRPr lang="ru-RU"/>
          </a:p>
        </p:txBody>
      </p:sp>
    </p:spTree>
    <p:extLst>
      <p:ext uri="{BB962C8B-B14F-4D97-AF65-F5344CB8AC3E}">
        <p14:creationId xmlns:p14="http://schemas.microsoft.com/office/powerpoint/2010/main" val="20701914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ru-RU" smtClean="0"/>
              <a:t>Образец заголовка</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4FAB76ED-B4C4-4AB1-A011-15B25F6F31DF}" type="datetime1">
              <a:rPr lang="ru-RU" smtClean="0"/>
              <a:t>03.12.2014</a:t>
            </a:fld>
            <a:endParaRPr lang="ru-RU"/>
          </a:p>
        </p:txBody>
      </p:sp>
      <p:sp>
        <p:nvSpPr>
          <p:cNvPr id="5" name="Footer Placeholder 4"/>
          <p:cNvSpPr>
            <a:spLocks noGrp="1"/>
          </p:cNvSpPr>
          <p:nvPr>
            <p:ph type="ftr" sz="quarter" idx="11"/>
          </p:nvPr>
        </p:nvSpPr>
        <p:spPr/>
        <p:txBody>
          <a:bodyPr/>
          <a:lstStyle/>
          <a:p>
            <a:endParaRPr lang="ru-RU"/>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48FF7C6-1D52-4975-A4AA-F5754DB955FF}" type="slidenum">
              <a:rPr lang="ru-RU" smtClean="0"/>
              <a:t>‹#›</a:t>
            </a:fld>
            <a:endParaRPr lang="ru-RU"/>
          </a:p>
        </p:txBody>
      </p:sp>
    </p:spTree>
    <p:extLst>
      <p:ext uri="{BB962C8B-B14F-4D97-AF65-F5344CB8AC3E}">
        <p14:creationId xmlns:p14="http://schemas.microsoft.com/office/powerpoint/2010/main" val="325306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4F9A7190-3877-49F4-A16D-5F4258BB9CC7}" type="datetime1">
              <a:rPr lang="ru-RU" smtClean="0"/>
              <a:t>03.12.2014</a:t>
            </a:fld>
            <a:endParaRPr lang="ru-RU"/>
          </a:p>
        </p:txBody>
      </p:sp>
      <p:sp>
        <p:nvSpPr>
          <p:cNvPr id="5" name="Footer Placeholder 4"/>
          <p:cNvSpPr>
            <a:spLocks noGrp="1"/>
          </p:cNvSpPr>
          <p:nvPr>
            <p:ph type="ftr" sz="quarter" idx="11"/>
          </p:nvPr>
        </p:nvSpPr>
        <p:spPr/>
        <p:txBody>
          <a:bodyPr/>
          <a:lstStyle/>
          <a:p>
            <a:endParaRPr lang="ru-RU"/>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48FF7C6-1D52-4975-A4AA-F5754DB955FF}" type="slidenum">
              <a:rPr lang="ru-RU" smtClean="0"/>
              <a:t>‹#›</a:t>
            </a:fld>
            <a:endParaRPr lang="ru-RU"/>
          </a:p>
        </p:txBody>
      </p:sp>
    </p:spTree>
    <p:extLst>
      <p:ext uri="{BB962C8B-B14F-4D97-AF65-F5344CB8AC3E}">
        <p14:creationId xmlns:p14="http://schemas.microsoft.com/office/powerpoint/2010/main" val="9606352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764553B8-5BE1-455F-AFA4-483698915FFD}" type="datetime1">
              <a:rPr lang="ru-RU" smtClean="0"/>
              <a:t>03.12.2014</a:t>
            </a:fld>
            <a:endParaRPr lang="ru-RU"/>
          </a:p>
        </p:txBody>
      </p:sp>
      <p:sp>
        <p:nvSpPr>
          <p:cNvPr id="6" name="Footer Placeholder 5"/>
          <p:cNvSpPr>
            <a:spLocks noGrp="1"/>
          </p:cNvSpPr>
          <p:nvPr>
            <p:ph type="ftr" sz="quarter" idx="11"/>
          </p:nvPr>
        </p:nvSpPr>
        <p:spPr/>
        <p:txBody>
          <a:bodyPr/>
          <a:lstStyle/>
          <a:p>
            <a:endParaRPr lang="ru-RU"/>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448FF7C6-1D52-4975-A4AA-F5754DB955FF}" type="slidenum">
              <a:rPr lang="ru-RU" smtClean="0"/>
              <a:t>‹#›</a:t>
            </a:fld>
            <a:endParaRPr lang="ru-RU"/>
          </a:p>
        </p:txBody>
      </p:sp>
    </p:spTree>
    <p:extLst>
      <p:ext uri="{BB962C8B-B14F-4D97-AF65-F5344CB8AC3E}">
        <p14:creationId xmlns:p14="http://schemas.microsoft.com/office/powerpoint/2010/main" val="32381449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10" name="Title 13"/>
          <p:cNvSpPr>
            <a:spLocks noGrp="1"/>
          </p:cNvSpPr>
          <p:nvPr>
            <p:ph type="title"/>
          </p:nvPr>
        </p:nvSpPr>
        <p:spPr/>
        <p:txBody>
          <a:bodyPr/>
          <a:lstStyle/>
          <a:p>
            <a:r>
              <a:rPr lang="ru-RU" smtClean="0"/>
              <a:t>Образец заголовка</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6D2D0B9A-0460-477C-9BF2-31B609C76245}" type="datetime1">
              <a:rPr lang="ru-RU" smtClean="0"/>
              <a:t>03.12.2014</a:t>
            </a:fld>
            <a:endParaRPr lang="ru-RU"/>
          </a:p>
        </p:txBody>
      </p:sp>
      <p:sp>
        <p:nvSpPr>
          <p:cNvPr id="8" name="Footer Placeholder 7"/>
          <p:cNvSpPr>
            <a:spLocks noGrp="1"/>
          </p:cNvSpPr>
          <p:nvPr>
            <p:ph type="ftr" sz="quarter" idx="11"/>
          </p:nvPr>
        </p:nvSpPr>
        <p:spPr/>
        <p:txBody>
          <a:bodyPr/>
          <a:lstStyle/>
          <a:p>
            <a:endParaRPr lang="ru-RU"/>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448FF7C6-1D52-4975-A4AA-F5754DB955FF}" type="slidenum">
              <a:rPr lang="ru-RU" smtClean="0"/>
              <a:t>‹#›</a:t>
            </a:fld>
            <a:endParaRPr lang="ru-RU"/>
          </a:p>
        </p:txBody>
      </p:sp>
    </p:spTree>
    <p:extLst>
      <p:ext uri="{BB962C8B-B14F-4D97-AF65-F5344CB8AC3E}">
        <p14:creationId xmlns:p14="http://schemas.microsoft.com/office/powerpoint/2010/main" val="2682075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0D87BF1D-C55F-415F-AB7E-9CECB5E597FF}" type="datetime1">
              <a:rPr lang="ru-RU" smtClean="0"/>
              <a:t>03.12.2014</a:t>
            </a:fld>
            <a:endParaRPr lang="ru-RU"/>
          </a:p>
        </p:txBody>
      </p:sp>
      <p:sp>
        <p:nvSpPr>
          <p:cNvPr id="4" name="Footer Placeholder 3"/>
          <p:cNvSpPr>
            <a:spLocks noGrp="1"/>
          </p:cNvSpPr>
          <p:nvPr>
            <p:ph type="ftr" sz="quarter" idx="11"/>
          </p:nvPr>
        </p:nvSpPr>
        <p:spPr/>
        <p:txBody>
          <a:bodyPr/>
          <a:lstStyle/>
          <a:p>
            <a:endParaRPr lang="ru-RU"/>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448FF7C6-1D52-4975-A4AA-F5754DB955FF}" type="slidenum">
              <a:rPr lang="ru-RU" smtClean="0"/>
              <a:t>‹#›</a:t>
            </a:fld>
            <a:endParaRPr lang="ru-RU"/>
          </a:p>
        </p:txBody>
      </p:sp>
    </p:spTree>
    <p:extLst>
      <p:ext uri="{BB962C8B-B14F-4D97-AF65-F5344CB8AC3E}">
        <p14:creationId xmlns:p14="http://schemas.microsoft.com/office/powerpoint/2010/main" val="26542779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7DDE7F-9D2F-4A60-BEDE-A23D6AA70F26}" type="datetime1">
              <a:rPr lang="ru-RU" smtClean="0"/>
              <a:t>03.12.2014</a:t>
            </a:fld>
            <a:endParaRPr lang="ru-RU"/>
          </a:p>
        </p:txBody>
      </p:sp>
      <p:sp>
        <p:nvSpPr>
          <p:cNvPr id="3" name="Footer Placeholder 2"/>
          <p:cNvSpPr>
            <a:spLocks noGrp="1"/>
          </p:cNvSpPr>
          <p:nvPr>
            <p:ph type="ftr" sz="quarter" idx="11"/>
          </p:nvPr>
        </p:nvSpPr>
        <p:spPr/>
        <p:txBody>
          <a:bodyPr/>
          <a:lstStyle/>
          <a:p>
            <a:endParaRPr lang="ru-RU"/>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448FF7C6-1D52-4975-A4AA-F5754DB955FF}" type="slidenum">
              <a:rPr lang="ru-RU" smtClean="0"/>
              <a:t>‹#›</a:t>
            </a:fld>
            <a:endParaRPr lang="ru-RU"/>
          </a:p>
        </p:txBody>
      </p:sp>
    </p:spTree>
    <p:extLst>
      <p:ext uri="{BB962C8B-B14F-4D97-AF65-F5344CB8AC3E}">
        <p14:creationId xmlns:p14="http://schemas.microsoft.com/office/powerpoint/2010/main" val="2846928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ru-RU" smtClean="0"/>
              <a:t>Образец заголовка</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AD6AD64E-9222-48B5-8804-6FEE7CA8ED1D}" type="datetime1">
              <a:rPr lang="ru-RU" smtClean="0"/>
              <a:t>03.12.2014</a:t>
            </a:fld>
            <a:endParaRPr lang="ru-RU"/>
          </a:p>
        </p:txBody>
      </p:sp>
      <p:sp>
        <p:nvSpPr>
          <p:cNvPr id="6" name="Footer Placeholder 5"/>
          <p:cNvSpPr>
            <a:spLocks noGrp="1"/>
          </p:cNvSpPr>
          <p:nvPr>
            <p:ph type="ftr" sz="quarter" idx="11"/>
          </p:nvPr>
        </p:nvSpPr>
        <p:spPr/>
        <p:txBody>
          <a:bodyPr/>
          <a:lstStyle/>
          <a:p>
            <a:endParaRPr lang="ru-RU"/>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448FF7C6-1D52-4975-A4AA-F5754DB955FF}" type="slidenum">
              <a:rPr lang="ru-RU" smtClean="0"/>
              <a:t>‹#›</a:t>
            </a:fld>
            <a:endParaRPr lang="ru-RU"/>
          </a:p>
        </p:txBody>
      </p:sp>
    </p:spTree>
    <p:extLst>
      <p:ext uri="{BB962C8B-B14F-4D97-AF65-F5344CB8AC3E}">
        <p14:creationId xmlns:p14="http://schemas.microsoft.com/office/powerpoint/2010/main" val="8008770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CCD4A89F-4FEA-47C5-8499-E9238FC02E67}" type="datetime1">
              <a:rPr lang="ru-RU" smtClean="0"/>
              <a:t>03.12.2014</a:t>
            </a:fld>
            <a:endParaRPr lang="ru-RU"/>
          </a:p>
        </p:txBody>
      </p:sp>
      <p:sp>
        <p:nvSpPr>
          <p:cNvPr id="6" name="Footer Placeholder 5"/>
          <p:cNvSpPr>
            <a:spLocks noGrp="1"/>
          </p:cNvSpPr>
          <p:nvPr>
            <p:ph type="ftr" sz="quarter" idx="11"/>
          </p:nvPr>
        </p:nvSpPr>
        <p:spPr/>
        <p:txBody>
          <a:bodyPr/>
          <a:lstStyle/>
          <a:p>
            <a:endParaRPr lang="ru-RU"/>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48FF7C6-1D52-4975-A4AA-F5754DB955FF}" type="slidenum">
              <a:rPr lang="ru-RU" smtClean="0"/>
              <a:t>‹#›</a:t>
            </a:fld>
            <a:endParaRPr lang="ru-RU"/>
          </a:p>
        </p:txBody>
      </p:sp>
    </p:spTree>
    <p:extLst>
      <p:ext uri="{BB962C8B-B14F-4D97-AF65-F5344CB8AC3E}">
        <p14:creationId xmlns:p14="http://schemas.microsoft.com/office/powerpoint/2010/main" val="3630461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32"/>
            <a:ext cx="2356674" cy="6853285"/>
            <a:chOff x="6627813" y="195454"/>
            <a:chExt cx="1952625" cy="5678297"/>
          </a:xfrm>
        </p:grpSpPr>
        <p:sp>
          <p:nvSpPr>
            <p:cNvPr id="11" name="Freeform 27"/>
            <p:cNvSpPr/>
            <p:nvPr/>
          </p:nvSpPr>
          <p:spPr bwMode="auto">
            <a:xfrm>
              <a:off x="6627813" y="195454"/>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A35C3AF8-CA45-4802-98A8-476DC49DD44A}" type="datetime1">
              <a:rPr lang="ru-RU" smtClean="0"/>
              <a:t>03.12.2014</a:t>
            </a:fld>
            <a:endParaRPr lang="ru-RU"/>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448FF7C6-1D52-4975-A4AA-F5754DB955FF}" type="slidenum">
              <a:rPr lang="ru-RU" smtClean="0"/>
              <a:t>‹#›</a:t>
            </a:fld>
            <a:endParaRPr lang="ru-RU"/>
          </a:p>
        </p:txBody>
      </p:sp>
    </p:spTree>
    <p:extLst>
      <p:ext uri="{BB962C8B-B14F-4D97-AF65-F5344CB8AC3E}">
        <p14:creationId xmlns:p14="http://schemas.microsoft.com/office/powerpoint/2010/main" val="1365999557"/>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ru-RU" dirty="0" smtClean="0"/>
              <a:t>Технологии обнаружения атак</a:t>
            </a:r>
            <a:endParaRPr lang="ru-RU" dirty="0"/>
          </a:p>
        </p:txBody>
      </p:sp>
      <p:sp>
        <p:nvSpPr>
          <p:cNvPr id="3" name="Подзаголовок 2"/>
          <p:cNvSpPr>
            <a:spLocks noGrp="1"/>
          </p:cNvSpPr>
          <p:nvPr>
            <p:ph type="subTitle" idx="1"/>
          </p:nvPr>
        </p:nvSpPr>
        <p:spPr/>
        <p:txBody>
          <a:bodyPr/>
          <a:lstStyle/>
          <a:p>
            <a:endParaRPr lang="ru-RU"/>
          </a:p>
        </p:txBody>
      </p:sp>
    </p:spTree>
    <p:extLst>
      <p:ext uri="{BB962C8B-B14F-4D97-AF65-F5344CB8AC3E}">
        <p14:creationId xmlns:p14="http://schemas.microsoft.com/office/powerpoint/2010/main" val="34208865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Технологии обнаружения </a:t>
            </a:r>
            <a:r>
              <a:rPr lang="ru-RU" dirty="0" smtClean="0"/>
              <a:t>атак.</a:t>
            </a:r>
            <a:br>
              <a:rPr lang="ru-RU" dirty="0" smtClean="0"/>
            </a:br>
            <a:r>
              <a:rPr lang="ru-RU" dirty="0" smtClean="0"/>
              <a:t>Методы анализа сетевой информации</a:t>
            </a:r>
            <a:endParaRPr lang="ru-RU" dirty="0"/>
          </a:p>
        </p:txBody>
      </p:sp>
      <p:sp>
        <p:nvSpPr>
          <p:cNvPr id="3" name="Объект 2"/>
          <p:cNvSpPr>
            <a:spLocks noGrp="1"/>
          </p:cNvSpPr>
          <p:nvPr>
            <p:ph idx="1"/>
          </p:nvPr>
        </p:nvSpPr>
        <p:spPr/>
        <p:txBody>
          <a:bodyPr>
            <a:normAutofit/>
          </a:bodyPr>
          <a:lstStyle/>
          <a:p>
            <a:pPr marL="0" indent="0">
              <a:buNone/>
            </a:pPr>
            <a:r>
              <a:rPr lang="ru-RU" sz="2800" dirty="0"/>
              <a:t>Каждый из описанных методов обладает рядом достоинств и недостатков, поэтому сейчас практически трудно встретить систему, реализующую только один из описанных методов. Как правило, эти методы используются в совокупности.</a:t>
            </a:r>
          </a:p>
          <a:p>
            <a:pPr marL="0" indent="0">
              <a:buNone/>
            </a:pPr>
            <a:endParaRPr lang="ru-RU" sz="2400" dirty="0" smtClean="0"/>
          </a:p>
        </p:txBody>
      </p:sp>
      <p:sp>
        <p:nvSpPr>
          <p:cNvPr id="4" name="Номер слайда 3"/>
          <p:cNvSpPr>
            <a:spLocks noGrp="1"/>
          </p:cNvSpPr>
          <p:nvPr>
            <p:ph type="sldNum" sz="quarter" idx="12"/>
          </p:nvPr>
        </p:nvSpPr>
        <p:spPr/>
        <p:txBody>
          <a:bodyPr/>
          <a:lstStyle/>
          <a:p>
            <a:fld id="{448FF7C6-1D52-4975-A4AA-F5754DB955FF}" type="slidenum">
              <a:rPr lang="ru-RU" smtClean="0"/>
              <a:t>10</a:t>
            </a:fld>
            <a:endParaRPr lang="ru-RU"/>
          </a:p>
        </p:txBody>
      </p:sp>
    </p:spTree>
    <p:extLst>
      <p:ext uri="{BB962C8B-B14F-4D97-AF65-F5344CB8AC3E}">
        <p14:creationId xmlns:p14="http://schemas.microsoft.com/office/powerpoint/2010/main" val="22742880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a:t>Технологии обнаружения атак. </a:t>
            </a:r>
            <a:r>
              <a:rPr lang="ru-RU" dirty="0" smtClean="0"/>
              <a:t>Классификация</a:t>
            </a:r>
            <a:r>
              <a:rPr lang="ru-RU" dirty="0"/>
              <a:t> IDS</a:t>
            </a:r>
          </a:p>
        </p:txBody>
      </p:sp>
      <p:sp>
        <p:nvSpPr>
          <p:cNvPr id="3" name="Объект 2"/>
          <p:cNvSpPr>
            <a:spLocks noGrp="1"/>
          </p:cNvSpPr>
          <p:nvPr>
            <p:ph idx="1"/>
          </p:nvPr>
        </p:nvSpPr>
        <p:spPr/>
        <p:txBody>
          <a:bodyPr>
            <a:normAutofit/>
          </a:bodyPr>
          <a:lstStyle/>
          <a:p>
            <a:pPr marL="0" indent="0">
              <a:buNone/>
            </a:pPr>
            <a:r>
              <a:rPr lang="ru-RU" sz="2400" dirty="0" smtClean="0"/>
              <a:t>Системы обнаружения атак</a:t>
            </a:r>
            <a:r>
              <a:rPr lang="ru-RU" sz="2400" dirty="0"/>
              <a:t> </a:t>
            </a:r>
            <a:r>
              <a:rPr lang="ru-RU" sz="2400" dirty="0" smtClean="0"/>
              <a:t>IDS (</a:t>
            </a:r>
            <a:r>
              <a:rPr lang="ru-RU" sz="2400" dirty="0" err="1" smtClean="0"/>
              <a:t>Intrusion</a:t>
            </a:r>
            <a:r>
              <a:rPr lang="ru-RU" sz="2400" dirty="0" smtClean="0"/>
              <a:t> </a:t>
            </a:r>
            <a:r>
              <a:rPr lang="ru-RU" sz="2400" dirty="0" err="1" smtClean="0"/>
              <a:t>Detection</a:t>
            </a:r>
            <a:r>
              <a:rPr lang="ru-RU" sz="2400" dirty="0" smtClean="0"/>
              <a:t> </a:t>
            </a:r>
            <a:r>
              <a:rPr lang="ru-RU" sz="2400" dirty="0" err="1" smtClean="0"/>
              <a:t>System</a:t>
            </a:r>
            <a:r>
              <a:rPr lang="ru-RU" sz="2400" dirty="0" smtClean="0"/>
              <a:t>).</a:t>
            </a:r>
          </a:p>
          <a:p>
            <a:pPr marL="0" indent="0">
              <a:buNone/>
            </a:pPr>
            <a:r>
              <a:rPr lang="ru-RU" sz="2400" dirty="0" smtClean="0"/>
              <a:t>Классификация</a:t>
            </a:r>
            <a:r>
              <a:rPr lang="ru-RU" sz="2400" dirty="0"/>
              <a:t> IDS может быть </a:t>
            </a:r>
            <a:r>
              <a:rPr lang="ru-RU" sz="2400" dirty="0" smtClean="0"/>
              <a:t>выполнена:</a:t>
            </a:r>
          </a:p>
          <a:p>
            <a:r>
              <a:rPr lang="ru-RU" sz="2400" dirty="0" smtClean="0"/>
              <a:t>по </a:t>
            </a:r>
            <a:r>
              <a:rPr lang="ru-RU" sz="2400" dirty="0"/>
              <a:t>способу </a:t>
            </a:r>
            <a:r>
              <a:rPr lang="ru-RU" sz="2400" dirty="0" smtClean="0"/>
              <a:t>реагирования;</a:t>
            </a:r>
            <a:endParaRPr lang="ru-RU" sz="2400" dirty="0"/>
          </a:p>
          <a:p>
            <a:r>
              <a:rPr lang="ru-RU" sz="2400" dirty="0" smtClean="0"/>
              <a:t>способу </a:t>
            </a:r>
            <a:r>
              <a:rPr lang="ru-RU" sz="2400" dirty="0"/>
              <a:t>выявления </a:t>
            </a:r>
            <a:r>
              <a:rPr lang="ru-RU" sz="2400" dirty="0" smtClean="0"/>
              <a:t>атаки;</a:t>
            </a:r>
            <a:endParaRPr lang="ru-RU" sz="2400" dirty="0"/>
          </a:p>
          <a:p>
            <a:r>
              <a:rPr lang="ru-RU" sz="2400" dirty="0" smtClean="0"/>
              <a:t>способу </a:t>
            </a:r>
            <a:r>
              <a:rPr lang="ru-RU" sz="2400" dirty="0"/>
              <a:t>сбора информации об атаке.</a:t>
            </a:r>
          </a:p>
        </p:txBody>
      </p:sp>
      <p:sp>
        <p:nvSpPr>
          <p:cNvPr id="4" name="Номер слайда 3"/>
          <p:cNvSpPr>
            <a:spLocks noGrp="1"/>
          </p:cNvSpPr>
          <p:nvPr>
            <p:ph type="sldNum" sz="quarter" idx="12"/>
          </p:nvPr>
        </p:nvSpPr>
        <p:spPr/>
        <p:txBody>
          <a:bodyPr/>
          <a:lstStyle/>
          <a:p>
            <a:fld id="{448FF7C6-1D52-4975-A4AA-F5754DB955FF}" type="slidenum">
              <a:rPr lang="ru-RU" smtClean="0"/>
              <a:t>11</a:t>
            </a:fld>
            <a:endParaRPr lang="ru-RU"/>
          </a:p>
        </p:txBody>
      </p:sp>
    </p:spTree>
    <p:extLst>
      <p:ext uri="{BB962C8B-B14F-4D97-AF65-F5344CB8AC3E}">
        <p14:creationId xmlns:p14="http://schemas.microsoft.com/office/powerpoint/2010/main" val="17536098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a:t>Технологии обнаружения атак. </a:t>
            </a:r>
            <a:r>
              <a:rPr lang="ru-RU" dirty="0" smtClean="0"/>
              <a:t>Классификация</a:t>
            </a:r>
            <a:r>
              <a:rPr lang="ru-RU" dirty="0"/>
              <a:t> IDS</a:t>
            </a:r>
          </a:p>
        </p:txBody>
      </p:sp>
      <p:sp>
        <p:nvSpPr>
          <p:cNvPr id="3" name="Объект 2"/>
          <p:cNvSpPr>
            <a:spLocks noGrp="1"/>
          </p:cNvSpPr>
          <p:nvPr>
            <p:ph idx="1"/>
          </p:nvPr>
        </p:nvSpPr>
        <p:spPr/>
        <p:txBody>
          <a:bodyPr>
            <a:normAutofit/>
          </a:bodyPr>
          <a:lstStyle/>
          <a:p>
            <a:pPr marL="0" indent="0">
              <a:buNone/>
            </a:pPr>
            <a:r>
              <a:rPr lang="ru-RU" sz="2400" b="1" dirty="0"/>
              <a:t>По способу реагирования</a:t>
            </a:r>
            <a:r>
              <a:rPr lang="ru-RU" sz="2400" dirty="0"/>
              <a:t> </a:t>
            </a:r>
            <a:endParaRPr lang="ru-RU" sz="2400" dirty="0" smtClean="0"/>
          </a:p>
          <a:p>
            <a:pPr marL="0" indent="0">
              <a:buNone/>
            </a:pPr>
            <a:r>
              <a:rPr lang="ru-RU" sz="2400" dirty="0" smtClean="0"/>
              <a:t>различают </a:t>
            </a:r>
            <a:r>
              <a:rPr lang="ru-RU" sz="2400" dirty="0"/>
              <a:t>пассивные и </a:t>
            </a:r>
            <a:r>
              <a:rPr lang="ru-RU" sz="2400" dirty="0" smtClean="0"/>
              <a:t>активные IDS. </a:t>
            </a:r>
            <a:r>
              <a:rPr lang="ru-RU" sz="2400" i="1" dirty="0" smtClean="0"/>
              <a:t>Пассивные</a:t>
            </a:r>
            <a:r>
              <a:rPr lang="ru-RU" sz="2400" dirty="0" smtClean="0"/>
              <a:t> IDS просто </a:t>
            </a:r>
            <a:r>
              <a:rPr lang="ru-RU" sz="2400" dirty="0"/>
              <a:t>фиксируют факт атаки, записывают данные в файл журнала и </a:t>
            </a:r>
            <a:r>
              <a:rPr lang="ru-RU" sz="2400" dirty="0" smtClean="0"/>
              <a:t>выдают предупреждения. </a:t>
            </a:r>
            <a:r>
              <a:rPr lang="ru-RU" sz="2400" i="1" dirty="0" smtClean="0"/>
              <a:t>Активные</a:t>
            </a:r>
            <a:r>
              <a:rPr lang="ru-RU" sz="2400" dirty="0" smtClean="0"/>
              <a:t> IDS</a:t>
            </a:r>
            <a:r>
              <a:rPr lang="ru-RU" sz="2400" dirty="0"/>
              <a:t> пытаются противодействовать атаке, например, путем реконфигурации МЭ или генерации списков доступа маршрутизатора</a:t>
            </a:r>
            <a:r>
              <a:rPr lang="ru-RU" sz="2400" dirty="0" smtClean="0"/>
              <a:t>.</a:t>
            </a:r>
            <a:endParaRPr lang="ru-RU" sz="2400" dirty="0"/>
          </a:p>
        </p:txBody>
      </p:sp>
      <p:sp>
        <p:nvSpPr>
          <p:cNvPr id="4" name="Номер слайда 3"/>
          <p:cNvSpPr>
            <a:spLocks noGrp="1"/>
          </p:cNvSpPr>
          <p:nvPr>
            <p:ph type="sldNum" sz="quarter" idx="12"/>
          </p:nvPr>
        </p:nvSpPr>
        <p:spPr/>
        <p:txBody>
          <a:bodyPr/>
          <a:lstStyle/>
          <a:p>
            <a:fld id="{448FF7C6-1D52-4975-A4AA-F5754DB955FF}" type="slidenum">
              <a:rPr lang="ru-RU" smtClean="0"/>
              <a:t>12</a:t>
            </a:fld>
            <a:endParaRPr lang="ru-RU"/>
          </a:p>
        </p:txBody>
      </p:sp>
    </p:spTree>
    <p:extLst>
      <p:ext uri="{BB962C8B-B14F-4D97-AF65-F5344CB8AC3E}">
        <p14:creationId xmlns:p14="http://schemas.microsoft.com/office/powerpoint/2010/main" val="38431267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a:t>Технологии обнаружения атак. </a:t>
            </a:r>
            <a:r>
              <a:rPr lang="ru-RU" dirty="0" smtClean="0"/>
              <a:t>Классификация</a:t>
            </a:r>
            <a:r>
              <a:rPr lang="ru-RU" dirty="0"/>
              <a:t> IDS</a:t>
            </a:r>
          </a:p>
        </p:txBody>
      </p:sp>
      <p:sp>
        <p:nvSpPr>
          <p:cNvPr id="3" name="Объект 2"/>
          <p:cNvSpPr>
            <a:spLocks noGrp="1"/>
          </p:cNvSpPr>
          <p:nvPr>
            <p:ph idx="1"/>
          </p:nvPr>
        </p:nvSpPr>
        <p:spPr/>
        <p:txBody>
          <a:bodyPr>
            <a:normAutofit/>
          </a:bodyPr>
          <a:lstStyle/>
          <a:p>
            <a:pPr marL="0" indent="0">
              <a:buNone/>
            </a:pPr>
            <a:r>
              <a:rPr lang="ru-RU" sz="2400" b="1" dirty="0"/>
              <a:t>По способу выявления атаки</a:t>
            </a:r>
            <a:r>
              <a:rPr lang="ru-RU" sz="2400" dirty="0"/>
              <a:t> </a:t>
            </a:r>
            <a:endParaRPr lang="ru-RU" sz="2400" dirty="0" smtClean="0"/>
          </a:p>
          <a:p>
            <a:pPr marL="0" indent="0">
              <a:buNone/>
            </a:pPr>
            <a:r>
              <a:rPr lang="ru-RU" sz="2400" dirty="0" smtClean="0"/>
              <a:t>системы</a:t>
            </a:r>
            <a:r>
              <a:rPr lang="ru-RU" sz="2400" dirty="0"/>
              <a:t> IDS принято делить на две категории:</a:t>
            </a:r>
            <a:br>
              <a:rPr lang="ru-RU" sz="2400" dirty="0"/>
            </a:br>
            <a:r>
              <a:rPr lang="ru-RU" sz="2400" dirty="0"/>
              <a:t>• обнаружение аномального поведения (</a:t>
            </a:r>
            <a:r>
              <a:rPr lang="ru-RU" sz="2400" dirty="0" err="1"/>
              <a:t>anomaly-based</a:t>
            </a:r>
            <a:r>
              <a:rPr lang="ru-RU" sz="2400" dirty="0"/>
              <a:t>);</a:t>
            </a:r>
            <a:br>
              <a:rPr lang="ru-RU" sz="2400" dirty="0"/>
            </a:br>
            <a:r>
              <a:rPr lang="ru-RU" sz="2400" dirty="0"/>
              <a:t>• обнаружение злоупотреблений (</a:t>
            </a:r>
            <a:r>
              <a:rPr lang="ru-RU" sz="2400" dirty="0" err="1"/>
              <a:t>misuse</a:t>
            </a:r>
            <a:r>
              <a:rPr lang="ru-RU" sz="2400" dirty="0"/>
              <a:t> </a:t>
            </a:r>
            <a:r>
              <a:rPr lang="ru-RU" sz="2400" dirty="0" err="1"/>
              <a:t>detection</a:t>
            </a:r>
            <a:r>
              <a:rPr lang="ru-RU" sz="2400" dirty="0"/>
              <a:t> или </a:t>
            </a:r>
            <a:r>
              <a:rPr lang="ru-RU" sz="2400" dirty="0" err="1"/>
              <a:t>signature-based</a:t>
            </a:r>
            <a:r>
              <a:rPr lang="ru-RU" sz="2400" dirty="0"/>
              <a:t>).</a:t>
            </a:r>
          </a:p>
        </p:txBody>
      </p:sp>
      <p:sp>
        <p:nvSpPr>
          <p:cNvPr id="4" name="Номер слайда 3"/>
          <p:cNvSpPr>
            <a:spLocks noGrp="1"/>
          </p:cNvSpPr>
          <p:nvPr>
            <p:ph type="sldNum" sz="quarter" idx="12"/>
          </p:nvPr>
        </p:nvSpPr>
        <p:spPr/>
        <p:txBody>
          <a:bodyPr/>
          <a:lstStyle/>
          <a:p>
            <a:fld id="{448FF7C6-1D52-4975-A4AA-F5754DB955FF}" type="slidenum">
              <a:rPr lang="ru-RU" smtClean="0"/>
              <a:t>13</a:t>
            </a:fld>
            <a:endParaRPr lang="ru-RU"/>
          </a:p>
        </p:txBody>
      </p:sp>
    </p:spTree>
    <p:extLst>
      <p:ext uri="{BB962C8B-B14F-4D97-AF65-F5344CB8AC3E}">
        <p14:creationId xmlns:p14="http://schemas.microsoft.com/office/powerpoint/2010/main" val="31810891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a:t>Технологии обнаружения атак. </a:t>
            </a:r>
            <a:r>
              <a:rPr lang="ru-RU" dirty="0" smtClean="0"/>
              <a:t>Классификация</a:t>
            </a:r>
            <a:r>
              <a:rPr lang="ru-RU" dirty="0"/>
              <a:t> IDS</a:t>
            </a:r>
          </a:p>
        </p:txBody>
      </p:sp>
      <p:sp>
        <p:nvSpPr>
          <p:cNvPr id="3" name="Объект 2"/>
          <p:cNvSpPr>
            <a:spLocks noGrp="1"/>
          </p:cNvSpPr>
          <p:nvPr>
            <p:ph idx="1"/>
          </p:nvPr>
        </p:nvSpPr>
        <p:spPr/>
        <p:txBody>
          <a:bodyPr>
            <a:normAutofit/>
          </a:bodyPr>
          <a:lstStyle/>
          <a:p>
            <a:pPr marL="0" indent="0">
              <a:buNone/>
            </a:pPr>
            <a:r>
              <a:rPr lang="ru-RU" sz="2400" b="1" dirty="0"/>
              <a:t>По способу выявления атаки</a:t>
            </a:r>
            <a:r>
              <a:rPr lang="ru-RU" sz="2400" dirty="0"/>
              <a:t> </a:t>
            </a:r>
            <a:endParaRPr lang="ru-RU" sz="2400" dirty="0" smtClean="0"/>
          </a:p>
          <a:p>
            <a:pPr marL="0" indent="0">
              <a:buNone/>
            </a:pPr>
            <a:r>
              <a:rPr lang="ru-RU" sz="2400" dirty="0" smtClean="0"/>
              <a:t>системы</a:t>
            </a:r>
            <a:r>
              <a:rPr lang="ru-RU" sz="2400" dirty="0"/>
              <a:t> IDS принято делить на две категории:</a:t>
            </a:r>
            <a:br>
              <a:rPr lang="ru-RU" sz="2400" dirty="0"/>
            </a:br>
            <a:r>
              <a:rPr lang="ru-RU" sz="2400" dirty="0"/>
              <a:t>• обнаружение аномального поведения (</a:t>
            </a:r>
            <a:r>
              <a:rPr lang="ru-RU" sz="2400" dirty="0" err="1"/>
              <a:t>anomaly-based</a:t>
            </a:r>
            <a:r>
              <a:rPr lang="ru-RU" sz="2400" dirty="0"/>
              <a:t>);</a:t>
            </a:r>
            <a:br>
              <a:rPr lang="ru-RU" sz="2400" dirty="0"/>
            </a:br>
            <a:r>
              <a:rPr lang="ru-RU" sz="2400" dirty="0"/>
              <a:t>• обнаружение злоупотреблений (</a:t>
            </a:r>
            <a:r>
              <a:rPr lang="ru-RU" sz="2400" dirty="0" err="1"/>
              <a:t>misuse</a:t>
            </a:r>
            <a:r>
              <a:rPr lang="ru-RU" sz="2400" dirty="0"/>
              <a:t> </a:t>
            </a:r>
            <a:r>
              <a:rPr lang="ru-RU" sz="2400" dirty="0" err="1"/>
              <a:t>detection</a:t>
            </a:r>
            <a:r>
              <a:rPr lang="ru-RU" sz="2400" dirty="0"/>
              <a:t> или </a:t>
            </a:r>
            <a:r>
              <a:rPr lang="ru-RU" sz="2400" dirty="0" err="1"/>
              <a:t>signature-based</a:t>
            </a:r>
            <a:r>
              <a:rPr lang="ru-RU" sz="2400" dirty="0"/>
              <a:t>).</a:t>
            </a:r>
          </a:p>
        </p:txBody>
      </p:sp>
      <p:sp>
        <p:nvSpPr>
          <p:cNvPr id="4" name="Номер слайда 3"/>
          <p:cNvSpPr>
            <a:spLocks noGrp="1"/>
          </p:cNvSpPr>
          <p:nvPr>
            <p:ph type="sldNum" sz="quarter" idx="12"/>
          </p:nvPr>
        </p:nvSpPr>
        <p:spPr/>
        <p:txBody>
          <a:bodyPr/>
          <a:lstStyle/>
          <a:p>
            <a:fld id="{448FF7C6-1D52-4975-A4AA-F5754DB955FF}" type="slidenum">
              <a:rPr lang="ru-RU" smtClean="0"/>
              <a:t>14</a:t>
            </a:fld>
            <a:endParaRPr lang="ru-RU"/>
          </a:p>
        </p:txBody>
      </p:sp>
    </p:spTree>
    <p:extLst>
      <p:ext uri="{BB962C8B-B14F-4D97-AF65-F5344CB8AC3E}">
        <p14:creationId xmlns:p14="http://schemas.microsoft.com/office/powerpoint/2010/main" val="9322045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a:t>Технологии обнаружения атак. </a:t>
            </a:r>
            <a:r>
              <a:rPr lang="ru-RU" dirty="0" smtClean="0"/>
              <a:t>Классификация</a:t>
            </a:r>
            <a:r>
              <a:rPr lang="ru-RU" dirty="0"/>
              <a:t> IDS</a:t>
            </a:r>
          </a:p>
        </p:txBody>
      </p:sp>
      <p:sp>
        <p:nvSpPr>
          <p:cNvPr id="3" name="Объект 2"/>
          <p:cNvSpPr>
            <a:spLocks noGrp="1"/>
          </p:cNvSpPr>
          <p:nvPr>
            <p:ph idx="1"/>
          </p:nvPr>
        </p:nvSpPr>
        <p:spPr/>
        <p:txBody>
          <a:bodyPr>
            <a:normAutofit/>
          </a:bodyPr>
          <a:lstStyle/>
          <a:p>
            <a:pPr marL="0" indent="0">
              <a:buNone/>
            </a:pPr>
            <a:r>
              <a:rPr lang="ru-RU" sz="2400" dirty="0"/>
              <a:t>Технология </a:t>
            </a:r>
            <a:r>
              <a:rPr lang="ru-RU" sz="2400" i="1" dirty="0"/>
              <a:t>обнаружения аномального </a:t>
            </a:r>
            <a:r>
              <a:rPr lang="ru-RU" sz="2400" i="1" dirty="0" smtClean="0"/>
              <a:t>поведения</a:t>
            </a:r>
            <a:r>
              <a:rPr lang="ru-RU" sz="2400" dirty="0" smtClean="0"/>
              <a:t> основана </a:t>
            </a:r>
            <a:r>
              <a:rPr lang="ru-RU" sz="2400" dirty="0"/>
              <a:t>на следующем. </a:t>
            </a:r>
            <a:endParaRPr lang="ru-RU" sz="2400" dirty="0" smtClean="0"/>
          </a:p>
          <a:p>
            <a:pPr marL="0" indent="0">
              <a:buNone/>
            </a:pPr>
            <a:r>
              <a:rPr lang="ru-RU" sz="2400" dirty="0" smtClean="0"/>
              <a:t>Аномальное </a:t>
            </a:r>
            <a:r>
              <a:rPr lang="ru-RU" sz="2400" dirty="0"/>
              <a:t>поведение пользователя (т. е. атака или какое-нибудь враждебное действие) часто проявляется как отклонение от нормального поведения. </a:t>
            </a:r>
            <a:endParaRPr lang="ru-RU" sz="2400" dirty="0" smtClean="0"/>
          </a:p>
          <a:p>
            <a:pPr marL="0" indent="0">
              <a:buNone/>
            </a:pPr>
            <a:r>
              <a:rPr lang="ru-RU" sz="2400" dirty="0" smtClean="0"/>
              <a:t>Примером </a:t>
            </a:r>
            <a:r>
              <a:rPr lang="ru-RU" sz="2400" dirty="0"/>
              <a:t>аномального поведения может служить большое число соединений за короткий промежуток времени, высокая загрузка центрального процессора и т. п.</a:t>
            </a:r>
          </a:p>
        </p:txBody>
      </p:sp>
      <p:sp>
        <p:nvSpPr>
          <p:cNvPr id="4" name="Номер слайда 3"/>
          <p:cNvSpPr>
            <a:spLocks noGrp="1"/>
          </p:cNvSpPr>
          <p:nvPr>
            <p:ph type="sldNum" sz="quarter" idx="12"/>
          </p:nvPr>
        </p:nvSpPr>
        <p:spPr/>
        <p:txBody>
          <a:bodyPr/>
          <a:lstStyle/>
          <a:p>
            <a:fld id="{448FF7C6-1D52-4975-A4AA-F5754DB955FF}" type="slidenum">
              <a:rPr lang="ru-RU" smtClean="0"/>
              <a:t>15</a:t>
            </a:fld>
            <a:endParaRPr lang="ru-RU"/>
          </a:p>
        </p:txBody>
      </p:sp>
    </p:spTree>
    <p:extLst>
      <p:ext uri="{BB962C8B-B14F-4D97-AF65-F5344CB8AC3E}">
        <p14:creationId xmlns:p14="http://schemas.microsoft.com/office/powerpoint/2010/main" val="6362362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a:t>Технологии обнаружения атак. </a:t>
            </a:r>
            <a:r>
              <a:rPr lang="ru-RU" dirty="0" smtClean="0"/>
              <a:t>Классификация</a:t>
            </a:r>
            <a:r>
              <a:rPr lang="ru-RU" dirty="0"/>
              <a:t> IDS</a:t>
            </a:r>
          </a:p>
        </p:txBody>
      </p:sp>
      <p:sp>
        <p:nvSpPr>
          <p:cNvPr id="3" name="Объект 2"/>
          <p:cNvSpPr>
            <a:spLocks noGrp="1"/>
          </p:cNvSpPr>
          <p:nvPr>
            <p:ph idx="1"/>
          </p:nvPr>
        </p:nvSpPr>
        <p:spPr/>
        <p:txBody>
          <a:bodyPr>
            <a:normAutofit/>
          </a:bodyPr>
          <a:lstStyle/>
          <a:p>
            <a:pPr marL="0" indent="0">
              <a:buNone/>
            </a:pPr>
            <a:r>
              <a:rPr lang="ru-RU" sz="2400" dirty="0"/>
              <a:t>При использовании системы с такой технологией возможны два случая:</a:t>
            </a:r>
            <a:br>
              <a:rPr lang="ru-RU" sz="2400" dirty="0"/>
            </a:br>
            <a:r>
              <a:rPr lang="ru-RU" sz="2400" dirty="0"/>
              <a:t>• обнаружение аномального поведения, которое не является атакой, и отнесение его к классу атак;</a:t>
            </a:r>
            <a:br>
              <a:rPr lang="ru-RU" sz="2400" dirty="0"/>
            </a:br>
            <a:r>
              <a:rPr lang="ru-RU" sz="2400" dirty="0"/>
              <a:t>• пропуск атаки, которая не подпадает под определение аномального поведения. Этот случай более опасен, чем ложное отнесение аномального поведения к классу атак.</a:t>
            </a:r>
          </a:p>
        </p:txBody>
      </p:sp>
      <p:sp>
        <p:nvSpPr>
          <p:cNvPr id="4" name="Номер слайда 3"/>
          <p:cNvSpPr>
            <a:spLocks noGrp="1"/>
          </p:cNvSpPr>
          <p:nvPr>
            <p:ph type="sldNum" sz="quarter" idx="12"/>
          </p:nvPr>
        </p:nvSpPr>
        <p:spPr/>
        <p:txBody>
          <a:bodyPr/>
          <a:lstStyle/>
          <a:p>
            <a:fld id="{448FF7C6-1D52-4975-A4AA-F5754DB955FF}" type="slidenum">
              <a:rPr lang="ru-RU" smtClean="0"/>
              <a:t>16</a:t>
            </a:fld>
            <a:endParaRPr lang="ru-RU"/>
          </a:p>
        </p:txBody>
      </p:sp>
    </p:spTree>
    <p:extLst>
      <p:ext uri="{BB962C8B-B14F-4D97-AF65-F5344CB8AC3E}">
        <p14:creationId xmlns:p14="http://schemas.microsoft.com/office/powerpoint/2010/main" val="31253587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a:t>Технологии обнаружения атак. </a:t>
            </a:r>
            <a:r>
              <a:rPr lang="ru-RU" dirty="0" smtClean="0"/>
              <a:t>Классификация</a:t>
            </a:r>
            <a:r>
              <a:rPr lang="ru-RU" dirty="0"/>
              <a:t> IDS</a:t>
            </a:r>
          </a:p>
        </p:txBody>
      </p:sp>
      <p:sp>
        <p:nvSpPr>
          <p:cNvPr id="3" name="Объект 2"/>
          <p:cNvSpPr>
            <a:spLocks noGrp="1"/>
          </p:cNvSpPr>
          <p:nvPr>
            <p:ph idx="1"/>
          </p:nvPr>
        </p:nvSpPr>
        <p:spPr/>
        <p:txBody>
          <a:bodyPr>
            <a:normAutofit/>
          </a:bodyPr>
          <a:lstStyle/>
          <a:p>
            <a:pPr marL="0" indent="0">
              <a:buNone/>
            </a:pPr>
            <a:r>
              <a:rPr lang="ru-RU" sz="2400" i="1" dirty="0"/>
              <a:t>Обнаружение злоупотреблений</a:t>
            </a:r>
            <a:r>
              <a:rPr lang="ru-RU" sz="2400" dirty="0"/>
              <a:t> заключается в описании атаки в виде сигнатуры (</a:t>
            </a:r>
            <a:r>
              <a:rPr lang="ru-RU" sz="2400" dirty="0" err="1"/>
              <a:t>signature</a:t>
            </a:r>
            <a:r>
              <a:rPr lang="ru-RU" sz="2400" dirty="0"/>
              <a:t>) и поиска данной сигнатуры в контролируемом пространстве (сетевом трафике или журнале регистрации). В качестве сигнатуры атаки может выступать шаблон действий или строка символов, характеризующие аномальную деятельность. </a:t>
            </a:r>
          </a:p>
        </p:txBody>
      </p:sp>
      <p:sp>
        <p:nvSpPr>
          <p:cNvPr id="4" name="Номер слайда 3"/>
          <p:cNvSpPr>
            <a:spLocks noGrp="1"/>
          </p:cNvSpPr>
          <p:nvPr>
            <p:ph type="sldNum" sz="quarter" idx="12"/>
          </p:nvPr>
        </p:nvSpPr>
        <p:spPr/>
        <p:txBody>
          <a:bodyPr/>
          <a:lstStyle/>
          <a:p>
            <a:fld id="{448FF7C6-1D52-4975-A4AA-F5754DB955FF}" type="slidenum">
              <a:rPr lang="ru-RU" smtClean="0"/>
              <a:t>17</a:t>
            </a:fld>
            <a:endParaRPr lang="ru-RU"/>
          </a:p>
        </p:txBody>
      </p:sp>
    </p:spTree>
    <p:extLst>
      <p:ext uri="{BB962C8B-B14F-4D97-AF65-F5344CB8AC3E}">
        <p14:creationId xmlns:p14="http://schemas.microsoft.com/office/powerpoint/2010/main" val="41261471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a:t>Технологии обнаружения атак. </a:t>
            </a:r>
            <a:r>
              <a:rPr lang="ru-RU" dirty="0" smtClean="0"/>
              <a:t>Классификация</a:t>
            </a:r>
            <a:r>
              <a:rPr lang="ru-RU" dirty="0"/>
              <a:t> IDS</a:t>
            </a:r>
          </a:p>
        </p:txBody>
      </p:sp>
      <p:sp>
        <p:nvSpPr>
          <p:cNvPr id="3" name="Объект 2"/>
          <p:cNvSpPr>
            <a:spLocks noGrp="1"/>
          </p:cNvSpPr>
          <p:nvPr>
            <p:ph idx="1"/>
          </p:nvPr>
        </p:nvSpPr>
        <p:spPr/>
        <p:txBody>
          <a:bodyPr>
            <a:normAutofit/>
          </a:bodyPr>
          <a:lstStyle/>
          <a:p>
            <a:pPr marL="0" indent="0">
              <a:buNone/>
            </a:pPr>
            <a:r>
              <a:rPr lang="ru-RU" sz="2400" dirty="0"/>
              <a:t>Наиболее популярна классификация </a:t>
            </a:r>
            <a:r>
              <a:rPr lang="ru-RU" sz="2400" b="1" dirty="0"/>
              <a:t>по способу сбора информации об </a:t>
            </a:r>
            <a:r>
              <a:rPr lang="ru-RU" sz="2400" b="1" dirty="0" smtClean="0"/>
              <a:t>атаке</a:t>
            </a:r>
            <a:r>
              <a:rPr lang="ru-RU" sz="2400" dirty="0" smtClean="0"/>
              <a:t>:</a:t>
            </a:r>
          </a:p>
          <a:p>
            <a:r>
              <a:rPr lang="ru-RU" sz="2400" dirty="0" smtClean="0"/>
              <a:t>обнаружение </a:t>
            </a:r>
            <a:r>
              <a:rPr lang="ru-RU" sz="2400" dirty="0"/>
              <a:t>атак на уровне сети (</a:t>
            </a:r>
            <a:r>
              <a:rPr lang="ru-RU" sz="2400" dirty="0" err="1"/>
              <a:t>network-based</a:t>
            </a:r>
            <a:r>
              <a:rPr lang="ru-RU" sz="2400" dirty="0" smtClean="0"/>
              <a:t>);</a:t>
            </a:r>
            <a:endParaRPr lang="ru-RU" sz="2400" dirty="0"/>
          </a:p>
          <a:p>
            <a:r>
              <a:rPr lang="ru-RU" sz="2400" dirty="0" smtClean="0"/>
              <a:t>обнаружение </a:t>
            </a:r>
            <a:r>
              <a:rPr lang="ru-RU" sz="2400" dirty="0"/>
              <a:t>атак на уровне хоста (</a:t>
            </a:r>
            <a:r>
              <a:rPr lang="ru-RU" sz="2400" dirty="0" err="1"/>
              <a:t>host-based</a:t>
            </a:r>
            <a:r>
              <a:rPr lang="ru-RU" sz="2400" dirty="0" smtClean="0"/>
              <a:t>);</a:t>
            </a:r>
            <a:endParaRPr lang="ru-RU" sz="2400" dirty="0"/>
          </a:p>
          <a:p>
            <a:r>
              <a:rPr lang="ru-RU" sz="2400" dirty="0" smtClean="0"/>
              <a:t>обнаружение </a:t>
            </a:r>
            <a:r>
              <a:rPr lang="ru-RU" sz="2400" dirty="0"/>
              <a:t>атак на уровне приложения (</a:t>
            </a:r>
            <a:r>
              <a:rPr lang="ru-RU" sz="2400" dirty="0" err="1"/>
              <a:t>application-based</a:t>
            </a:r>
            <a:r>
              <a:rPr lang="ru-RU" sz="2400" dirty="0"/>
              <a:t>).</a:t>
            </a:r>
          </a:p>
        </p:txBody>
      </p:sp>
      <p:sp>
        <p:nvSpPr>
          <p:cNvPr id="4" name="Номер слайда 3"/>
          <p:cNvSpPr>
            <a:spLocks noGrp="1"/>
          </p:cNvSpPr>
          <p:nvPr>
            <p:ph type="sldNum" sz="quarter" idx="12"/>
          </p:nvPr>
        </p:nvSpPr>
        <p:spPr/>
        <p:txBody>
          <a:bodyPr/>
          <a:lstStyle/>
          <a:p>
            <a:fld id="{448FF7C6-1D52-4975-A4AA-F5754DB955FF}" type="slidenum">
              <a:rPr lang="ru-RU" smtClean="0"/>
              <a:t>18</a:t>
            </a:fld>
            <a:endParaRPr lang="ru-RU"/>
          </a:p>
        </p:txBody>
      </p:sp>
    </p:spTree>
    <p:extLst>
      <p:ext uri="{BB962C8B-B14F-4D97-AF65-F5344CB8AC3E}">
        <p14:creationId xmlns:p14="http://schemas.microsoft.com/office/powerpoint/2010/main" val="3301636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a:t>Технологии обнаружения атак. </a:t>
            </a:r>
            <a:r>
              <a:rPr lang="ru-RU" dirty="0" smtClean="0"/>
              <a:t>Классификация</a:t>
            </a:r>
            <a:r>
              <a:rPr lang="ru-RU" dirty="0"/>
              <a:t> IDS</a:t>
            </a:r>
          </a:p>
        </p:txBody>
      </p:sp>
      <p:sp>
        <p:nvSpPr>
          <p:cNvPr id="3" name="Объект 2"/>
          <p:cNvSpPr>
            <a:spLocks noGrp="1"/>
          </p:cNvSpPr>
          <p:nvPr>
            <p:ph idx="1"/>
          </p:nvPr>
        </p:nvSpPr>
        <p:spPr/>
        <p:txBody>
          <a:bodyPr>
            <a:normAutofit/>
          </a:bodyPr>
          <a:lstStyle/>
          <a:p>
            <a:pPr marL="0" indent="0">
              <a:buNone/>
            </a:pPr>
            <a:r>
              <a:rPr lang="ru-RU" sz="2400" dirty="0"/>
              <a:t>Система </a:t>
            </a:r>
            <a:r>
              <a:rPr lang="ru-RU" sz="2400" i="1" dirty="0" err="1"/>
              <a:t>network-based</a:t>
            </a:r>
            <a:r>
              <a:rPr lang="ru-RU" sz="2400" dirty="0"/>
              <a:t> работает по типу </a:t>
            </a:r>
            <a:r>
              <a:rPr lang="ru-RU" sz="2400" dirty="0" err="1"/>
              <a:t>сниффера</a:t>
            </a:r>
            <a:r>
              <a:rPr lang="ru-RU" sz="2400" dirty="0"/>
              <a:t>, «прослушивая» трафик в сети и определяя возможные действия злоумышленников. </a:t>
            </a:r>
            <a:endParaRPr lang="ru-RU" sz="2400" dirty="0" smtClean="0"/>
          </a:p>
          <a:p>
            <a:pPr marL="0" indent="0">
              <a:buNone/>
            </a:pPr>
            <a:r>
              <a:rPr lang="ru-RU" sz="2400" dirty="0" smtClean="0"/>
              <a:t>Такие </a:t>
            </a:r>
            <a:r>
              <a:rPr lang="ru-RU" sz="2400" dirty="0"/>
              <a:t>системы анализируют сетевой трафик, используя, как правило, сигнатуры атак и анализ «на лету». </a:t>
            </a:r>
            <a:endParaRPr lang="ru-RU" sz="2400" dirty="0" smtClean="0"/>
          </a:p>
          <a:p>
            <a:pPr marL="0" indent="0">
              <a:buNone/>
            </a:pPr>
            <a:endParaRPr lang="ru-RU" sz="2400" dirty="0"/>
          </a:p>
        </p:txBody>
      </p:sp>
      <p:sp>
        <p:nvSpPr>
          <p:cNvPr id="4" name="Номер слайда 3"/>
          <p:cNvSpPr>
            <a:spLocks noGrp="1"/>
          </p:cNvSpPr>
          <p:nvPr>
            <p:ph type="sldNum" sz="quarter" idx="12"/>
          </p:nvPr>
        </p:nvSpPr>
        <p:spPr/>
        <p:txBody>
          <a:bodyPr/>
          <a:lstStyle/>
          <a:p>
            <a:fld id="{448FF7C6-1D52-4975-A4AA-F5754DB955FF}" type="slidenum">
              <a:rPr lang="ru-RU" smtClean="0"/>
              <a:t>19</a:t>
            </a:fld>
            <a:endParaRPr lang="ru-RU"/>
          </a:p>
        </p:txBody>
      </p:sp>
    </p:spTree>
    <p:extLst>
      <p:ext uri="{BB962C8B-B14F-4D97-AF65-F5344CB8AC3E}">
        <p14:creationId xmlns:p14="http://schemas.microsoft.com/office/powerpoint/2010/main" val="24853382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Технологии обнаружения атак</a:t>
            </a:r>
          </a:p>
        </p:txBody>
      </p:sp>
      <p:sp>
        <p:nvSpPr>
          <p:cNvPr id="3" name="Объект 2"/>
          <p:cNvSpPr>
            <a:spLocks noGrp="1"/>
          </p:cNvSpPr>
          <p:nvPr>
            <p:ph idx="1"/>
          </p:nvPr>
        </p:nvSpPr>
        <p:spPr/>
        <p:txBody>
          <a:bodyPr>
            <a:normAutofit/>
          </a:bodyPr>
          <a:lstStyle/>
          <a:p>
            <a:pPr marL="0" indent="0">
              <a:buNone/>
            </a:pPr>
            <a:r>
              <a:rPr lang="ru-RU" sz="2800" i="1" dirty="0" smtClean="0"/>
              <a:t>Обнаружение </a:t>
            </a:r>
            <a:r>
              <a:rPr lang="ru-RU" sz="2800" i="1" dirty="0"/>
              <a:t>атак</a:t>
            </a:r>
            <a:r>
              <a:rPr lang="ru-RU" sz="2800" dirty="0"/>
              <a:t> (</a:t>
            </a:r>
            <a:r>
              <a:rPr lang="ru-RU" sz="2800" dirty="0" err="1"/>
              <a:t>intrusion</a:t>
            </a:r>
            <a:r>
              <a:rPr lang="ru-RU" sz="2800" dirty="0"/>
              <a:t> </a:t>
            </a:r>
            <a:r>
              <a:rPr lang="ru-RU" sz="2800" dirty="0" err="1"/>
              <a:t>detection</a:t>
            </a:r>
            <a:r>
              <a:rPr lang="ru-RU" sz="2800" dirty="0"/>
              <a:t>) — это процесс идентификации и реагирования на подозрительную деятельность, направленную на вычислительные или сетевые ресурсы.</a:t>
            </a:r>
          </a:p>
        </p:txBody>
      </p:sp>
      <p:sp>
        <p:nvSpPr>
          <p:cNvPr id="4" name="Номер слайда 3"/>
          <p:cNvSpPr>
            <a:spLocks noGrp="1"/>
          </p:cNvSpPr>
          <p:nvPr>
            <p:ph type="sldNum" sz="quarter" idx="12"/>
          </p:nvPr>
        </p:nvSpPr>
        <p:spPr/>
        <p:txBody>
          <a:bodyPr/>
          <a:lstStyle/>
          <a:p>
            <a:fld id="{448FF7C6-1D52-4975-A4AA-F5754DB955FF}" type="slidenum">
              <a:rPr lang="ru-RU" smtClean="0"/>
              <a:t>2</a:t>
            </a:fld>
            <a:endParaRPr lang="ru-RU"/>
          </a:p>
        </p:txBody>
      </p:sp>
    </p:spTree>
    <p:extLst>
      <p:ext uri="{BB962C8B-B14F-4D97-AF65-F5344CB8AC3E}">
        <p14:creationId xmlns:p14="http://schemas.microsoft.com/office/powerpoint/2010/main" val="31432703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a:t>Технологии обнаружения атак. </a:t>
            </a:r>
            <a:r>
              <a:rPr lang="ru-RU" dirty="0" smtClean="0"/>
              <a:t>Классификация</a:t>
            </a:r>
            <a:r>
              <a:rPr lang="ru-RU" dirty="0"/>
              <a:t> IDS</a:t>
            </a:r>
          </a:p>
        </p:txBody>
      </p:sp>
      <p:sp>
        <p:nvSpPr>
          <p:cNvPr id="3" name="Объект 2"/>
          <p:cNvSpPr>
            <a:spLocks noGrp="1"/>
          </p:cNvSpPr>
          <p:nvPr>
            <p:ph idx="1"/>
          </p:nvPr>
        </p:nvSpPr>
        <p:spPr/>
        <p:txBody>
          <a:bodyPr>
            <a:normAutofit/>
          </a:bodyPr>
          <a:lstStyle/>
          <a:p>
            <a:pPr marL="0" indent="0">
              <a:buNone/>
            </a:pPr>
            <a:r>
              <a:rPr lang="ru-RU" sz="2400" dirty="0"/>
              <a:t>Системы </a:t>
            </a:r>
            <a:r>
              <a:rPr lang="ru-RU" sz="2400" i="1" dirty="0" err="1"/>
              <a:t>host-based</a:t>
            </a:r>
            <a:r>
              <a:rPr lang="ru-RU" sz="2400" dirty="0"/>
              <a:t> предназначены для мониторинга, детектирования и реагирования на действия злоумышленников на определенном хосте. </a:t>
            </a:r>
            <a:endParaRPr lang="ru-RU" sz="2400" dirty="0" smtClean="0"/>
          </a:p>
          <a:p>
            <a:pPr marL="0" indent="0">
              <a:buNone/>
            </a:pPr>
            <a:r>
              <a:rPr lang="ru-RU" sz="2400" dirty="0" smtClean="0"/>
              <a:t>Располагаясь </a:t>
            </a:r>
            <a:r>
              <a:rPr lang="ru-RU" sz="2400" dirty="0"/>
              <a:t>на защищаемом хосте, они проверяют и выявляют направленные против него действия. </a:t>
            </a:r>
            <a:endParaRPr lang="ru-RU" sz="2400" dirty="0" smtClean="0"/>
          </a:p>
          <a:p>
            <a:pPr marL="0" indent="0">
              <a:buNone/>
            </a:pPr>
            <a:r>
              <a:rPr lang="ru-RU" sz="2400" dirty="0" smtClean="0"/>
              <a:t>Эти </a:t>
            </a:r>
            <a:r>
              <a:rPr lang="ru-RU" sz="2400" dirty="0"/>
              <a:t>системы анализируют регистрационные журналы ОС или приложения</a:t>
            </a:r>
            <a:r>
              <a:rPr lang="ru-RU" sz="2400" dirty="0" smtClean="0"/>
              <a:t>.</a:t>
            </a:r>
            <a:endParaRPr lang="ru-RU" sz="2400" dirty="0"/>
          </a:p>
        </p:txBody>
      </p:sp>
      <p:sp>
        <p:nvSpPr>
          <p:cNvPr id="4" name="Номер слайда 3"/>
          <p:cNvSpPr>
            <a:spLocks noGrp="1"/>
          </p:cNvSpPr>
          <p:nvPr>
            <p:ph type="sldNum" sz="quarter" idx="12"/>
          </p:nvPr>
        </p:nvSpPr>
        <p:spPr/>
        <p:txBody>
          <a:bodyPr/>
          <a:lstStyle/>
          <a:p>
            <a:fld id="{448FF7C6-1D52-4975-A4AA-F5754DB955FF}" type="slidenum">
              <a:rPr lang="ru-RU" smtClean="0"/>
              <a:t>20</a:t>
            </a:fld>
            <a:endParaRPr lang="ru-RU"/>
          </a:p>
        </p:txBody>
      </p:sp>
    </p:spTree>
    <p:extLst>
      <p:ext uri="{BB962C8B-B14F-4D97-AF65-F5344CB8AC3E}">
        <p14:creationId xmlns:p14="http://schemas.microsoft.com/office/powerpoint/2010/main" val="16158803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a:t>Технологии обнаружения атак. </a:t>
            </a:r>
            <a:r>
              <a:rPr lang="ru-RU" dirty="0" smtClean="0"/>
              <a:t>Классификация</a:t>
            </a:r>
            <a:r>
              <a:rPr lang="ru-RU" dirty="0"/>
              <a:t> IDS</a:t>
            </a:r>
          </a:p>
        </p:txBody>
      </p:sp>
      <p:sp>
        <p:nvSpPr>
          <p:cNvPr id="3" name="Объект 2"/>
          <p:cNvSpPr>
            <a:spLocks noGrp="1"/>
          </p:cNvSpPr>
          <p:nvPr>
            <p:ph idx="1"/>
          </p:nvPr>
        </p:nvSpPr>
        <p:spPr/>
        <p:txBody>
          <a:bodyPr>
            <a:normAutofit/>
          </a:bodyPr>
          <a:lstStyle/>
          <a:p>
            <a:pPr marL="0" indent="0">
              <a:buNone/>
            </a:pPr>
            <a:r>
              <a:rPr lang="ru-RU" sz="2400" dirty="0"/>
              <a:t>Система </a:t>
            </a:r>
            <a:r>
              <a:rPr lang="ru-RU" sz="2400" i="1" dirty="0" err="1"/>
              <a:t>application-based</a:t>
            </a:r>
            <a:r>
              <a:rPr lang="ru-RU" sz="2400" dirty="0"/>
              <a:t> основана на поиске проблем в определенном приложении.</a:t>
            </a:r>
          </a:p>
        </p:txBody>
      </p:sp>
      <p:sp>
        <p:nvSpPr>
          <p:cNvPr id="4" name="Номер слайда 3"/>
          <p:cNvSpPr>
            <a:spLocks noGrp="1"/>
          </p:cNvSpPr>
          <p:nvPr>
            <p:ph type="sldNum" sz="quarter" idx="12"/>
          </p:nvPr>
        </p:nvSpPr>
        <p:spPr/>
        <p:txBody>
          <a:bodyPr/>
          <a:lstStyle/>
          <a:p>
            <a:fld id="{448FF7C6-1D52-4975-A4AA-F5754DB955FF}" type="slidenum">
              <a:rPr lang="ru-RU" smtClean="0"/>
              <a:t>21</a:t>
            </a:fld>
            <a:endParaRPr lang="ru-RU"/>
          </a:p>
        </p:txBody>
      </p:sp>
    </p:spTree>
    <p:extLst>
      <p:ext uri="{BB962C8B-B14F-4D97-AF65-F5344CB8AC3E}">
        <p14:creationId xmlns:p14="http://schemas.microsoft.com/office/powerpoint/2010/main" val="23126039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a:t>Технологии обнаружения атак</a:t>
            </a:r>
            <a:br>
              <a:rPr lang="ru-RU" dirty="0"/>
            </a:br>
            <a:r>
              <a:rPr lang="ru-RU" dirty="0" smtClean="0"/>
              <a:t>Компоненты </a:t>
            </a:r>
            <a:r>
              <a:rPr lang="ru-RU" dirty="0"/>
              <a:t>и архитектура </a:t>
            </a:r>
            <a:r>
              <a:rPr lang="ru-RU" dirty="0" smtClean="0"/>
              <a:t>IDS</a:t>
            </a:r>
            <a:endParaRPr lang="ru-RU" dirty="0"/>
          </a:p>
        </p:txBody>
      </p:sp>
      <p:sp>
        <p:nvSpPr>
          <p:cNvPr id="3" name="Объект 2"/>
          <p:cNvSpPr>
            <a:spLocks noGrp="1"/>
          </p:cNvSpPr>
          <p:nvPr>
            <p:ph idx="1"/>
          </p:nvPr>
        </p:nvSpPr>
        <p:spPr/>
        <p:txBody>
          <a:bodyPr>
            <a:normAutofit/>
          </a:bodyPr>
          <a:lstStyle/>
          <a:p>
            <a:pPr marL="0" indent="0">
              <a:buNone/>
            </a:pPr>
            <a:r>
              <a:rPr lang="ru-RU" sz="2800" b="1" dirty="0">
                <a:solidFill>
                  <a:schemeClr val="tx1"/>
                </a:solidFill>
              </a:rPr>
              <a:t>Модуль слежения</a:t>
            </a:r>
            <a:r>
              <a:rPr lang="ru-RU" sz="2800" dirty="0">
                <a:solidFill>
                  <a:schemeClr val="tx1"/>
                </a:solidFill>
              </a:rPr>
              <a:t> </a:t>
            </a:r>
            <a:endParaRPr lang="en-US" sz="2800" dirty="0" smtClean="0">
              <a:solidFill>
                <a:schemeClr val="tx1"/>
              </a:solidFill>
            </a:endParaRPr>
          </a:p>
          <a:p>
            <a:pPr marL="0" indent="0">
              <a:buNone/>
            </a:pPr>
            <a:r>
              <a:rPr lang="ru-RU" sz="2800" dirty="0"/>
              <a:t>обеспечивает сбор данных из </a:t>
            </a:r>
            <a:r>
              <a:rPr lang="ru-RU" sz="2800" dirty="0" smtClean="0"/>
              <a:t>контролируемого пространства (</a:t>
            </a:r>
            <a:r>
              <a:rPr lang="ru-RU" sz="2800" dirty="0"/>
              <a:t>журнала регистрации или сетевого трафика). Разные производители дают этому модулю </a:t>
            </a:r>
            <a:r>
              <a:rPr lang="ru-RU" sz="2800" dirty="0" smtClean="0"/>
              <a:t>следующие</a:t>
            </a:r>
            <a:r>
              <a:rPr lang="en-US" sz="2800" dirty="0" smtClean="0"/>
              <a:t> </a:t>
            </a:r>
            <a:r>
              <a:rPr lang="ru-RU" sz="2800" dirty="0" smtClean="0"/>
              <a:t>названия: </a:t>
            </a:r>
            <a:r>
              <a:rPr lang="ru-RU" sz="2800" i="1" dirty="0" smtClean="0"/>
              <a:t>сенсор</a:t>
            </a:r>
            <a:r>
              <a:rPr lang="ru-RU" sz="2800" dirty="0" smtClean="0"/>
              <a:t> (</a:t>
            </a:r>
            <a:r>
              <a:rPr lang="ru-RU" sz="2800" dirty="0" err="1"/>
              <a:t>sensor</a:t>
            </a:r>
            <a:r>
              <a:rPr lang="ru-RU" sz="2800" dirty="0" smtClean="0"/>
              <a:t>), </a:t>
            </a:r>
            <a:r>
              <a:rPr lang="ru-RU" sz="2800" i="1" dirty="0" smtClean="0"/>
              <a:t>монитор</a:t>
            </a:r>
            <a:r>
              <a:rPr lang="ru-RU" sz="2800" dirty="0" smtClean="0"/>
              <a:t> (</a:t>
            </a:r>
            <a:r>
              <a:rPr lang="ru-RU" sz="2800" dirty="0" err="1"/>
              <a:t>monitor</a:t>
            </a:r>
            <a:r>
              <a:rPr lang="ru-RU" sz="2800" dirty="0" smtClean="0"/>
              <a:t>), </a:t>
            </a:r>
            <a:r>
              <a:rPr lang="ru-RU" sz="2800" i="1" dirty="0" smtClean="0"/>
              <a:t>зонд</a:t>
            </a:r>
            <a:r>
              <a:rPr lang="ru-RU" sz="2800" dirty="0" smtClean="0"/>
              <a:t>(</a:t>
            </a:r>
            <a:r>
              <a:rPr lang="ru-RU" sz="2800" dirty="0" err="1" smtClean="0"/>
              <a:t>probe</a:t>
            </a:r>
            <a:r>
              <a:rPr lang="ru-RU" sz="2800" dirty="0"/>
              <a:t>)</a:t>
            </a:r>
            <a:endParaRPr lang="en-US" sz="2800" dirty="0" smtClean="0">
              <a:solidFill>
                <a:schemeClr val="tx1"/>
              </a:solidFill>
            </a:endParaRPr>
          </a:p>
          <a:p>
            <a:endParaRPr lang="ru-RU" sz="2800" dirty="0"/>
          </a:p>
        </p:txBody>
      </p:sp>
      <p:sp>
        <p:nvSpPr>
          <p:cNvPr id="4" name="Номер слайда 3"/>
          <p:cNvSpPr>
            <a:spLocks noGrp="1"/>
          </p:cNvSpPr>
          <p:nvPr>
            <p:ph type="sldNum" sz="quarter" idx="12"/>
          </p:nvPr>
        </p:nvSpPr>
        <p:spPr/>
        <p:txBody>
          <a:bodyPr/>
          <a:lstStyle/>
          <a:p>
            <a:fld id="{448FF7C6-1D52-4975-A4AA-F5754DB955FF}" type="slidenum">
              <a:rPr lang="ru-RU" smtClean="0"/>
              <a:t>22</a:t>
            </a:fld>
            <a:endParaRPr lang="ru-RU"/>
          </a:p>
        </p:txBody>
      </p:sp>
    </p:spTree>
    <p:extLst>
      <p:ext uri="{BB962C8B-B14F-4D97-AF65-F5344CB8AC3E}">
        <p14:creationId xmlns:p14="http://schemas.microsoft.com/office/powerpoint/2010/main" val="40400121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a:t>Технологии обнаружения атак</a:t>
            </a:r>
            <a:br>
              <a:rPr lang="ru-RU" dirty="0"/>
            </a:br>
            <a:r>
              <a:rPr lang="ru-RU" dirty="0" smtClean="0"/>
              <a:t>Компоненты </a:t>
            </a:r>
            <a:r>
              <a:rPr lang="ru-RU" dirty="0"/>
              <a:t>и архитектура </a:t>
            </a:r>
            <a:r>
              <a:rPr lang="ru-RU" dirty="0" smtClean="0"/>
              <a:t>IDS</a:t>
            </a:r>
            <a:endParaRPr lang="ru-RU" dirty="0"/>
          </a:p>
        </p:txBody>
      </p:sp>
      <p:sp>
        <p:nvSpPr>
          <p:cNvPr id="3" name="Объект 2"/>
          <p:cNvSpPr>
            <a:spLocks noGrp="1"/>
          </p:cNvSpPr>
          <p:nvPr>
            <p:ph idx="1"/>
          </p:nvPr>
        </p:nvSpPr>
        <p:spPr/>
        <p:txBody>
          <a:bodyPr>
            <a:normAutofit/>
          </a:bodyPr>
          <a:lstStyle/>
          <a:p>
            <a:pPr marL="0" indent="0">
              <a:buNone/>
            </a:pPr>
            <a:r>
              <a:rPr lang="ru-RU" sz="2800" b="1" dirty="0"/>
              <a:t>Подсистема обнаружения атак</a:t>
            </a:r>
            <a:r>
              <a:rPr lang="ru-RU" sz="2800" dirty="0"/>
              <a:t> </a:t>
            </a:r>
            <a:endParaRPr lang="ru-RU" sz="2800" dirty="0" smtClean="0"/>
          </a:p>
          <a:p>
            <a:pPr marL="0" indent="0">
              <a:buNone/>
            </a:pPr>
            <a:r>
              <a:rPr lang="ru-RU" sz="2800" dirty="0" smtClean="0"/>
              <a:t>основной </a:t>
            </a:r>
            <a:r>
              <a:rPr lang="ru-RU" sz="2800" dirty="0"/>
              <a:t>модуль системы обнаружения атак. Она осуществляет анализ информации, получаемой от модуля слежения. </a:t>
            </a:r>
          </a:p>
        </p:txBody>
      </p:sp>
      <p:sp>
        <p:nvSpPr>
          <p:cNvPr id="4" name="Номер слайда 3"/>
          <p:cNvSpPr>
            <a:spLocks noGrp="1"/>
          </p:cNvSpPr>
          <p:nvPr>
            <p:ph type="sldNum" sz="quarter" idx="12"/>
          </p:nvPr>
        </p:nvSpPr>
        <p:spPr/>
        <p:txBody>
          <a:bodyPr/>
          <a:lstStyle/>
          <a:p>
            <a:fld id="{448FF7C6-1D52-4975-A4AA-F5754DB955FF}" type="slidenum">
              <a:rPr lang="ru-RU" smtClean="0"/>
              <a:t>23</a:t>
            </a:fld>
            <a:endParaRPr lang="ru-RU"/>
          </a:p>
        </p:txBody>
      </p:sp>
    </p:spTree>
    <p:extLst>
      <p:ext uri="{BB962C8B-B14F-4D97-AF65-F5344CB8AC3E}">
        <p14:creationId xmlns:p14="http://schemas.microsoft.com/office/powerpoint/2010/main" val="1127238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a:t>Технологии обнаружения атак</a:t>
            </a:r>
            <a:br>
              <a:rPr lang="ru-RU" dirty="0"/>
            </a:br>
            <a:r>
              <a:rPr lang="ru-RU" dirty="0" smtClean="0"/>
              <a:t>Компоненты </a:t>
            </a:r>
            <a:r>
              <a:rPr lang="ru-RU" dirty="0"/>
              <a:t>и архитектура </a:t>
            </a:r>
            <a:r>
              <a:rPr lang="ru-RU" dirty="0" smtClean="0"/>
              <a:t>IDS</a:t>
            </a:r>
            <a:endParaRPr lang="ru-RU" dirty="0"/>
          </a:p>
        </p:txBody>
      </p:sp>
      <p:sp>
        <p:nvSpPr>
          <p:cNvPr id="3" name="Объект 2"/>
          <p:cNvSpPr>
            <a:spLocks noGrp="1"/>
          </p:cNvSpPr>
          <p:nvPr>
            <p:ph idx="1"/>
          </p:nvPr>
        </p:nvSpPr>
        <p:spPr/>
        <p:txBody>
          <a:bodyPr>
            <a:normAutofit/>
          </a:bodyPr>
          <a:lstStyle/>
          <a:p>
            <a:pPr marL="0" indent="0">
              <a:buNone/>
            </a:pPr>
            <a:r>
              <a:rPr lang="ru-RU" sz="2800" b="1" dirty="0"/>
              <a:t>База знаний</a:t>
            </a:r>
            <a:r>
              <a:rPr lang="ru-RU" sz="2800" dirty="0"/>
              <a:t> </a:t>
            </a:r>
            <a:endParaRPr lang="ru-RU" sz="2800" dirty="0" smtClean="0"/>
          </a:p>
          <a:p>
            <a:pPr marL="0" indent="0">
              <a:buNone/>
            </a:pPr>
            <a:r>
              <a:rPr lang="ru-RU" sz="2800" dirty="0" smtClean="0"/>
              <a:t>в </a:t>
            </a:r>
            <a:r>
              <a:rPr lang="ru-RU" sz="2800" dirty="0"/>
              <a:t>зависимости от методов, используемых в системе обнаружения атак, может содержать профили пользователей и вычислительной системы, сигнатуры атак или подозрительные строки, характеризующие несанкционированную деятельность. </a:t>
            </a:r>
          </a:p>
        </p:txBody>
      </p:sp>
      <p:sp>
        <p:nvSpPr>
          <p:cNvPr id="4" name="Номер слайда 3"/>
          <p:cNvSpPr>
            <a:spLocks noGrp="1"/>
          </p:cNvSpPr>
          <p:nvPr>
            <p:ph type="sldNum" sz="quarter" idx="12"/>
          </p:nvPr>
        </p:nvSpPr>
        <p:spPr/>
        <p:txBody>
          <a:bodyPr/>
          <a:lstStyle/>
          <a:p>
            <a:fld id="{448FF7C6-1D52-4975-A4AA-F5754DB955FF}" type="slidenum">
              <a:rPr lang="ru-RU" smtClean="0"/>
              <a:t>24</a:t>
            </a:fld>
            <a:endParaRPr lang="ru-RU"/>
          </a:p>
        </p:txBody>
      </p:sp>
    </p:spTree>
    <p:extLst>
      <p:ext uri="{BB962C8B-B14F-4D97-AF65-F5344CB8AC3E}">
        <p14:creationId xmlns:p14="http://schemas.microsoft.com/office/powerpoint/2010/main" val="15251477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a:t>Технологии обнаружения атак</a:t>
            </a:r>
            <a:br>
              <a:rPr lang="ru-RU" dirty="0"/>
            </a:br>
            <a:r>
              <a:rPr lang="ru-RU" dirty="0" smtClean="0"/>
              <a:t>Компоненты </a:t>
            </a:r>
            <a:r>
              <a:rPr lang="ru-RU" dirty="0"/>
              <a:t>и архитектура </a:t>
            </a:r>
            <a:r>
              <a:rPr lang="ru-RU" dirty="0" smtClean="0"/>
              <a:t>IDS</a:t>
            </a:r>
            <a:endParaRPr lang="ru-RU" dirty="0"/>
          </a:p>
        </p:txBody>
      </p:sp>
      <p:sp>
        <p:nvSpPr>
          <p:cNvPr id="3" name="Объект 2"/>
          <p:cNvSpPr>
            <a:spLocks noGrp="1"/>
          </p:cNvSpPr>
          <p:nvPr>
            <p:ph idx="1"/>
          </p:nvPr>
        </p:nvSpPr>
        <p:spPr/>
        <p:txBody>
          <a:bodyPr>
            <a:normAutofit/>
          </a:bodyPr>
          <a:lstStyle/>
          <a:p>
            <a:pPr marL="0" indent="0">
              <a:buNone/>
            </a:pPr>
            <a:r>
              <a:rPr lang="ru-RU" sz="2800" b="1" dirty="0"/>
              <a:t>Хранилище данных</a:t>
            </a:r>
            <a:r>
              <a:rPr lang="ru-RU" sz="2800" dirty="0"/>
              <a:t> </a:t>
            </a:r>
            <a:endParaRPr lang="ru-RU" sz="2800" dirty="0" smtClean="0"/>
          </a:p>
          <a:p>
            <a:pPr marL="0" indent="0">
              <a:buNone/>
            </a:pPr>
            <a:r>
              <a:rPr lang="ru-RU" sz="2800" dirty="0" smtClean="0"/>
              <a:t>обеспечивает </a:t>
            </a:r>
            <a:r>
              <a:rPr lang="ru-RU" sz="2800" dirty="0"/>
              <a:t>хранение данных, собранных в процессе функционирования системы обнаружения атак.</a:t>
            </a:r>
          </a:p>
        </p:txBody>
      </p:sp>
      <p:sp>
        <p:nvSpPr>
          <p:cNvPr id="4" name="Номер слайда 3"/>
          <p:cNvSpPr>
            <a:spLocks noGrp="1"/>
          </p:cNvSpPr>
          <p:nvPr>
            <p:ph type="sldNum" sz="quarter" idx="12"/>
          </p:nvPr>
        </p:nvSpPr>
        <p:spPr/>
        <p:txBody>
          <a:bodyPr/>
          <a:lstStyle/>
          <a:p>
            <a:fld id="{448FF7C6-1D52-4975-A4AA-F5754DB955FF}" type="slidenum">
              <a:rPr lang="ru-RU" smtClean="0"/>
              <a:t>25</a:t>
            </a:fld>
            <a:endParaRPr lang="ru-RU"/>
          </a:p>
        </p:txBody>
      </p:sp>
    </p:spTree>
    <p:extLst>
      <p:ext uri="{BB962C8B-B14F-4D97-AF65-F5344CB8AC3E}">
        <p14:creationId xmlns:p14="http://schemas.microsoft.com/office/powerpoint/2010/main" val="28521977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a:t>Технологии обнаружения атак</a:t>
            </a:r>
            <a:br>
              <a:rPr lang="ru-RU" dirty="0"/>
            </a:br>
            <a:r>
              <a:rPr lang="ru-RU" dirty="0" smtClean="0"/>
              <a:t>Компоненты </a:t>
            </a:r>
            <a:r>
              <a:rPr lang="ru-RU" dirty="0"/>
              <a:t>и архитектура </a:t>
            </a:r>
            <a:r>
              <a:rPr lang="ru-RU" dirty="0" smtClean="0"/>
              <a:t>IDS</a:t>
            </a:r>
            <a:endParaRPr lang="ru-RU" dirty="0"/>
          </a:p>
        </p:txBody>
      </p:sp>
      <p:sp>
        <p:nvSpPr>
          <p:cNvPr id="3" name="Объект 2"/>
          <p:cNvSpPr>
            <a:spLocks noGrp="1"/>
          </p:cNvSpPr>
          <p:nvPr>
            <p:ph idx="1"/>
          </p:nvPr>
        </p:nvSpPr>
        <p:spPr/>
        <p:txBody>
          <a:bodyPr>
            <a:normAutofit/>
          </a:bodyPr>
          <a:lstStyle/>
          <a:p>
            <a:pPr marL="0" indent="0">
              <a:buNone/>
            </a:pPr>
            <a:r>
              <a:rPr lang="ru-RU" sz="2800" b="1" dirty="0"/>
              <a:t>Графический интерфейс.</a:t>
            </a:r>
            <a:r>
              <a:rPr lang="ru-RU" sz="2800" dirty="0"/>
              <a:t> </a:t>
            </a:r>
            <a:endParaRPr lang="ru-RU" sz="2800" dirty="0" smtClean="0"/>
          </a:p>
          <a:p>
            <a:pPr marL="0" indent="0">
              <a:buNone/>
            </a:pPr>
            <a:r>
              <a:rPr lang="ru-RU" sz="2800" dirty="0" smtClean="0"/>
              <a:t>Даже </a:t>
            </a:r>
            <a:r>
              <a:rPr lang="ru-RU" sz="2800" dirty="0"/>
              <a:t>очень мощное и эффективное средство не будет использоваться, если у него отсутствует дружественный интерфейс.</a:t>
            </a:r>
          </a:p>
        </p:txBody>
      </p:sp>
      <p:sp>
        <p:nvSpPr>
          <p:cNvPr id="4" name="Номер слайда 3"/>
          <p:cNvSpPr>
            <a:spLocks noGrp="1"/>
          </p:cNvSpPr>
          <p:nvPr>
            <p:ph type="sldNum" sz="quarter" idx="12"/>
          </p:nvPr>
        </p:nvSpPr>
        <p:spPr/>
        <p:txBody>
          <a:bodyPr/>
          <a:lstStyle/>
          <a:p>
            <a:fld id="{448FF7C6-1D52-4975-A4AA-F5754DB955FF}" type="slidenum">
              <a:rPr lang="ru-RU" smtClean="0"/>
              <a:t>26</a:t>
            </a:fld>
            <a:endParaRPr lang="ru-RU"/>
          </a:p>
        </p:txBody>
      </p:sp>
    </p:spTree>
    <p:extLst>
      <p:ext uri="{BB962C8B-B14F-4D97-AF65-F5344CB8AC3E}">
        <p14:creationId xmlns:p14="http://schemas.microsoft.com/office/powerpoint/2010/main" val="4354267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a:t>Технологии обнаружения атак</a:t>
            </a:r>
            <a:br>
              <a:rPr lang="ru-RU" dirty="0"/>
            </a:br>
            <a:r>
              <a:rPr lang="ru-RU" dirty="0" smtClean="0"/>
              <a:t>Компоненты </a:t>
            </a:r>
            <a:r>
              <a:rPr lang="ru-RU" dirty="0"/>
              <a:t>и архитектура </a:t>
            </a:r>
            <a:r>
              <a:rPr lang="ru-RU" dirty="0" smtClean="0"/>
              <a:t>IDS</a:t>
            </a:r>
            <a:endParaRPr lang="ru-RU" dirty="0"/>
          </a:p>
        </p:txBody>
      </p:sp>
      <p:sp>
        <p:nvSpPr>
          <p:cNvPr id="3" name="Объект 2"/>
          <p:cNvSpPr>
            <a:spLocks noGrp="1"/>
          </p:cNvSpPr>
          <p:nvPr>
            <p:ph idx="1"/>
          </p:nvPr>
        </p:nvSpPr>
        <p:spPr/>
        <p:txBody>
          <a:bodyPr>
            <a:normAutofit/>
          </a:bodyPr>
          <a:lstStyle/>
          <a:p>
            <a:pPr marL="0" indent="0">
              <a:buNone/>
            </a:pPr>
            <a:r>
              <a:rPr lang="ru-RU" sz="2800" b="1" dirty="0"/>
              <a:t>Подсистема реагирования</a:t>
            </a:r>
            <a:r>
              <a:rPr lang="ru-RU" sz="2800" dirty="0"/>
              <a:t> осуществляет реагирование на обнаруженные атаки и иные контролируемые события. </a:t>
            </a:r>
            <a:endParaRPr lang="ru-RU" sz="2800" dirty="0" smtClean="0"/>
          </a:p>
          <a:p>
            <a:pPr marL="0" indent="0">
              <a:buNone/>
            </a:pPr>
            <a:r>
              <a:rPr lang="ru-RU" sz="2800" b="1" dirty="0"/>
              <a:t>Подсистема управления компонентами</a:t>
            </a:r>
            <a:r>
              <a:rPr lang="ru-RU" sz="2800" dirty="0"/>
              <a:t> предназначена для управления различными компонентами системы обнаружения атак.</a:t>
            </a:r>
          </a:p>
        </p:txBody>
      </p:sp>
      <p:sp>
        <p:nvSpPr>
          <p:cNvPr id="4" name="Номер слайда 3"/>
          <p:cNvSpPr>
            <a:spLocks noGrp="1"/>
          </p:cNvSpPr>
          <p:nvPr>
            <p:ph type="sldNum" sz="quarter" idx="12"/>
          </p:nvPr>
        </p:nvSpPr>
        <p:spPr/>
        <p:txBody>
          <a:bodyPr/>
          <a:lstStyle/>
          <a:p>
            <a:fld id="{448FF7C6-1D52-4975-A4AA-F5754DB955FF}" type="slidenum">
              <a:rPr lang="ru-RU" smtClean="0"/>
              <a:t>27</a:t>
            </a:fld>
            <a:endParaRPr lang="ru-RU"/>
          </a:p>
        </p:txBody>
      </p:sp>
    </p:spTree>
    <p:extLst>
      <p:ext uri="{BB962C8B-B14F-4D97-AF65-F5344CB8AC3E}">
        <p14:creationId xmlns:p14="http://schemas.microsoft.com/office/powerpoint/2010/main" val="9598109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a:t>Технологии обнаружения атак</a:t>
            </a:r>
            <a:br>
              <a:rPr lang="ru-RU" dirty="0"/>
            </a:br>
            <a:r>
              <a:rPr lang="ru-RU" dirty="0" smtClean="0"/>
              <a:t>Компоненты </a:t>
            </a:r>
            <a:r>
              <a:rPr lang="ru-RU" dirty="0"/>
              <a:t>и архитектура </a:t>
            </a:r>
            <a:r>
              <a:rPr lang="ru-RU" dirty="0" smtClean="0"/>
              <a:t>IDS</a:t>
            </a:r>
            <a:endParaRPr lang="ru-RU" dirty="0"/>
          </a:p>
        </p:txBody>
      </p:sp>
      <p:sp>
        <p:nvSpPr>
          <p:cNvPr id="3" name="Объект 2"/>
          <p:cNvSpPr>
            <a:spLocks noGrp="1"/>
          </p:cNvSpPr>
          <p:nvPr>
            <p:ph idx="1"/>
          </p:nvPr>
        </p:nvSpPr>
        <p:spPr/>
        <p:txBody>
          <a:bodyPr>
            <a:normAutofit/>
          </a:bodyPr>
          <a:lstStyle/>
          <a:p>
            <a:pPr marL="0" indent="0">
              <a:buNone/>
            </a:pPr>
            <a:r>
              <a:rPr lang="ru-RU" sz="2800" dirty="0"/>
              <a:t>Системы обнаружения атак строятся на основе двух архитектур: </a:t>
            </a:r>
            <a:endParaRPr lang="ru-RU" sz="2800" dirty="0" smtClean="0"/>
          </a:p>
          <a:p>
            <a:r>
              <a:rPr lang="ru-RU" sz="2800" dirty="0" smtClean="0"/>
              <a:t>«</a:t>
            </a:r>
            <a:r>
              <a:rPr lang="ru-RU" sz="2800" dirty="0"/>
              <a:t>автономный агент» и </a:t>
            </a:r>
            <a:endParaRPr lang="ru-RU" sz="2800" dirty="0" smtClean="0"/>
          </a:p>
          <a:p>
            <a:r>
              <a:rPr lang="ru-RU" sz="2800" dirty="0" smtClean="0"/>
              <a:t>«</a:t>
            </a:r>
            <a:r>
              <a:rPr lang="ru-RU" sz="2800" dirty="0"/>
              <a:t>агент-менеджер».</a:t>
            </a:r>
          </a:p>
        </p:txBody>
      </p:sp>
      <p:sp>
        <p:nvSpPr>
          <p:cNvPr id="4" name="Номер слайда 3"/>
          <p:cNvSpPr>
            <a:spLocks noGrp="1"/>
          </p:cNvSpPr>
          <p:nvPr>
            <p:ph type="sldNum" sz="quarter" idx="12"/>
          </p:nvPr>
        </p:nvSpPr>
        <p:spPr/>
        <p:txBody>
          <a:bodyPr/>
          <a:lstStyle/>
          <a:p>
            <a:fld id="{448FF7C6-1D52-4975-A4AA-F5754DB955FF}" type="slidenum">
              <a:rPr lang="ru-RU" smtClean="0"/>
              <a:t>28</a:t>
            </a:fld>
            <a:endParaRPr lang="ru-RU"/>
          </a:p>
        </p:txBody>
      </p:sp>
    </p:spTree>
    <p:extLst>
      <p:ext uri="{BB962C8B-B14F-4D97-AF65-F5344CB8AC3E}">
        <p14:creationId xmlns:p14="http://schemas.microsoft.com/office/powerpoint/2010/main" val="39432501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a:t>Технологии обнаружения атак</a:t>
            </a:r>
            <a:br>
              <a:rPr lang="ru-RU" dirty="0"/>
            </a:br>
            <a:r>
              <a:rPr lang="ru-RU" dirty="0" smtClean="0"/>
              <a:t>Компоненты </a:t>
            </a:r>
            <a:r>
              <a:rPr lang="ru-RU" dirty="0"/>
              <a:t>и архитектура </a:t>
            </a:r>
            <a:r>
              <a:rPr lang="ru-RU" dirty="0" smtClean="0"/>
              <a:t>IDS</a:t>
            </a:r>
            <a:endParaRPr lang="ru-RU" dirty="0"/>
          </a:p>
        </p:txBody>
      </p:sp>
      <p:sp>
        <p:nvSpPr>
          <p:cNvPr id="3" name="Объект 2"/>
          <p:cNvSpPr>
            <a:spLocks noGrp="1"/>
          </p:cNvSpPr>
          <p:nvPr>
            <p:ph idx="1"/>
          </p:nvPr>
        </p:nvSpPr>
        <p:spPr/>
        <p:txBody>
          <a:bodyPr>
            <a:normAutofit fontScale="92500" lnSpcReduction="10000"/>
          </a:bodyPr>
          <a:lstStyle/>
          <a:p>
            <a:pPr marL="0" indent="0">
              <a:buNone/>
            </a:pPr>
            <a:r>
              <a:rPr lang="ru-RU" sz="2800" dirty="0" smtClean="0"/>
              <a:t> </a:t>
            </a:r>
            <a:r>
              <a:rPr lang="ru-RU" sz="2800" dirty="0"/>
              <a:t>В этом случае в </a:t>
            </a:r>
            <a:r>
              <a:rPr lang="ru-RU" sz="2800" i="1" dirty="0"/>
              <a:t>распределенной системе обнаружения атак </a:t>
            </a:r>
            <a:r>
              <a:rPr lang="ru-RU" sz="2800" i="1" dirty="0" err="1"/>
              <a:t>dIDS</a:t>
            </a:r>
            <a:r>
              <a:rPr lang="ru-RU" sz="2800" dirty="0"/>
              <a:t> (</a:t>
            </a:r>
            <a:r>
              <a:rPr lang="ru-RU" sz="2800" dirty="0" err="1"/>
              <a:t>distributed</a:t>
            </a:r>
            <a:r>
              <a:rPr lang="ru-RU" sz="2800" dirty="0"/>
              <a:t> IDS), состоящей </a:t>
            </a:r>
            <a:r>
              <a:rPr lang="ru-RU" sz="2800" dirty="0" smtClean="0"/>
              <a:t>из</a:t>
            </a:r>
          </a:p>
          <a:p>
            <a:r>
              <a:rPr lang="ru-RU" sz="2800" dirty="0"/>
              <a:t>множества IDS, </a:t>
            </a:r>
            <a:r>
              <a:rPr lang="ru-RU" sz="2800" dirty="0" smtClean="0"/>
              <a:t>расположенных </a:t>
            </a:r>
            <a:r>
              <a:rPr lang="ru-RU" sz="2800" dirty="0"/>
              <a:t>в различных участках большой сети, </a:t>
            </a:r>
            <a:endParaRPr lang="ru-RU" sz="2800" dirty="0" smtClean="0"/>
          </a:p>
          <a:p>
            <a:r>
              <a:rPr lang="ru-RU" sz="2800" dirty="0" smtClean="0"/>
              <a:t>серверы </a:t>
            </a:r>
            <a:r>
              <a:rPr lang="ru-RU" sz="2800" dirty="0"/>
              <a:t>сбора данных и </a:t>
            </a:r>
            <a:endParaRPr lang="ru-RU" sz="2800" dirty="0" smtClean="0"/>
          </a:p>
          <a:p>
            <a:r>
              <a:rPr lang="ru-RU" sz="2800" dirty="0" smtClean="0"/>
              <a:t>центральный </a:t>
            </a:r>
            <a:r>
              <a:rPr lang="ru-RU" sz="2800" dirty="0"/>
              <a:t>анализирующий сервер осуществляют централизованный сбор и анализ регистрируемых данных. </a:t>
            </a:r>
          </a:p>
        </p:txBody>
      </p:sp>
      <p:sp>
        <p:nvSpPr>
          <p:cNvPr id="4" name="Номер слайда 3"/>
          <p:cNvSpPr>
            <a:spLocks noGrp="1"/>
          </p:cNvSpPr>
          <p:nvPr>
            <p:ph type="sldNum" sz="quarter" idx="12"/>
          </p:nvPr>
        </p:nvSpPr>
        <p:spPr/>
        <p:txBody>
          <a:bodyPr/>
          <a:lstStyle/>
          <a:p>
            <a:fld id="{448FF7C6-1D52-4975-A4AA-F5754DB955FF}" type="slidenum">
              <a:rPr lang="ru-RU" smtClean="0"/>
              <a:t>29</a:t>
            </a:fld>
            <a:endParaRPr lang="ru-RU"/>
          </a:p>
        </p:txBody>
      </p:sp>
    </p:spTree>
    <p:extLst>
      <p:ext uri="{BB962C8B-B14F-4D97-AF65-F5344CB8AC3E}">
        <p14:creationId xmlns:p14="http://schemas.microsoft.com/office/powerpoint/2010/main" val="17727397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Технологии обнаружения </a:t>
            </a:r>
            <a:r>
              <a:rPr lang="ru-RU" dirty="0" smtClean="0"/>
              <a:t>атак.</a:t>
            </a:r>
            <a:br>
              <a:rPr lang="ru-RU" dirty="0" smtClean="0"/>
            </a:br>
            <a:r>
              <a:rPr lang="ru-RU" dirty="0" smtClean="0"/>
              <a:t>Методы анализа сетевой информации</a:t>
            </a:r>
            <a:endParaRPr lang="ru-RU" dirty="0"/>
          </a:p>
        </p:txBody>
      </p:sp>
      <p:sp>
        <p:nvSpPr>
          <p:cNvPr id="3" name="Объект 2"/>
          <p:cNvSpPr>
            <a:spLocks noGrp="1"/>
          </p:cNvSpPr>
          <p:nvPr>
            <p:ph idx="1"/>
          </p:nvPr>
        </p:nvSpPr>
        <p:spPr/>
        <p:txBody>
          <a:bodyPr>
            <a:normAutofit/>
          </a:bodyPr>
          <a:lstStyle/>
          <a:p>
            <a:pPr marL="0" indent="0">
              <a:buNone/>
            </a:pPr>
            <a:r>
              <a:rPr lang="ru-RU" sz="2800" dirty="0" smtClean="0"/>
              <a:t>В </a:t>
            </a:r>
            <a:r>
              <a:rPr lang="ru-RU" sz="2800" dirty="0"/>
              <a:t>первых системах обнаружения атак, разработанных в начале 1980-х гг., использовались статистические методы обнаружения атак. </a:t>
            </a:r>
            <a:endParaRPr lang="ru-RU" sz="2800" dirty="0" smtClean="0"/>
          </a:p>
          <a:p>
            <a:pPr marL="0" indent="0">
              <a:buNone/>
            </a:pPr>
            <a:r>
              <a:rPr lang="ru-RU" sz="2800" dirty="0" smtClean="0"/>
              <a:t>В </a:t>
            </a:r>
            <a:r>
              <a:rPr lang="ru-RU" sz="2800" dirty="0"/>
              <a:t>настоящее время к статистическому анализу добавился ряд новых методик, начиная с экспертных систем и нечеткой логики и заканчивая использованием нейронных сетей.</a:t>
            </a:r>
          </a:p>
          <a:p>
            <a:pPr marL="0" indent="0">
              <a:buNone/>
            </a:pPr>
            <a:endParaRPr lang="ru-RU" sz="2800" dirty="0"/>
          </a:p>
        </p:txBody>
      </p:sp>
      <p:sp>
        <p:nvSpPr>
          <p:cNvPr id="4" name="Номер слайда 3"/>
          <p:cNvSpPr>
            <a:spLocks noGrp="1"/>
          </p:cNvSpPr>
          <p:nvPr>
            <p:ph type="sldNum" sz="quarter" idx="12"/>
          </p:nvPr>
        </p:nvSpPr>
        <p:spPr/>
        <p:txBody>
          <a:bodyPr/>
          <a:lstStyle/>
          <a:p>
            <a:fld id="{448FF7C6-1D52-4975-A4AA-F5754DB955FF}" type="slidenum">
              <a:rPr lang="ru-RU" smtClean="0"/>
              <a:t>3</a:t>
            </a:fld>
            <a:endParaRPr lang="ru-RU"/>
          </a:p>
        </p:txBody>
      </p:sp>
    </p:spTree>
    <p:extLst>
      <p:ext uri="{BB962C8B-B14F-4D97-AF65-F5344CB8AC3E}">
        <p14:creationId xmlns:p14="http://schemas.microsoft.com/office/powerpoint/2010/main" val="23897135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a:t>Технологии обнаружения атак</a:t>
            </a:r>
            <a:br>
              <a:rPr lang="ru-RU" dirty="0"/>
            </a:br>
            <a:r>
              <a:rPr lang="ru-RU" dirty="0" smtClean="0"/>
              <a:t>Методы реагирования</a:t>
            </a:r>
            <a:endParaRPr lang="ru-RU" dirty="0"/>
          </a:p>
        </p:txBody>
      </p:sp>
      <p:sp>
        <p:nvSpPr>
          <p:cNvPr id="3" name="Объект 2"/>
          <p:cNvSpPr>
            <a:spLocks noGrp="1"/>
          </p:cNvSpPr>
          <p:nvPr>
            <p:ph idx="1"/>
          </p:nvPr>
        </p:nvSpPr>
        <p:spPr/>
        <p:txBody>
          <a:bodyPr>
            <a:normAutofit/>
          </a:bodyPr>
          <a:lstStyle/>
          <a:p>
            <a:pPr marL="0" indent="0">
              <a:buNone/>
            </a:pPr>
            <a:r>
              <a:rPr lang="ru-RU" sz="2800" dirty="0" smtClean="0"/>
              <a:t>В </a:t>
            </a:r>
            <a:r>
              <a:rPr lang="ru-RU" sz="2800" dirty="0"/>
              <a:t>существующих системах применяется широкий спектр методов реагирования, которые можно разделить на три </a:t>
            </a:r>
            <a:r>
              <a:rPr lang="ru-RU" sz="2800" dirty="0" smtClean="0"/>
              <a:t>категории:</a:t>
            </a:r>
          </a:p>
          <a:p>
            <a:r>
              <a:rPr lang="ru-RU" sz="2800" dirty="0" smtClean="0"/>
              <a:t>уведомление;</a:t>
            </a:r>
            <a:endParaRPr lang="ru-RU" sz="2800" dirty="0"/>
          </a:p>
          <a:p>
            <a:r>
              <a:rPr lang="ru-RU" sz="2800" dirty="0" smtClean="0"/>
              <a:t>сохранение;</a:t>
            </a:r>
            <a:endParaRPr lang="ru-RU" sz="2800" dirty="0"/>
          </a:p>
          <a:p>
            <a:r>
              <a:rPr lang="ru-RU" sz="2800" dirty="0" smtClean="0"/>
              <a:t>активное </a:t>
            </a:r>
            <a:r>
              <a:rPr lang="ru-RU" sz="2800" dirty="0"/>
              <a:t>реагирование.</a:t>
            </a:r>
          </a:p>
        </p:txBody>
      </p:sp>
      <p:sp>
        <p:nvSpPr>
          <p:cNvPr id="4" name="Номер слайда 3"/>
          <p:cNvSpPr>
            <a:spLocks noGrp="1"/>
          </p:cNvSpPr>
          <p:nvPr>
            <p:ph type="sldNum" sz="quarter" idx="12"/>
          </p:nvPr>
        </p:nvSpPr>
        <p:spPr/>
        <p:txBody>
          <a:bodyPr/>
          <a:lstStyle/>
          <a:p>
            <a:fld id="{448FF7C6-1D52-4975-A4AA-F5754DB955FF}" type="slidenum">
              <a:rPr lang="ru-RU" smtClean="0"/>
              <a:t>30</a:t>
            </a:fld>
            <a:endParaRPr lang="ru-RU"/>
          </a:p>
        </p:txBody>
      </p:sp>
    </p:spTree>
    <p:extLst>
      <p:ext uri="{BB962C8B-B14F-4D97-AF65-F5344CB8AC3E}">
        <p14:creationId xmlns:p14="http://schemas.microsoft.com/office/powerpoint/2010/main" val="34668671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a:t>Технологии обнаружения атак</a:t>
            </a:r>
            <a:br>
              <a:rPr lang="ru-RU" dirty="0"/>
            </a:br>
            <a:r>
              <a:rPr lang="ru-RU" dirty="0" smtClean="0"/>
              <a:t>Методы реагирования</a:t>
            </a:r>
            <a:endParaRPr lang="ru-RU" dirty="0"/>
          </a:p>
        </p:txBody>
      </p:sp>
      <p:sp>
        <p:nvSpPr>
          <p:cNvPr id="3" name="Объект 2"/>
          <p:cNvSpPr>
            <a:spLocks noGrp="1"/>
          </p:cNvSpPr>
          <p:nvPr>
            <p:ph idx="1"/>
          </p:nvPr>
        </p:nvSpPr>
        <p:spPr/>
        <p:txBody>
          <a:bodyPr>
            <a:normAutofit/>
          </a:bodyPr>
          <a:lstStyle/>
          <a:p>
            <a:pPr marL="0" indent="0">
              <a:buNone/>
            </a:pPr>
            <a:r>
              <a:rPr lang="ru-RU" sz="2800" b="1" dirty="0"/>
              <a:t>Уведомление.</a:t>
            </a:r>
            <a:r>
              <a:rPr lang="ru-RU" sz="2800" dirty="0"/>
              <a:t> </a:t>
            </a:r>
            <a:endParaRPr lang="ru-RU" sz="2800" dirty="0" smtClean="0"/>
          </a:p>
          <a:p>
            <a:pPr marL="0" indent="0">
              <a:buNone/>
            </a:pPr>
            <a:r>
              <a:rPr lang="ru-RU" sz="2800" dirty="0" smtClean="0"/>
              <a:t>Самым </a:t>
            </a:r>
            <a:r>
              <a:rPr lang="ru-RU" sz="2800" dirty="0"/>
              <a:t>простым и широко распространенным методом уведомления является отправление администратору безопасности сообщений об атаке на консоль системы обнаружения атак. </a:t>
            </a:r>
          </a:p>
        </p:txBody>
      </p:sp>
      <p:sp>
        <p:nvSpPr>
          <p:cNvPr id="4" name="Номер слайда 3"/>
          <p:cNvSpPr>
            <a:spLocks noGrp="1"/>
          </p:cNvSpPr>
          <p:nvPr>
            <p:ph type="sldNum" sz="quarter" idx="12"/>
          </p:nvPr>
        </p:nvSpPr>
        <p:spPr/>
        <p:txBody>
          <a:bodyPr/>
          <a:lstStyle/>
          <a:p>
            <a:fld id="{448FF7C6-1D52-4975-A4AA-F5754DB955FF}" type="slidenum">
              <a:rPr lang="ru-RU" smtClean="0"/>
              <a:t>31</a:t>
            </a:fld>
            <a:endParaRPr lang="ru-RU"/>
          </a:p>
        </p:txBody>
      </p:sp>
    </p:spTree>
    <p:extLst>
      <p:ext uri="{BB962C8B-B14F-4D97-AF65-F5344CB8AC3E}">
        <p14:creationId xmlns:p14="http://schemas.microsoft.com/office/powerpoint/2010/main" val="35850066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a:t>Технологии обнаружения атак</a:t>
            </a:r>
            <a:br>
              <a:rPr lang="ru-RU" dirty="0"/>
            </a:br>
            <a:r>
              <a:rPr lang="ru-RU" dirty="0" smtClean="0"/>
              <a:t>Методы реагирования</a:t>
            </a:r>
            <a:endParaRPr lang="ru-RU" dirty="0"/>
          </a:p>
        </p:txBody>
      </p:sp>
      <p:sp>
        <p:nvSpPr>
          <p:cNvPr id="3" name="Объект 2"/>
          <p:cNvSpPr>
            <a:spLocks noGrp="1"/>
          </p:cNvSpPr>
          <p:nvPr>
            <p:ph idx="1"/>
          </p:nvPr>
        </p:nvSpPr>
        <p:spPr>
          <a:xfrm>
            <a:off x="2589212" y="2133599"/>
            <a:ext cx="8915400" cy="4547419"/>
          </a:xfrm>
        </p:spPr>
        <p:txBody>
          <a:bodyPr>
            <a:normAutofit fontScale="92500" lnSpcReduction="20000"/>
          </a:bodyPr>
          <a:lstStyle/>
          <a:p>
            <a:pPr marL="0" indent="0">
              <a:buNone/>
            </a:pPr>
            <a:r>
              <a:rPr lang="ru-RU" sz="2800" b="1" dirty="0"/>
              <a:t>Сохранение.</a:t>
            </a:r>
            <a:r>
              <a:rPr lang="ru-RU" sz="2800" dirty="0"/>
              <a:t> </a:t>
            </a:r>
            <a:endParaRPr lang="ru-RU" sz="2800" dirty="0" smtClean="0"/>
          </a:p>
          <a:p>
            <a:pPr marL="0" indent="0">
              <a:buNone/>
            </a:pPr>
            <a:r>
              <a:rPr lang="ru-RU" sz="2800" dirty="0" smtClean="0"/>
              <a:t>К </a:t>
            </a:r>
            <a:r>
              <a:rPr lang="ru-RU" sz="2800" dirty="0"/>
              <a:t>категории «сохранение» относятся два варианта </a:t>
            </a:r>
            <a:r>
              <a:rPr lang="ru-RU" sz="2800" dirty="0" smtClean="0"/>
              <a:t>реагирования:</a:t>
            </a:r>
          </a:p>
          <a:p>
            <a:r>
              <a:rPr lang="ru-RU" sz="2800" dirty="0" smtClean="0"/>
              <a:t>регистрация </a:t>
            </a:r>
            <a:r>
              <a:rPr lang="ru-RU" sz="2800" dirty="0"/>
              <a:t>события в </a:t>
            </a:r>
            <a:r>
              <a:rPr lang="ru-RU" sz="2800" dirty="0" smtClean="0"/>
              <a:t>БД;</a:t>
            </a:r>
            <a:endParaRPr lang="ru-RU" sz="2800" dirty="0"/>
          </a:p>
          <a:p>
            <a:r>
              <a:rPr lang="ru-RU" sz="2800" dirty="0" smtClean="0"/>
              <a:t>воспроизведение </a:t>
            </a:r>
            <a:r>
              <a:rPr lang="ru-RU" sz="2800" dirty="0"/>
              <a:t>атаки в реальном масштабе времени. </a:t>
            </a:r>
            <a:endParaRPr lang="ru-RU" sz="2800" dirty="0" smtClean="0"/>
          </a:p>
          <a:p>
            <a:pPr marL="0" indent="0">
              <a:buNone/>
            </a:pPr>
            <a:r>
              <a:rPr lang="ru-RU" sz="2800" dirty="0" smtClean="0"/>
              <a:t>Первый </a:t>
            </a:r>
            <a:r>
              <a:rPr lang="ru-RU" sz="2800" dirty="0"/>
              <a:t>вариант широко распространен и в других системах защиты. </a:t>
            </a:r>
            <a:endParaRPr lang="ru-RU" sz="2800" dirty="0" smtClean="0"/>
          </a:p>
          <a:p>
            <a:pPr marL="0" indent="0">
              <a:buNone/>
            </a:pPr>
            <a:r>
              <a:rPr lang="ru-RU" sz="2800" dirty="0" smtClean="0"/>
              <a:t>Для </a:t>
            </a:r>
            <a:r>
              <a:rPr lang="ru-RU" sz="2800" dirty="0"/>
              <a:t>реализации второго варианта бывает необходимо «пропустить» атакующего в сеть компании и зафиксировать все его действия. </a:t>
            </a:r>
          </a:p>
        </p:txBody>
      </p:sp>
      <p:sp>
        <p:nvSpPr>
          <p:cNvPr id="4" name="Номер слайда 3"/>
          <p:cNvSpPr>
            <a:spLocks noGrp="1"/>
          </p:cNvSpPr>
          <p:nvPr>
            <p:ph type="sldNum" sz="quarter" idx="12"/>
          </p:nvPr>
        </p:nvSpPr>
        <p:spPr/>
        <p:txBody>
          <a:bodyPr/>
          <a:lstStyle/>
          <a:p>
            <a:fld id="{448FF7C6-1D52-4975-A4AA-F5754DB955FF}" type="slidenum">
              <a:rPr lang="ru-RU" smtClean="0"/>
              <a:t>32</a:t>
            </a:fld>
            <a:endParaRPr lang="ru-RU"/>
          </a:p>
        </p:txBody>
      </p:sp>
    </p:spTree>
    <p:extLst>
      <p:ext uri="{BB962C8B-B14F-4D97-AF65-F5344CB8AC3E}">
        <p14:creationId xmlns:p14="http://schemas.microsoft.com/office/powerpoint/2010/main" val="7042756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a:t>Технологии обнаружения атак</a:t>
            </a:r>
            <a:br>
              <a:rPr lang="ru-RU" dirty="0"/>
            </a:br>
            <a:r>
              <a:rPr lang="ru-RU" dirty="0" smtClean="0"/>
              <a:t>Методы реагирования</a:t>
            </a:r>
            <a:endParaRPr lang="ru-RU" dirty="0"/>
          </a:p>
        </p:txBody>
      </p:sp>
      <p:sp>
        <p:nvSpPr>
          <p:cNvPr id="3" name="Объект 2"/>
          <p:cNvSpPr>
            <a:spLocks noGrp="1"/>
          </p:cNvSpPr>
          <p:nvPr>
            <p:ph idx="1"/>
          </p:nvPr>
        </p:nvSpPr>
        <p:spPr>
          <a:xfrm>
            <a:off x="2589212" y="2133599"/>
            <a:ext cx="8915400" cy="4547419"/>
          </a:xfrm>
        </p:spPr>
        <p:txBody>
          <a:bodyPr>
            <a:normAutofit fontScale="85000" lnSpcReduction="20000"/>
          </a:bodyPr>
          <a:lstStyle/>
          <a:p>
            <a:pPr marL="0" indent="0">
              <a:buNone/>
            </a:pPr>
            <a:r>
              <a:rPr lang="ru-RU" sz="2800" b="1" dirty="0"/>
              <a:t>Активное реагирование.</a:t>
            </a:r>
            <a:r>
              <a:rPr lang="ru-RU" sz="2800" dirty="0"/>
              <a:t> </a:t>
            </a:r>
          </a:p>
          <a:p>
            <a:pPr marL="0" indent="0">
              <a:buNone/>
            </a:pPr>
            <a:r>
              <a:rPr lang="ru-RU" sz="2800" dirty="0" smtClean="0"/>
              <a:t>К </a:t>
            </a:r>
            <a:r>
              <a:rPr lang="ru-RU" sz="2800" dirty="0"/>
              <a:t>этой категории относятся следующие варианты </a:t>
            </a:r>
            <a:r>
              <a:rPr lang="ru-RU" sz="2800" dirty="0" smtClean="0"/>
              <a:t>реагирования:</a:t>
            </a:r>
            <a:endParaRPr lang="ru-RU" sz="2800" dirty="0"/>
          </a:p>
          <a:p>
            <a:r>
              <a:rPr lang="ru-RU" sz="2800" dirty="0" smtClean="0"/>
              <a:t>блокировка </a:t>
            </a:r>
            <a:r>
              <a:rPr lang="ru-RU" sz="2800" dirty="0"/>
              <a:t>работы </a:t>
            </a:r>
            <a:r>
              <a:rPr lang="ru-RU" sz="2800" dirty="0" smtClean="0"/>
              <a:t>атакующего;</a:t>
            </a:r>
            <a:endParaRPr lang="ru-RU" sz="2800" dirty="0"/>
          </a:p>
          <a:p>
            <a:r>
              <a:rPr lang="ru-RU" sz="2800" dirty="0" smtClean="0"/>
              <a:t>завершение </a:t>
            </a:r>
            <a:r>
              <a:rPr lang="ru-RU" sz="2800" dirty="0"/>
              <a:t>сессии с атакующим </a:t>
            </a:r>
            <a:r>
              <a:rPr lang="ru-RU" sz="2800" dirty="0" smtClean="0"/>
              <a:t>узлом;</a:t>
            </a:r>
            <a:endParaRPr lang="ru-RU" sz="2800" dirty="0"/>
          </a:p>
          <a:p>
            <a:r>
              <a:rPr lang="ru-RU" sz="2800" dirty="0" smtClean="0"/>
              <a:t>управлением </a:t>
            </a:r>
            <a:r>
              <a:rPr lang="ru-RU" sz="2800" dirty="0"/>
              <a:t>сетевым оборудованием и средствами защиты.</a:t>
            </a:r>
          </a:p>
          <a:p>
            <a:pPr marL="0" indent="0">
              <a:buNone/>
            </a:pPr>
            <a:r>
              <a:rPr lang="ru-RU" sz="2800" dirty="0" smtClean="0"/>
              <a:t>Эта </a:t>
            </a:r>
            <a:r>
              <a:rPr lang="ru-RU" sz="2800" dirty="0"/>
              <a:t>категория механизмов реагирования, с одной стороны, достаточно эффективна, а с другой стороны, требует аккуратного использования, так как неправильное применение может привести к нарушению работоспособности всей КИС.</a:t>
            </a:r>
          </a:p>
        </p:txBody>
      </p:sp>
      <p:sp>
        <p:nvSpPr>
          <p:cNvPr id="4" name="Номер слайда 3"/>
          <p:cNvSpPr>
            <a:spLocks noGrp="1"/>
          </p:cNvSpPr>
          <p:nvPr>
            <p:ph type="sldNum" sz="quarter" idx="12"/>
          </p:nvPr>
        </p:nvSpPr>
        <p:spPr/>
        <p:txBody>
          <a:bodyPr/>
          <a:lstStyle/>
          <a:p>
            <a:fld id="{448FF7C6-1D52-4975-A4AA-F5754DB955FF}" type="slidenum">
              <a:rPr lang="ru-RU" smtClean="0"/>
              <a:t>33</a:t>
            </a:fld>
            <a:endParaRPr lang="ru-RU"/>
          </a:p>
        </p:txBody>
      </p:sp>
    </p:spTree>
    <p:extLst>
      <p:ext uri="{BB962C8B-B14F-4D97-AF65-F5344CB8AC3E}">
        <p14:creationId xmlns:p14="http://schemas.microsoft.com/office/powerpoint/2010/main" val="36694547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Технологии обнаружения </a:t>
            </a:r>
            <a:r>
              <a:rPr lang="ru-RU" dirty="0" smtClean="0"/>
              <a:t>атак.</a:t>
            </a:r>
            <a:br>
              <a:rPr lang="ru-RU" dirty="0" smtClean="0"/>
            </a:br>
            <a:r>
              <a:rPr lang="ru-RU" dirty="0" smtClean="0"/>
              <a:t>Методы анализа сетевой информации</a:t>
            </a:r>
            <a:endParaRPr lang="ru-RU" dirty="0"/>
          </a:p>
        </p:txBody>
      </p:sp>
      <p:sp>
        <p:nvSpPr>
          <p:cNvPr id="3" name="Объект 2"/>
          <p:cNvSpPr>
            <a:spLocks noGrp="1"/>
          </p:cNvSpPr>
          <p:nvPr>
            <p:ph idx="1"/>
          </p:nvPr>
        </p:nvSpPr>
        <p:spPr/>
        <p:txBody>
          <a:bodyPr>
            <a:normAutofit/>
          </a:bodyPr>
          <a:lstStyle/>
          <a:p>
            <a:pPr marL="0" indent="0">
              <a:buNone/>
            </a:pPr>
            <a:r>
              <a:rPr lang="ru-RU" sz="2800" b="1" dirty="0"/>
              <a:t>Статистический метод.</a:t>
            </a:r>
            <a:r>
              <a:rPr lang="ru-RU" sz="2800" dirty="0"/>
              <a:t> </a:t>
            </a:r>
            <a:endParaRPr lang="ru-RU" sz="2800" dirty="0" smtClean="0"/>
          </a:p>
          <a:p>
            <a:pPr marL="0" indent="0">
              <a:buNone/>
            </a:pPr>
            <a:r>
              <a:rPr lang="ru-RU" sz="2800" dirty="0" smtClean="0"/>
              <a:t>Основные </a:t>
            </a:r>
            <a:r>
              <a:rPr lang="ru-RU" sz="2800" dirty="0"/>
              <a:t>преимущества статистического подхода — использование уже разработанного и зарекомендовавшего себя аппарата математической статистики и адаптация к поведению субъекта.</a:t>
            </a:r>
          </a:p>
        </p:txBody>
      </p:sp>
      <p:sp>
        <p:nvSpPr>
          <p:cNvPr id="4" name="Номер слайда 3"/>
          <p:cNvSpPr>
            <a:spLocks noGrp="1"/>
          </p:cNvSpPr>
          <p:nvPr>
            <p:ph type="sldNum" sz="quarter" idx="12"/>
          </p:nvPr>
        </p:nvSpPr>
        <p:spPr/>
        <p:txBody>
          <a:bodyPr/>
          <a:lstStyle/>
          <a:p>
            <a:fld id="{448FF7C6-1D52-4975-A4AA-F5754DB955FF}" type="slidenum">
              <a:rPr lang="ru-RU" smtClean="0"/>
              <a:t>4</a:t>
            </a:fld>
            <a:endParaRPr lang="ru-RU"/>
          </a:p>
        </p:txBody>
      </p:sp>
    </p:spTree>
    <p:extLst>
      <p:ext uri="{BB962C8B-B14F-4D97-AF65-F5344CB8AC3E}">
        <p14:creationId xmlns:p14="http://schemas.microsoft.com/office/powerpoint/2010/main" val="34392311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Технологии обнаружения </a:t>
            </a:r>
            <a:r>
              <a:rPr lang="ru-RU" dirty="0" smtClean="0"/>
              <a:t>атак.</a:t>
            </a:r>
            <a:br>
              <a:rPr lang="ru-RU" dirty="0" smtClean="0"/>
            </a:br>
            <a:r>
              <a:rPr lang="ru-RU" dirty="0" smtClean="0"/>
              <a:t>Методы анализа сетевой информации</a:t>
            </a:r>
            <a:endParaRPr lang="ru-RU" dirty="0"/>
          </a:p>
        </p:txBody>
      </p:sp>
      <p:sp>
        <p:nvSpPr>
          <p:cNvPr id="3" name="Объект 2"/>
          <p:cNvSpPr>
            <a:spLocks noGrp="1"/>
          </p:cNvSpPr>
          <p:nvPr>
            <p:ph idx="1"/>
          </p:nvPr>
        </p:nvSpPr>
        <p:spPr/>
        <p:txBody>
          <a:bodyPr>
            <a:normAutofit fontScale="85000" lnSpcReduction="20000"/>
          </a:bodyPr>
          <a:lstStyle/>
          <a:p>
            <a:pPr marL="0" indent="0">
              <a:buNone/>
            </a:pPr>
            <a:r>
              <a:rPr lang="ru-RU" sz="2800" b="1" dirty="0"/>
              <a:t>Статистический метод.</a:t>
            </a:r>
            <a:r>
              <a:rPr lang="ru-RU" sz="2800" dirty="0"/>
              <a:t> </a:t>
            </a:r>
            <a:endParaRPr lang="ru-RU" sz="2800" dirty="0" smtClean="0"/>
          </a:p>
          <a:p>
            <a:pPr marL="0" indent="0">
              <a:buNone/>
            </a:pPr>
            <a:r>
              <a:rPr lang="ru-RU" sz="2800" dirty="0"/>
              <a:t>Однако при использовании этих методик возникают и проблемы</a:t>
            </a:r>
            <a:r>
              <a:rPr lang="ru-RU" sz="2800" dirty="0" smtClean="0"/>
              <a:t>:</a:t>
            </a:r>
          </a:p>
          <a:p>
            <a:r>
              <a:rPr lang="ru-RU" sz="2800" dirty="0" smtClean="0"/>
              <a:t>«</a:t>
            </a:r>
            <a:r>
              <a:rPr lang="ru-RU" sz="2800" dirty="0"/>
              <a:t>статистические» системы не чувствительны к порядку следования </a:t>
            </a:r>
            <a:r>
              <a:rPr lang="ru-RU" sz="2800" dirty="0" smtClean="0"/>
              <a:t>событий;</a:t>
            </a:r>
            <a:endParaRPr lang="ru-RU" sz="2800" dirty="0"/>
          </a:p>
          <a:p>
            <a:r>
              <a:rPr lang="ru-RU" sz="2800" dirty="0" smtClean="0"/>
              <a:t>трудно </a:t>
            </a:r>
            <a:r>
              <a:rPr lang="ru-RU" sz="2800" dirty="0"/>
              <a:t>задать граничные (пороговые) значения отслеживаемых системой обнаружения атак </a:t>
            </a:r>
            <a:r>
              <a:rPr lang="ru-RU" sz="2800" dirty="0" smtClean="0"/>
              <a:t>характеристик;</a:t>
            </a:r>
          </a:p>
          <a:p>
            <a:r>
              <a:rPr lang="ru-RU" sz="2800" dirty="0" smtClean="0"/>
              <a:t>«</a:t>
            </a:r>
            <a:r>
              <a:rPr lang="ru-RU" sz="2800" dirty="0"/>
              <a:t>статистические» системы могут быть с течением времени «обучены» </a:t>
            </a:r>
            <a:r>
              <a:rPr lang="ru-RU" sz="2800" dirty="0" smtClean="0"/>
              <a:t>нарушителями. </a:t>
            </a:r>
            <a:endParaRPr lang="ru-RU" sz="2800" dirty="0"/>
          </a:p>
        </p:txBody>
      </p:sp>
      <p:sp>
        <p:nvSpPr>
          <p:cNvPr id="4" name="Номер слайда 3"/>
          <p:cNvSpPr>
            <a:spLocks noGrp="1"/>
          </p:cNvSpPr>
          <p:nvPr>
            <p:ph type="sldNum" sz="quarter" idx="12"/>
          </p:nvPr>
        </p:nvSpPr>
        <p:spPr/>
        <p:txBody>
          <a:bodyPr/>
          <a:lstStyle/>
          <a:p>
            <a:fld id="{448FF7C6-1D52-4975-A4AA-F5754DB955FF}" type="slidenum">
              <a:rPr lang="ru-RU" smtClean="0"/>
              <a:t>5</a:t>
            </a:fld>
            <a:endParaRPr lang="ru-RU"/>
          </a:p>
        </p:txBody>
      </p:sp>
    </p:spTree>
    <p:extLst>
      <p:ext uri="{BB962C8B-B14F-4D97-AF65-F5344CB8AC3E}">
        <p14:creationId xmlns:p14="http://schemas.microsoft.com/office/powerpoint/2010/main" val="10079392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Технологии обнаружения </a:t>
            </a:r>
            <a:r>
              <a:rPr lang="ru-RU" dirty="0" smtClean="0"/>
              <a:t>атак.</a:t>
            </a:r>
            <a:br>
              <a:rPr lang="ru-RU" dirty="0" smtClean="0"/>
            </a:br>
            <a:r>
              <a:rPr lang="ru-RU" dirty="0" smtClean="0"/>
              <a:t>Методы анализа сетевой информации</a:t>
            </a:r>
            <a:endParaRPr lang="ru-RU" dirty="0"/>
          </a:p>
        </p:txBody>
      </p:sp>
      <p:sp>
        <p:nvSpPr>
          <p:cNvPr id="3" name="Объект 2"/>
          <p:cNvSpPr>
            <a:spLocks noGrp="1"/>
          </p:cNvSpPr>
          <p:nvPr>
            <p:ph idx="1"/>
          </p:nvPr>
        </p:nvSpPr>
        <p:spPr/>
        <p:txBody>
          <a:bodyPr>
            <a:normAutofit/>
          </a:bodyPr>
          <a:lstStyle/>
          <a:p>
            <a:pPr marL="0" indent="0">
              <a:buNone/>
            </a:pPr>
            <a:r>
              <a:rPr lang="ru-RU" sz="2800" b="1" dirty="0"/>
              <a:t>Экспертные системы</a:t>
            </a:r>
            <a:r>
              <a:rPr lang="ru-RU" sz="2800" b="1" dirty="0" smtClean="0"/>
              <a:t>.</a:t>
            </a:r>
            <a:r>
              <a:rPr lang="ru-RU" sz="2800" dirty="0"/>
              <a:t> </a:t>
            </a:r>
            <a:endParaRPr lang="ru-RU" sz="2800" dirty="0" smtClean="0"/>
          </a:p>
          <a:p>
            <a:pPr marL="0" indent="0">
              <a:buNone/>
            </a:pPr>
            <a:r>
              <a:rPr lang="ru-RU" sz="2400" dirty="0" smtClean="0"/>
              <a:t>Эти системы состоят </a:t>
            </a:r>
            <a:r>
              <a:rPr lang="ru-RU" sz="2400" dirty="0"/>
              <a:t>из набора правил, которые охватывают знания человека-эксперта. </a:t>
            </a:r>
            <a:endParaRPr lang="ru-RU" sz="2400" dirty="0" smtClean="0"/>
          </a:p>
          <a:p>
            <a:pPr marL="0" indent="0">
              <a:buNone/>
            </a:pPr>
            <a:r>
              <a:rPr lang="ru-RU" sz="2400" dirty="0" smtClean="0"/>
              <a:t>Эти </a:t>
            </a:r>
            <a:r>
              <a:rPr lang="ru-RU" sz="2400" dirty="0"/>
              <a:t>правила могут быть записаны, например, в виде последовательности действий или в виде сигнатуры. </a:t>
            </a:r>
            <a:endParaRPr lang="ru-RU" sz="2400" dirty="0" smtClean="0"/>
          </a:p>
          <a:p>
            <a:pPr marL="0" indent="0">
              <a:buNone/>
            </a:pPr>
            <a:r>
              <a:rPr lang="ru-RU" sz="2400" dirty="0" smtClean="0"/>
              <a:t>При </a:t>
            </a:r>
            <a:r>
              <a:rPr lang="ru-RU" sz="2400" dirty="0"/>
              <a:t>выполнении любого из этих правил принимается решение о наличии несанкционированной деятельности. </a:t>
            </a:r>
          </a:p>
        </p:txBody>
      </p:sp>
      <p:sp>
        <p:nvSpPr>
          <p:cNvPr id="4" name="Номер слайда 3"/>
          <p:cNvSpPr>
            <a:spLocks noGrp="1"/>
          </p:cNvSpPr>
          <p:nvPr>
            <p:ph type="sldNum" sz="quarter" idx="12"/>
          </p:nvPr>
        </p:nvSpPr>
        <p:spPr/>
        <p:txBody>
          <a:bodyPr/>
          <a:lstStyle/>
          <a:p>
            <a:fld id="{448FF7C6-1D52-4975-A4AA-F5754DB955FF}" type="slidenum">
              <a:rPr lang="ru-RU" smtClean="0"/>
              <a:t>6</a:t>
            </a:fld>
            <a:endParaRPr lang="ru-RU"/>
          </a:p>
        </p:txBody>
      </p:sp>
    </p:spTree>
    <p:extLst>
      <p:ext uri="{BB962C8B-B14F-4D97-AF65-F5344CB8AC3E}">
        <p14:creationId xmlns:p14="http://schemas.microsoft.com/office/powerpoint/2010/main" val="28718487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Технологии обнаружения </a:t>
            </a:r>
            <a:r>
              <a:rPr lang="ru-RU" dirty="0" smtClean="0"/>
              <a:t>атак.</a:t>
            </a:r>
            <a:br>
              <a:rPr lang="ru-RU" dirty="0" smtClean="0"/>
            </a:br>
            <a:r>
              <a:rPr lang="ru-RU" dirty="0" smtClean="0"/>
              <a:t>Методы анализа сетевой информации</a:t>
            </a:r>
            <a:endParaRPr lang="ru-RU" dirty="0"/>
          </a:p>
        </p:txBody>
      </p:sp>
      <p:sp>
        <p:nvSpPr>
          <p:cNvPr id="3" name="Объект 2"/>
          <p:cNvSpPr>
            <a:spLocks noGrp="1"/>
          </p:cNvSpPr>
          <p:nvPr>
            <p:ph idx="1"/>
          </p:nvPr>
        </p:nvSpPr>
        <p:spPr/>
        <p:txBody>
          <a:bodyPr>
            <a:normAutofit fontScale="92500"/>
          </a:bodyPr>
          <a:lstStyle/>
          <a:p>
            <a:pPr marL="0" indent="0">
              <a:buNone/>
            </a:pPr>
            <a:r>
              <a:rPr lang="ru-RU" sz="2800" b="1" dirty="0"/>
              <a:t>Экспертные системы.</a:t>
            </a:r>
            <a:r>
              <a:rPr lang="ru-RU" sz="2800" dirty="0"/>
              <a:t>  </a:t>
            </a:r>
          </a:p>
          <a:p>
            <a:pPr marL="0" indent="0">
              <a:buNone/>
            </a:pPr>
            <a:r>
              <a:rPr lang="ru-RU" sz="2400" dirty="0" smtClean="0"/>
              <a:t>БД </a:t>
            </a:r>
            <a:r>
              <a:rPr lang="ru-RU" sz="2400" dirty="0"/>
              <a:t>экспертной системы должна содержать сценарии большинства известных на сегодняшний день атак. </a:t>
            </a:r>
            <a:endParaRPr lang="ru-RU" sz="2400" dirty="0" smtClean="0"/>
          </a:p>
          <a:p>
            <a:pPr marL="0" indent="0">
              <a:buNone/>
            </a:pPr>
            <a:r>
              <a:rPr lang="ru-RU" sz="2400" dirty="0" smtClean="0"/>
              <a:t>Для </a:t>
            </a:r>
            <a:r>
              <a:rPr lang="ru-RU" sz="2400" dirty="0"/>
              <a:t>того чтобы оставаться постоянно актуальными, экспертные системы требуют постоянного обновления БД. </a:t>
            </a:r>
            <a:endParaRPr lang="ru-RU" sz="2400" dirty="0" smtClean="0"/>
          </a:p>
          <a:p>
            <a:pPr marL="0" indent="0">
              <a:buNone/>
            </a:pPr>
            <a:r>
              <a:rPr lang="ru-RU" sz="2400" dirty="0" smtClean="0"/>
              <a:t>Обновления </a:t>
            </a:r>
            <a:r>
              <a:rPr lang="ru-RU" sz="2400" dirty="0"/>
              <a:t>могут либо игнорироваться, либо выполняться администратором </a:t>
            </a:r>
            <a:r>
              <a:rPr lang="ru-RU" sz="2400" dirty="0" smtClean="0"/>
              <a:t>вручную. Как </a:t>
            </a:r>
            <a:r>
              <a:rPr lang="ru-RU" sz="2400" dirty="0"/>
              <a:t>минимум, это приводит к экспертной системе с ослабленными возможностями. </a:t>
            </a:r>
            <a:endParaRPr lang="ru-RU" sz="2400" dirty="0" smtClean="0"/>
          </a:p>
          <a:p>
            <a:pPr marL="0" indent="0">
              <a:buNone/>
            </a:pPr>
            <a:endParaRPr lang="ru-RU" sz="2400" dirty="0"/>
          </a:p>
          <a:p>
            <a:pPr marL="0" indent="0">
              <a:buNone/>
            </a:pPr>
            <a:endParaRPr lang="ru-RU" sz="2400" dirty="0"/>
          </a:p>
        </p:txBody>
      </p:sp>
      <p:sp>
        <p:nvSpPr>
          <p:cNvPr id="4" name="Номер слайда 3"/>
          <p:cNvSpPr>
            <a:spLocks noGrp="1"/>
          </p:cNvSpPr>
          <p:nvPr>
            <p:ph type="sldNum" sz="quarter" idx="12"/>
          </p:nvPr>
        </p:nvSpPr>
        <p:spPr/>
        <p:txBody>
          <a:bodyPr/>
          <a:lstStyle/>
          <a:p>
            <a:fld id="{448FF7C6-1D52-4975-A4AA-F5754DB955FF}" type="slidenum">
              <a:rPr lang="ru-RU" smtClean="0"/>
              <a:t>7</a:t>
            </a:fld>
            <a:endParaRPr lang="ru-RU"/>
          </a:p>
        </p:txBody>
      </p:sp>
    </p:spTree>
    <p:extLst>
      <p:ext uri="{BB962C8B-B14F-4D97-AF65-F5344CB8AC3E}">
        <p14:creationId xmlns:p14="http://schemas.microsoft.com/office/powerpoint/2010/main" val="16774806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Технологии обнаружения </a:t>
            </a:r>
            <a:r>
              <a:rPr lang="ru-RU" dirty="0" smtClean="0"/>
              <a:t>атак.</a:t>
            </a:r>
            <a:br>
              <a:rPr lang="ru-RU" dirty="0" smtClean="0"/>
            </a:br>
            <a:r>
              <a:rPr lang="ru-RU" dirty="0" smtClean="0"/>
              <a:t>Методы анализа сетевой информации</a:t>
            </a:r>
            <a:endParaRPr lang="ru-RU" dirty="0"/>
          </a:p>
        </p:txBody>
      </p:sp>
      <p:sp>
        <p:nvSpPr>
          <p:cNvPr id="3" name="Объект 2"/>
          <p:cNvSpPr>
            <a:spLocks noGrp="1"/>
          </p:cNvSpPr>
          <p:nvPr>
            <p:ph idx="1"/>
          </p:nvPr>
        </p:nvSpPr>
        <p:spPr/>
        <p:txBody>
          <a:bodyPr>
            <a:normAutofit lnSpcReduction="10000"/>
          </a:bodyPr>
          <a:lstStyle/>
          <a:p>
            <a:pPr marL="0" indent="0">
              <a:buNone/>
            </a:pPr>
            <a:r>
              <a:rPr lang="ru-RU" sz="2800" b="1" dirty="0"/>
              <a:t>Нейронные сети</a:t>
            </a:r>
            <a:r>
              <a:rPr lang="ru-RU" sz="2800" b="1" dirty="0" smtClean="0"/>
              <a:t>.</a:t>
            </a:r>
            <a:r>
              <a:rPr lang="ru-RU" sz="2800" dirty="0"/>
              <a:t>  </a:t>
            </a:r>
          </a:p>
          <a:p>
            <a:pPr marL="0" indent="0">
              <a:buNone/>
            </a:pPr>
            <a:r>
              <a:rPr lang="ru-RU" sz="2400" dirty="0"/>
              <a:t>Использование нейронных сетей является одним из способов преодоления </a:t>
            </a:r>
            <a:r>
              <a:rPr lang="ru-RU" sz="2400" dirty="0" smtClean="0"/>
              <a:t>проблем </a:t>
            </a:r>
            <a:r>
              <a:rPr lang="ru-RU" sz="2400" dirty="0"/>
              <a:t>экспертных систем. </a:t>
            </a:r>
            <a:endParaRPr lang="en-US" sz="2400" dirty="0" smtClean="0"/>
          </a:p>
          <a:p>
            <a:pPr marL="0" indent="0">
              <a:buNone/>
            </a:pPr>
            <a:r>
              <a:rPr lang="ru-RU" sz="2400" dirty="0" smtClean="0"/>
              <a:t>В </a:t>
            </a:r>
            <a:r>
              <a:rPr lang="ru-RU" sz="2400" dirty="0"/>
              <a:t>отличие от экспертных систем, которые могут дать пользователю определенный ответ о соответствии рассматриваемых характеристик заложенным в БД правилам, нейронная сеть проводит анализ информации и предоставляет возможность оценить, согласуются ли данные с характеристиками, которые она научена распознавать. </a:t>
            </a:r>
          </a:p>
        </p:txBody>
      </p:sp>
      <p:sp>
        <p:nvSpPr>
          <p:cNvPr id="4" name="Номер слайда 3"/>
          <p:cNvSpPr>
            <a:spLocks noGrp="1"/>
          </p:cNvSpPr>
          <p:nvPr>
            <p:ph type="sldNum" sz="quarter" idx="12"/>
          </p:nvPr>
        </p:nvSpPr>
        <p:spPr/>
        <p:txBody>
          <a:bodyPr/>
          <a:lstStyle/>
          <a:p>
            <a:fld id="{448FF7C6-1D52-4975-A4AA-F5754DB955FF}" type="slidenum">
              <a:rPr lang="ru-RU" smtClean="0"/>
              <a:t>8</a:t>
            </a:fld>
            <a:endParaRPr lang="ru-RU"/>
          </a:p>
        </p:txBody>
      </p:sp>
    </p:spTree>
    <p:extLst>
      <p:ext uri="{BB962C8B-B14F-4D97-AF65-F5344CB8AC3E}">
        <p14:creationId xmlns:p14="http://schemas.microsoft.com/office/powerpoint/2010/main" val="40317435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Технологии обнаружения </a:t>
            </a:r>
            <a:r>
              <a:rPr lang="ru-RU" dirty="0" smtClean="0"/>
              <a:t>атак.</a:t>
            </a:r>
            <a:br>
              <a:rPr lang="ru-RU" dirty="0" smtClean="0"/>
            </a:br>
            <a:r>
              <a:rPr lang="ru-RU" dirty="0" smtClean="0"/>
              <a:t>Методы анализа сетевой информации</a:t>
            </a:r>
            <a:endParaRPr lang="ru-RU" dirty="0"/>
          </a:p>
        </p:txBody>
      </p:sp>
      <p:sp>
        <p:nvSpPr>
          <p:cNvPr id="3" name="Объект 2"/>
          <p:cNvSpPr>
            <a:spLocks noGrp="1"/>
          </p:cNvSpPr>
          <p:nvPr>
            <p:ph idx="1"/>
          </p:nvPr>
        </p:nvSpPr>
        <p:spPr/>
        <p:txBody>
          <a:bodyPr>
            <a:normAutofit/>
          </a:bodyPr>
          <a:lstStyle/>
          <a:p>
            <a:pPr marL="0" indent="0">
              <a:buNone/>
            </a:pPr>
            <a:r>
              <a:rPr lang="ru-RU" sz="2800" b="1" dirty="0"/>
              <a:t>Нейронные сети</a:t>
            </a:r>
            <a:r>
              <a:rPr lang="ru-RU" sz="2800" b="1" dirty="0" smtClean="0"/>
              <a:t>.</a:t>
            </a:r>
            <a:r>
              <a:rPr lang="ru-RU" sz="2800" dirty="0"/>
              <a:t>  </a:t>
            </a:r>
          </a:p>
          <a:p>
            <a:pPr marL="0" indent="0">
              <a:buNone/>
            </a:pPr>
            <a:r>
              <a:rPr lang="ru-RU" sz="2400" dirty="0"/>
              <a:t>Сначала </a:t>
            </a:r>
            <a:r>
              <a:rPr lang="ru-RU" sz="2400" dirty="0" err="1"/>
              <a:t>нейросеть</a:t>
            </a:r>
            <a:r>
              <a:rPr lang="ru-RU" sz="2400" dirty="0"/>
              <a:t> обучают правильной идентификации на предварительно подобранной выборке примеров предметной области. </a:t>
            </a:r>
            <a:endParaRPr lang="ru-RU" sz="2400" dirty="0" smtClean="0"/>
          </a:p>
          <a:p>
            <a:pPr marL="0" indent="0">
              <a:buNone/>
            </a:pPr>
            <a:r>
              <a:rPr lang="ru-RU" sz="2400" dirty="0" smtClean="0"/>
              <a:t>Реакция </a:t>
            </a:r>
            <a:r>
              <a:rPr lang="ru-RU" sz="2400" dirty="0" err="1"/>
              <a:t>нейросети</a:t>
            </a:r>
            <a:r>
              <a:rPr lang="ru-RU" sz="2400" dirty="0"/>
              <a:t> анализируется и система настраивается таким образом, чтобы достичь удовлетворительных результатов. </a:t>
            </a:r>
            <a:endParaRPr lang="ru-RU" sz="2400" dirty="0" smtClean="0"/>
          </a:p>
        </p:txBody>
      </p:sp>
      <p:sp>
        <p:nvSpPr>
          <p:cNvPr id="4" name="Номер слайда 3"/>
          <p:cNvSpPr>
            <a:spLocks noGrp="1"/>
          </p:cNvSpPr>
          <p:nvPr>
            <p:ph type="sldNum" sz="quarter" idx="12"/>
          </p:nvPr>
        </p:nvSpPr>
        <p:spPr/>
        <p:txBody>
          <a:bodyPr/>
          <a:lstStyle/>
          <a:p>
            <a:fld id="{448FF7C6-1D52-4975-A4AA-F5754DB955FF}" type="slidenum">
              <a:rPr lang="ru-RU" smtClean="0"/>
              <a:t>9</a:t>
            </a:fld>
            <a:endParaRPr lang="ru-RU"/>
          </a:p>
        </p:txBody>
      </p:sp>
    </p:spTree>
    <p:extLst>
      <p:ext uri="{BB962C8B-B14F-4D97-AF65-F5344CB8AC3E}">
        <p14:creationId xmlns:p14="http://schemas.microsoft.com/office/powerpoint/2010/main" val="3960231216"/>
      </p:ext>
    </p:extLst>
  </p:cSld>
  <p:clrMapOvr>
    <a:masterClrMapping/>
  </p:clrMapOvr>
</p:sld>
</file>

<file path=ppt/theme/theme1.xml><?xml version="1.0" encoding="utf-8"?>
<a:theme xmlns:a="http://schemas.openxmlformats.org/drawingml/2006/main" name="Легкий дым">
  <a:themeElements>
    <a:clrScheme name="Легкий дым">
      <a:dk1>
        <a:sysClr val="windowText" lastClr="000000"/>
      </a:dk1>
      <a:lt1>
        <a:sysClr val="window" lastClr="FFFFFF"/>
      </a:lt1>
      <a:dk2>
        <a:srgbClr val="647252"/>
      </a:dk2>
      <a:lt2>
        <a:srgbClr val="EAE8CF"/>
      </a:lt2>
      <a:accent1>
        <a:srgbClr val="E78712"/>
      </a:accent1>
      <a:accent2>
        <a:srgbClr val="B73C26"/>
      </a:accent2>
      <a:accent3>
        <a:srgbClr val="865331"/>
      </a:accent3>
      <a:accent4>
        <a:srgbClr val="B38648"/>
      </a:accent4>
      <a:accent5>
        <a:srgbClr val="BBB473"/>
      </a:accent5>
      <a:accent6>
        <a:srgbClr val="849276"/>
      </a:accent6>
      <a:hlink>
        <a:srgbClr val="FDAB2A"/>
      </a:hlink>
      <a:folHlink>
        <a:srgbClr val="CCB182"/>
      </a:folHlink>
    </a:clrScheme>
    <a:fontScheme name="Легкий дым">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Легкий дым">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54F6613E-5ED7-40ED-90A8-F639BE712C0E}"/>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2958</TotalTime>
  <Words>1479</Words>
  <Application>Microsoft Office PowerPoint</Application>
  <PresentationFormat>Широкоэкранный</PresentationFormat>
  <Paragraphs>236</Paragraphs>
  <Slides>33</Slides>
  <Notes>32</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33</vt:i4>
      </vt:variant>
    </vt:vector>
  </HeadingPairs>
  <TitlesOfParts>
    <vt:vector size="38" baseType="lpstr">
      <vt:lpstr>Arial</vt:lpstr>
      <vt:lpstr>Calibri</vt:lpstr>
      <vt:lpstr>Century Gothic</vt:lpstr>
      <vt:lpstr>Wingdings 3</vt:lpstr>
      <vt:lpstr>Легкий дым</vt:lpstr>
      <vt:lpstr>Технологии обнаружения атак</vt:lpstr>
      <vt:lpstr>Технологии обнаружения атак</vt:lpstr>
      <vt:lpstr>Технологии обнаружения атак. Методы анализа сетевой информации</vt:lpstr>
      <vt:lpstr>Технологии обнаружения атак. Методы анализа сетевой информации</vt:lpstr>
      <vt:lpstr>Технологии обнаружения атак. Методы анализа сетевой информации</vt:lpstr>
      <vt:lpstr>Технологии обнаружения атак. Методы анализа сетевой информации</vt:lpstr>
      <vt:lpstr>Технологии обнаружения атак. Методы анализа сетевой информации</vt:lpstr>
      <vt:lpstr>Технологии обнаружения атак. Методы анализа сетевой информации</vt:lpstr>
      <vt:lpstr>Технологии обнаружения атак. Методы анализа сетевой информации</vt:lpstr>
      <vt:lpstr>Технологии обнаружения атак. Методы анализа сетевой информации</vt:lpstr>
      <vt:lpstr>Технологии обнаружения атак. Классификация IDS</vt:lpstr>
      <vt:lpstr>Технологии обнаружения атак. Классификация IDS</vt:lpstr>
      <vt:lpstr>Технологии обнаружения атак. Классификация IDS</vt:lpstr>
      <vt:lpstr>Технологии обнаружения атак. Классификация IDS</vt:lpstr>
      <vt:lpstr>Технологии обнаружения атак. Классификация IDS</vt:lpstr>
      <vt:lpstr>Технологии обнаружения атак. Классификация IDS</vt:lpstr>
      <vt:lpstr>Технологии обнаружения атак. Классификация IDS</vt:lpstr>
      <vt:lpstr>Технологии обнаружения атак. Классификация IDS</vt:lpstr>
      <vt:lpstr>Технологии обнаружения атак. Классификация IDS</vt:lpstr>
      <vt:lpstr>Технологии обнаружения атак. Классификация IDS</vt:lpstr>
      <vt:lpstr>Технологии обнаружения атак. Классификация IDS</vt:lpstr>
      <vt:lpstr>Технологии обнаружения атак Компоненты и архитектура IDS</vt:lpstr>
      <vt:lpstr>Технологии обнаружения атак Компоненты и архитектура IDS</vt:lpstr>
      <vt:lpstr>Технологии обнаружения атак Компоненты и архитектура IDS</vt:lpstr>
      <vt:lpstr>Технологии обнаружения атак Компоненты и архитектура IDS</vt:lpstr>
      <vt:lpstr>Технологии обнаружения атак Компоненты и архитектура IDS</vt:lpstr>
      <vt:lpstr>Технологии обнаружения атак Компоненты и архитектура IDS</vt:lpstr>
      <vt:lpstr>Технологии обнаружения атак Компоненты и архитектура IDS</vt:lpstr>
      <vt:lpstr>Технологии обнаружения атак Компоненты и архитектура IDS</vt:lpstr>
      <vt:lpstr>Технологии обнаружения атак Методы реагирования</vt:lpstr>
      <vt:lpstr>Технологии обнаружения атак Методы реагирования</vt:lpstr>
      <vt:lpstr>Технологии обнаружения атак Методы реагирования</vt:lpstr>
      <vt:lpstr>Технологии обнаружения атак Методы реагирования</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2014-11-11T08:30:21Z</dcterms:created>
  <dcterms:modified xsi:type="dcterms:W3CDTF">2014-12-03T07:48:38Z</dcterms:modified>
</cp:coreProperties>
</file>