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83" r:id="rId1"/>
  </p:sldMasterIdLst>
  <p:notesMasterIdLst>
    <p:notesMasterId r:id="rId22"/>
  </p:notesMasterIdLst>
  <p:sldIdLst>
    <p:sldId id="337" r:id="rId2"/>
    <p:sldId id="336" r:id="rId3"/>
    <p:sldId id="338" r:id="rId4"/>
    <p:sldId id="339" r:id="rId5"/>
    <p:sldId id="340" r:id="rId6"/>
    <p:sldId id="341" r:id="rId7"/>
    <p:sldId id="342" r:id="rId8"/>
    <p:sldId id="343" r:id="rId9"/>
    <p:sldId id="344" r:id="rId10"/>
    <p:sldId id="345" r:id="rId11"/>
    <p:sldId id="353" r:id="rId12"/>
    <p:sldId id="354" r:id="rId13"/>
    <p:sldId id="355" r:id="rId14"/>
    <p:sldId id="346" r:id="rId15"/>
    <p:sldId id="347" r:id="rId16"/>
    <p:sldId id="348" r:id="rId17"/>
    <p:sldId id="349" r:id="rId18"/>
    <p:sldId id="350" r:id="rId19"/>
    <p:sldId id="351" r:id="rId20"/>
    <p:sldId id="352"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Ассиметричные системы" id="{1C947096-5964-42D9-80EF-871897D0D84C}">
          <p14:sldIdLst>
            <p14:sldId id="337"/>
            <p14:sldId id="336"/>
            <p14:sldId id="338"/>
            <p14:sldId id="339"/>
            <p14:sldId id="340"/>
            <p14:sldId id="341"/>
            <p14:sldId id="342"/>
            <p14:sldId id="343"/>
            <p14:sldId id="344"/>
            <p14:sldId id="345"/>
            <p14:sldId id="353"/>
            <p14:sldId id="354"/>
            <p14:sldId id="355"/>
            <p14:sldId id="346"/>
            <p14:sldId id="347"/>
            <p14:sldId id="348"/>
            <p14:sldId id="349"/>
            <p14:sldId id="350"/>
            <p14:sldId id="351"/>
            <p14:sldId id="35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3" autoAdjust="0"/>
    <p:restoredTop sz="94434" autoAdjust="0"/>
  </p:normalViewPr>
  <p:slideViewPr>
    <p:cSldViewPr snapToGrid="0">
      <p:cViewPr varScale="1">
        <p:scale>
          <a:sx n="74" d="100"/>
          <a:sy n="74" d="100"/>
        </p:scale>
        <p:origin x="4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75BB9-5C37-4E9A-BCCE-3851C122B0D5}" type="datetimeFigureOut">
              <a:rPr lang="ru-RU" smtClean="0"/>
              <a:t>29.09.2014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96F1D-8D37-4C7E-B696-D607374AB59E}" type="slidenum">
              <a:rPr lang="ru-RU" smtClean="0"/>
              <a:t>‹#›</a:t>
            </a:fld>
            <a:endParaRPr lang="ru-RU"/>
          </a:p>
        </p:txBody>
      </p:sp>
    </p:spTree>
    <p:extLst>
      <p:ext uri="{BB962C8B-B14F-4D97-AF65-F5344CB8AC3E}">
        <p14:creationId xmlns:p14="http://schemas.microsoft.com/office/powerpoint/2010/main" val="243373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Но сама односторонняя функция бесполезна в применении: ею можно зашифровать сообщение, но расшифровать нельзя. Поэтому криптография с открытым ключом использует односторонние функции с лазейкой.  </a:t>
            </a:r>
          </a:p>
          <a:p>
            <a:r>
              <a:rPr lang="ru-RU" sz="1200" b="0" i="0" kern="1200" dirty="0" smtClean="0">
                <a:solidFill>
                  <a:schemeClr val="tx1"/>
                </a:solidFill>
                <a:effectLst/>
                <a:latin typeface="+mn-lt"/>
                <a:ea typeface="+mn-ea"/>
                <a:cs typeface="+mn-cs"/>
              </a:rPr>
              <a:t> К примеру, если разобрать часы на множество составных частей, то очень сложно собрать вновь работающие часы. </a:t>
            </a:r>
            <a:r>
              <a:rPr lang="ru-RU" sz="1200" b="0" i="0" kern="1200" smtClean="0">
                <a:solidFill>
                  <a:schemeClr val="tx1"/>
                </a:solidFill>
                <a:effectLst/>
                <a:latin typeface="+mn-lt"/>
                <a:ea typeface="+mn-ea"/>
                <a:cs typeface="+mn-cs"/>
              </a:rPr>
              <a:t>Но если есть инструкция по сборке (лазейка), то можно легко решить эту проблему.</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3</a:t>
            </a:fld>
            <a:endParaRPr lang="ru-RU"/>
          </a:p>
        </p:txBody>
      </p:sp>
    </p:spTree>
    <p:extLst>
      <p:ext uri="{BB962C8B-B14F-4D97-AF65-F5344CB8AC3E}">
        <p14:creationId xmlns:p14="http://schemas.microsoft.com/office/powerpoint/2010/main" val="621081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15</a:t>
            </a:fld>
            <a:endParaRPr lang="ru-RU"/>
          </a:p>
        </p:txBody>
      </p:sp>
    </p:spTree>
    <p:extLst>
      <p:ext uri="{BB962C8B-B14F-4D97-AF65-F5344CB8AC3E}">
        <p14:creationId xmlns:p14="http://schemas.microsoft.com/office/powerpoint/2010/main" val="3711457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16</a:t>
            </a:fld>
            <a:endParaRPr lang="ru-RU"/>
          </a:p>
        </p:txBody>
      </p:sp>
    </p:spTree>
    <p:extLst>
      <p:ext uri="{BB962C8B-B14F-4D97-AF65-F5344CB8AC3E}">
        <p14:creationId xmlns:p14="http://schemas.microsoft.com/office/powerpoint/2010/main" val="2347347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17</a:t>
            </a:fld>
            <a:endParaRPr lang="ru-RU"/>
          </a:p>
        </p:txBody>
      </p:sp>
    </p:spTree>
    <p:extLst>
      <p:ext uri="{BB962C8B-B14F-4D97-AF65-F5344CB8AC3E}">
        <p14:creationId xmlns:p14="http://schemas.microsoft.com/office/powerpoint/2010/main" val="3810284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при любом случайном или преднамеренном изменении документа подпись станет недействительной, потому что вычислена она на основании исходного состояния документа и соответствует лишь ему</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гарантия выявления подделки при контроле целостности делает подделывание нецелесообразным в большинстве случаев.</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Так как создать корректную подпись можно, лишь зная закрытый ключ, а он известен только владельцу, он не может отказаться от своей подписи под документом.</a:t>
            </a:r>
          </a:p>
          <a:p>
            <a:r>
              <a:rPr lang="ru-RU" sz="1200" dirty="0" smtClean="0"/>
              <a:t>Так как создать корректную подпись можно, лишь зная закрытый ключ, а он известен только владельцу, он может доказать своё авторство подписи под документом. В зависимости от деталей определения документа могут быть подписаны такие поля, как «автор», «внесённые изменения», «метка времени» и т. д</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19</a:t>
            </a:fld>
            <a:endParaRPr lang="ru-RU" dirty="0"/>
          </a:p>
        </p:txBody>
      </p:sp>
    </p:spTree>
    <p:extLst>
      <p:ext uri="{BB962C8B-B14F-4D97-AF65-F5344CB8AC3E}">
        <p14:creationId xmlns:p14="http://schemas.microsoft.com/office/powerpoint/2010/main" val="992312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20</a:t>
            </a:fld>
            <a:endParaRPr lang="ru-RU" dirty="0"/>
          </a:p>
        </p:txBody>
      </p:sp>
    </p:spTree>
    <p:extLst>
      <p:ext uri="{BB962C8B-B14F-4D97-AF65-F5344CB8AC3E}">
        <p14:creationId xmlns:p14="http://schemas.microsoft.com/office/powerpoint/2010/main" val="1151803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4</a:t>
            </a:fld>
            <a:endParaRPr lang="ru-RU"/>
          </a:p>
        </p:txBody>
      </p:sp>
    </p:spTree>
    <p:extLst>
      <p:ext uri="{BB962C8B-B14F-4D97-AF65-F5344CB8AC3E}">
        <p14:creationId xmlns:p14="http://schemas.microsoft.com/office/powerpoint/2010/main" val="54629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«Секретный» пароль не хранится в компьютере ни в каком виде. Файл паролей может быть теперь просмотрен другими пользователями без потери секретности, так как функция практически необратимая.</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5</a:t>
            </a:fld>
            <a:endParaRPr lang="ru-RU"/>
          </a:p>
        </p:txBody>
      </p:sp>
    </p:spTree>
    <p:extLst>
      <p:ext uri="{BB962C8B-B14F-4D97-AF65-F5344CB8AC3E}">
        <p14:creationId xmlns:p14="http://schemas.microsoft.com/office/powerpoint/2010/main" val="3344410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предыдущем примере используется односторонняя функция без лазейки, поскольку не требуется по зашифрованному сообщению получить исходное. В следующем примере рассматривается схема с возможностью восстановить исходное сообщение с помощью «лазейки», то есть труднодоступной информации. Для шифрования текста можно взять большой абонентский справочник, состоящий из нескольких толстых томов (по нему очень легко найти номер любого жителя города, но почти невозможно по известному номеру найти абонента). Для каждой буквы из шифруемого сообщения выбирается имя, начинающееся на ту же букву. Таким образом букве ставится в соответствие номер телефона абонента. Отправляемое сообщение, например «</a:t>
            </a:r>
            <a:r>
              <a:rPr lang="ru-RU" sz="1200" b="1" i="0" kern="1200" dirty="0" smtClean="0">
                <a:solidFill>
                  <a:schemeClr val="tx1"/>
                </a:solidFill>
                <a:effectLst/>
                <a:latin typeface="+mn-lt"/>
                <a:ea typeface="+mn-ea"/>
                <a:cs typeface="+mn-cs"/>
              </a:rPr>
              <a:t>КОРОБКА</a:t>
            </a:r>
            <a:r>
              <a:rPr lang="ru-RU" sz="1200" b="0" i="0" kern="1200" dirty="0" smtClean="0">
                <a:solidFill>
                  <a:schemeClr val="tx1"/>
                </a:solidFill>
                <a:effectLst/>
                <a:latin typeface="+mn-lt"/>
                <a:ea typeface="+mn-ea"/>
                <a:cs typeface="+mn-cs"/>
              </a:rPr>
              <a:t>», будет зашифровано следующим образом:</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Чтобы расшифровать текст, надо иметь справочник, составленный согласно возрастанию номеров. Этот справочник является лазейкой (секрет, который помогает получить начальный текст), известной только легальным пользователям. Не имея на руках копии справочника, </a:t>
            </a:r>
            <a:r>
              <a:rPr lang="ru-RU" sz="1200" b="0" i="0" kern="1200" dirty="0" err="1" smtClean="0">
                <a:solidFill>
                  <a:schemeClr val="tx1"/>
                </a:solidFill>
                <a:effectLst/>
                <a:latin typeface="+mn-lt"/>
                <a:ea typeface="+mn-ea"/>
                <a:cs typeface="+mn-cs"/>
              </a:rPr>
              <a:t>криптоаналитик</a:t>
            </a:r>
            <a:r>
              <a:rPr lang="ru-RU" sz="1200" b="0" i="0" kern="1200" dirty="0" smtClean="0">
                <a:solidFill>
                  <a:schemeClr val="tx1"/>
                </a:solidFill>
                <a:effectLst/>
                <a:latin typeface="+mn-lt"/>
                <a:ea typeface="+mn-ea"/>
                <a:cs typeface="+mn-cs"/>
              </a:rPr>
              <a:t> затратит очень много времени на расшифровку.</a:t>
            </a:r>
            <a:r>
              <a:rPr lang="ru-RU" sz="1200" b="0" i="0" u="none" strike="noStrike" kern="1200" baseline="30000" dirty="0" smtClean="0">
                <a:solidFill>
                  <a:schemeClr val="tx1"/>
                </a:solidFill>
                <a:effectLst/>
                <a:latin typeface="+mn-lt"/>
                <a:ea typeface="+mn-ea"/>
                <a:cs typeface="+mn-cs"/>
              </a:rPr>
              <a:t>[2]</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6</a:t>
            </a:fld>
            <a:endParaRPr lang="ru-RU"/>
          </a:p>
        </p:txBody>
      </p:sp>
    </p:spTree>
    <p:extLst>
      <p:ext uri="{BB962C8B-B14F-4D97-AF65-F5344CB8AC3E}">
        <p14:creationId xmlns:p14="http://schemas.microsoft.com/office/powerpoint/2010/main" val="187785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Ниже показана схема передачи информации лицом А лицу В. Они могут быть как физическими лицами, так и организациями и так далее. Но для более лёгкого восприятия принято участников передачи отождествлять с людьми, чаще всего именуемыми Алиса и Боб. Участника, который стремится перехватить и расшифровать сообщения Алисы и Боба, чаще всего называют Евой.</a:t>
            </a:r>
          </a:p>
        </p:txBody>
      </p:sp>
      <p:sp>
        <p:nvSpPr>
          <p:cNvPr id="4" name="Номер слайда 3"/>
          <p:cNvSpPr>
            <a:spLocks noGrp="1"/>
          </p:cNvSpPr>
          <p:nvPr>
            <p:ph type="sldNum" sz="quarter" idx="10"/>
          </p:nvPr>
        </p:nvSpPr>
        <p:spPr/>
        <p:txBody>
          <a:bodyPr/>
          <a:lstStyle/>
          <a:p>
            <a:fld id="{67396F1D-8D37-4C7E-B696-D607374AB59E}" type="slidenum">
              <a:rPr lang="ru-RU" smtClean="0"/>
              <a:t>7</a:t>
            </a:fld>
            <a:endParaRPr lang="ru-RU"/>
          </a:p>
        </p:txBody>
      </p:sp>
    </p:spTree>
    <p:extLst>
      <p:ext uri="{BB962C8B-B14F-4D97-AF65-F5344CB8AC3E}">
        <p14:creationId xmlns:p14="http://schemas.microsoft.com/office/powerpoint/2010/main" val="3343606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8</a:t>
            </a:fld>
            <a:endParaRPr lang="ru-RU"/>
          </a:p>
        </p:txBody>
      </p:sp>
    </p:spTree>
    <p:extLst>
      <p:ext uri="{BB962C8B-B14F-4D97-AF65-F5344CB8AC3E}">
        <p14:creationId xmlns:p14="http://schemas.microsoft.com/office/powerpoint/2010/main" val="355062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9</a:t>
            </a:fld>
            <a:endParaRPr lang="ru-RU"/>
          </a:p>
        </p:txBody>
      </p:sp>
    </p:spTree>
    <p:extLst>
      <p:ext uri="{BB962C8B-B14F-4D97-AF65-F5344CB8AC3E}">
        <p14:creationId xmlns:p14="http://schemas.microsoft.com/office/powerpoint/2010/main" val="157895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10</a:t>
            </a:fld>
            <a:endParaRPr lang="ru-RU"/>
          </a:p>
        </p:txBody>
      </p:sp>
    </p:spTree>
    <p:extLst>
      <p:ext uri="{BB962C8B-B14F-4D97-AF65-F5344CB8AC3E}">
        <p14:creationId xmlns:p14="http://schemas.microsoft.com/office/powerpoint/2010/main" val="3126590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(обычно с помощью алгоритмов криптосистем с открытым ключом распределяют ключи, малые по объёму, а саму передачу больших информационных потоков осуществляют с помощью других алгоритмов),</a:t>
            </a:r>
            <a:r>
              <a:rPr lang="en-US" sz="1200" dirty="0" smtClean="0"/>
              <a:t> </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14</a:t>
            </a:fld>
            <a:endParaRPr lang="ru-RU"/>
          </a:p>
        </p:txBody>
      </p:sp>
    </p:spTree>
    <p:extLst>
      <p:ext uri="{BB962C8B-B14F-4D97-AF65-F5344CB8AC3E}">
        <p14:creationId xmlns:p14="http://schemas.microsoft.com/office/powerpoint/2010/main" val="290708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F93B50A-AA56-40E7-97AE-B327A0E0E658}" type="datetime1">
              <a:rPr lang="ru-RU" smtClean="0"/>
              <a:t>29.09.2014</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03946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8D94365-0287-4D97-A551-6C82DC54D57D}" type="datetime1">
              <a:rPr lang="ru-RU" smtClean="0"/>
              <a:t>29.09.2014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57132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852E79D-F8D5-4869-9C12-F1C948CC7667}" type="datetime1">
              <a:rPr lang="ru-RU" smtClean="0"/>
              <a:t>29.09.2014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6426DB-66A6-492E-A172-7D8A0019AE35}"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3214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8FF1E175-43F4-4150-9F45-4D0107892779}" type="datetime1">
              <a:rPr lang="ru-RU" smtClean="0"/>
              <a:t>29.09.2014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83319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FF9031E6-AA8A-436C-A79E-922F24AAD029}" type="datetime1">
              <a:rPr lang="ru-RU" smtClean="0"/>
              <a:t>29.09.2014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788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9D8169E-B833-4517-8853-02AF43F13CBD}" type="datetime1">
              <a:rPr lang="ru-RU" smtClean="0"/>
              <a:t>29.09.2014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129614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105296-1963-43E6-AE43-FD69A3B7BFFF}" type="datetime1">
              <a:rPr lang="ru-RU" smtClean="0"/>
              <a:t>29.09.2014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0160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290E926-4AE2-4236-A210-9C60F3A729EB}" type="datetime1">
              <a:rPr lang="ru-RU" smtClean="0"/>
              <a:t>29.09.2014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32157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D7B549-0A68-4AA1-81AB-4C22053EC6E3}" type="datetime1">
              <a:rPr lang="ru-RU" smtClean="0"/>
              <a:t>29.09.2014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40017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FE4516D-CA5E-4802-A1F4-BA7977F9A782}" type="datetime1">
              <a:rPr lang="ru-RU" smtClean="0"/>
              <a:t>29.09.2014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99924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5B91AE9-DA20-4BC1-806E-C25BC9C4DB18}" type="datetime1">
              <a:rPr lang="ru-RU" smtClean="0"/>
              <a:t>29.09.2014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5592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B36AB97-A79E-4F4F-A937-5DE23F0C540E}" type="datetime1">
              <a:rPr lang="ru-RU" smtClean="0"/>
              <a:t>29.09.2014</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46024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E6FC512-2AEA-4DDD-93D0-F80A069589AF}" type="datetime1">
              <a:rPr lang="ru-RU" smtClean="0"/>
              <a:t>29.09.2014</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56347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89FC5-B4A8-4DFB-8D75-AF29565DFE5E}" type="datetime1">
              <a:rPr lang="ru-RU" smtClean="0"/>
              <a:t>29.09.2014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85243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31DA798-7BD2-491F-8F6D-8D016F455E51}" type="datetime1">
              <a:rPr lang="ru-RU" smtClean="0"/>
              <a:t>29.09.2014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19481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DDB658-E151-4985-86FD-BA788AE11C3A}" type="datetime1">
              <a:rPr lang="ru-RU" smtClean="0"/>
              <a:t>29.09.2014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420293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ED79F8-D366-4EE1-9BFE-6E494A4DAC85}" type="datetime1">
              <a:rPr lang="ru-RU" smtClean="0"/>
              <a:t>29.09.2014</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6426DB-66A6-492E-A172-7D8A0019AE35}" type="slidenum">
              <a:rPr lang="ru-RU" smtClean="0"/>
              <a:t>‹#›</a:t>
            </a:fld>
            <a:endParaRPr lang="ru-RU"/>
          </a:p>
        </p:txBody>
      </p:sp>
    </p:spTree>
    <p:extLst>
      <p:ext uri="{BB962C8B-B14F-4D97-AF65-F5344CB8AC3E}">
        <p14:creationId xmlns:p14="http://schemas.microsoft.com/office/powerpoint/2010/main" val="1188003399"/>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Ассиметричные криптосистемы </a:t>
            </a:r>
            <a:endParaRPr lang="ru-RU" dirty="0"/>
          </a:p>
        </p:txBody>
      </p:sp>
      <p:sp>
        <p:nvSpPr>
          <p:cNvPr id="3" name="Подзаголовок 2"/>
          <p:cNvSpPr>
            <a:spLocks noGrp="1"/>
          </p:cNvSpPr>
          <p:nvPr>
            <p:ph type="subTitle" idx="1"/>
          </p:nvPr>
        </p:nvSpPr>
        <p:spPr/>
        <p:txBody>
          <a:bodyPr/>
          <a:lstStyle/>
          <a:p>
            <a:endParaRPr lang="ru-RU"/>
          </a:p>
        </p:txBody>
      </p:sp>
      <p:sp>
        <p:nvSpPr>
          <p:cNvPr id="4" name="Номер слайда 3"/>
          <p:cNvSpPr>
            <a:spLocks noGrp="1"/>
          </p:cNvSpPr>
          <p:nvPr>
            <p:ph type="sldNum" sz="quarter" idx="12"/>
          </p:nvPr>
        </p:nvSpPr>
        <p:spPr/>
        <p:txBody>
          <a:bodyPr/>
          <a:lstStyle/>
          <a:p>
            <a:fld id="{1A6426DB-66A6-492E-A172-7D8A0019AE35}" type="slidenum">
              <a:rPr lang="ru-RU" smtClean="0"/>
              <a:t>1</a:t>
            </a:fld>
            <a:endParaRPr lang="ru-RU"/>
          </a:p>
        </p:txBody>
      </p:sp>
    </p:spTree>
    <p:extLst>
      <p:ext uri="{BB962C8B-B14F-4D97-AF65-F5344CB8AC3E}">
        <p14:creationId xmlns:p14="http://schemas.microsoft.com/office/powerpoint/2010/main" val="87037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smtClean="0"/>
              <a:t>Ассиметричные системы</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10</a:t>
            </a:fld>
            <a:endParaRPr lang="ru-RU"/>
          </a:p>
        </p:txBody>
      </p:sp>
      <p:sp>
        <p:nvSpPr>
          <p:cNvPr id="3" name="Объект 2"/>
          <p:cNvSpPr>
            <a:spLocks noGrp="1"/>
          </p:cNvSpPr>
          <p:nvPr>
            <p:ph idx="1"/>
          </p:nvPr>
        </p:nvSpPr>
        <p:spPr>
          <a:xfrm>
            <a:off x="1009934" y="2133600"/>
            <a:ext cx="5377218" cy="4512860"/>
          </a:xfrm>
        </p:spPr>
        <p:txBody>
          <a:bodyPr>
            <a:normAutofit/>
          </a:bodyPr>
          <a:lstStyle/>
          <a:p>
            <a:pPr marL="514350" indent="-514350">
              <a:buFont typeface="+mj-lt"/>
              <a:buAutoNum type="arabicPeriod" startAt="3"/>
            </a:pPr>
            <a:r>
              <a:rPr lang="ru-RU" sz="2800" dirty="0"/>
              <a:t>Боб расшифровывает </a:t>
            </a:r>
            <a:r>
              <a:rPr lang="ru-RU" sz="2800" dirty="0" err="1"/>
              <a:t>шифротекст</a:t>
            </a:r>
            <a:r>
              <a:rPr lang="ru-RU" sz="2800" dirty="0"/>
              <a:t> c, применяя обратное преобразование </a:t>
            </a:r>
            <a:r>
              <a:rPr lang="ru-RU" sz="2800" dirty="0" err="1"/>
              <a:t>D_d</a:t>
            </a:r>
            <a:r>
              <a:rPr lang="ru-RU" sz="2800" dirty="0"/>
              <a:t>, однозначно определённое значением d.</a:t>
            </a:r>
          </a:p>
        </p:txBody>
      </p:sp>
    </p:spTree>
    <p:extLst>
      <p:ext uri="{BB962C8B-B14F-4D97-AF65-F5344CB8AC3E}">
        <p14:creationId xmlns:p14="http://schemas.microsoft.com/office/powerpoint/2010/main" val="164738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RSA - </a:t>
            </a:r>
            <a:r>
              <a:rPr lang="ru-RU" dirty="0"/>
              <a:t>аббревиатура от фамилий </a:t>
            </a:r>
            <a:r>
              <a:rPr lang="ru-RU" dirty="0" err="1"/>
              <a:t>Rivest</a:t>
            </a:r>
            <a:r>
              <a:rPr lang="ru-RU" dirty="0"/>
              <a:t>, </a:t>
            </a:r>
            <a:r>
              <a:rPr lang="ru-RU" dirty="0" err="1"/>
              <a:t>Shamir</a:t>
            </a:r>
            <a:r>
              <a:rPr lang="ru-RU" dirty="0"/>
              <a:t> и </a:t>
            </a:r>
            <a:r>
              <a:rPr lang="ru-RU" dirty="0" err="1"/>
              <a:t>Adleman</a:t>
            </a:r>
            <a:endParaRPr lang="ru-RU" dirty="0"/>
          </a:p>
        </p:txBody>
      </p:sp>
      <p:sp>
        <p:nvSpPr>
          <p:cNvPr id="3" name="Объект 2"/>
          <p:cNvSpPr>
            <a:spLocks noGrp="1"/>
          </p:cNvSpPr>
          <p:nvPr>
            <p:ph idx="1"/>
          </p:nvPr>
        </p:nvSpPr>
        <p:spPr/>
        <p:txBody>
          <a:bodyPr/>
          <a:lstStyle/>
          <a:p>
            <a:pPr marL="0" indent="0">
              <a:buNone/>
            </a:pPr>
            <a:r>
              <a:rPr lang="ru-RU" dirty="0" smtClean="0"/>
              <a:t>Алгоритм шифрования:</a:t>
            </a:r>
          </a:p>
          <a:p>
            <a:pPr>
              <a:buFont typeface="+mj-lt"/>
              <a:buAutoNum type="arabicPeriod"/>
            </a:pPr>
            <a:r>
              <a:rPr lang="ru-RU" dirty="0" smtClean="0"/>
              <a:t>Генерация ключей:</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11</a:t>
            </a:fld>
            <a:endParaRPr lang="ru-RU"/>
          </a:p>
        </p:txBody>
      </p:sp>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876157893"/>
                  </p:ext>
                </p:extLst>
              </p:nvPr>
            </p:nvGraphicFramePr>
            <p:xfrm>
              <a:off x="1774422" y="3047534"/>
              <a:ext cx="8979438" cy="3771829"/>
            </p:xfrm>
            <a:graphic>
              <a:graphicData uri="http://schemas.openxmlformats.org/drawingml/2006/table">
                <a:tbl>
                  <a:tblPr firstCol="1" bandRow="1">
                    <a:tableStyleId>{5C22544A-7EE6-4342-B048-85BDC9FD1C3A}</a:tableStyleId>
                  </a:tblPr>
                  <a:tblGrid>
                    <a:gridCol w="4489719"/>
                    <a:gridCol w="4489719"/>
                  </a:tblGrid>
                  <a:tr h="711027">
                    <a:tc>
                      <a:txBody>
                        <a:bodyPr/>
                        <a:lstStyle/>
                        <a:p>
                          <a:r>
                            <a:rPr lang="ru-RU" sz="2000" b="0" i="0" kern="1200" dirty="0" smtClean="0">
                              <a:solidFill>
                                <a:schemeClr val="lt1"/>
                              </a:solidFill>
                              <a:effectLst/>
                              <a:latin typeface="+mn-lt"/>
                              <a:ea typeface="+mn-ea"/>
                              <a:cs typeface="+mn-cs"/>
                            </a:rPr>
                            <a:t>Выбрать два простых различных числа</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=3557,</m:t>
                                </m:r>
                              </m:oMath>
                            </m:oMathPara>
                          </a14:m>
                          <a:endParaRPr lang="en-US" sz="2000" b="0" dirty="0" smtClean="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𝑞</m:t>
                                </m:r>
                                <m:r>
                                  <a:rPr lang="en-US" sz="2000" b="0" i="1" smtClean="0">
                                    <a:latin typeface="Cambria Math" panose="02040503050406030204" pitchFamily="18" charset="0"/>
                                  </a:rPr>
                                  <m:t>=2579</m:t>
                                </m:r>
                              </m:oMath>
                            </m:oMathPara>
                          </a14:m>
                          <a:endParaRPr lang="ru-RU" sz="2000" dirty="0"/>
                        </a:p>
                      </a:txBody>
                      <a:tcPr marL="101019" marR="101019" marT="50509" marB="50509"/>
                    </a:tc>
                  </a:tr>
                  <a:tr h="711027">
                    <a:tc>
                      <a:txBody>
                        <a:bodyPr/>
                        <a:lstStyle/>
                        <a:p>
                          <a:r>
                            <a:rPr lang="ru-RU" sz="2000" b="0" i="0" kern="1200" dirty="0" smtClean="0">
                              <a:solidFill>
                                <a:schemeClr val="lt1"/>
                              </a:solidFill>
                              <a:effectLst/>
                              <a:latin typeface="+mn-lt"/>
                              <a:ea typeface="+mn-ea"/>
                              <a:cs typeface="+mn-cs"/>
                            </a:rPr>
                            <a:t>Вычислить модуль(произведение)</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𝑞</m:t>
                                </m:r>
                                <m:r>
                                  <a:rPr lang="en-US" sz="2000" b="0" i="1" smtClean="0">
                                    <a:latin typeface="Cambria Math" panose="02040503050406030204" pitchFamily="18" charset="0"/>
                                  </a:rPr>
                                  <m:t>=3557∗2579=9173503</m:t>
                                </m:r>
                              </m:oMath>
                            </m:oMathPara>
                          </a14:m>
                          <a:endParaRPr lang="ru-RU" sz="2000" dirty="0"/>
                        </a:p>
                      </a:txBody>
                      <a:tcPr marL="101019" marR="101019" marT="50509" marB="50509"/>
                    </a:tc>
                  </a:tr>
                  <a:tr h="409687">
                    <a:tc>
                      <a:txBody>
                        <a:bodyPr/>
                        <a:lstStyle/>
                        <a:p>
                          <a:r>
                            <a:rPr lang="ru-RU" sz="2000" b="0" i="0" kern="1200" dirty="0" smtClean="0">
                              <a:solidFill>
                                <a:schemeClr val="lt1"/>
                              </a:solidFill>
                              <a:effectLst/>
                              <a:latin typeface="+mn-lt"/>
                              <a:ea typeface="+mn-ea"/>
                              <a:cs typeface="+mn-cs"/>
                            </a:rPr>
                            <a:t>Вычислить </a:t>
                          </a:r>
                          <a:r>
                            <a:rPr lang="ru-RU" sz="2000" b="0" i="0" u="none" strike="noStrike" kern="1200" dirty="0" smtClean="0">
                              <a:solidFill>
                                <a:schemeClr val="lt1"/>
                              </a:solidFill>
                              <a:effectLst/>
                              <a:latin typeface="+mn-lt"/>
                              <a:ea typeface="+mn-ea"/>
                              <a:cs typeface="+mn-cs"/>
                            </a:rPr>
                            <a:t>функцию Эйлера</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ru-RU"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𝑞</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=9167368</m:t>
                                </m:r>
                              </m:oMath>
                            </m:oMathPara>
                          </a14:m>
                          <a:endParaRPr lang="ru-RU" sz="2000" dirty="0"/>
                        </a:p>
                      </a:txBody>
                      <a:tcPr marL="101019" marR="101019" marT="50509" marB="50509"/>
                    </a:tc>
                  </a:tr>
                  <a:tr h="409687">
                    <a:tc>
                      <a:txBody>
                        <a:bodyPr/>
                        <a:lstStyle/>
                        <a:p>
                          <a:r>
                            <a:rPr lang="ru-RU" sz="2000" b="0" i="0" u="none" strike="noStrike" kern="1200" dirty="0" smtClean="0">
                              <a:solidFill>
                                <a:schemeClr val="lt1"/>
                              </a:solidFill>
                              <a:effectLst/>
                              <a:latin typeface="+mn-lt"/>
                              <a:ea typeface="+mn-ea"/>
                              <a:cs typeface="+mn-cs"/>
                            </a:rPr>
                            <a:t>Выбрать открытую экспоненту</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𝑒</m:t>
                                </m:r>
                                <m:r>
                                  <a:rPr lang="en-US" sz="2000" b="0" i="1" smtClean="0">
                                    <a:latin typeface="Cambria Math" panose="02040503050406030204" pitchFamily="18" charset="0"/>
                                  </a:rPr>
                                  <m:t>=3</m:t>
                                </m:r>
                              </m:oMath>
                            </m:oMathPara>
                          </a14:m>
                          <a:endParaRPr lang="ru-RU" sz="2000" dirty="0"/>
                        </a:p>
                      </a:txBody>
                      <a:tcPr marL="101019" marR="101019" marT="50509" marB="50509"/>
                    </a:tc>
                  </a:tr>
                  <a:tr h="711027">
                    <a:tc>
                      <a:txBody>
                        <a:bodyPr/>
                        <a:lstStyle/>
                        <a:p>
                          <a:r>
                            <a:rPr lang="ru-RU" sz="2000" b="0" i="0" u="none" kern="1200" dirty="0" smtClean="0">
                              <a:solidFill>
                                <a:schemeClr val="lt1"/>
                              </a:solidFill>
                              <a:effectLst/>
                              <a:latin typeface="+mn-lt"/>
                              <a:ea typeface="+mn-ea"/>
                              <a:cs typeface="+mn-cs"/>
                            </a:rPr>
                            <a:t>Вычислить секретную экспоненту</a:t>
                          </a:r>
                          <a:endParaRPr lang="ru-RU" sz="2000" u="none"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m:oMathPara>
                          </a14:m>
                          <a:endParaRPr lang="en-US" sz="2000" dirty="0" smtClean="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rPr>
                                  <m:t>=6111579</m:t>
                                </m:r>
                              </m:oMath>
                            </m:oMathPara>
                          </a14:m>
                          <a:endParaRPr lang="ru-RU" sz="2000" dirty="0"/>
                        </a:p>
                      </a:txBody>
                      <a:tcPr marL="101019" marR="101019" marT="50509" marB="50509"/>
                    </a:tc>
                  </a:tr>
                  <a:tr h="409687">
                    <a:tc>
                      <a:txBody>
                        <a:bodyPr/>
                        <a:lstStyle/>
                        <a:p>
                          <a:r>
                            <a:rPr lang="ru-RU" sz="2000" b="0" i="0" kern="1200" dirty="0" smtClean="0">
                              <a:solidFill>
                                <a:schemeClr val="lt1"/>
                              </a:solidFill>
                              <a:effectLst/>
                              <a:latin typeface="+mn-lt"/>
                              <a:ea typeface="+mn-ea"/>
                              <a:cs typeface="+mn-cs"/>
                            </a:rPr>
                            <a:t>Опубликовать </a:t>
                          </a:r>
                          <a:r>
                            <a:rPr lang="ru-RU" sz="2000" b="1" i="1" kern="1200" dirty="0" smtClean="0">
                              <a:solidFill>
                                <a:schemeClr val="lt1"/>
                              </a:solidFill>
                              <a:effectLst/>
                              <a:latin typeface="+mn-lt"/>
                              <a:ea typeface="+mn-ea"/>
                              <a:cs typeface="+mn-cs"/>
                            </a:rPr>
                            <a:t>открытый ключ</a:t>
                          </a:r>
                          <a:endParaRPr lang="ru-RU" sz="2000" b="1"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𝑒</m:t>
                                    </m:r>
                                    <m:r>
                                      <a:rPr lang="en-US" sz="2000" b="0" i="1" smtClean="0">
                                        <a:latin typeface="Cambria Math" panose="02040503050406030204" pitchFamily="18" charset="0"/>
                                      </a:rPr>
                                      <m:t>,</m:t>
                                    </m:r>
                                    <m:r>
                                      <a:rPr lang="en-US" sz="2000" b="0" i="1" smtClean="0">
                                        <a:latin typeface="Cambria Math" panose="02040503050406030204" pitchFamily="18" charset="0"/>
                                      </a:rPr>
                                      <m:t>𝑛</m:t>
                                    </m:r>
                                  </m:e>
                                </m:d>
                                <m:r>
                                  <a:rPr lang="en-US" sz="2000" b="0" i="1" smtClean="0">
                                    <a:latin typeface="Cambria Math" panose="02040503050406030204" pitchFamily="18" charset="0"/>
                                  </a:rPr>
                                  <m:t>={3,9173503</m:t>
                                </m:r>
                                <m:r>
                                  <a:rPr lang="en-US" sz="2000" b="0" i="0" smtClean="0">
                                    <a:latin typeface="Cambria Math" panose="02040503050406030204" pitchFamily="18" charset="0"/>
                                  </a:rPr>
                                  <m:t>}</m:t>
                                </m:r>
                              </m:oMath>
                            </m:oMathPara>
                          </a14:m>
                          <a:endParaRPr lang="ru-RU" sz="2000" dirty="0"/>
                        </a:p>
                      </a:txBody>
                      <a:tcPr marL="101019" marR="101019" marT="50509" marB="50509"/>
                    </a:tc>
                  </a:tr>
                  <a:tr h="409687">
                    <a:tc>
                      <a:txBody>
                        <a:bodyPr/>
                        <a:lstStyle/>
                        <a:p>
                          <a:r>
                            <a:rPr lang="ru-RU" sz="2000" b="0" i="0" kern="1200" dirty="0" smtClean="0">
                              <a:solidFill>
                                <a:schemeClr val="lt1"/>
                              </a:solidFill>
                              <a:effectLst/>
                              <a:latin typeface="+mn-lt"/>
                              <a:ea typeface="+mn-ea"/>
                              <a:cs typeface="+mn-cs"/>
                            </a:rPr>
                            <a:t>Сохранить </a:t>
                          </a:r>
                          <a:r>
                            <a:rPr lang="ru-RU" sz="2000" b="1" i="1" kern="1200" dirty="0" smtClean="0">
                              <a:solidFill>
                                <a:schemeClr val="lt1"/>
                              </a:solidFill>
                              <a:effectLst/>
                              <a:latin typeface="+mn-lt"/>
                              <a:ea typeface="+mn-ea"/>
                              <a:cs typeface="+mn-cs"/>
                            </a:rPr>
                            <a:t>закрытый ключ</a:t>
                          </a:r>
                          <a:endParaRPr lang="ru-RU" sz="2000" b="1"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𝑛</m:t>
                                    </m:r>
                                  </m:e>
                                </m:d>
                                <m:r>
                                  <a:rPr lang="en-US" sz="2000" b="0" i="1" smtClean="0">
                                    <a:latin typeface="Cambria Math" panose="02040503050406030204" pitchFamily="18" charset="0"/>
                                  </a:rPr>
                                  <m:t>={6111579,9173503</m:t>
                                </m:r>
                                <m:r>
                                  <a:rPr lang="en-US" sz="2000" b="0" i="0" smtClean="0">
                                    <a:latin typeface="Cambria Math" panose="02040503050406030204" pitchFamily="18" charset="0"/>
                                  </a:rPr>
                                  <m:t>}</m:t>
                                </m:r>
                              </m:oMath>
                            </m:oMathPara>
                          </a14:m>
                          <a:endParaRPr lang="ru-RU" sz="2000" dirty="0"/>
                        </a:p>
                      </a:txBody>
                      <a:tcPr marL="101019" marR="101019" marT="50509" marB="50509"/>
                    </a:tc>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876157893"/>
                  </p:ext>
                </p:extLst>
              </p:nvPr>
            </p:nvGraphicFramePr>
            <p:xfrm>
              <a:off x="1774422" y="3047534"/>
              <a:ext cx="8979438" cy="3771829"/>
            </p:xfrm>
            <a:graphic>
              <a:graphicData uri="http://schemas.openxmlformats.org/drawingml/2006/table">
                <a:tbl>
                  <a:tblPr firstCol="1" bandRow="1">
                    <a:tableStyleId>{5C22544A-7EE6-4342-B048-85BDC9FD1C3A}</a:tableStyleId>
                  </a:tblPr>
                  <a:tblGrid>
                    <a:gridCol w="4489719"/>
                    <a:gridCol w="4489719"/>
                  </a:tblGrid>
                  <a:tr h="711027">
                    <a:tc>
                      <a:txBody>
                        <a:bodyPr/>
                        <a:lstStyle/>
                        <a:p>
                          <a:r>
                            <a:rPr lang="ru-RU" sz="2000" b="0" i="0" kern="1200" dirty="0" smtClean="0">
                              <a:solidFill>
                                <a:schemeClr val="lt1"/>
                              </a:solidFill>
                              <a:effectLst/>
                              <a:latin typeface="+mn-lt"/>
                              <a:ea typeface="+mn-ea"/>
                              <a:cs typeface="+mn-cs"/>
                            </a:rPr>
                            <a:t>Выбрать два простых различных числа</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3419" r="-271" b="-443590"/>
                          </a:stretch>
                        </a:blipFill>
                      </a:tcPr>
                    </a:tc>
                  </a:tr>
                  <a:tr h="711027">
                    <a:tc>
                      <a:txBody>
                        <a:bodyPr/>
                        <a:lstStyle/>
                        <a:p>
                          <a:r>
                            <a:rPr lang="ru-RU" sz="2000" b="0" i="0" kern="1200" dirty="0" smtClean="0">
                              <a:solidFill>
                                <a:schemeClr val="lt1"/>
                              </a:solidFill>
                              <a:effectLst/>
                              <a:latin typeface="+mn-lt"/>
                              <a:ea typeface="+mn-ea"/>
                              <a:cs typeface="+mn-cs"/>
                            </a:rPr>
                            <a:t>Вычислить модуль(произведение)</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103419" r="-271" b="-343590"/>
                          </a:stretch>
                        </a:blipFill>
                      </a:tcPr>
                    </a:tc>
                  </a:tr>
                  <a:tr h="409687">
                    <a:tc>
                      <a:txBody>
                        <a:bodyPr/>
                        <a:lstStyle/>
                        <a:p>
                          <a:r>
                            <a:rPr lang="ru-RU" sz="2000" b="0" i="0" kern="1200" dirty="0" smtClean="0">
                              <a:solidFill>
                                <a:schemeClr val="lt1"/>
                              </a:solidFill>
                              <a:effectLst/>
                              <a:latin typeface="+mn-lt"/>
                              <a:ea typeface="+mn-ea"/>
                              <a:cs typeface="+mn-cs"/>
                            </a:rPr>
                            <a:t>Вычислить </a:t>
                          </a:r>
                          <a:r>
                            <a:rPr lang="ru-RU" sz="2000" b="0" i="0" u="none" strike="noStrike" kern="1200" dirty="0" smtClean="0">
                              <a:solidFill>
                                <a:schemeClr val="lt1"/>
                              </a:solidFill>
                              <a:effectLst/>
                              <a:latin typeface="+mn-lt"/>
                              <a:ea typeface="+mn-ea"/>
                              <a:cs typeface="+mn-cs"/>
                            </a:rPr>
                            <a:t>функцию Эйлера</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355224" r="-271" b="-500000"/>
                          </a:stretch>
                        </a:blipFill>
                      </a:tcPr>
                    </a:tc>
                  </a:tr>
                  <a:tr h="409687">
                    <a:tc>
                      <a:txBody>
                        <a:bodyPr/>
                        <a:lstStyle/>
                        <a:p>
                          <a:r>
                            <a:rPr lang="ru-RU" sz="2000" b="0" i="0" u="none" strike="noStrike" kern="1200" dirty="0" smtClean="0">
                              <a:solidFill>
                                <a:schemeClr val="lt1"/>
                              </a:solidFill>
                              <a:effectLst/>
                              <a:latin typeface="+mn-lt"/>
                              <a:ea typeface="+mn-ea"/>
                              <a:cs typeface="+mn-cs"/>
                            </a:rPr>
                            <a:t>Выбрать открытую экспоненту</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455224" r="-271" b="-400000"/>
                          </a:stretch>
                        </a:blipFill>
                      </a:tcPr>
                    </a:tc>
                  </a:tr>
                  <a:tr h="711027">
                    <a:tc>
                      <a:txBody>
                        <a:bodyPr/>
                        <a:lstStyle/>
                        <a:p>
                          <a:r>
                            <a:rPr lang="ru-RU" sz="2000" b="0" i="0" u="none" kern="1200" dirty="0" smtClean="0">
                              <a:solidFill>
                                <a:schemeClr val="lt1"/>
                              </a:solidFill>
                              <a:effectLst/>
                              <a:latin typeface="+mn-lt"/>
                              <a:ea typeface="+mn-ea"/>
                              <a:cs typeface="+mn-cs"/>
                            </a:rPr>
                            <a:t>Вычислить секретную экспоненту</a:t>
                          </a:r>
                          <a:endParaRPr lang="ru-RU" sz="2000" u="none" dirty="0"/>
                        </a:p>
                      </a:txBody>
                      <a:tcPr marL="101019" marR="101019" marT="50509" marB="50509"/>
                    </a:tc>
                    <a:tc>
                      <a:txBody>
                        <a:bodyPr/>
                        <a:lstStyle/>
                        <a:p>
                          <a:endParaRPr lang="ru-RU"/>
                        </a:p>
                      </a:txBody>
                      <a:tcPr marL="101019" marR="101019" marT="50509" marB="50509">
                        <a:blipFill rotWithShape="0">
                          <a:blip r:embed="rId2"/>
                          <a:stretch>
                            <a:fillRect l="-100136" t="-317949" r="-271" b="-129060"/>
                          </a:stretch>
                        </a:blipFill>
                      </a:tcPr>
                    </a:tc>
                  </a:tr>
                  <a:tr h="409687">
                    <a:tc>
                      <a:txBody>
                        <a:bodyPr/>
                        <a:lstStyle/>
                        <a:p>
                          <a:r>
                            <a:rPr lang="ru-RU" sz="2000" b="0" i="0" kern="1200" dirty="0" smtClean="0">
                              <a:solidFill>
                                <a:schemeClr val="lt1"/>
                              </a:solidFill>
                              <a:effectLst/>
                              <a:latin typeface="+mn-lt"/>
                              <a:ea typeface="+mn-ea"/>
                              <a:cs typeface="+mn-cs"/>
                            </a:rPr>
                            <a:t>Опубликовать </a:t>
                          </a:r>
                          <a:r>
                            <a:rPr lang="ru-RU" sz="2000" b="1" i="1" kern="1200" dirty="0" smtClean="0">
                              <a:solidFill>
                                <a:schemeClr val="lt1"/>
                              </a:solidFill>
                              <a:effectLst/>
                              <a:latin typeface="+mn-lt"/>
                              <a:ea typeface="+mn-ea"/>
                              <a:cs typeface="+mn-cs"/>
                            </a:rPr>
                            <a:t>открытый ключ</a:t>
                          </a:r>
                          <a:endParaRPr lang="ru-RU" sz="2000" b="1" dirty="0"/>
                        </a:p>
                      </a:txBody>
                      <a:tcPr marL="101019" marR="101019" marT="50509" marB="50509"/>
                    </a:tc>
                    <a:tc>
                      <a:txBody>
                        <a:bodyPr/>
                        <a:lstStyle/>
                        <a:p>
                          <a:endParaRPr lang="ru-RU"/>
                        </a:p>
                      </a:txBody>
                      <a:tcPr marL="101019" marR="101019" marT="50509" marB="50509">
                        <a:blipFill rotWithShape="0">
                          <a:blip r:embed="rId2"/>
                          <a:stretch>
                            <a:fillRect l="-100136" t="-719118" r="-271" b="-122059"/>
                          </a:stretch>
                        </a:blipFill>
                      </a:tcPr>
                    </a:tc>
                  </a:tr>
                  <a:tr h="409687">
                    <a:tc>
                      <a:txBody>
                        <a:bodyPr/>
                        <a:lstStyle/>
                        <a:p>
                          <a:r>
                            <a:rPr lang="ru-RU" sz="2000" b="0" i="0" kern="1200" dirty="0" smtClean="0">
                              <a:solidFill>
                                <a:schemeClr val="lt1"/>
                              </a:solidFill>
                              <a:effectLst/>
                              <a:latin typeface="+mn-lt"/>
                              <a:ea typeface="+mn-ea"/>
                              <a:cs typeface="+mn-cs"/>
                            </a:rPr>
                            <a:t>Сохранить </a:t>
                          </a:r>
                          <a:r>
                            <a:rPr lang="ru-RU" sz="2000" b="1" i="1" kern="1200" dirty="0" smtClean="0">
                              <a:solidFill>
                                <a:schemeClr val="lt1"/>
                              </a:solidFill>
                              <a:effectLst/>
                              <a:latin typeface="+mn-lt"/>
                              <a:ea typeface="+mn-ea"/>
                              <a:cs typeface="+mn-cs"/>
                            </a:rPr>
                            <a:t>закрытый ключ</a:t>
                          </a:r>
                          <a:endParaRPr lang="ru-RU" sz="2000" b="1" dirty="0"/>
                        </a:p>
                      </a:txBody>
                      <a:tcPr marL="101019" marR="101019" marT="50509" marB="50509"/>
                    </a:tc>
                    <a:tc>
                      <a:txBody>
                        <a:bodyPr/>
                        <a:lstStyle/>
                        <a:p>
                          <a:endParaRPr lang="ru-RU"/>
                        </a:p>
                      </a:txBody>
                      <a:tcPr marL="101019" marR="101019" marT="50509" marB="50509">
                        <a:blipFill rotWithShape="0">
                          <a:blip r:embed="rId2"/>
                          <a:stretch>
                            <a:fillRect l="-100136" t="-831343" r="-271" b="-23881"/>
                          </a:stretch>
                        </a:blipFill>
                      </a:tcPr>
                    </a:tc>
                  </a:tr>
                </a:tbl>
              </a:graphicData>
            </a:graphic>
          </p:graphicFrame>
        </mc:Fallback>
      </mc:AlternateContent>
    </p:spTree>
    <p:extLst>
      <p:ext uri="{BB962C8B-B14F-4D97-AF65-F5344CB8AC3E}">
        <p14:creationId xmlns:p14="http://schemas.microsoft.com/office/powerpoint/2010/main" val="169609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RSA - </a:t>
            </a:r>
            <a:r>
              <a:rPr lang="ru-RU" dirty="0"/>
              <a:t>аббревиатура от фамилий </a:t>
            </a:r>
            <a:r>
              <a:rPr lang="ru-RU" dirty="0" err="1"/>
              <a:t>Rivest</a:t>
            </a:r>
            <a:r>
              <a:rPr lang="ru-RU" dirty="0"/>
              <a:t>, </a:t>
            </a:r>
            <a:r>
              <a:rPr lang="ru-RU" dirty="0" err="1"/>
              <a:t>Shamir</a:t>
            </a:r>
            <a:r>
              <a:rPr lang="ru-RU" dirty="0"/>
              <a:t> и </a:t>
            </a:r>
            <a:r>
              <a:rPr lang="ru-RU" dirty="0" err="1"/>
              <a:t>Adleman</a:t>
            </a:r>
            <a:endParaRPr lang="ru-RU" dirty="0"/>
          </a:p>
        </p:txBody>
      </p:sp>
      <p:sp>
        <p:nvSpPr>
          <p:cNvPr id="3" name="Объект 2"/>
          <p:cNvSpPr>
            <a:spLocks noGrp="1"/>
          </p:cNvSpPr>
          <p:nvPr>
            <p:ph idx="1"/>
          </p:nvPr>
        </p:nvSpPr>
        <p:spPr/>
        <p:txBody>
          <a:bodyPr/>
          <a:lstStyle/>
          <a:p>
            <a:pPr>
              <a:buFont typeface="+mj-lt"/>
              <a:buAutoNum type="arabicPeriod" startAt="2"/>
            </a:pPr>
            <a:r>
              <a:rPr lang="ru-RU" dirty="0" smtClean="0"/>
              <a:t>Шифрование:</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12</a:t>
            </a:fld>
            <a:endParaRPr lang="ru-RU"/>
          </a:p>
        </p:txBody>
      </p:sp>
      <mc:AlternateContent xmlns:mc="http://schemas.openxmlformats.org/markup-compatibility/2006">
        <mc:Choice xmlns:a14="http://schemas.microsoft.com/office/drawing/2010/main" Requires="a14">
          <p:graphicFrame>
            <p:nvGraphicFramePr>
              <p:cNvPr id="5" name="Таблица 4"/>
              <p:cNvGraphicFramePr>
                <a:graphicFrameLocks noGrp="1"/>
              </p:cNvGraphicFramePr>
              <p:nvPr>
                <p:extLst>
                  <p:ext uri="{D42A27DB-BD31-4B8C-83A1-F6EECF244321}">
                    <p14:modId xmlns:p14="http://schemas.microsoft.com/office/powerpoint/2010/main" val="649296768"/>
                  </p:ext>
                </p:extLst>
              </p:nvPr>
            </p:nvGraphicFramePr>
            <p:xfrm>
              <a:off x="1311579" y="2896194"/>
              <a:ext cx="9904296" cy="3015027"/>
            </p:xfrm>
            <a:graphic>
              <a:graphicData uri="http://schemas.openxmlformats.org/drawingml/2006/table">
                <a:tbl>
                  <a:tblPr firstCol="1" bandRow="1">
                    <a:tableStyleId>{5C22544A-7EE6-4342-B048-85BDC9FD1C3A}</a:tableStyleId>
                  </a:tblPr>
                  <a:tblGrid>
                    <a:gridCol w="4952148"/>
                    <a:gridCol w="4952148"/>
                  </a:tblGrid>
                  <a:tr h="809180">
                    <a:tc>
                      <a:txBody>
                        <a:bodyPr/>
                        <a:lstStyle/>
                        <a:p>
                          <a:r>
                            <a:rPr lang="ru-RU" sz="2200" b="1" i="1" kern="1200" dirty="0" smtClean="0">
                              <a:solidFill>
                                <a:schemeClr val="lt1"/>
                              </a:solidFill>
                              <a:effectLst/>
                              <a:latin typeface="+mn-lt"/>
                              <a:ea typeface="+mn-ea"/>
                              <a:cs typeface="+mn-cs"/>
                            </a:rPr>
                            <a:t>Открытый </a:t>
                          </a:r>
                          <a:r>
                            <a:rPr lang="ru-RU" sz="2200" b="1" i="1" kern="1200" dirty="0" smtClean="0">
                              <a:solidFill>
                                <a:schemeClr val="lt1"/>
                              </a:solidFill>
                              <a:effectLst/>
                              <a:latin typeface="+mn-lt"/>
                              <a:ea typeface="+mn-ea"/>
                              <a:cs typeface="+mn-cs"/>
                            </a:rPr>
                            <a:t>ключ</a:t>
                          </a:r>
                          <a:endParaRPr lang="ru-RU" sz="2200" b="1" dirty="0"/>
                        </a:p>
                      </a:txBody>
                      <a:tcPr marL="111423" marR="111423" marT="55712" marB="55712"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𝑒</m:t>
                                    </m:r>
                                    <m:r>
                                      <a:rPr lang="en-US" sz="2200" b="0" i="1" smtClean="0">
                                        <a:latin typeface="Cambria Math" panose="02040503050406030204" pitchFamily="18" charset="0"/>
                                      </a:rPr>
                                      <m:t>,</m:t>
                                    </m:r>
                                    <m:r>
                                      <a:rPr lang="en-US" sz="2200" b="0" i="1" smtClean="0">
                                        <a:latin typeface="Cambria Math" panose="02040503050406030204" pitchFamily="18" charset="0"/>
                                      </a:rPr>
                                      <m:t>𝑛</m:t>
                                    </m:r>
                                  </m:e>
                                </m:d>
                                <m:r>
                                  <a:rPr lang="en-US" sz="2200" b="0" i="1" smtClean="0">
                                    <a:latin typeface="Cambria Math" panose="02040503050406030204" pitchFamily="18" charset="0"/>
                                  </a:rPr>
                                  <m:t>={3,9173503</m:t>
                                </m:r>
                                <m:r>
                                  <a:rPr lang="en-US" sz="2200" b="0" i="0" smtClean="0">
                                    <a:latin typeface="Cambria Math" panose="02040503050406030204" pitchFamily="18" charset="0"/>
                                  </a:rPr>
                                  <m:t>}</m:t>
                                </m:r>
                              </m:oMath>
                            </m:oMathPara>
                          </a14:m>
                          <a:endParaRPr lang="ru-RU" sz="2200" dirty="0"/>
                        </a:p>
                      </a:txBody>
                      <a:tcPr marL="111423" marR="111423" marT="55712" marB="55712" anchor="ctr"/>
                    </a:tc>
                  </a:tr>
                  <a:tr h="809180">
                    <a:tc>
                      <a:txBody>
                        <a:bodyPr/>
                        <a:lstStyle/>
                        <a:p>
                          <a:r>
                            <a:rPr lang="ru-RU" sz="2200" b="0" i="0" kern="1200" dirty="0" smtClean="0">
                              <a:solidFill>
                                <a:schemeClr val="lt1"/>
                              </a:solidFill>
                              <a:effectLst/>
                              <a:latin typeface="+mn-lt"/>
                              <a:ea typeface="+mn-ea"/>
                              <a:cs typeface="+mn-cs"/>
                            </a:rPr>
                            <a:t>Выбрать текст для зашифровки</a:t>
                          </a:r>
                          <a:endParaRPr lang="ru-RU" sz="2200" b="1" dirty="0"/>
                        </a:p>
                      </a:txBody>
                      <a:tcPr marL="111423" marR="111423" marT="55712" marB="55712" anchor="ctr"/>
                    </a:tc>
                    <a:tc>
                      <a:txBody>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𝑚</m:t>
                                </m:r>
                                <m:r>
                                  <a:rPr lang="en-US" sz="2200" b="0" i="1" smtClean="0">
                                    <a:latin typeface="Cambria Math" panose="02040503050406030204" pitchFamily="18" charset="0"/>
                                  </a:rPr>
                                  <m:t>=111111</m:t>
                                </m:r>
                              </m:oMath>
                            </m:oMathPara>
                          </a14:m>
                          <a:endParaRPr lang="ru-RU" sz="2200" dirty="0"/>
                        </a:p>
                      </a:txBody>
                      <a:tcPr marL="111423" marR="111423" marT="55712" marB="55712" anchor="ctr"/>
                    </a:tc>
                  </a:tr>
                  <a:tr h="1396667">
                    <a:tc>
                      <a:txBody>
                        <a:bodyPr/>
                        <a:lstStyle/>
                        <a:p>
                          <a:r>
                            <a:rPr lang="ru-RU" sz="2200" b="0" i="0" kern="1200" dirty="0" smtClean="0">
                              <a:solidFill>
                                <a:schemeClr val="lt1"/>
                              </a:solidFill>
                              <a:effectLst/>
                              <a:latin typeface="+mn-lt"/>
                              <a:ea typeface="+mn-ea"/>
                              <a:cs typeface="+mn-cs"/>
                            </a:rPr>
                            <a:t>Вычислить </a:t>
                          </a:r>
                          <a:r>
                            <a:rPr lang="ru-RU" sz="2200" b="0" i="0" kern="1200" dirty="0" err="1" smtClean="0">
                              <a:solidFill>
                                <a:schemeClr val="lt1"/>
                              </a:solidFill>
                              <a:effectLst/>
                              <a:latin typeface="+mn-lt"/>
                              <a:ea typeface="+mn-ea"/>
                              <a:cs typeface="+mn-cs"/>
                            </a:rPr>
                            <a:t>шифротекст</a:t>
                          </a:r>
                          <a:endParaRPr lang="ru-RU" sz="2200" b="1" dirty="0"/>
                        </a:p>
                      </a:txBody>
                      <a:tcPr marL="111423" marR="111423" marT="55712" marB="55712" anchor="ctr"/>
                    </a:tc>
                    <a:tc>
                      <a:txBody>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𝑚</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𝑚</m:t>
                                    </m:r>
                                  </m:e>
                                  <m:sup>
                                    <m:r>
                                      <a:rPr lang="en-US" sz="2200" b="0" i="1" smtClean="0">
                                        <a:latin typeface="Cambria Math" panose="02040503050406030204" pitchFamily="18" charset="0"/>
                                      </a:rPr>
                                      <m:t>𝑒</m:t>
                                    </m:r>
                                  </m:sup>
                                </m:sSup>
                                <m:r>
                                  <a:rPr lang="en-US" sz="2200" b="0" i="1" smtClean="0">
                                    <a:latin typeface="Cambria Math" panose="02040503050406030204" pitchFamily="18" charset="0"/>
                                  </a:rPr>
                                  <m:t>𝑚𝑜𝑑</m:t>
                                </m:r>
                                <m:r>
                                  <a:rPr lang="en-US" sz="2200" b="0" i="1" smtClean="0">
                                    <a:latin typeface="Cambria Math" panose="02040503050406030204" pitchFamily="18" charset="0"/>
                                  </a:rPr>
                                  <m:t> </m:t>
                                </m:r>
                                <m:r>
                                  <a:rPr lang="en-US" sz="2200" b="0" i="1" smtClean="0">
                                    <a:latin typeface="Cambria Math" panose="02040503050406030204" pitchFamily="18" charset="0"/>
                                  </a:rPr>
                                  <m:t>𝑛</m:t>
                                </m:r>
                                <m:r>
                                  <a:rPr lang="en-US" sz="2200" b="0" i="1" smtClean="0">
                                    <a:latin typeface="Cambria Math" panose="02040503050406030204" pitchFamily="18" charset="0"/>
                                  </a:rPr>
                                  <m:t>=</m:t>
                                </m:r>
                              </m:oMath>
                            </m:oMathPara>
                          </a14:m>
                          <a:endParaRPr lang="en-US" sz="2200" b="0" dirty="0" smtClean="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111111</m:t>
                                    </m:r>
                                  </m:e>
                                  <m:sup>
                                    <m:r>
                                      <a:rPr lang="en-US" sz="2200" b="0" i="1" smtClean="0">
                                        <a:latin typeface="Cambria Math" panose="02040503050406030204" pitchFamily="18" charset="0"/>
                                      </a:rPr>
                                      <m:t>3</m:t>
                                    </m:r>
                                  </m:sup>
                                </m:sSup>
                                <m:r>
                                  <a:rPr lang="en-US" sz="2200" b="0" i="1" smtClean="0">
                                    <a:latin typeface="Cambria Math" panose="02040503050406030204" pitchFamily="18" charset="0"/>
                                  </a:rPr>
                                  <m:t>𝑚𝑜𝑑</m:t>
                                </m:r>
                                <m:r>
                                  <a:rPr lang="en-US" sz="2200" b="0" i="1" smtClean="0">
                                    <a:latin typeface="Cambria Math" panose="02040503050406030204" pitchFamily="18" charset="0"/>
                                  </a:rPr>
                                  <m:t> 9173503=4051753</m:t>
                                </m:r>
                              </m:oMath>
                            </m:oMathPara>
                          </a14:m>
                          <a:endParaRPr lang="ru-RU" sz="2200" dirty="0"/>
                        </a:p>
                      </a:txBody>
                      <a:tcPr marL="111423" marR="111423" marT="55712" marB="55712" anchor="ctr"/>
                    </a:tc>
                  </a:tr>
                </a:tbl>
              </a:graphicData>
            </a:graphic>
          </p:graphicFrame>
        </mc:Choice>
        <mc:Fallback>
          <p:graphicFrame>
            <p:nvGraphicFramePr>
              <p:cNvPr id="5" name="Таблица 4"/>
              <p:cNvGraphicFramePr>
                <a:graphicFrameLocks noGrp="1"/>
              </p:cNvGraphicFramePr>
              <p:nvPr>
                <p:extLst>
                  <p:ext uri="{D42A27DB-BD31-4B8C-83A1-F6EECF244321}">
                    <p14:modId xmlns:p14="http://schemas.microsoft.com/office/powerpoint/2010/main" val="649296768"/>
                  </p:ext>
                </p:extLst>
              </p:nvPr>
            </p:nvGraphicFramePr>
            <p:xfrm>
              <a:off x="1311579" y="2896194"/>
              <a:ext cx="9904296" cy="3015027"/>
            </p:xfrm>
            <a:graphic>
              <a:graphicData uri="http://schemas.openxmlformats.org/drawingml/2006/table">
                <a:tbl>
                  <a:tblPr firstCol="1" bandRow="1">
                    <a:tableStyleId>{5C22544A-7EE6-4342-B048-85BDC9FD1C3A}</a:tableStyleId>
                  </a:tblPr>
                  <a:tblGrid>
                    <a:gridCol w="4952148"/>
                    <a:gridCol w="4952148"/>
                  </a:tblGrid>
                  <a:tr h="809180">
                    <a:tc>
                      <a:txBody>
                        <a:bodyPr/>
                        <a:lstStyle/>
                        <a:p>
                          <a:r>
                            <a:rPr lang="ru-RU" sz="2200" b="1" i="1" kern="1200" dirty="0" smtClean="0">
                              <a:solidFill>
                                <a:schemeClr val="lt1"/>
                              </a:solidFill>
                              <a:effectLst/>
                              <a:latin typeface="+mn-lt"/>
                              <a:ea typeface="+mn-ea"/>
                              <a:cs typeface="+mn-cs"/>
                            </a:rPr>
                            <a:t>Открытый </a:t>
                          </a:r>
                          <a:r>
                            <a:rPr lang="ru-RU" sz="2200" b="1" i="1" kern="1200" dirty="0" smtClean="0">
                              <a:solidFill>
                                <a:schemeClr val="lt1"/>
                              </a:solidFill>
                              <a:effectLst/>
                              <a:latin typeface="+mn-lt"/>
                              <a:ea typeface="+mn-ea"/>
                              <a:cs typeface="+mn-cs"/>
                            </a:rPr>
                            <a:t>ключ</a:t>
                          </a:r>
                          <a:endParaRPr lang="ru-RU" sz="2200" b="1" dirty="0"/>
                        </a:p>
                      </a:txBody>
                      <a:tcPr marL="111423" marR="111423" marT="55712" marB="55712" anchor="ctr"/>
                    </a:tc>
                    <a:tc>
                      <a:txBody>
                        <a:bodyPr/>
                        <a:lstStyle/>
                        <a:p>
                          <a:endParaRPr lang="ru-RU"/>
                        </a:p>
                      </a:txBody>
                      <a:tcPr marL="111423" marR="111423" marT="55712" marB="55712" anchor="ctr">
                        <a:blipFill rotWithShape="0">
                          <a:blip r:embed="rId2"/>
                          <a:stretch>
                            <a:fillRect l="-100246" t="-752" r="-246" b="-273684"/>
                          </a:stretch>
                        </a:blipFill>
                      </a:tcPr>
                    </a:tc>
                  </a:tr>
                  <a:tr h="809180">
                    <a:tc>
                      <a:txBody>
                        <a:bodyPr/>
                        <a:lstStyle/>
                        <a:p>
                          <a:r>
                            <a:rPr lang="ru-RU" sz="2200" b="0" i="0" kern="1200" dirty="0" smtClean="0">
                              <a:solidFill>
                                <a:schemeClr val="lt1"/>
                              </a:solidFill>
                              <a:effectLst/>
                              <a:latin typeface="+mn-lt"/>
                              <a:ea typeface="+mn-ea"/>
                              <a:cs typeface="+mn-cs"/>
                            </a:rPr>
                            <a:t>Выбрать текст для зашифровки</a:t>
                          </a:r>
                          <a:endParaRPr lang="ru-RU" sz="2200" b="1" dirty="0"/>
                        </a:p>
                      </a:txBody>
                      <a:tcPr marL="111423" marR="111423" marT="55712" marB="55712" anchor="ctr"/>
                    </a:tc>
                    <a:tc>
                      <a:txBody>
                        <a:bodyPr/>
                        <a:lstStyle/>
                        <a:p>
                          <a:endParaRPr lang="ru-RU"/>
                        </a:p>
                      </a:txBody>
                      <a:tcPr marL="111423" marR="111423" marT="55712" marB="55712" anchor="ctr">
                        <a:blipFill rotWithShape="0">
                          <a:blip r:embed="rId2"/>
                          <a:stretch>
                            <a:fillRect l="-100246" t="-100752" r="-246" b="-173684"/>
                          </a:stretch>
                        </a:blipFill>
                      </a:tcPr>
                    </a:tc>
                  </a:tr>
                  <a:tr h="1396667">
                    <a:tc>
                      <a:txBody>
                        <a:bodyPr/>
                        <a:lstStyle/>
                        <a:p>
                          <a:r>
                            <a:rPr lang="ru-RU" sz="2200" b="0" i="0" kern="1200" dirty="0" smtClean="0">
                              <a:solidFill>
                                <a:schemeClr val="lt1"/>
                              </a:solidFill>
                              <a:effectLst/>
                              <a:latin typeface="+mn-lt"/>
                              <a:ea typeface="+mn-ea"/>
                              <a:cs typeface="+mn-cs"/>
                            </a:rPr>
                            <a:t>Вычислить </a:t>
                          </a:r>
                          <a:r>
                            <a:rPr lang="ru-RU" sz="2200" b="0" i="0" kern="1200" dirty="0" err="1" smtClean="0">
                              <a:solidFill>
                                <a:schemeClr val="lt1"/>
                              </a:solidFill>
                              <a:effectLst/>
                              <a:latin typeface="+mn-lt"/>
                              <a:ea typeface="+mn-ea"/>
                              <a:cs typeface="+mn-cs"/>
                            </a:rPr>
                            <a:t>шифротекст</a:t>
                          </a:r>
                          <a:endParaRPr lang="ru-RU" sz="2200" b="1" dirty="0"/>
                        </a:p>
                      </a:txBody>
                      <a:tcPr marL="111423" marR="111423" marT="55712" marB="55712" anchor="ctr"/>
                    </a:tc>
                    <a:tc>
                      <a:txBody>
                        <a:bodyPr/>
                        <a:lstStyle/>
                        <a:p>
                          <a:endParaRPr lang="ru-RU"/>
                        </a:p>
                      </a:txBody>
                      <a:tcPr marL="111423" marR="111423" marT="55712" marB="55712" anchor="ctr">
                        <a:blipFill rotWithShape="0">
                          <a:blip r:embed="rId2"/>
                          <a:stretch>
                            <a:fillRect l="-100246" t="-116594" r="-246" b="-873"/>
                          </a:stretch>
                        </a:blipFill>
                      </a:tcPr>
                    </a:tc>
                  </a:tr>
                </a:tbl>
              </a:graphicData>
            </a:graphic>
          </p:graphicFrame>
        </mc:Fallback>
      </mc:AlternateContent>
    </p:spTree>
    <p:extLst>
      <p:ext uri="{BB962C8B-B14F-4D97-AF65-F5344CB8AC3E}">
        <p14:creationId xmlns:p14="http://schemas.microsoft.com/office/powerpoint/2010/main" val="159049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RSA - </a:t>
            </a:r>
            <a:r>
              <a:rPr lang="ru-RU" dirty="0"/>
              <a:t>аббревиатура от фамилий </a:t>
            </a:r>
            <a:r>
              <a:rPr lang="ru-RU" dirty="0" err="1"/>
              <a:t>Rivest</a:t>
            </a:r>
            <a:r>
              <a:rPr lang="ru-RU" dirty="0"/>
              <a:t>, </a:t>
            </a:r>
            <a:r>
              <a:rPr lang="ru-RU" dirty="0" err="1"/>
              <a:t>Shamir</a:t>
            </a:r>
            <a:r>
              <a:rPr lang="ru-RU" dirty="0"/>
              <a:t> и </a:t>
            </a:r>
            <a:r>
              <a:rPr lang="ru-RU" dirty="0" err="1"/>
              <a:t>Adleman</a:t>
            </a:r>
            <a:endParaRPr lang="ru-RU" dirty="0"/>
          </a:p>
        </p:txBody>
      </p:sp>
      <p:sp>
        <p:nvSpPr>
          <p:cNvPr id="3" name="Объект 2"/>
          <p:cNvSpPr>
            <a:spLocks noGrp="1"/>
          </p:cNvSpPr>
          <p:nvPr>
            <p:ph idx="1"/>
          </p:nvPr>
        </p:nvSpPr>
        <p:spPr/>
        <p:txBody>
          <a:bodyPr/>
          <a:lstStyle/>
          <a:p>
            <a:pPr>
              <a:buFont typeface="+mj-lt"/>
              <a:buAutoNum type="arabicPeriod" startAt="2"/>
            </a:pPr>
            <a:r>
              <a:rPr lang="ru-RU" dirty="0" err="1" smtClean="0"/>
              <a:t>Расшифрование</a:t>
            </a:r>
            <a:r>
              <a:rPr lang="ru-RU" dirty="0" smtClean="0"/>
              <a:t>:</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13</a:t>
            </a:fld>
            <a:endParaRPr lang="ru-RU"/>
          </a:p>
        </p:txBody>
      </p:sp>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943623016"/>
                  </p:ext>
                </p:extLst>
              </p:nvPr>
            </p:nvGraphicFramePr>
            <p:xfrm>
              <a:off x="1156235" y="2986348"/>
              <a:ext cx="9608146" cy="2924874"/>
            </p:xfrm>
            <a:graphic>
              <a:graphicData uri="http://schemas.openxmlformats.org/drawingml/2006/table">
                <a:tbl>
                  <a:tblPr firstCol="1" bandRow="1">
                    <a:tableStyleId>{5C22544A-7EE6-4342-B048-85BDC9FD1C3A}</a:tableStyleId>
                  </a:tblPr>
                  <a:tblGrid>
                    <a:gridCol w="4804073"/>
                    <a:gridCol w="4804073"/>
                  </a:tblGrid>
                  <a:tr h="784985">
                    <a:tc>
                      <a:txBody>
                        <a:bodyPr/>
                        <a:lstStyle/>
                        <a:p>
                          <a:r>
                            <a:rPr lang="ru-RU" sz="2100" b="1" i="1" kern="1200" dirty="0" smtClean="0">
                              <a:solidFill>
                                <a:schemeClr val="lt1"/>
                              </a:solidFill>
                              <a:effectLst/>
                              <a:latin typeface="+mn-lt"/>
                              <a:ea typeface="+mn-ea"/>
                              <a:cs typeface="+mn-cs"/>
                            </a:rPr>
                            <a:t>Закрытый ключ</a:t>
                          </a:r>
                          <a:endParaRPr lang="ru-RU" sz="2100" b="1" dirty="0"/>
                        </a:p>
                      </a:txBody>
                      <a:tcPr marL="108092" marR="108092" marT="54046" marB="54046"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100" b="0" i="1" smtClean="0">
                                        <a:latin typeface="Cambria Math" panose="02040503050406030204" pitchFamily="18" charset="0"/>
                                      </a:rPr>
                                    </m:ctrlPr>
                                  </m:dPr>
                                  <m:e>
                                    <m:r>
                                      <a:rPr lang="en-US" sz="2100" b="0" i="1" smtClean="0">
                                        <a:latin typeface="Cambria Math" panose="02040503050406030204" pitchFamily="18" charset="0"/>
                                      </a:rPr>
                                      <m:t>𝑑</m:t>
                                    </m:r>
                                    <m:r>
                                      <a:rPr lang="en-US" sz="2100" b="0" i="1" smtClean="0">
                                        <a:latin typeface="Cambria Math" panose="02040503050406030204" pitchFamily="18" charset="0"/>
                                      </a:rPr>
                                      <m:t>,</m:t>
                                    </m:r>
                                    <m:r>
                                      <a:rPr lang="en-US" sz="2100" b="0" i="1" smtClean="0">
                                        <a:latin typeface="Cambria Math" panose="02040503050406030204" pitchFamily="18" charset="0"/>
                                      </a:rPr>
                                      <m:t>𝑛</m:t>
                                    </m:r>
                                  </m:e>
                                </m:d>
                                <m:r>
                                  <a:rPr lang="en-US" sz="2100" b="0" i="1" smtClean="0">
                                    <a:latin typeface="Cambria Math" panose="02040503050406030204" pitchFamily="18" charset="0"/>
                                  </a:rPr>
                                  <m:t>={6111579,9173503</m:t>
                                </m:r>
                                <m:r>
                                  <a:rPr lang="en-US" sz="2100" b="0" i="0" smtClean="0">
                                    <a:latin typeface="Cambria Math" panose="02040503050406030204" pitchFamily="18" charset="0"/>
                                  </a:rPr>
                                  <m:t>}</m:t>
                                </m:r>
                              </m:oMath>
                            </m:oMathPara>
                          </a14:m>
                          <a:endParaRPr lang="ru-RU" sz="2100" dirty="0"/>
                        </a:p>
                      </a:txBody>
                      <a:tcPr marL="108092" marR="108092" marT="54046" marB="54046" anchor="ctr"/>
                    </a:tc>
                  </a:tr>
                  <a:tr h="784985">
                    <a:tc>
                      <a:txBody>
                        <a:bodyPr/>
                        <a:lstStyle/>
                        <a:p>
                          <a:r>
                            <a:rPr lang="ru-RU" sz="2100" b="0" i="0" kern="1200" dirty="0" err="1" smtClean="0">
                              <a:solidFill>
                                <a:schemeClr val="lt1"/>
                              </a:solidFill>
                              <a:effectLst/>
                              <a:latin typeface="+mn-lt"/>
                              <a:ea typeface="+mn-ea"/>
                              <a:cs typeface="+mn-cs"/>
                            </a:rPr>
                            <a:t>Шифротекст</a:t>
                          </a:r>
                          <a:endParaRPr lang="ru-RU" sz="2100" b="1" dirty="0"/>
                        </a:p>
                      </a:txBody>
                      <a:tcPr marL="108092" marR="108092" marT="54046" marB="54046"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100" b="0" i="1" smtClean="0">
                                    <a:latin typeface="Cambria Math" panose="02040503050406030204" pitchFamily="18" charset="0"/>
                                  </a:rPr>
                                  <m:t>с=</m:t>
                                </m:r>
                                <m:r>
                                  <a:rPr lang="en-US" sz="2100" b="0" i="1" smtClean="0">
                                    <a:latin typeface="Cambria Math" panose="02040503050406030204" pitchFamily="18" charset="0"/>
                                  </a:rPr>
                                  <m:t>4051753</m:t>
                                </m:r>
                              </m:oMath>
                            </m:oMathPara>
                          </a14:m>
                          <a:endParaRPr lang="ru-RU" sz="2100" dirty="0"/>
                        </a:p>
                      </a:txBody>
                      <a:tcPr marL="108092" marR="108092" marT="54046" marB="54046" anchor="ctr"/>
                    </a:tc>
                  </a:tr>
                  <a:tr h="1354904">
                    <a:tc>
                      <a:txBody>
                        <a:bodyPr/>
                        <a:lstStyle/>
                        <a:p>
                          <a:r>
                            <a:rPr lang="ru-RU" sz="2100" b="0" i="0" kern="1200" dirty="0" smtClean="0">
                              <a:solidFill>
                                <a:schemeClr val="lt1"/>
                              </a:solidFill>
                              <a:effectLst/>
                              <a:latin typeface="+mn-lt"/>
                              <a:ea typeface="+mn-ea"/>
                              <a:cs typeface="+mn-cs"/>
                            </a:rPr>
                            <a:t>Вычислить исходное сообщение</a:t>
                          </a:r>
                          <a:endParaRPr lang="ru-RU" sz="2100" b="1" dirty="0"/>
                        </a:p>
                      </a:txBody>
                      <a:tcPr marL="108092" marR="108092" marT="54046" marB="54046" anchor="ctr"/>
                    </a:tc>
                    <a:tc>
                      <a:txBody>
                        <a:bodyPr/>
                        <a:lstStyle/>
                        <a:p>
                          <a:pPr/>
                          <a14:m>
                            <m:oMathPara xmlns:m="http://schemas.openxmlformats.org/officeDocument/2006/math">
                              <m:oMathParaPr>
                                <m:jc m:val="centerGroup"/>
                              </m:oMathParaPr>
                              <m:oMath xmlns:m="http://schemas.openxmlformats.org/officeDocument/2006/math">
                                <m:r>
                                  <m:rPr>
                                    <m:sty m:val="p"/>
                                  </m:rPr>
                                  <a:rPr lang="en-US" sz="2100" b="0" i="1" smtClean="0">
                                    <a:latin typeface="Cambria Math" panose="02040503050406030204" pitchFamily="18" charset="0"/>
                                  </a:rPr>
                                  <m:t>m</m:t>
                                </m:r>
                                <m:r>
                                  <a:rPr lang="en-US" sz="2100" b="0" i="1" smtClean="0">
                                    <a:latin typeface="Cambria Math" panose="02040503050406030204" pitchFamily="18" charset="0"/>
                                  </a:rPr>
                                  <m:t>=</m:t>
                                </m:r>
                                <m:r>
                                  <a:rPr lang="en-US" sz="2100" b="0" i="1" smtClean="0">
                                    <a:latin typeface="Cambria Math" panose="02040503050406030204" pitchFamily="18" charset="0"/>
                                  </a:rPr>
                                  <m:t>𝐷</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𝑐</m:t>
                                    </m:r>
                                  </m:e>
                                </m:d>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𝑐</m:t>
                                    </m:r>
                                  </m:e>
                                  <m:sup>
                                    <m:r>
                                      <a:rPr lang="en-US" sz="2100" b="0" i="1" smtClean="0">
                                        <a:latin typeface="Cambria Math" panose="02040503050406030204" pitchFamily="18" charset="0"/>
                                      </a:rPr>
                                      <m:t>𝑑</m:t>
                                    </m:r>
                                  </m:sup>
                                </m:sSup>
                                <m:r>
                                  <a:rPr lang="en-US" sz="2100" b="0" i="1" smtClean="0">
                                    <a:latin typeface="Cambria Math" panose="02040503050406030204" pitchFamily="18" charset="0"/>
                                  </a:rPr>
                                  <m:t> </m:t>
                                </m:r>
                                <m:r>
                                  <a:rPr lang="en-US" sz="2100" b="0" i="1" smtClean="0">
                                    <a:latin typeface="Cambria Math" panose="02040503050406030204" pitchFamily="18" charset="0"/>
                                  </a:rPr>
                                  <m:t>𝑚𝑜𝑑</m:t>
                                </m:r>
                                <m:r>
                                  <a:rPr lang="en-US" sz="2100" b="0" i="1" smtClean="0">
                                    <a:latin typeface="Cambria Math" panose="02040503050406030204" pitchFamily="18" charset="0"/>
                                  </a:rPr>
                                  <m:t> </m:t>
                                </m:r>
                                <m:r>
                                  <a:rPr lang="en-US" sz="2100" b="0" i="1" smtClean="0">
                                    <a:latin typeface="Cambria Math" panose="02040503050406030204" pitchFamily="18" charset="0"/>
                                  </a:rPr>
                                  <m:t>𝑛</m:t>
                                </m:r>
                                <m:r>
                                  <a:rPr lang="en-US" sz="2100" b="0" i="1" smtClean="0">
                                    <a:latin typeface="Cambria Math" panose="02040503050406030204" pitchFamily="18" charset="0"/>
                                  </a:rPr>
                                  <m:t>=</m:t>
                                </m:r>
                              </m:oMath>
                            </m:oMathPara>
                          </a14:m>
                          <a:endParaRPr lang="en-US" sz="2100" b="0" dirty="0" smtClean="0"/>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4051753</m:t>
                                    </m:r>
                                  </m:e>
                                  <m:sup>
                                    <m:r>
                                      <a:rPr lang="en-US" sz="2100" b="0" i="1" smtClean="0">
                                        <a:latin typeface="Cambria Math" panose="02040503050406030204" pitchFamily="18" charset="0"/>
                                      </a:rPr>
                                      <m:t>611579</m:t>
                                    </m:r>
                                  </m:sup>
                                </m:sSup>
                                <m:r>
                                  <a:rPr lang="en-US" sz="2100" b="0" i="1" smtClean="0">
                                    <a:latin typeface="Cambria Math" panose="02040503050406030204" pitchFamily="18" charset="0"/>
                                  </a:rPr>
                                  <m:t>𝑚𝑜𝑑</m:t>
                                </m:r>
                                <m:r>
                                  <a:rPr lang="en-US" sz="2100" b="0" i="1" smtClean="0">
                                    <a:latin typeface="Cambria Math" panose="02040503050406030204" pitchFamily="18" charset="0"/>
                                  </a:rPr>
                                  <m:t> 9173503=111111</m:t>
                                </m:r>
                              </m:oMath>
                            </m:oMathPara>
                          </a14:m>
                          <a:endParaRPr lang="ru-RU" sz="2100" dirty="0"/>
                        </a:p>
                      </a:txBody>
                      <a:tcPr marL="108092" marR="108092" marT="54046" marB="54046" anchor="ctr"/>
                    </a:tc>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943623016"/>
                  </p:ext>
                </p:extLst>
              </p:nvPr>
            </p:nvGraphicFramePr>
            <p:xfrm>
              <a:off x="1156235" y="2986348"/>
              <a:ext cx="9608146" cy="2924874"/>
            </p:xfrm>
            <a:graphic>
              <a:graphicData uri="http://schemas.openxmlformats.org/drawingml/2006/table">
                <a:tbl>
                  <a:tblPr firstCol="1" bandRow="1">
                    <a:tableStyleId>{5C22544A-7EE6-4342-B048-85BDC9FD1C3A}</a:tableStyleId>
                  </a:tblPr>
                  <a:tblGrid>
                    <a:gridCol w="4804073"/>
                    <a:gridCol w="4804073"/>
                  </a:tblGrid>
                  <a:tr h="784985">
                    <a:tc>
                      <a:txBody>
                        <a:bodyPr/>
                        <a:lstStyle/>
                        <a:p>
                          <a:r>
                            <a:rPr lang="ru-RU" sz="2100" b="1" i="1" kern="1200" dirty="0" smtClean="0">
                              <a:solidFill>
                                <a:schemeClr val="lt1"/>
                              </a:solidFill>
                              <a:effectLst/>
                              <a:latin typeface="+mn-lt"/>
                              <a:ea typeface="+mn-ea"/>
                              <a:cs typeface="+mn-cs"/>
                            </a:rPr>
                            <a:t>Закрытый </a:t>
                          </a:r>
                          <a:r>
                            <a:rPr lang="ru-RU" sz="2100" b="1" i="1" kern="1200" dirty="0" smtClean="0">
                              <a:solidFill>
                                <a:schemeClr val="lt1"/>
                              </a:solidFill>
                              <a:effectLst/>
                              <a:latin typeface="+mn-lt"/>
                              <a:ea typeface="+mn-ea"/>
                              <a:cs typeface="+mn-cs"/>
                            </a:rPr>
                            <a:t>ключ</a:t>
                          </a:r>
                          <a:endParaRPr lang="ru-RU" sz="2100" b="1" dirty="0"/>
                        </a:p>
                      </a:txBody>
                      <a:tcPr marL="108092" marR="108092" marT="54046" marB="54046" anchor="ctr"/>
                    </a:tc>
                    <a:tc>
                      <a:txBody>
                        <a:bodyPr/>
                        <a:lstStyle/>
                        <a:p>
                          <a:endParaRPr lang="ru-RU"/>
                        </a:p>
                      </a:txBody>
                      <a:tcPr marL="108092" marR="108092" marT="54046" marB="54046" anchor="ctr">
                        <a:blipFill rotWithShape="0">
                          <a:blip r:embed="rId2"/>
                          <a:stretch>
                            <a:fillRect l="-100254" t="-775" r="-254" b="-274419"/>
                          </a:stretch>
                        </a:blipFill>
                      </a:tcPr>
                    </a:tc>
                  </a:tr>
                  <a:tr h="784985">
                    <a:tc>
                      <a:txBody>
                        <a:bodyPr/>
                        <a:lstStyle/>
                        <a:p>
                          <a:r>
                            <a:rPr lang="ru-RU" sz="2100" b="0" i="0" kern="1200" dirty="0" err="1" smtClean="0">
                              <a:solidFill>
                                <a:schemeClr val="lt1"/>
                              </a:solidFill>
                              <a:effectLst/>
                              <a:latin typeface="+mn-lt"/>
                              <a:ea typeface="+mn-ea"/>
                              <a:cs typeface="+mn-cs"/>
                            </a:rPr>
                            <a:t>Шифротекст</a:t>
                          </a:r>
                          <a:endParaRPr lang="ru-RU" sz="2100" b="1" dirty="0"/>
                        </a:p>
                      </a:txBody>
                      <a:tcPr marL="108092" marR="108092" marT="54046" marB="54046" anchor="ctr"/>
                    </a:tc>
                    <a:tc>
                      <a:txBody>
                        <a:bodyPr/>
                        <a:lstStyle/>
                        <a:p>
                          <a:endParaRPr lang="ru-RU"/>
                        </a:p>
                      </a:txBody>
                      <a:tcPr marL="108092" marR="108092" marT="54046" marB="54046" anchor="ctr">
                        <a:blipFill rotWithShape="0">
                          <a:blip r:embed="rId2"/>
                          <a:stretch>
                            <a:fillRect l="-100254" t="-100775" r="-254" b="-174419"/>
                          </a:stretch>
                        </a:blipFill>
                      </a:tcPr>
                    </a:tc>
                  </a:tr>
                  <a:tr h="1354904">
                    <a:tc>
                      <a:txBody>
                        <a:bodyPr/>
                        <a:lstStyle/>
                        <a:p>
                          <a:r>
                            <a:rPr lang="ru-RU" sz="2100" b="0" i="0" kern="1200" dirty="0" smtClean="0">
                              <a:solidFill>
                                <a:schemeClr val="lt1"/>
                              </a:solidFill>
                              <a:effectLst/>
                              <a:latin typeface="+mn-lt"/>
                              <a:ea typeface="+mn-ea"/>
                              <a:cs typeface="+mn-cs"/>
                            </a:rPr>
                            <a:t>Вычислить исходное сообщение</a:t>
                          </a:r>
                          <a:endParaRPr lang="ru-RU" sz="2100" b="1" dirty="0"/>
                        </a:p>
                      </a:txBody>
                      <a:tcPr marL="108092" marR="108092" marT="54046" marB="54046" anchor="ctr"/>
                    </a:tc>
                    <a:tc>
                      <a:txBody>
                        <a:bodyPr/>
                        <a:lstStyle/>
                        <a:p>
                          <a:endParaRPr lang="ru-RU"/>
                        </a:p>
                      </a:txBody>
                      <a:tcPr marL="108092" marR="108092" marT="54046" marB="54046" anchor="ctr">
                        <a:blipFill rotWithShape="0">
                          <a:blip r:embed="rId2"/>
                          <a:stretch>
                            <a:fillRect l="-100254" t="-116143" r="-254" b="-897"/>
                          </a:stretch>
                        </a:blipFill>
                      </a:tcPr>
                    </a:tc>
                  </a:tr>
                </a:tbl>
              </a:graphicData>
            </a:graphic>
          </p:graphicFrame>
        </mc:Fallback>
      </mc:AlternateContent>
    </p:spTree>
    <p:extLst>
      <p:ext uri="{BB962C8B-B14F-4D97-AF65-F5344CB8AC3E}">
        <p14:creationId xmlns:p14="http://schemas.microsoft.com/office/powerpoint/2010/main" val="2177508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Ассиметричные системы</a:t>
            </a:r>
            <a:r>
              <a:rPr lang="en-US" dirty="0" smtClean="0"/>
              <a:t>.</a:t>
            </a:r>
            <a:br>
              <a:rPr lang="en-US" dirty="0" smtClean="0"/>
            </a:br>
            <a:r>
              <a:rPr lang="ru-RU" dirty="0" smtClean="0"/>
              <a:t>Применение</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14</a:t>
            </a:fld>
            <a:endParaRPr lang="ru-RU"/>
          </a:p>
        </p:txBody>
      </p:sp>
      <p:sp>
        <p:nvSpPr>
          <p:cNvPr id="3" name="Объект 2"/>
          <p:cNvSpPr>
            <a:spLocks noGrp="1"/>
          </p:cNvSpPr>
          <p:nvPr>
            <p:ph idx="1"/>
          </p:nvPr>
        </p:nvSpPr>
        <p:spPr>
          <a:xfrm>
            <a:off x="1009933" y="2133600"/>
            <a:ext cx="9703559" cy="4512860"/>
          </a:xfrm>
        </p:spPr>
        <p:txBody>
          <a:bodyPr>
            <a:normAutofit/>
          </a:bodyPr>
          <a:lstStyle/>
          <a:p>
            <a:pPr marL="0" indent="0">
              <a:buNone/>
            </a:pPr>
            <a:r>
              <a:rPr lang="ru-RU" sz="2800" dirty="0"/>
              <a:t>Алгоритмы криптосистемы с открытым ключом можно </a:t>
            </a:r>
            <a:r>
              <a:rPr lang="ru-RU" sz="2800" dirty="0" smtClean="0"/>
              <a:t>использовать</a:t>
            </a:r>
            <a:r>
              <a:rPr lang="en-US" sz="2800" dirty="0"/>
              <a:t>:</a:t>
            </a:r>
            <a:endParaRPr lang="ru-RU" sz="2800" dirty="0"/>
          </a:p>
          <a:p>
            <a:pPr marL="514350" indent="-514350">
              <a:buFont typeface="+mj-lt"/>
              <a:buAutoNum type="arabicPeriod" startAt="3"/>
            </a:pPr>
            <a:endParaRPr lang="ru-RU" sz="2800" dirty="0"/>
          </a:p>
          <a:p>
            <a:r>
              <a:rPr lang="ru-RU" sz="2800" dirty="0"/>
              <a:t>как самостоятельное средство для защиты передаваемой и хранимой информации,</a:t>
            </a:r>
          </a:p>
          <a:p>
            <a:r>
              <a:rPr lang="ru-RU" sz="2800" dirty="0"/>
              <a:t>как средство распределения </a:t>
            </a:r>
            <a:r>
              <a:rPr lang="ru-RU" sz="2800" dirty="0" smtClean="0"/>
              <a:t>ключей</a:t>
            </a:r>
            <a:r>
              <a:rPr lang="en-US" sz="2800" dirty="0"/>
              <a:t>,</a:t>
            </a:r>
            <a:endParaRPr lang="en-US" sz="2800" dirty="0" smtClean="0"/>
          </a:p>
          <a:p>
            <a:r>
              <a:rPr lang="ru-RU" sz="2800" dirty="0" smtClean="0"/>
              <a:t>как </a:t>
            </a:r>
            <a:r>
              <a:rPr lang="ru-RU" sz="2800" dirty="0"/>
              <a:t>средство аутентификации пользователей.</a:t>
            </a:r>
          </a:p>
        </p:txBody>
      </p:sp>
    </p:spTree>
    <p:extLst>
      <p:ext uri="{BB962C8B-B14F-4D97-AF65-F5344CB8AC3E}">
        <p14:creationId xmlns:p14="http://schemas.microsoft.com/office/powerpoint/2010/main" val="112509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Ассиметричные системы</a:t>
            </a:r>
            <a:r>
              <a:rPr lang="en-US" dirty="0" smtClean="0"/>
              <a:t>.</a:t>
            </a:r>
            <a:br>
              <a:rPr lang="en-US" dirty="0" smtClean="0"/>
            </a:br>
            <a:r>
              <a:rPr lang="ru-RU" dirty="0" smtClean="0"/>
              <a:t>Недостатки</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15</a:t>
            </a:fld>
            <a:endParaRPr lang="ru-RU"/>
          </a:p>
        </p:txBody>
      </p:sp>
      <p:sp>
        <p:nvSpPr>
          <p:cNvPr id="3" name="Объект 2"/>
          <p:cNvSpPr>
            <a:spLocks noGrp="1"/>
          </p:cNvSpPr>
          <p:nvPr>
            <p:ph idx="1"/>
          </p:nvPr>
        </p:nvSpPr>
        <p:spPr>
          <a:xfrm>
            <a:off x="1009933" y="2133600"/>
            <a:ext cx="9703559" cy="4512860"/>
          </a:xfrm>
        </p:spPr>
        <p:txBody>
          <a:bodyPr>
            <a:normAutofit/>
          </a:bodyPr>
          <a:lstStyle/>
          <a:p>
            <a:pPr marL="0" indent="0">
              <a:buNone/>
            </a:pPr>
            <a:r>
              <a:rPr lang="ru-RU" sz="2800" dirty="0" smtClean="0"/>
              <a:t>Недостатки в сравнении с симметричными системами:</a:t>
            </a:r>
            <a:endParaRPr lang="ru-RU" sz="2800" dirty="0"/>
          </a:p>
          <a:p>
            <a:r>
              <a:rPr lang="ru-RU" sz="2800" dirty="0"/>
              <a:t>В алгоритм сложнее внести изменения.</a:t>
            </a:r>
          </a:p>
          <a:p>
            <a:r>
              <a:rPr lang="ru-RU" sz="2800" dirty="0"/>
              <a:t>Хотя сообщения надежно шифруются, но получатель и отправитель самим фактом пересылки шифрованного сообщения «засвечиваются».</a:t>
            </a:r>
          </a:p>
          <a:p>
            <a:r>
              <a:rPr lang="ru-RU" sz="2800" dirty="0"/>
              <a:t>Более длинные ключи. </a:t>
            </a:r>
          </a:p>
        </p:txBody>
      </p:sp>
    </p:spTree>
    <p:extLst>
      <p:ext uri="{BB962C8B-B14F-4D97-AF65-F5344CB8AC3E}">
        <p14:creationId xmlns:p14="http://schemas.microsoft.com/office/powerpoint/2010/main" val="18094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Ассиметричные системы</a:t>
            </a:r>
            <a:r>
              <a:rPr lang="en-US" dirty="0" smtClean="0"/>
              <a:t>.</a:t>
            </a:r>
            <a:br>
              <a:rPr lang="en-US" dirty="0" smtClean="0"/>
            </a:br>
            <a:r>
              <a:rPr lang="ru-RU" dirty="0" smtClean="0"/>
              <a:t>Недостатки</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16</a:t>
            </a:fld>
            <a:endParaRPr lang="ru-RU"/>
          </a:p>
        </p:txBody>
      </p:sp>
      <p:sp>
        <p:nvSpPr>
          <p:cNvPr id="3" name="Объект 2"/>
          <p:cNvSpPr>
            <a:spLocks noGrp="1"/>
          </p:cNvSpPr>
          <p:nvPr>
            <p:ph idx="1"/>
          </p:nvPr>
        </p:nvSpPr>
        <p:spPr>
          <a:xfrm>
            <a:off x="1009933" y="2133600"/>
            <a:ext cx="9703559" cy="4512860"/>
          </a:xfrm>
        </p:spPr>
        <p:txBody>
          <a:bodyPr>
            <a:normAutofit/>
          </a:bodyPr>
          <a:lstStyle/>
          <a:p>
            <a:pPr marL="0" indent="0">
              <a:buNone/>
            </a:pPr>
            <a:r>
              <a:rPr lang="ru-RU" sz="2800" dirty="0"/>
              <a:t>Ниже приведена таблица, сопоставляющая длину ключа симметричного алгоритма с длиной ключа RSA с аналогичной </a:t>
            </a:r>
            <a:r>
              <a:rPr lang="ru-RU" sz="2800" dirty="0" err="1"/>
              <a:t>криптостойкостью</a:t>
            </a:r>
            <a:r>
              <a:rPr lang="ru-RU" sz="2800" dirty="0"/>
              <a:t>:</a:t>
            </a:r>
          </a:p>
        </p:txBody>
      </p:sp>
      <p:graphicFrame>
        <p:nvGraphicFramePr>
          <p:cNvPr id="5" name="Таблица 4"/>
          <p:cNvGraphicFramePr>
            <a:graphicFrameLocks noGrp="1"/>
          </p:cNvGraphicFramePr>
          <p:nvPr>
            <p:extLst>
              <p:ext uri="{D42A27DB-BD31-4B8C-83A1-F6EECF244321}">
                <p14:modId xmlns:p14="http://schemas.microsoft.com/office/powerpoint/2010/main" val="1953802008"/>
              </p:ext>
            </p:extLst>
          </p:nvPr>
        </p:nvGraphicFramePr>
        <p:xfrm>
          <a:off x="1311579" y="3948411"/>
          <a:ext cx="8915400" cy="2194560"/>
        </p:xfrm>
        <a:graphic>
          <a:graphicData uri="http://schemas.openxmlformats.org/drawingml/2006/table">
            <a:tbl>
              <a:tblPr/>
              <a:tblGrid>
                <a:gridCol w="4457700"/>
                <a:gridCol w="4457700"/>
              </a:tblGrid>
              <a:tr h="0">
                <a:tc>
                  <a:txBody>
                    <a:bodyPr/>
                    <a:lstStyle/>
                    <a:p>
                      <a:pPr algn="ctr"/>
                      <a:r>
                        <a:rPr lang="ru-RU" dirty="0">
                          <a:effectLst/>
                        </a:rPr>
                        <a:t>Длина симметричного ключа, бит</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a:effectLst/>
                        </a:rPr>
                        <a:t>Длина ключа </a:t>
                      </a:r>
                      <a:r>
                        <a:rPr lang="en-US">
                          <a:effectLst/>
                        </a:rPr>
                        <a:t>RSA, </a:t>
                      </a:r>
                      <a:r>
                        <a:rPr lang="ru-RU">
                          <a:effectLst/>
                        </a:rPr>
                        <a:t>бит</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0">
                <a:tc>
                  <a:txBody>
                    <a:bodyPr/>
                    <a:lstStyle/>
                    <a:p>
                      <a:r>
                        <a:rPr lang="ru-RU">
                          <a:effectLst/>
                        </a:rPr>
                        <a:t>56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dirty="0">
                          <a:effectLst/>
                        </a:rPr>
                        <a:t>384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ru-RU">
                          <a:effectLst/>
                        </a:rPr>
                        <a:t>64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a:effectLst/>
                        </a:rPr>
                        <a:t>512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ru-RU">
                          <a:effectLst/>
                        </a:rPr>
                        <a:t>80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a:effectLst/>
                        </a:rPr>
                        <a:t>768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ru-RU">
                          <a:effectLst/>
                        </a:rPr>
                        <a:t>112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a:effectLst/>
                        </a:rPr>
                        <a:t>1792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ru-RU">
                          <a:effectLst/>
                        </a:rPr>
                        <a:t>128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dirty="0">
                          <a:effectLst/>
                        </a:rPr>
                        <a:t>2304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5820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Ассиметричные системы</a:t>
            </a:r>
            <a:r>
              <a:rPr lang="en-US" dirty="0" smtClean="0"/>
              <a:t>.</a:t>
            </a:r>
            <a:br>
              <a:rPr lang="en-US" dirty="0" smtClean="0"/>
            </a:br>
            <a:r>
              <a:rPr lang="ru-RU" dirty="0" smtClean="0"/>
              <a:t>Недостатки</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17</a:t>
            </a:fld>
            <a:endParaRPr lang="ru-RU"/>
          </a:p>
        </p:txBody>
      </p:sp>
      <p:sp>
        <p:nvSpPr>
          <p:cNvPr id="3" name="Объект 2"/>
          <p:cNvSpPr>
            <a:spLocks noGrp="1"/>
          </p:cNvSpPr>
          <p:nvPr>
            <p:ph idx="1"/>
          </p:nvPr>
        </p:nvSpPr>
        <p:spPr>
          <a:xfrm>
            <a:off x="1009933" y="2133600"/>
            <a:ext cx="9703559" cy="4512860"/>
          </a:xfrm>
        </p:spPr>
        <p:txBody>
          <a:bodyPr>
            <a:normAutofit/>
          </a:bodyPr>
          <a:lstStyle/>
          <a:p>
            <a:r>
              <a:rPr lang="ru-RU" sz="2800" dirty="0"/>
              <a:t>Шифрование-</a:t>
            </a:r>
            <a:r>
              <a:rPr lang="ru-RU" sz="2800" dirty="0" err="1"/>
              <a:t>расшифрование</a:t>
            </a:r>
            <a:r>
              <a:rPr lang="ru-RU" sz="2800" dirty="0"/>
              <a:t> с использованием пары ключей проходит на два-три порядка медленнее, чем шифрование-</a:t>
            </a:r>
            <a:r>
              <a:rPr lang="ru-RU" sz="2800" dirty="0" err="1"/>
              <a:t>расшифрование</a:t>
            </a:r>
            <a:r>
              <a:rPr lang="ru-RU" sz="2800" dirty="0"/>
              <a:t> того же текста симметричным алгоритмом.</a:t>
            </a:r>
          </a:p>
          <a:p>
            <a:r>
              <a:rPr lang="ru-RU" sz="2800" dirty="0"/>
              <a:t>Требуются существенно </a:t>
            </a:r>
            <a:r>
              <a:rPr lang="ru-RU" sz="2800" dirty="0" err="1"/>
              <a:t>бо́льшие</a:t>
            </a:r>
            <a:r>
              <a:rPr lang="ru-RU" sz="2800" dirty="0"/>
              <a:t> вычислительные ресурсы, поэтому на практике асимметричные криптосистемы используются в сочетании с другими алгоритмами</a:t>
            </a:r>
          </a:p>
        </p:txBody>
      </p:sp>
    </p:spTree>
    <p:extLst>
      <p:ext uri="{BB962C8B-B14F-4D97-AF65-F5344CB8AC3E}">
        <p14:creationId xmlns:p14="http://schemas.microsoft.com/office/powerpoint/2010/main" val="263170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Электронная цифровая подпись</a:t>
            </a:r>
            <a:endParaRPr lang="ru-RU" dirty="0"/>
          </a:p>
        </p:txBody>
      </p:sp>
      <p:sp>
        <p:nvSpPr>
          <p:cNvPr id="3" name="Объект 2"/>
          <p:cNvSpPr>
            <a:spLocks noGrp="1"/>
          </p:cNvSpPr>
          <p:nvPr>
            <p:ph idx="1"/>
          </p:nvPr>
        </p:nvSpPr>
        <p:spPr/>
        <p:txBody>
          <a:bodyPr>
            <a:normAutofit/>
          </a:bodyPr>
          <a:lstStyle/>
          <a:p>
            <a:pPr marL="0" indent="0">
              <a:buNone/>
            </a:pPr>
            <a:r>
              <a:rPr lang="ru-RU" sz="3200" dirty="0" smtClean="0"/>
              <a:t>Электронная </a:t>
            </a:r>
            <a:r>
              <a:rPr lang="ru-RU" sz="3200" dirty="0"/>
              <a:t>подпись предназначена для идентификации лица, подписавшего электронный документ, и является полноценной </a:t>
            </a:r>
            <a:r>
              <a:rPr lang="ru-RU" sz="3200" dirty="0" smtClean="0"/>
              <a:t>заменой </a:t>
            </a:r>
            <a:r>
              <a:rPr lang="ru-RU" sz="3200" dirty="0"/>
              <a:t>собственноручной подписи</a:t>
            </a:r>
          </a:p>
        </p:txBody>
      </p:sp>
      <p:sp>
        <p:nvSpPr>
          <p:cNvPr id="4" name="Номер слайда 3"/>
          <p:cNvSpPr>
            <a:spLocks noGrp="1"/>
          </p:cNvSpPr>
          <p:nvPr>
            <p:ph type="sldNum" sz="quarter" idx="12"/>
          </p:nvPr>
        </p:nvSpPr>
        <p:spPr/>
        <p:txBody>
          <a:bodyPr/>
          <a:lstStyle/>
          <a:p>
            <a:fld id="{1A6426DB-66A6-492E-A172-7D8A0019AE35}" type="slidenum">
              <a:rPr lang="ru-RU" smtClean="0"/>
              <a:t>18</a:t>
            </a:fld>
            <a:endParaRPr lang="ru-RU" dirty="0"/>
          </a:p>
        </p:txBody>
      </p:sp>
    </p:spTree>
    <p:extLst>
      <p:ext uri="{BB962C8B-B14F-4D97-AF65-F5344CB8AC3E}">
        <p14:creationId xmlns:p14="http://schemas.microsoft.com/office/powerpoint/2010/main" val="3204222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Электронная цифровая подпись</a:t>
            </a:r>
            <a:endParaRPr lang="ru-RU" dirty="0"/>
          </a:p>
        </p:txBody>
      </p:sp>
      <p:sp>
        <p:nvSpPr>
          <p:cNvPr id="3" name="Объект 2"/>
          <p:cNvSpPr>
            <a:spLocks noGrp="1"/>
          </p:cNvSpPr>
          <p:nvPr>
            <p:ph idx="1"/>
          </p:nvPr>
        </p:nvSpPr>
        <p:spPr/>
        <p:txBody>
          <a:bodyPr>
            <a:noAutofit/>
          </a:bodyPr>
          <a:lstStyle/>
          <a:p>
            <a:pPr marL="0" indent="0">
              <a:buNone/>
            </a:pPr>
            <a:r>
              <a:rPr lang="ru-RU" sz="2800" dirty="0"/>
              <a:t>Использование электронной подписи позволяет осуществить:</a:t>
            </a:r>
          </a:p>
          <a:p>
            <a:r>
              <a:rPr lang="ru-RU" sz="2800" dirty="0"/>
              <a:t>Контроль целостности передаваемого </a:t>
            </a:r>
            <a:r>
              <a:rPr lang="ru-RU" sz="2800" dirty="0" smtClean="0"/>
              <a:t>документа.</a:t>
            </a:r>
            <a:endParaRPr lang="ru-RU" sz="2800" dirty="0"/>
          </a:p>
          <a:p>
            <a:r>
              <a:rPr lang="ru-RU" sz="2800" dirty="0"/>
              <a:t>Защиту от изменений (подделки) </a:t>
            </a:r>
            <a:r>
              <a:rPr lang="ru-RU" sz="2800" dirty="0" smtClean="0"/>
              <a:t>документа.</a:t>
            </a:r>
          </a:p>
          <a:p>
            <a:r>
              <a:rPr lang="ru-RU" sz="2800" dirty="0"/>
              <a:t>Невозможность отказа от авторства. </a:t>
            </a:r>
            <a:endParaRPr lang="ru-RU" sz="2800" dirty="0" smtClean="0"/>
          </a:p>
          <a:p>
            <a:r>
              <a:rPr lang="ru-RU" sz="2800" dirty="0" smtClean="0"/>
              <a:t>Доказательное </a:t>
            </a:r>
            <a:r>
              <a:rPr lang="ru-RU" sz="2800" dirty="0"/>
              <a:t>подтверждение авторства </a:t>
            </a:r>
            <a:r>
              <a:rPr lang="ru-RU" sz="2800" dirty="0" smtClean="0"/>
              <a:t>документа.</a:t>
            </a:r>
            <a:endParaRPr lang="ru-RU" sz="2800" dirty="0"/>
          </a:p>
          <a:p>
            <a:endParaRPr lang="ru-RU" sz="2800" dirty="0"/>
          </a:p>
        </p:txBody>
      </p:sp>
      <p:sp>
        <p:nvSpPr>
          <p:cNvPr id="4" name="Номер слайда 3"/>
          <p:cNvSpPr>
            <a:spLocks noGrp="1"/>
          </p:cNvSpPr>
          <p:nvPr>
            <p:ph type="sldNum" sz="quarter" idx="12"/>
          </p:nvPr>
        </p:nvSpPr>
        <p:spPr/>
        <p:txBody>
          <a:bodyPr/>
          <a:lstStyle/>
          <a:p>
            <a:fld id="{1A6426DB-66A6-492E-A172-7D8A0019AE35}" type="slidenum">
              <a:rPr lang="ru-RU" smtClean="0"/>
              <a:t>19</a:t>
            </a:fld>
            <a:endParaRPr lang="ru-RU" dirty="0"/>
          </a:p>
        </p:txBody>
      </p:sp>
    </p:spTree>
    <p:extLst>
      <p:ext uri="{BB962C8B-B14F-4D97-AF65-F5344CB8AC3E}">
        <p14:creationId xmlns:p14="http://schemas.microsoft.com/office/powerpoint/2010/main" val="426610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Ассиметричные системы</a:t>
            </a:r>
            <a:endParaRPr lang="ru-RU" dirty="0"/>
          </a:p>
        </p:txBody>
      </p:sp>
      <p:sp>
        <p:nvSpPr>
          <p:cNvPr id="3" name="Объект 2"/>
          <p:cNvSpPr>
            <a:spLocks noGrp="1"/>
          </p:cNvSpPr>
          <p:nvPr>
            <p:ph idx="1"/>
          </p:nvPr>
        </p:nvSpPr>
        <p:spPr/>
        <p:txBody>
          <a:bodyPr>
            <a:normAutofit/>
          </a:bodyPr>
          <a:lstStyle/>
          <a:p>
            <a:pPr marL="0" indent="0">
              <a:buNone/>
            </a:pPr>
            <a:r>
              <a:rPr lang="ru-RU" sz="2800" dirty="0"/>
              <a:t>система шифрования </a:t>
            </a:r>
            <a:r>
              <a:rPr lang="ru-RU" sz="2800" dirty="0" smtClean="0"/>
              <a:t>при </a:t>
            </a:r>
            <a:r>
              <a:rPr lang="ru-RU" sz="2800" dirty="0"/>
              <a:t>которой </a:t>
            </a:r>
            <a:r>
              <a:rPr lang="ru-RU" sz="2800" b="1" i="1" dirty="0"/>
              <a:t>открытый ключ</a:t>
            </a:r>
            <a:r>
              <a:rPr lang="ru-RU" sz="2800" b="1" dirty="0"/>
              <a:t> </a:t>
            </a:r>
            <a:r>
              <a:rPr lang="ru-RU" sz="2800" dirty="0"/>
              <a:t>передаётся по открытому </a:t>
            </a:r>
            <a:r>
              <a:rPr lang="ru-RU" sz="2800" dirty="0" smtClean="0"/>
              <a:t>каналу </a:t>
            </a:r>
            <a:r>
              <a:rPr lang="ru-RU" sz="2800" dirty="0"/>
              <a:t>и используется </a:t>
            </a:r>
            <a:r>
              <a:rPr lang="ru-RU" sz="2800" dirty="0" smtClean="0"/>
              <a:t>для </a:t>
            </a:r>
            <a:r>
              <a:rPr lang="ru-RU" sz="2800" dirty="0"/>
              <a:t>шифрования сообщения.</a:t>
            </a:r>
          </a:p>
        </p:txBody>
      </p:sp>
      <p:sp>
        <p:nvSpPr>
          <p:cNvPr id="4" name="Номер слайда 3"/>
          <p:cNvSpPr>
            <a:spLocks noGrp="1"/>
          </p:cNvSpPr>
          <p:nvPr>
            <p:ph type="sldNum" sz="quarter" idx="12"/>
          </p:nvPr>
        </p:nvSpPr>
        <p:spPr/>
        <p:txBody>
          <a:bodyPr/>
          <a:lstStyle/>
          <a:p>
            <a:fld id="{1A6426DB-66A6-492E-A172-7D8A0019AE35}" type="slidenum">
              <a:rPr lang="ru-RU" smtClean="0"/>
              <a:t>2</a:t>
            </a:fld>
            <a:endParaRPr lang="ru-RU"/>
          </a:p>
        </p:txBody>
      </p:sp>
    </p:spTree>
    <p:extLst>
      <p:ext uri="{BB962C8B-B14F-4D97-AF65-F5344CB8AC3E}">
        <p14:creationId xmlns:p14="http://schemas.microsoft.com/office/powerpoint/2010/main" val="1401088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Электронная цифровая подпись</a:t>
            </a:r>
            <a:endParaRPr lang="ru-RU" dirty="0"/>
          </a:p>
        </p:txBody>
      </p:sp>
      <p:sp>
        <p:nvSpPr>
          <p:cNvPr id="3" name="Объект 2"/>
          <p:cNvSpPr>
            <a:spLocks noGrp="1"/>
          </p:cNvSpPr>
          <p:nvPr>
            <p:ph idx="1"/>
          </p:nvPr>
        </p:nvSpPr>
        <p:spPr/>
        <p:txBody>
          <a:bodyPr>
            <a:noAutofit/>
          </a:bodyPr>
          <a:lstStyle/>
          <a:p>
            <a:endParaRPr lang="ru-RU" sz="2800" dirty="0"/>
          </a:p>
        </p:txBody>
      </p:sp>
      <p:sp>
        <p:nvSpPr>
          <p:cNvPr id="4" name="Номер слайда 3"/>
          <p:cNvSpPr>
            <a:spLocks noGrp="1"/>
          </p:cNvSpPr>
          <p:nvPr>
            <p:ph type="sldNum" sz="quarter" idx="12"/>
          </p:nvPr>
        </p:nvSpPr>
        <p:spPr/>
        <p:txBody>
          <a:bodyPr/>
          <a:lstStyle/>
          <a:p>
            <a:fld id="{1A6426DB-66A6-492E-A172-7D8A0019AE35}" type="slidenum">
              <a:rPr lang="ru-RU" smtClean="0"/>
              <a:t>20</a:t>
            </a:fld>
            <a:endParaRPr lang="ru-RU" dirty="0"/>
          </a:p>
        </p:txBody>
      </p:sp>
      <p:pic>
        <p:nvPicPr>
          <p:cNvPr id="1026" name="Picture 2" descr="File:Public key signature with transmission and check light-ru-render.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055" y="2460560"/>
            <a:ext cx="10412341" cy="312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24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Ассиметричные системы</a:t>
            </a:r>
            <a:endParaRPr lang="ru-RU" dirty="0"/>
          </a:p>
        </p:txBody>
      </p:sp>
      <p:sp>
        <p:nvSpPr>
          <p:cNvPr id="3" name="Объект 2"/>
          <p:cNvSpPr>
            <a:spLocks noGrp="1"/>
          </p:cNvSpPr>
          <p:nvPr>
            <p:ph idx="1"/>
          </p:nvPr>
        </p:nvSpPr>
        <p:spPr/>
        <p:txBody>
          <a:bodyPr>
            <a:normAutofit/>
          </a:bodyPr>
          <a:lstStyle/>
          <a:p>
            <a:pPr marL="0" indent="0">
              <a:buNone/>
            </a:pPr>
            <a:r>
              <a:rPr lang="ru-RU" sz="2800" dirty="0" smtClean="0"/>
              <a:t>Основана на идее </a:t>
            </a:r>
            <a:r>
              <a:rPr lang="ru-RU" sz="2800" b="1" dirty="0" smtClean="0"/>
              <a:t>односторонней функции,</a:t>
            </a:r>
            <a:r>
              <a:rPr lang="ru-RU" sz="2800" dirty="0" smtClean="0"/>
              <a:t> то </a:t>
            </a:r>
            <a:r>
              <a:rPr lang="ru-RU" sz="2800" dirty="0"/>
              <a:t>есть таких функций f(x), что по известному x довольно просто найти значение f(x), тогда как определение x из f(x) невозможно за разумный срок</a:t>
            </a:r>
            <a:r>
              <a:rPr lang="ru-RU" sz="2800" dirty="0" smtClean="0"/>
              <a:t>.</a:t>
            </a:r>
          </a:p>
          <a:p>
            <a:pPr marL="0" indent="0">
              <a:buNone/>
            </a:pPr>
            <a:r>
              <a:rPr lang="ru-RU" sz="2800" b="1" dirty="0">
                <a:solidFill>
                  <a:schemeClr val="tx1"/>
                </a:solidFill>
              </a:rPr>
              <a:t>Лазейка</a:t>
            </a:r>
            <a:r>
              <a:rPr lang="ru-RU" sz="2800" dirty="0">
                <a:solidFill>
                  <a:schemeClr val="tx1"/>
                </a:solidFill>
              </a:rPr>
              <a:t> — это некий секрет, который помогает расшифровать.</a:t>
            </a:r>
            <a:endParaRPr lang="ru-RU" sz="2800" dirty="0"/>
          </a:p>
        </p:txBody>
      </p:sp>
      <p:sp>
        <p:nvSpPr>
          <p:cNvPr id="4" name="Номер слайда 3"/>
          <p:cNvSpPr>
            <a:spLocks noGrp="1"/>
          </p:cNvSpPr>
          <p:nvPr>
            <p:ph type="sldNum" sz="quarter" idx="12"/>
          </p:nvPr>
        </p:nvSpPr>
        <p:spPr/>
        <p:txBody>
          <a:bodyPr/>
          <a:lstStyle/>
          <a:p>
            <a:fld id="{1A6426DB-66A6-492E-A172-7D8A0019AE35}" type="slidenum">
              <a:rPr lang="ru-RU" smtClean="0"/>
              <a:t>3</a:t>
            </a:fld>
            <a:endParaRPr lang="ru-RU"/>
          </a:p>
        </p:txBody>
      </p:sp>
    </p:spTree>
    <p:extLst>
      <p:ext uri="{BB962C8B-B14F-4D97-AF65-F5344CB8AC3E}">
        <p14:creationId xmlns:p14="http://schemas.microsoft.com/office/powerpoint/2010/main" val="291981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Ассиметричные системы</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sz="2800" dirty="0" smtClean="0"/>
                  <a:t>Пусть пользователь </a:t>
                </a:r>
                <a:r>
                  <a:rPr lang="ru-RU" sz="2800" b="1" i="1" dirty="0" smtClean="0"/>
                  <a:t>«Алиса» </a:t>
                </a:r>
                <a:r>
                  <a:rPr lang="ru-RU" sz="2800" dirty="0" smtClean="0"/>
                  <a:t>придумала пароль </a:t>
                </a:r>
                <a:r>
                  <a:rPr lang="ru-RU" sz="2800" b="1" i="1" dirty="0" smtClean="0"/>
                  <a:t>«гладиолус». </a:t>
                </a:r>
                <a:r>
                  <a:rPr lang="ru-RU" sz="2800" dirty="0" smtClean="0"/>
                  <a:t>Функция от пары данных </a:t>
                </a:r>
                <a:r>
                  <a:rPr lang="ru-RU" sz="2800" b="1" i="1" dirty="0" smtClean="0"/>
                  <a:t>«</a:t>
                </a:r>
                <a:r>
                  <a:rPr lang="ru-RU" sz="2800" b="1" i="1" dirty="0" err="1" smtClean="0"/>
                  <a:t>Алиса_гладиолус</a:t>
                </a:r>
                <a:r>
                  <a:rPr lang="ru-RU" sz="2800" b="1" i="1" dirty="0" smtClean="0"/>
                  <a:t>» </a:t>
                </a:r>
                <a:r>
                  <a:rPr lang="ru-RU" sz="2800" dirty="0" smtClean="0"/>
                  <a:t>будет давать результат </a:t>
                </a:r>
                <a:r>
                  <a:rPr lang="ru-RU" sz="2800" b="1" dirty="0" smtClean="0"/>
                  <a:t>«ромашка».</a:t>
                </a:r>
              </a:p>
              <a:p>
                <a:pPr marL="0"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𝒇</m:t>
                      </m:r>
                      <m:r>
                        <m:rPr>
                          <m:nor/>
                        </m:rPr>
                        <a:rPr lang="en-US" sz="2800" b="1" i="1" smtClean="0">
                          <a:latin typeface="Cambria Math" panose="02040503050406030204" pitchFamily="18" charset="0"/>
                        </a:rPr>
                        <m:t>(</m:t>
                      </m:r>
                      <m:r>
                        <m:rPr>
                          <m:nor/>
                        </m:rPr>
                        <a:rPr lang="ru-RU" sz="2800" b="1" i="1" dirty="0"/>
                        <m:t>Алиса_гладиолус</m:t>
                      </m:r>
                      <m:r>
                        <a:rPr lang="en-US" sz="2800" b="1" i="1" dirty="0" smtClean="0">
                          <a:latin typeface="Cambria Math" panose="02040503050406030204" pitchFamily="18" charset="0"/>
                        </a:rPr>
                        <m:t>)=</m:t>
                      </m:r>
                      <m:r>
                        <a:rPr lang="ru-RU" sz="2800" b="1" i="1" dirty="0" smtClean="0">
                          <a:latin typeface="Cambria Math" panose="02040503050406030204" pitchFamily="18" charset="0"/>
                        </a:rPr>
                        <m:t>"ромашка"</m:t>
                      </m:r>
                    </m:oMath>
                  </m:oMathPara>
                </a14:m>
                <a:endParaRPr lang="ru-RU" sz="2800" b="1" dirty="0" smtClean="0"/>
              </a:p>
              <a:p>
                <a:pPr marL="0" indent="0">
                  <a:buNone/>
                </a:pPr>
                <a:endParaRPr lang="ru-RU" sz="2800" b="1"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436" t="-1613" r="-27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1A6426DB-66A6-492E-A172-7D8A0019AE35}" type="slidenum">
              <a:rPr lang="ru-RU" smtClean="0"/>
              <a:t>4</a:t>
            </a:fld>
            <a:endParaRPr lang="ru-RU"/>
          </a:p>
        </p:txBody>
      </p:sp>
    </p:spTree>
    <p:extLst>
      <p:ext uri="{BB962C8B-B14F-4D97-AF65-F5344CB8AC3E}">
        <p14:creationId xmlns:p14="http://schemas.microsoft.com/office/powerpoint/2010/main" val="5733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Ассиметричные системы</a:t>
            </a:r>
            <a:endParaRPr lang="ru-RU" dirty="0"/>
          </a:p>
        </p:txBody>
      </p:sp>
      <mc:AlternateContent xmlns:mc="http://schemas.openxmlformats.org/markup-compatibility/2006" xmlns:a14="http://schemas.microsoft.com/office/drawing/2010/main">
        <mc:Choice Requires="a14">
          <p:graphicFrame>
            <p:nvGraphicFramePr>
              <p:cNvPr id="5" name="Объект 4"/>
              <p:cNvGraphicFramePr>
                <a:graphicFrameLocks noGrp="1"/>
              </p:cNvGraphicFramePr>
              <p:nvPr>
                <p:ph idx="1"/>
                <p:extLst>
                  <p:ext uri="{D42A27DB-BD31-4B8C-83A1-F6EECF244321}">
                    <p14:modId xmlns:p14="http://schemas.microsoft.com/office/powerpoint/2010/main" val="3974082722"/>
                  </p:ext>
                </p:extLst>
              </p:nvPr>
            </p:nvGraphicFramePr>
            <p:xfrm>
              <a:off x="2207076" y="4552258"/>
              <a:ext cx="8915400" cy="1097280"/>
            </p:xfrm>
            <a:graphic>
              <a:graphicData uri="http://schemas.openxmlformats.org/drawingml/2006/table">
                <a:tbl>
                  <a:tblPr/>
                  <a:tblGrid>
                    <a:gridCol w="4457700"/>
                    <a:gridCol w="4457700"/>
                  </a:tblGrid>
                  <a:tr h="0">
                    <a:tc>
                      <a:txBody>
                        <a:bodyPr/>
                        <a:lstStyle/>
                        <a:p>
                          <a:r>
                            <a:rPr lang="ru-RU" dirty="0">
                              <a:effectLst/>
                            </a:rPr>
                            <a:t>Имя</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pPr/>
                          <a14:m>
                            <m:oMathPara xmlns:m="http://schemas.openxmlformats.org/officeDocument/2006/math">
                              <m:oMathParaPr>
                                <m:jc m:val="centerGroup"/>
                              </m:oMathParaPr>
                              <m:oMath xmlns:m="http://schemas.openxmlformats.org/officeDocument/2006/math">
                                <m:r>
                                  <a:rPr lang="en-US" b="0" i="1" smtClean="0">
                                    <a:effectLst/>
                                    <a:latin typeface="Cambria Math" panose="02040503050406030204" pitchFamily="18" charset="0"/>
                                  </a:rPr>
                                  <m:t>𝑓</m:t>
                                </m:r>
                                <m:r>
                                  <a:rPr lang="en-US" b="0" i="1" smtClean="0">
                                    <a:effectLst/>
                                    <a:latin typeface="Cambria Math" panose="02040503050406030204" pitchFamily="18" charset="0"/>
                                  </a:rPr>
                                  <m:t>(имя_пароль)</m:t>
                                </m:r>
                              </m:oMath>
                            </m:oMathPara>
                          </a14:m>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r>
                  <a:tr h="0">
                    <a:tc>
                      <a:txBody>
                        <a:bodyPr/>
                        <a:lstStyle/>
                        <a:p>
                          <a:r>
                            <a:rPr lang="ru-RU" b="1">
                              <a:effectLst/>
                            </a:rPr>
                            <a:t>АЛИСА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a:effectLst/>
                            </a:rPr>
                            <a:t>РОМАШКА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r>
                            <a:rPr lang="ru-RU" b="1">
                              <a:effectLst/>
                            </a:rPr>
                            <a:t>БОБ</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dirty="0">
                              <a:effectLst/>
                            </a:rPr>
                            <a:t>НАРЦИСС</a:t>
                          </a:r>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mc:Choice>
        <mc:Fallback xmlns="">
          <p:graphicFrame>
            <p:nvGraphicFramePr>
              <p:cNvPr id="5" name="Объект 4"/>
              <p:cNvGraphicFramePr>
                <a:graphicFrameLocks noGrp="1"/>
              </p:cNvGraphicFramePr>
              <p:nvPr>
                <p:ph idx="1"/>
                <p:extLst>
                  <p:ext uri="{D42A27DB-BD31-4B8C-83A1-F6EECF244321}">
                    <p14:modId xmlns:p14="http://schemas.microsoft.com/office/powerpoint/2010/main" val="3974082722"/>
                  </p:ext>
                </p:extLst>
              </p:nvPr>
            </p:nvGraphicFramePr>
            <p:xfrm>
              <a:off x="2207076" y="4552258"/>
              <a:ext cx="8915400" cy="1097280"/>
            </p:xfrm>
            <a:graphic>
              <a:graphicData uri="http://schemas.openxmlformats.org/drawingml/2006/table">
                <a:tbl>
                  <a:tblPr/>
                  <a:tblGrid>
                    <a:gridCol w="4457700"/>
                    <a:gridCol w="4457700"/>
                  </a:tblGrid>
                  <a:tr h="365760">
                    <a:tc>
                      <a:txBody>
                        <a:bodyPr/>
                        <a:lstStyle/>
                        <a:p>
                          <a:r>
                            <a:rPr lang="ru-RU" dirty="0">
                              <a:effectLst/>
                            </a:rPr>
                            <a:t>Имя</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endParaRPr lang="ru-RU"/>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blipFill rotWithShape="0">
                          <a:blip r:embed="rId4"/>
                          <a:stretch>
                            <a:fillRect l="-100274" t="-8333" r="-274" b="-228333"/>
                          </a:stretch>
                        </a:blipFill>
                      </a:tcPr>
                    </a:tc>
                  </a:tr>
                  <a:tr h="365760">
                    <a:tc>
                      <a:txBody>
                        <a:bodyPr/>
                        <a:lstStyle/>
                        <a:p>
                          <a:r>
                            <a:rPr lang="ru-RU" b="1">
                              <a:effectLst/>
                            </a:rPr>
                            <a:t>АЛИСА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a:effectLst/>
                            </a:rPr>
                            <a:t>РОМАШКА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760">
                    <a:tc>
                      <a:txBody>
                        <a:bodyPr/>
                        <a:lstStyle/>
                        <a:p>
                          <a:r>
                            <a:rPr lang="ru-RU" b="1">
                              <a:effectLst/>
                            </a:rPr>
                            <a:t>БОБ</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dirty="0">
                              <a:effectLst/>
                            </a:rPr>
                            <a:t>НАРЦИСС</a:t>
                          </a:r>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mc:Fallback>
      </mc:AlternateContent>
      <p:sp>
        <p:nvSpPr>
          <p:cNvPr id="4" name="Номер слайда 3"/>
          <p:cNvSpPr>
            <a:spLocks noGrp="1"/>
          </p:cNvSpPr>
          <p:nvPr>
            <p:ph type="sldNum" sz="quarter" idx="12"/>
          </p:nvPr>
        </p:nvSpPr>
        <p:spPr/>
        <p:txBody>
          <a:bodyPr/>
          <a:lstStyle/>
          <a:p>
            <a:fld id="{1A6426DB-66A6-492E-A172-7D8A0019AE35}" type="slidenum">
              <a:rPr lang="ru-RU" smtClean="0"/>
              <a:t>5</a:t>
            </a:fld>
            <a:endParaRPr lang="ru-RU"/>
          </a:p>
        </p:txBody>
      </p:sp>
      <p:pic>
        <p:nvPicPr>
          <p:cNvPr id="1025" name="Picture 1" descr="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 cy="171450"/>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2210937" y="3844835"/>
            <a:ext cx="6105286" cy="369332"/>
          </a:xfrm>
          <a:prstGeom prst="rect">
            <a:avLst/>
          </a:prstGeom>
        </p:spPr>
        <p:txBody>
          <a:bodyPr wrap="square">
            <a:spAutoFit/>
          </a:bodyPr>
          <a:lstStyle/>
          <a:p>
            <a:r>
              <a:rPr lang="ru-RU" dirty="0" smtClean="0">
                <a:solidFill>
                  <a:srgbClr val="252525"/>
                </a:solidFill>
                <a:latin typeface="Arial" panose="020B0604020202020204" pitchFamily="34" charset="0"/>
              </a:rPr>
              <a:t>Файл </a:t>
            </a:r>
            <a:r>
              <a:rPr lang="ru-RU" dirty="0">
                <a:solidFill>
                  <a:srgbClr val="252525"/>
                </a:solidFill>
                <a:latin typeface="Arial" panose="020B0604020202020204" pitchFamily="34" charset="0"/>
              </a:rPr>
              <a:t>паролей примет следующий вид:</a:t>
            </a:r>
            <a:endParaRPr lang="ru-RU" dirty="0"/>
          </a:p>
        </p:txBody>
      </p:sp>
      <p:graphicFrame>
        <p:nvGraphicFramePr>
          <p:cNvPr id="7" name="Таблица 6"/>
          <p:cNvGraphicFramePr>
            <a:graphicFrameLocks noGrp="1"/>
          </p:cNvGraphicFramePr>
          <p:nvPr>
            <p:extLst>
              <p:ext uri="{D42A27DB-BD31-4B8C-83A1-F6EECF244321}">
                <p14:modId xmlns:p14="http://schemas.microsoft.com/office/powerpoint/2010/main" val="3349993136"/>
              </p:ext>
            </p:extLst>
          </p:nvPr>
        </p:nvGraphicFramePr>
        <p:xfrm>
          <a:off x="2210937" y="2705133"/>
          <a:ext cx="8915400" cy="771212"/>
        </p:xfrm>
        <a:graphic>
          <a:graphicData uri="http://schemas.openxmlformats.org/drawingml/2006/table">
            <a:tbl>
              <a:tblPr/>
              <a:tblGrid>
                <a:gridCol w="4457700"/>
                <a:gridCol w="4457700"/>
              </a:tblGrid>
              <a:tr h="405452">
                <a:tc>
                  <a:txBody>
                    <a:bodyPr/>
                    <a:lstStyle/>
                    <a:p>
                      <a:pPr algn="l"/>
                      <a:r>
                        <a:rPr lang="ru-RU" dirty="0">
                          <a:effectLst/>
                        </a:rPr>
                        <a:t>Имя:</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r>
                        <a:rPr lang="ru-RU" b="1">
                          <a:effectLst/>
                        </a:rPr>
                        <a:t>АЛИСА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a:r>
                        <a:rPr lang="ru-RU" dirty="0">
                          <a:effectLst/>
                        </a:rPr>
                        <a:t>Пароль:</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r>
                        <a:rPr lang="ru-RU" b="1" dirty="0">
                          <a:effectLst/>
                        </a:rPr>
                        <a:t>ГЛАДИОЛУС</a:t>
                      </a:r>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9" name="Прямоугольник 8"/>
          <p:cNvSpPr/>
          <p:nvPr/>
        </p:nvSpPr>
        <p:spPr>
          <a:xfrm>
            <a:off x="2210937" y="2070626"/>
            <a:ext cx="6105286" cy="369332"/>
          </a:xfrm>
          <a:prstGeom prst="rect">
            <a:avLst/>
          </a:prstGeom>
        </p:spPr>
        <p:txBody>
          <a:bodyPr wrap="square">
            <a:spAutoFit/>
          </a:bodyPr>
          <a:lstStyle/>
          <a:p>
            <a:r>
              <a:rPr lang="ru-RU" dirty="0" smtClean="0">
                <a:solidFill>
                  <a:srgbClr val="252525"/>
                </a:solidFill>
                <a:latin typeface="Arial" panose="020B0604020202020204" pitchFamily="34" charset="0"/>
              </a:rPr>
              <a:t>Логин пароль для входа в систему:</a:t>
            </a:r>
            <a:endParaRPr lang="ru-RU" dirty="0"/>
          </a:p>
        </p:txBody>
      </p:sp>
    </p:spTree>
    <p:extLst>
      <p:ext uri="{BB962C8B-B14F-4D97-AF65-F5344CB8AC3E}">
        <p14:creationId xmlns:p14="http://schemas.microsoft.com/office/powerpoint/2010/main" val="358027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Ассиметричные системы</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6</a:t>
            </a:fld>
            <a:endParaRPr lang="ru-RU"/>
          </a:p>
        </p:txBody>
      </p:sp>
      <p:pic>
        <p:nvPicPr>
          <p:cNvPr id="1025" name="Picture 1" descr="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 cy="171450"/>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2210937" y="3844835"/>
            <a:ext cx="6105286" cy="369332"/>
          </a:xfrm>
          <a:prstGeom prst="rect">
            <a:avLst/>
          </a:prstGeom>
        </p:spPr>
        <p:txBody>
          <a:bodyPr wrap="square">
            <a:spAutoFit/>
          </a:bodyPr>
          <a:lstStyle/>
          <a:p>
            <a:r>
              <a:rPr lang="ru-RU" dirty="0" smtClean="0">
                <a:solidFill>
                  <a:srgbClr val="252525"/>
                </a:solidFill>
                <a:latin typeface="Arial" panose="020B0604020202020204" pitchFamily="34" charset="0"/>
              </a:rPr>
              <a:t>Файл </a:t>
            </a:r>
            <a:r>
              <a:rPr lang="ru-RU" dirty="0">
                <a:solidFill>
                  <a:srgbClr val="252525"/>
                </a:solidFill>
                <a:latin typeface="Arial" panose="020B0604020202020204" pitchFamily="34" charset="0"/>
              </a:rPr>
              <a:t>паролей примет следующий вид:</a:t>
            </a:r>
            <a:endParaRPr lang="ru-RU" dirty="0"/>
          </a:p>
        </p:txBody>
      </p:sp>
      <p:sp>
        <p:nvSpPr>
          <p:cNvPr id="9" name="Прямоугольник 8"/>
          <p:cNvSpPr/>
          <p:nvPr/>
        </p:nvSpPr>
        <p:spPr>
          <a:xfrm>
            <a:off x="2210937" y="1720334"/>
            <a:ext cx="6105286" cy="369332"/>
          </a:xfrm>
          <a:prstGeom prst="rect">
            <a:avLst/>
          </a:prstGeom>
        </p:spPr>
        <p:txBody>
          <a:bodyPr wrap="square">
            <a:spAutoFit/>
          </a:bodyPr>
          <a:lstStyle/>
          <a:p>
            <a:r>
              <a:rPr lang="ru-RU" dirty="0" smtClean="0">
                <a:solidFill>
                  <a:srgbClr val="252525"/>
                </a:solidFill>
                <a:latin typeface="Arial" panose="020B0604020202020204" pitchFamily="34" charset="0"/>
              </a:rPr>
              <a:t>Логин пароль для входа в систему:</a:t>
            </a:r>
            <a:endParaRPr lang="ru-RU" dirty="0"/>
          </a:p>
        </p:txBody>
      </p:sp>
      <p:graphicFrame>
        <p:nvGraphicFramePr>
          <p:cNvPr id="8" name="Объект 7"/>
          <p:cNvGraphicFramePr>
            <a:graphicFrameLocks noGrp="1"/>
          </p:cNvGraphicFramePr>
          <p:nvPr>
            <p:ph idx="1"/>
            <p:extLst>
              <p:ext uri="{D42A27DB-BD31-4B8C-83A1-F6EECF244321}">
                <p14:modId xmlns:p14="http://schemas.microsoft.com/office/powerpoint/2010/main" val="1838224284"/>
              </p:ext>
            </p:extLst>
          </p:nvPr>
        </p:nvGraphicFramePr>
        <p:xfrm>
          <a:off x="2210937" y="2439958"/>
          <a:ext cx="8915400" cy="2926080"/>
        </p:xfrm>
        <a:graphic>
          <a:graphicData uri="http://schemas.openxmlformats.org/drawingml/2006/table">
            <a:tbl>
              <a:tblPr/>
              <a:tblGrid>
                <a:gridCol w="2971800"/>
                <a:gridCol w="2971800"/>
                <a:gridCol w="2971800"/>
              </a:tblGrid>
              <a:tr h="0">
                <a:tc>
                  <a:txBody>
                    <a:bodyPr/>
                    <a:lstStyle/>
                    <a:p>
                      <a:r>
                        <a:rPr lang="ru-RU">
                          <a:effectLst/>
                        </a:rPr>
                        <a:t>Сообщение</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r>
                        <a:rPr lang="ru-RU">
                          <a:effectLst/>
                        </a:rPr>
                        <a:t>Выбранное имя</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r>
                        <a:rPr lang="ru-RU">
                          <a:effectLst/>
                        </a:rPr>
                        <a:t>Криптотекст</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r>
              <a:tr h="0">
                <a:tc>
                  <a:txBody>
                    <a:bodyPr/>
                    <a:lstStyle/>
                    <a:p>
                      <a:pPr algn="ctr"/>
                      <a:r>
                        <a:rPr lang="ru-RU" b="1">
                          <a:effectLst/>
                        </a:rPr>
                        <a:t>К</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a:effectLst/>
                        </a:rPr>
                        <a:t>Королёв</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ru-RU">
                          <a:effectLst/>
                        </a:rPr>
                        <a:t>5643452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ctr"/>
                      <a:r>
                        <a:rPr lang="ru-RU" b="1">
                          <a:effectLst/>
                        </a:rPr>
                        <a:t>О</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a:effectLst/>
                        </a:rPr>
                        <a:t>Орехов</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ru-RU">
                          <a:effectLst/>
                        </a:rPr>
                        <a:t>3572651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ctr"/>
                      <a:r>
                        <a:rPr lang="ru-RU" b="1">
                          <a:effectLst/>
                        </a:rPr>
                        <a:t>Р</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a:effectLst/>
                        </a:rPr>
                        <a:t>Рузаева</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ru-RU">
                          <a:effectLst/>
                        </a:rPr>
                        <a:t>4673956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ctr"/>
                      <a:r>
                        <a:rPr lang="en-US" b="1">
                          <a:effectLst/>
                        </a:rPr>
                        <a:t>O</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a:effectLst/>
                        </a:rPr>
                        <a:t>Осипов</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ru-RU">
                          <a:effectLst/>
                        </a:rPr>
                        <a:t>3517289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ctr"/>
                      <a:r>
                        <a:rPr lang="ru-RU" b="1">
                          <a:effectLst/>
                        </a:rPr>
                        <a:t>Б</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a:effectLst/>
                        </a:rPr>
                        <a:t>Батурин</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ru-RU">
                          <a:effectLst/>
                        </a:rPr>
                        <a:t>7755628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ctr"/>
                      <a:r>
                        <a:rPr lang="ru-RU" b="1">
                          <a:effectLst/>
                        </a:rPr>
                        <a:t>К</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a:effectLst/>
                        </a:rPr>
                        <a:t>Кирсанова</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ru-RU">
                          <a:effectLst/>
                        </a:rPr>
                        <a:t>1235267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ctr"/>
                      <a:r>
                        <a:rPr lang="ru-RU" b="1" dirty="0">
                          <a:effectLst/>
                        </a:rPr>
                        <a:t>А</a:t>
                      </a:r>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a:effectLst/>
                        </a:rPr>
                        <a:t>Арсеньева</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ru-RU" dirty="0">
                          <a:effectLst/>
                        </a:rPr>
                        <a:t>8492746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1700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smtClean="0"/>
              <a:t>Ассиметричные системы</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7</a:t>
            </a:fld>
            <a:endParaRPr lang="ru-RU"/>
          </a:p>
        </p:txBody>
      </p:sp>
      <p:sp>
        <p:nvSpPr>
          <p:cNvPr id="9" name="Прямоугольник 8"/>
          <p:cNvSpPr/>
          <p:nvPr/>
        </p:nvSpPr>
        <p:spPr>
          <a:xfrm>
            <a:off x="2210937" y="1720334"/>
            <a:ext cx="6105286" cy="369332"/>
          </a:xfrm>
          <a:prstGeom prst="rect">
            <a:avLst/>
          </a:prstGeom>
        </p:spPr>
        <p:txBody>
          <a:bodyPr wrap="square">
            <a:spAutoFit/>
          </a:bodyPr>
          <a:lstStyle/>
          <a:p>
            <a:r>
              <a:rPr lang="ru-RU" dirty="0" smtClean="0">
                <a:solidFill>
                  <a:srgbClr val="252525"/>
                </a:solidFill>
                <a:latin typeface="Arial" panose="020B0604020202020204" pitchFamily="34" charset="0"/>
              </a:rPr>
              <a:t>Логин пароль для входа в систему:</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Пусть </a:t>
                </a:r>
                <a:r>
                  <a:rPr lang="ru-RU" b="1" i="1" dirty="0"/>
                  <a:t>e</a:t>
                </a:r>
                <a:r>
                  <a:rPr lang="ru-RU" dirty="0"/>
                  <a:t> и </a:t>
                </a:r>
                <a:r>
                  <a:rPr lang="ru-RU" b="1" i="1" dirty="0"/>
                  <a:t>d</a:t>
                </a:r>
                <a:r>
                  <a:rPr lang="ru-RU" dirty="0"/>
                  <a:t> — ключи шифрования и </a:t>
                </a:r>
                <a:r>
                  <a:rPr lang="ru-RU" dirty="0" err="1"/>
                  <a:t>расшифрования</a:t>
                </a:r>
                <a:r>
                  <a:rPr lang="ru-RU" dirty="0"/>
                  <a:t> </a:t>
                </a:r>
                <a:r>
                  <a:rPr lang="ru-RU" dirty="0" smtClean="0"/>
                  <a:t>соответственно.</a:t>
                </a:r>
              </a:p>
              <a:p>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𝐸</m:t>
                        </m:r>
                      </m:e>
                      <m:sub>
                        <m:r>
                          <a:rPr lang="en-US" b="0" i="1" dirty="0" smtClean="0">
                            <a:latin typeface="Cambria Math" panose="02040503050406030204" pitchFamily="18" charset="0"/>
                          </a:rPr>
                          <m:t>𝑒</m:t>
                        </m:r>
                      </m:sub>
                    </m:sSub>
                  </m:oMath>
                </a14:m>
                <a:r>
                  <a:rPr lang="en-US" dirty="0"/>
                  <a:t> — </a:t>
                </a:r>
                <a:r>
                  <a:rPr lang="ru-RU" dirty="0"/>
                  <a:t>функция </a:t>
                </a:r>
                <a:r>
                  <a:rPr lang="ru-RU" dirty="0" smtClean="0"/>
                  <a:t>шифрования</a:t>
                </a:r>
                <a:endParaRPr lang="en-US" dirty="0" smtClean="0"/>
              </a:p>
              <a:p>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𝑑</m:t>
                        </m:r>
                      </m:sub>
                    </m:sSub>
                  </m:oMath>
                </a14:m>
                <a:r>
                  <a:rPr lang="en-US" dirty="0"/>
                  <a:t> — </a:t>
                </a:r>
                <a:r>
                  <a:rPr lang="ru-RU" dirty="0"/>
                  <a:t>функция </a:t>
                </a:r>
                <a:r>
                  <a:rPr lang="ru-RU" dirty="0" err="1"/>
                  <a:t>расшифрования</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4"/>
                <a:stretch>
                  <a:fillRect l="-479" t="-806"/>
                </a:stretch>
              </a:blipFill>
            </p:spPr>
            <p:txBody>
              <a:bodyPr/>
              <a:lstStyle/>
              <a:p>
                <a:r>
                  <a:rPr lang="ru-RU">
                    <a:noFill/>
                  </a:rPr>
                  <a:t> </a:t>
                </a:r>
              </a:p>
            </p:txBody>
          </p:sp>
        </mc:Fallback>
      </mc:AlternateContent>
    </p:spTree>
    <p:extLst>
      <p:ext uri="{BB962C8B-B14F-4D97-AF65-F5344CB8AC3E}">
        <p14:creationId xmlns:p14="http://schemas.microsoft.com/office/powerpoint/2010/main" val="45330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smtClean="0"/>
              <a:t>Ассиметричные системы</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8</a:t>
            </a:fld>
            <a:endParaRPr lang="ru-RU"/>
          </a:p>
        </p:txBody>
      </p:sp>
      <p:sp>
        <p:nvSpPr>
          <p:cNvPr id="3" name="Объект 2"/>
          <p:cNvSpPr>
            <a:spLocks noGrp="1"/>
          </p:cNvSpPr>
          <p:nvPr>
            <p:ph idx="1"/>
          </p:nvPr>
        </p:nvSpPr>
        <p:spPr>
          <a:xfrm>
            <a:off x="1009934" y="2133600"/>
            <a:ext cx="5377218" cy="4512860"/>
          </a:xfrm>
        </p:spPr>
        <p:txBody>
          <a:bodyPr>
            <a:normAutofit/>
          </a:bodyPr>
          <a:lstStyle/>
          <a:p>
            <a:pPr>
              <a:buFont typeface="+mj-lt"/>
              <a:buAutoNum type="arabicPeriod"/>
            </a:pPr>
            <a:r>
              <a:rPr lang="ru-RU" sz="2800" dirty="0"/>
              <a:t>Боб выбирает пару (</a:t>
            </a:r>
            <a:r>
              <a:rPr lang="ru-RU" sz="2800" dirty="0" err="1"/>
              <a:t>e,d</a:t>
            </a:r>
            <a:r>
              <a:rPr lang="ru-RU" sz="2800" dirty="0"/>
              <a:t>) и шлёт ключ шифрования e (открытый ключ) Алисе по открытому каналу, а ключ </a:t>
            </a:r>
            <a:r>
              <a:rPr lang="ru-RU" sz="2800" dirty="0" err="1"/>
              <a:t>расшифрования</a:t>
            </a:r>
            <a:r>
              <a:rPr lang="ru-RU" sz="2800" dirty="0"/>
              <a:t> d (закрытый ключ) защищён и секретен (он не должен передаваться по открытому каналу</a:t>
            </a:r>
            <a:r>
              <a:rPr lang="ru-RU" sz="2800" dirty="0" smtClean="0"/>
              <a:t>).</a:t>
            </a:r>
            <a:endParaRPr lang="ru-RU" sz="2800" dirty="0"/>
          </a:p>
        </p:txBody>
      </p:sp>
    </p:spTree>
    <p:extLst>
      <p:ext uri="{BB962C8B-B14F-4D97-AF65-F5344CB8AC3E}">
        <p14:creationId xmlns:p14="http://schemas.microsoft.com/office/powerpoint/2010/main" val="277739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smtClean="0"/>
              <a:t>Ассиметричные системы</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9</a:t>
            </a:fld>
            <a:endParaRPr lang="ru-RU"/>
          </a:p>
        </p:txBody>
      </p:sp>
      <p:sp>
        <p:nvSpPr>
          <p:cNvPr id="3" name="Объект 2"/>
          <p:cNvSpPr>
            <a:spLocks noGrp="1"/>
          </p:cNvSpPr>
          <p:nvPr>
            <p:ph idx="1"/>
          </p:nvPr>
        </p:nvSpPr>
        <p:spPr>
          <a:xfrm>
            <a:off x="1009934" y="2133600"/>
            <a:ext cx="5377218" cy="4512860"/>
          </a:xfrm>
        </p:spPr>
        <p:txBody>
          <a:bodyPr>
            <a:normAutofit/>
          </a:bodyPr>
          <a:lstStyle/>
          <a:p>
            <a:pPr marL="514350" indent="-514350">
              <a:buFont typeface="+mj-lt"/>
              <a:buAutoNum type="arabicPeriod" startAt="2"/>
            </a:pPr>
            <a:r>
              <a:rPr lang="ru-RU" sz="2800" dirty="0"/>
              <a:t>Чтобы послать сообщение m Бобу, Алиса применяет функцию шифрования, определённую открытым ключом e: </a:t>
            </a:r>
            <a:r>
              <a:rPr lang="ru-RU" sz="2800" dirty="0" err="1"/>
              <a:t>E_e</a:t>
            </a:r>
            <a:r>
              <a:rPr lang="ru-RU" sz="2800" dirty="0"/>
              <a:t>(m)=c, c — полученный </a:t>
            </a:r>
            <a:r>
              <a:rPr lang="ru-RU" sz="2800" dirty="0" err="1"/>
              <a:t>шифротекст</a:t>
            </a:r>
            <a:r>
              <a:rPr lang="ru-RU" sz="2800" dirty="0" smtClean="0"/>
              <a:t>.</a:t>
            </a:r>
            <a:endParaRPr lang="ru-RU" sz="2800" dirty="0"/>
          </a:p>
        </p:txBody>
      </p:sp>
    </p:spTree>
    <p:extLst>
      <p:ext uri="{BB962C8B-B14F-4D97-AF65-F5344CB8AC3E}">
        <p14:creationId xmlns:p14="http://schemas.microsoft.com/office/powerpoint/2010/main" val="1454650418"/>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6735</TotalTime>
  <Words>978</Words>
  <Application>Microsoft Office PowerPoint</Application>
  <PresentationFormat>Широкоэкранный</PresentationFormat>
  <Paragraphs>179</Paragraphs>
  <Slides>20</Slides>
  <Notes>14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Arial</vt:lpstr>
      <vt:lpstr>Calibri</vt:lpstr>
      <vt:lpstr>Cambria Math</vt:lpstr>
      <vt:lpstr>Century Gothic</vt:lpstr>
      <vt:lpstr>Wingdings 3</vt:lpstr>
      <vt:lpstr>Легкий дым</vt:lpstr>
      <vt:lpstr>Ассиметричные криптосистемы </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RSA - аббревиатура от фамилий Rivest, Shamir и Adleman</vt:lpstr>
      <vt:lpstr>RSA - аббревиатура от фамилий Rivest, Shamir и Adleman</vt:lpstr>
      <vt:lpstr>RSA - аббревиатура от фамилий Rivest, Shamir и Adleman</vt:lpstr>
      <vt:lpstr>Ассиметричные системы. Применение</vt:lpstr>
      <vt:lpstr>Ассиметричные системы. Недостатки</vt:lpstr>
      <vt:lpstr>Ассиметричные системы. Недостатки</vt:lpstr>
      <vt:lpstr>Ассиметричные системы. Недостатки</vt:lpstr>
      <vt:lpstr>Электронная цифровая подпись</vt:lpstr>
      <vt:lpstr>Электронная цифровая подпись</vt:lpstr>
      <vt:lpstr>Электронная цифровая подпись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2014-09-04T21:31:48Z</dcterms:created>
  <dcterms:modified xsi:type="dcterms:W3CDTF">2014-09-29T10:05:31Z</dcterms:modified>
</cp:coreProperties>
</file>