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3" r:id="rId1"/>
  </p:sldMasterIdLst>
  <p:notesMasterIdLst>
    <p:notesMasterId r:id="rId16"/>
  </p:notesMasterIdLst>
  <p:sldIdLst>
    <p:sldId id="374" r:id="rId2"/>
    <p:sldId id="373" r:id="rId3"/>
    <p:sldId id="375" r:id="rId4"/>
    <p:sldId id="376" r:id="rId5"/>
    <p:sldId id="377" r:id="rId6"/>
    <p:sldId id="378" r:id="rId7"/>
    <p:sldId id="382" r:id="rId8"/>
    <p:sldId id="381" r:id="rId9"/>
    <p:sldId id="383" r:id="rId10"/>
    <p:sldId id="384" r:id="rId11"/>
    <p:sldId id="385" r:id="rId12"/>
    <p:sldId id="386" r:id="rId13"/>
    <p:sldId id="380" r:id="rId14"/>
    <p:sldId id="3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Хеширование" id="{8E40D148-9866-41B1-BC8F-0D648F758907}">
          <p14:sldIdLst>
            <p14:sldId id="374"/>
            <p14:sldId id="373"/>
            <p14:sldId id="375"/>
            <p14:sldId id="376"/>
            <p14:sldId id="377"/>
            <p14:sldId id="378"/>
            <p14:sldId id="382"/>
            <p14:sldId id="381"/>
            <p14:sldId id="383"/>
            <p14:sldId id="384"/>
            <p14:sldId id="385"/>
            <p14:sldId id="386"/>
            <p14:sldId id="38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0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5BB9-5C37-4E9A-BCCE-3851C122B0D5}" type="datetimeFigureOut">
              <a:rPr lang="ru-RU" smtClean="0"/>
              <a:t>30.10.2014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6F1D-8D37-4C7E-B696-D607374AB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8%D0%BD%D1%86%D0%B8%D0%BF_%D0%94%D0%B8%D1%80%D0%B8%D1%85%D0%BB%D0%B5_(%D0%BA%D0%BE%D0%BC%D0%B1%D0%B8%D0%BD%D0%B0%D1%82%D0%BE%D1%80%D0%B8%D0%BA%D0%B0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A%D0%BE%D0%BB%D0%BB%D0%B8%D0%B7%D0%B8%D1%8F_%D1%85%D0%B5%D1%88-%D1%84%D1%83%D0%BD%D0%BA%D1%86%D0%B8%D0%B8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однозначного соответствия между исходными данными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-кодом нет в силу того, что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Принцип Дирихле (комбинаторика)"/>
              </a:rPr>
              <a:t>количество значений хеш-функций меньше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чем число вариантов значений входного массива; существует множество массивов с разным содержимым, но дающих одинаковые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-коды — так называемые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Коллизия хеш-функции"/>
              </a:rPr>
              <a:t>коллизии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Вероятность возникновения коллизий играет немаловажную роль в оценке качества хеш-функций.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1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каждом раунде над переменными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блоком исходного текста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цикле (16 итераций) выполняются однотипные преобразования по следующей схеме.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Условные обозначения.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раундовая функция, определяемая по следующей таблице.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j-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32-битовая часть блока исходного сообщения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обратным порядком следования байт;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целая часть константы, определяемой по формуле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– номер раунда (r = 1..4).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измеряется в радианах.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&lt;&lt;&lt;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циклический сдвиг влево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разрядов.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каждом раунде над переменными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блоком исходного текста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цикле (16 итераций) выполняются однотипные преобразования по следующей схеме.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Условные обозначения.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раундовая функция, определяемая по следующей таблице.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j-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32-битовая часть блока исходного сообщения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обратным порядком следования байт;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целая часть константы, определяемой по формуле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– номер раунда (r = 1..4).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измеряется в радианах.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&lt;&lt;&lt;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циклический сдвиг влево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разрядов.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5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3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4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1)К исходному сообщению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добавляется вспомогательная информация (например, длина прообраза, вспомогательные символы и т.д.) так, чтобы длина прообраза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стала кратной величине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определенной спецификацией (стандартом) хеш-функции.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Для инициализации процедуры хеширования используется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синхропосылка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Прообраз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разбивается на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блоков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 = 1 .. n) фиксированной длины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над которыми выполняется однотипная процедура хеширования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f(y</a:t>
            </a:r>
            <a:r>
              <a:rPr lang="ru-RU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i-1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зависящая от результата хеширования предыдущего блока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-образом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исходного сообщения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результат процедуры хеширования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полученный после обработки последнего блока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1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81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 smtClean="0"/>
              <a:t>Добавление нулевых бит выполняется, даже если новая длина, включая единичный бит, уже сравнима с 448.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4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 smtClean="0"/>
              <a:t>Если длина исходного сообщения превосходит 2</a:t>
            </a:r>
            <a:r>
              <a:rPr lang="ru-RU" sz="1200" baseline="30000" dirty="0" smtClean="0"/>
              <a:t>64</a:t>
            </a:r>
            <a:r>
              <a:rPr lang="ru-RU" sz="1200" dirty="0" smtClean="0"/>
              <a:t> - 1, то дописывают только младшие 64 бита. Кроме этого, для указанного 64-битного представления длины вначале записываются младшие 32 бита, а затем старшие 32 бита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этих переменных будут храниться результаты промежуточных вычислений. Начальное состояние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называется инициализирующим вектором.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9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Исходное сообщение разбивается на блоки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длиной 512 бит. Для каждого блока в цикле выполняется процедура, приведенная на рис.9.2. Результат обработки всех блоков исходного сообщения в виде объединения 32-битных значений переменных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будет являться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 основного цикла вычисления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каждом раунде над переменными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блоком исходного текста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цикле (16 итераций) выполняются однотипные преобразования по следующей схеме.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50A-AA56-40E7-97AE-B327A0E0E658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365-0287-4D97-A551-6C82DC54D57D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E79D-F8D5-4869-9C12-F1C948CC7667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21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175-43F4-4150-9F45-4D0107892779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E6-AA8A-436C-A79E-922F24AAD029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169E-B833-4517-8853-02AF43F13CBD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1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96-1963-43E6-AE43-FD69A3B7BFFF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926-4AE2-4236-A210-9C60F3A729EB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B549-0A68-4AA1-81AB-4C22053EC6E3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16D-CA5E-4802-A1F4-BA7977F9A782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AE9-DA20-4BC1-806E-C25BC9C4DB18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B97-A79E-4F4F-A937-5DE23F0C540E}" type="datetime1">
              <a:rPr lang="ru-RU" smtClean="0"/>
              <a:t>30.10.2014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C512-2AEA-4DDD-93D0-F80A069589AF}" type="datetime1">
              <a:rPr lang="ru-RU" smtClean="0"/>
              <a:t>30.10.2014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C5-B4A8-4DFB-8D75-AF29565DFE5E}" type="datetime1">
              <a:rPr lang="ru-RU" smtClean="0"/>
              <a:t>30.10.2014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798-7BD2-491F-8F6D-8D016F455E51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658-E151-4985-86FD-BA788AE11C3A}" type="datetime1">
              <a:rPr lang="ru-RU" smtClean="0"/>
              <a:t>30.10.2014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9F8-D366-4EE1-9BFE-6E494A4DAC85}" type="datetime1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4848" y="1519236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b="1" dirty="0"/>
              <a:t>Вычисление </a:t>
            </a:r>
            <a:r>
              <a:rPr lang="ru-RU" sz="2400" b="1" dirty="0" err="1"/>
              <a:t>хеша</a:t>
            </a:r>
            <a:r>
              <a:rPr lang="ru-RU" sz="2400" b="1" dirty="0"/>
              <a:t> в цикле</a:t>
            </a:r>
            <a:r>
              <a:rPr lang="ru-RU" sz="2400" b="1" dirty="0" smtClean="0"/>
              <a:t>.</a:t>
            </a:r>
            <a:endParaRPr lang="ru-RU" sz="2400" dirty="0"/>
          </a:p>
        </p:txBody>
      </p:sp>
      <p:pic>
        <p:nvPicPr>
          <p:cNvPr id="2050" name="Picture 2" descr="https://sites.google.com/site/anisimovkhv/_/rsrc/1411085580385/learning/kripto/lecture/tema9/md5_osn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2062770"/>
            <a:ext cx="9144000" cy="473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4848" y="1519236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b="1" dirty="0"/>
              <a:t>Вычисление </a:t>
            </a:r>
            <a:r>
              <a:rPr lang="ru-RU" sz="2400" b="1" dirty="0" err="1"/>
              <a:t>хеша</a:t>
            </a:r>
            <a:r>
              <a:rPr lang="ru-RU" sz="2400" b="1" dirty="0"/>
              <a:t> в цикле</a:t>
            </a:r>
            <a:r>
              <a:rPr lang="ru-RU" sz="2400" b="1" dirty="0" smtClean="0"/>
              <a:t>. Раунд</a:t>
            </a:r>
            <a:endParaRPr lang="ru-RU" sz="2400" dirty="0"/>
          </a:p>
        </p:txBody>
      </p:sp>
      <p:pic>
        <p:nvPicPr>
          <p:cNvPr id="6146" name="Picture 2" descr="https://sites.google.com/site/anisimovkhv/_/rsrc/1411085573799/learning/kripto/lecture/tema9/md5_cicl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324640"/>
            <a:ext cx="10375900" cy="43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4848" y="1519236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b="1" dirty="0"/>
              <a:t>Вычисление </a:t>
            </a:r>
            <a:r>
              <a:rPr lang="ru-RU" sz="2400" b="1" dirty="0" err="1"/>
              <a:t>хеша</a:t>
            </a:r>
            <a:r>
              <a:rPr lang="ru-RU" sz="2400" b="1" dirty="0"/>
              <a:t> в цикле</a:t>
            </a:r>
            <a:r>
              <a:rPr lang="ru-RU" sz="2400" b="1" dirty="0" smtClean="0"/>
              <a:t>. Раунд</a:t>
            </a:r>
          </a:p>
          <a:p>
            <a:pPr marL="457200" indent="-457200">
              <a:buFont typeface="+mj-lt"/>
              <a:buAutoNum type="arabicPeriod" startAt="4"/>
            </a:pPr>
            <a:endParaRPr lang="ru-RU" sz="2400" b="1" dirty="0"/>
          </a:p>
          <a:p>
            <a:pPr marL="457200" indent="-457200">
              <a:buFont typeface="+mj-lt"/>
              <a:buAutoNum type="arabicPeriod" startAt="4"/>
            </a:pPr>
            <a:endParaRPr lang="ru-RU" sz="2400" b="1" dirty="0" smtClean="0"/>
          </a:p>
          <a:p>
            <a:pPr marL="457200" indent="-457200">
              <a:buFont typeface="+mj-lt"/>
              <a:buAutoNum type="arabicPeriod" startAt="4"/>
            </a:pPr>
            <a:endParaRPr lang="ru-RU" sz="2400" b="1" dirty="0"/>
          </a:p>
          <a:p>
            <a:pPr marL="0" indent="0" algn="ctr">
              <a:buNone/>
            </a:pP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 = 2</a:t>
            </a:r>
            <a:r>
              <a:rPr lang="en-US" sz="2400" baseline="30000" dirty="0"/>
              <a:t>32</a:t>
            </a:r>
            <a:r>
              <a:rPr lang="en-US" sz="2400" dirty="0"/>
              <a:t> * | sin(</a:t>
            </a:r>
            <a:r>
              <a:rPr lang="en-US" sz="2400" dirty="0" err="1"/>
              <a:t>i</a:t>
            </a:r>
            <a:r>
              <a:rPr lang="en-US" sz="2400" dirty="0"/>
              <a:t> + 16 * (r - 1)) </a:t>
            </a:r>
            <a:r>
              <a:rPr lang="en-US" sz="2400" dirty="0" smtClean="0"/>
              <a:t>|</a:t>
            </a:r>
            <a:endParaRPr lang="ru-RU" sz="2400" dirty="0"/>
          </a:p>
        </p:txBody>
      </p:sp>
      <p:pic>
        <p:nvPicPr>
          <p:cNvPr id="7170" name="Picture 2" descr="https://sites.google.com/site/anisimovkhv/_/rsrc/1411385731528/learning/kripto/lecture/tema9/md5_fu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0" y="2181001"/>
            <a:ext cx="499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ites.google.com/site/anisimovkhv/_/rsrc/1411085584035/learning/kripto/lecture/tema9/md5_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4" y="4000193"/>
            <a:ext cx="78962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128-битный алгоритм хеширования, разработанный профессором Рональдом Л. </a:t>
            </a:r>
            <a:r>
              <a:rPr lang="ru-RU" sz="2400" dirty="0" err="1"/>
              <a:t>Ривестом</a:t>
            </a:r>
            <a:r>
              <a:rPr lang="ru-RU" sz="2400" dirty="0"/>
              <a:t> </a:t>
            </a:r>
            <a:r>
              <a:rPr lang="ru-RU" sz="2400" dirty="0" smtClean="0"/>
              <a:t>из</a:t>
            </a:r>
            <a:r>
              <a:rPr lang="en-US" sz="2400" dirty="0" smtClean="0"/>
              <a:t> </a:t>
            </a:r>
            <a:r>
              <a:rPr lang="ru-RU" sz="2400" dirty="0" smtClean="0"/>
              <a:t>Массачусетского </a:t>
            </a:r>
            <a:r>
              <a:rPr lang="ru-RU" sz="2400" dirty="0"/>
              <a:t>технологического института </a:t>
            </a:r>
            <a:r>
              <a:rPr lang="ru-RU" sz="2400" dirty="0" smtClean="0"/>
              <a:t>в</a:t>
            </a:r>
            <a:r>
              <a:rPr lang="ru-RU" sz="2400" dirty="0"/>
              <a:t> 1991 году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MD5("") = d41d8cd98f00b204e9800998ecf8427e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  <a:endParaRPr lang="ru-RU" altLang="ru-RU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MD5("md4") = c93d3bf7a7c4afe94b64e30c2ce39f4f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  <a:endParaRPr lang="ru-RU" altLang="ru-RU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MD5("md5") = 1bc29b36f623ba82aaf6724fd3b16718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  <a:endParaRPr lang="ru-RU" altLang="ru-RU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преобразование по детерминированному алгоритму входного массива данных произвольной длины в </a:t>
            </a:r>
            <a:r>
              <a:rPr lang="ru-RU" sz="2800" dirty="0" smtClean="0"/>
              <a:t>выходную битовую</a:t>
            </a:r>
            <a:r>
              <a:rPr lang="ru-RU" sz="2800" dirty="0"/>
              <a:t> строку фиксированной </a:t>
            </a:r>
            <a:r>
              <a:rPr lang="ru-RU" sz="2800" dirty="0" smtClean="0"/>
              <a:t>длины.</a:t>
            </a:r>
          </a:p>
          <a:p>
            <a:pPr marL="0" indent="0">
              <a:buNone/>
            </a:pPr>
            <a:r>
              <a:rPr lang="ru-RU" sz="2800" dirty="0"/>
              <a:t>Такие преобразования также называются </a:t>
            </a:r>
            <a:r>
              <a:rPr lang="ru-RU" sz="2800" b="1" dirty="0"/>
              <a:t>хеш-функциями</a:t>
            </a:r>
            <a:r>
              <a:rPr lang="ru-RU" sz="2800" dirty="0"/>
              <a:t> или </a:t>
            </a:r>
            <a:r>
              <a:rPr lang="ru-RU" sz="2800" b="1" dirty="0"/>
              <a:t>функциями свёртки</a:t>
            </a:r>
            <a:r>
              <a:rPr lang="ru-RU" sz="2800" dirty="0"/>
              <a:t>, а их результаты называют </a:t>
            </a:r>
            <a:r>
              <a:rPr lang="ru-RU" sz="2800" b="1" dirty="0"/>
              <a:t>хешем</a:t>
            </a:r>
            <a:r>
              <a:rPr lang="ru-RU" sz="2800" dirty="0"/>
              <a:t>, </a:t>
            </a:r>
            <a:r>
              <a:rPr lang="ru-RU" sz="2800" b="1" dirty="0" err="1"/>
              <a:t>хеш</a:t>
            </a:r>
            <a:r>
              <a:rPr lang="ru-RU" sz="2800" b="1" dirty="0"/>
              <a:t>-кодом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Коллизия</a:t>
            </a:r>
            <a:r>
              <a:rPr lang="ru-RU" sz="2800" dirty="0" smtClean="0"/>
              <a:t> – когда существует </a:t>
            </a:r>
            <a:r>
              <a:rPr lang="ru-RU" sz="2800" dirty="0"/>
              <a:t>множество массивов с разным содержимым, но дающих одинаковые </a:t>
            </a:r>
            <a:r>
              <a:rPr lang="ru-RU" sz="2800" dirty="0" err="1" smtClean="0"/>
              <a:t>хеш</a:t>
            </a:r>
            <a:r>
              <a:rPr lang="ru-RU" sz="2800" dirty="0" smtClean="0"/>
              <a:t>-коды.</a:t>
            </a:r>
            <a:r>
              <a:rPr lang="ru-RU" sz="2800" dirty="0"/>
              <a:t> 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Контрольная сумма: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4" y="4022411"/>
            <a:ext cx="9921698" cy="17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CRC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775" y="1793352"/>
            <a:ext cx="4897438" cy="460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Циклический избыточный </a:t>
            </a:r>
            <a:r>
              <a:rPr lang="ru-RU" sz="2800" dirty="0" smtClean="0"/>
              <a:t>код</a:t>
            </a:r>
            <a:r>
              <a:rPr lang="en-US" sz="2800" dirty="0" smtClean="0"/>
              <a:t> </a:t>
            </a:r>
            <a:r>
              <a:rPr lang="ru-RU" sz="2800" dirty="0" smtClean="0"/>
              <a:t>по своей сути представляет остаток от деления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88" y="1411015"/>
            <a:ext cx="7151112" cy="56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CRC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8567064"/>
                  </p:ext>
                </p:extLst>
              </p:nvPr>
            </p:nvGraphicFramePr>
            <p:xfrm>
              <a:off x="2151063" y="1793875"/>
              <a:ext cx="8807451" cy="1754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550"/>
                    <a:gridCol w="60579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Полином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CRC-16-IBM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IEEE 802.3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8567064"/>
                  </p:ext>
                </p:extLst>
              </p:nvPr>
            </p:nvGraphicFramePr>
            <p:xfrm>
              <a:off x="2151063" y="1793875"/>
              <a:ext cx="8807451" cy="1754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550"/>
                    <a:gridCol w="60579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Полином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CRC-16-IBM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427" t="-108197" r="-402" b="-296721"/>
                          </a:stretch>
                        </a:blipFill>
                      </a:tcPr>
                    </a:tc>
                  </a:tr>
                  <a:tr h="642303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IEEE 802.3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427" t="-119811" r="-402" b="-7075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427" t="-381967" r="-40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273" y="2133599"/>
            <a:ext cx="8197851" cy="408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128-битный алгоритм хеширования, разработанный профессором Рональдом Л. </a:t>
            </a:r>
            <a:r>
              <a:rPr lang="ru-RU" sz="2400" dirty="0" err="1"/>
              <a:t>Ривестом</a:t>
            </a:r>
            <a:r>
              <a:rPr lang="ru-RU" sz="2400" dirty="0"/>
              <a:t> </a:t>
            </a:r>
            <a:r>
              <a:rPr lang="ru-RU" sz="2400" dirty="0" smtClean="0"/>
              <a:t>из</a:t>
            </a:r>
            <a:r>
              <a:rPr lang="en-US" sz="2400" dirty="0" smtClean="0"/>
              <a:t> </a:t>
            </a:r>
            <a:r>
              <a:rPr lang="ru-RU" sz="2400" dirty="0" smtClean="0"/>
              <a:t>Массачусетского </a:t>
            </a:r>
            <a:r>
              <a:rPr lang="ru-RU" sz="2400" dirty="0"/>
              <a:t>технологического института </a:t>
            </a:r>
            <a:r>
              <a:rPr lang="ru-RU" sz="2400" dirty="0" smtClean="0"/>
              <a:t>в</a:t>
            </a:r>
            <a:r>
              <a:rPr lang="ru-RU" sz="2400" dirty="0"/>
              <a:t> 1991 году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Стандартная </a:t>
            </a:r>
            <a:r>
              <a:rPr lang="ru-RU" sz="2400" dirty="0"/>
              <a:t>схема </a:t>
            </a:r>
            <a:r>
              <a:rPr lang="ru-RU" sz="2400" dirty="0" smtClean="0"/>
              <a:t>алгоритма </a:t>
            </a:r>
            <a:r>
              <a:rPr lang="ru-RU" sz="2400" dirty="0"/>
              <a:t>хеш-функции представлена на следующем рисунке.</a:t>
            </a:r>
            <a:endParaRPr lang="ru-RU" sz="2400" dirty="0" smtClean="0"/>
          </a:p>
        </p:txBody>
      </p:sp>
      <p:pic>
        <p:nvPicPr>
          <p:cNvPr id="1026" name="Picture 2" descr="https://sites.google.com/site/anisimovkhv/_/rsrc/1413355616475/learning/kripto/lecture/tema9/alg_h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12" y="-1"/>
            <a:ext cx="2019300" cy="68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585" y="2133599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Выравнивание </a:t>
            </a:r>
            <a:r>
              <a:rPr lang="ru-RU" sz="2400" b="1" dirty="0"/>
              <a:t>потока.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конец исходного сообщения, длиной </a:t>
            </a:r>
            <a:r>
              <a:rPr lang="ru-RU" sz="2400" b="1" dirty="0"/>
              <a:t>L</a:t>
            </a:r>
            <a:r>
              <a:rPr lang="ru-RU" sz="2400" dirty="0"/>
              <a:t>, дописывают единичный бит, затем необходимое число нулевых бит так, чтобы новый размер </a:t>
            </a:r>
            <a:r>
              <a:rPr lang="ru-RU" sz="2400" b="1" dirty="0"/>
              <a:t>L'</a:t>
            </a:r>
            <a:r>
              <a:rPr lang="ru-RU" sz="2400" dirty="0"/>
              <a:t> был сравним с 448 по модулю 512 (L’ </a:t>
            </a:r>
            <a:r>
              <a:rPr lang="ru-RU" sz="2400" dirty="0" err="1"/>
              <a:t>mod</a:t>
            </a:r>
            <a:r>
              <a:rPr lang="ru-RU" sz="2400" dirty="0"/>
              <a:t> 512 = 448). </a:t>
            </a:r>
          </a:p>
        </p:txBody>
      </p:sp>
    </p:spTree>
    <p:extLst>
      <p:ext uri="{BB962C8B-B14F-4D97-AF65-F5344CB8AC3E}">
        <p14:creationId xmlns:p14="http://schemas.microsoft.com/office/powerpoint/2010/main" val="14490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585" y="2133599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400" b="1" dirty="0"/>
              <a:t>Добавление длины сообщения</a:t>
            </a:r>
            <a:r>
              <a:rPr lang="ru-RU" sz="2400" b="1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К модифицированному сообщению дописывают 64-битное представление длины данных (количество бит в сообщении). Т.е. длина сообщения </a:t>
            </a:r>
            <a:r>
              <a:rPr lang="ru-RU" sz="2400" b="1" dirty="0"/>
              <a:t>T</a:t>
            </a:r>
            <a:r>
              <a:rPr lang="ru-RU" sz="2400" dirty="0"/>
              <a:t> становится кратной 512 (T </a:t>
            </a:r>
            <a:r>
              <a:rPr lang="ru-RU" sz="2400" dirty="0" err="1"/>
              <a:t>mod</a:t>
            </a:r>
            <a:r>
              <a:rPr lang="ru-RU" sz="2400" dirty="0"/>
              <a:t> 512 = 0). </a:t>
            </a:r>
          </a:p>
        </p:txBody>
      </p:sp>
    </p:spTree>
    <p:extLst>
      <p:ext uri="{BB962C8B-B14F-4D97-AF65-F5344CB8AC3E}">
        <p14:creationId xmlns:p14="http://schemas.microsoft.com/office/powerpoint/2010/main" val="26878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Хеширование.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585" y="2133599"/>
            <a:ext cx="8197851" cy="40814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/>
              <a:t>Инициализация буфера</a:t>
            </a:r>
            <a:r>
              <a:rPr lang="ru-RU" sz="2400" b="1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вычислений инициализируются 4 переменных размером по 32 бита и задаются начальные значения (шестнадцатеричное представление):</a:t>
            </a:r>
          </a:p>
          <a:p>
            <a:pPr marL="0" indent="0">
              <a:buNone/>
            </a:pPr>
            <a:r>
              <a:rPr lang="ru-RU" sz="2400" b="1" dirty="0"/>
              <a:t>A</a:t>
            </a:r>
            <a:r>
              <a:rPr lang="ru-RU" sz="2400" dirty="0"/>
              <a:t> = 67 45 23 01;</a:t>
            </a:r>
          </a:p>
          <a:p>
            <a:pPr marL="0" indent="0">
              <a:buNone/>
            </a:pPr>
            <a:r>
              <a:rPr lang="ru-RU" sz="2400" b="1" dirty="0"/>
              <a:t>B</a:t>
            </a:r>
            <a:r>
              <a:rPr lang="ru-RU" sz="2400" dirty="0"/>
              <a:t> = EF CD AB 89;</a:t>
            </a:r>
          </a:p>
          <a:p>
            <a:pPr marL="0" indent="0">
              <a:buNone/>
            </a:pPr>
            <a:r>
              <a:rPr lang="ru-RU" sz="2400" b="1" dirty="0"/>
              <a:t>C</a:t>
            </a:r>
            <a:r>
              <a:rPr lang="ru-RU" sz="2400" dirty="0"/>
              <a:t> = 98 BA DC FE;</a:t>
            </a:r>
          </a:p>
          <a:p>
            <a:pPr marL="0" indent="0">
              <a:buNone/>
            </a:pPr>
            <a:r>
              <a:rPr lang="ru-RU" sz="2400" b="1" dirty="0"/>
              <a:t>D</a:t>
            </a:r>
            <a:r>
              <a:rPr lang="ru-RU" sz="2400" dirty="0"/>
              <a:t> = 10 32 54 76.</a:t>
            </a:r>
          </a:p>
        </p:txBody>
      </p:sp>
    </p:spTree>
    <p:extLst>
      <p:ext uri="{BB962C8B-B14F-4D97-AF65-F5344CB8AC3E}">
        <p14:creationId xmlns:p14="http://schemas.microsoft.com/office/powerpoint/2010/main" val="25005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11649</TotalTime>
  <Words>234</Words>
  <Application>Microsoft Office PowerPoint</Application>
  <PresentationFormat>Широкоэкранный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Courier New</vt:lpstr>
      <vt:lpstr>Wingdings 3</vt:lpstr>
      <vt:lpstr>Легкий дым</vt:lpstr>
      <vt:lpstr>Хеширование</vt:lpstr>
      <vt:lpstr>Хеширование</vt:lpstr>
      <vt:lpstr>Хеширование</vt:lpstr>
      <vt:lpstr>Хеширование. CRC</vt:lpstr>
      <vt:lpstr>Хеширование. CRC</vt:lpstr>
      <vt:lpstr>Хеширование. MD5</vt:lpstr>
      <vt:lpstr>Хеширование. MD5</vt:lpstr>
      <vt:lpstr>Хеширование. MD5</vt:lpstr>
      <vt:lpstr>Хеширование. MD5</vt:lpstr>
      <vt:lpstr>Хеширование. MD5</vt:lpstr>
      <vt:lpstr>Хеширование. MD5</vt:lpstr>
      <vt:lpstr>Хеширование. MD5</vt:lpstr>
      <vt:lpstr>Хеширование. MD5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2014-09-04T21:31:48Z</dcterms:created>
  <dcterms:modified xsi:type="dcterms:W3CDTF">2014-10-30T16:18:19Z</dcterms:modified>
</cp:coreProperties>
</file>