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3" d="100"/>
          <a:sy n="73"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720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985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02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4595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AAD347D-5ACD-4C99-B74B-A9C85AD731AF}"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72187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4AAD347D-5ACD-4C99-B74B-A9C85AD731AF}"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35609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647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584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088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829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043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872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676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533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520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840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5350272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Общие подходы к построению парольных систем и основные угрозы их безопасности</a:t>
            </a:r>
            <a:r>
              <a:rPr lang="ru-RU" dirty="0"/>
              <a:t/>
            </a:r>
            <a:br>
              <a:rPr lang="ru-RU" dirty="0"/>
            </a:b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46891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5441" y="200297"/>
            <a:ext cx="9938068" cy="3777622"/>
          </a:xfrm>
        </p:spPr>
        <p:txBody>
          <a:bodyPr>
            <a:noAutofit/>
          </a:bodyPr>
          <a:lstStyle/>
          <a:p>
            <a:pPr marL="0" indent="0" algn="just">
              <a:buNone/>
            </a:pPr>
            <a:r>
              <a:rPr lang="ru-RU" sz="2200" dirty="0">
                <a:solidFill>
                  <a:schemeClr val="tx1"/>
                </a:solidFill>
              </a:rPr>
              <a:t>Некоторые из перечисленных типов угроз связаны с наличием так называемого человеческого фактора, проявляющегося в том, что пользо­ватель может:</a:t>
            </a:r>
          </a:p>
          <a:p>
            <a:pPr algn="just"/>
            <a:r>
              <a:rPr lang="ru-RU" sz="2200" dirty="0">
                <a:solidFill>
                  <a:schemeClr val="tx1"/>
                </a:solidFill>
              </a:rPr>
              <a:t>выбрать пароль, который легко запомнить и также легко подобрать;</a:t>
            </a:r>
          </a:p>
          <a:p>
            <a:pPr algn="just"/>
            <a:r>
              <a:rPr lang="ru-RU" sz="2200" dirty="0">
                <a:solidFill>
                  <a:schemeClr val="tx1"/>
                </a:solidFill>
              </a:rPr>
              <a:t>записать пароль, который сложно запомнить, и положить запись в дос­тупном месте;</a:t>
            </a:r>
          </a:p>
          <a:p>
            <a:pPr algn="just"/>
            <a:r>
              <a:rPr lang="ru-RU" sz="2200" dirty="0">
                <a:solidFill>
                  <a:schemeClr val="tx1"/>
                </a:solidFill>
              </a:rPr>
              <a:t>ввести пароль так, что его смогут увидеть посторонние;</a:t>
            </a:r>
          </a:p>
          <a:p>
            <a:pPr algn="just"/>
            <a:r>
              <a:rPr lang="ru-RU" sz="2200" dirty="0">
                <a:solidFill>
                  <a:schemeClr val="tx1"/>
                </a:solidFill>
              </a:rPr>
              <a:t>передать пароль другому лицу намеренно или под влиянием заблуж­дения.</a:t>
            </a:r>
          </a:p>
          <a:p>
            <a:pPr marL="0" indent="0" algn="just">
              <a:buNone/>
            </a:pPr>
            <a:r>
              <a:rPr lang="ru-RU" sz="2200" dirty="0">
                <a:solidFill>
                  <a:schemeClr val="tx1"/>
                </a:solidFill>
              </a:rPr>
              <a:t>В дополнение к выше сказанному необходимо отметить существова­ние </a:t>
            </a:r>
            <a:r>
              <a:rPr lang="ru-RU" sz="2200" i="1" dirty="0">
                <a:solidFill>
                  <a:schemeClr val="tx1"/>
                </a:solidFill>
              </a:rPr>
              <a:t>"парадокса человеческого фактора"</a:t>
            </a:r>
            <a:r>
              <a:rPr lang="ru-RU" sz="2200" dirty="0">
                <a:solidFill>
                  <a:schemeClr val="tx1"/>
                </a:solidFill>
              </a:rPr>
              <a:t>. Заключается он в том, что поль­зователь нередко стремится выступать скорее противником парольной системы, как, впрочем, и любой системы безопасности, функционирова­ние которой влияет на его рабочие условия, нежели союзником системы защиты, тем самым ослабляя ее. </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413352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839" y="0"/>
            <a:ext cx="8911687" cy="1280890"/>
          </a:xfrm>
        </p:spPr>
        <p:txBody>
          <a:bodyPr/>
          <a:lstStyle/>
          <a:p>
            <a:r>
              <a:rPr lang="ru-RU" b="1" dirty="0"/>
              <a:t>Выбор паролей</a:t>
            </a:r>
            <a:r>
              <a:rPr lang="ru-RU" dirty="0"/>
              <a:t/>
            </a:r>
            <a:br>
              <a:rPr lang="ru-RU" dirty="0"/>
            </a:br>
            <a:endParaRPr lang="ru-RU" dirty="0"/>
          </a:p>
        </p:txBody>
      </p:sp>
      <p:sp>
        <p:nvSpPr>
          <p:cNvPr id="3" name="Объект 2"/>
          <p:cNvSpPr>
            <a:spLocks noGrp="1"/>
          </p:cNvSpPr>
          <p:nvPr>
            <p:ph idx="1"/>
          </p:nvPr>
        </p:nvSpPr>
        <p:spPr>
          <a:xfrm>
            <a:off x="1744481" y="849085"/>
            <a:ext cx="9816148" cy="3777622"/>
          </a:xfrm>
        </p:spPr>
        <p:txBody>
          <a:bodyPr>
            <a:normAutofit/>
          </a:bodyPr>
          <a:lstStyle/>
          <a:p>
            <a:pPr marL="0" indent="0" algn="just">
              <a:buNone/>
            </a:pPr>
            <a:r>
              <a:rPr lang="ru-RU" sz="2200" dirty="0">
                <a:solidFill>
                  <a:schemeClr val="tx1"/>
                </a:solidFill>
              </a:rPr>
              <a:t>В большинстве систем пользователи имеют возможность самостоя­тельно выбирать пароли или получают их от системных администраторов. При этом для уменьшения деструктивного (разрушительного) влияния описанного выше че­ловеческого фактора необходимо реализовать ряд требований к выбору и использованию паролей </a:t>
            </a:r>
            <a:r>
              <a:rPr lang="ru-RU" sz="2200" b="1" dirty="0">
                <a:solidFill>
                  <a:schemeClr val="tx1"/>
                </a:solidFill>
              </a:rPr>
              <a:t>(</a:t>
            </a:r>
            <a:r>
              <a:rPr lang="ru-RU" sz="2200" b="1" dirty="0" smtClean="0">
                <a:solidFill>
                  <a:schemeClr val="tx1"/>
                </a:solidFill>
              </a:rPr>
              <a:t>табл.1</a:t>
            </a:r>
            <a:r>
              <a:rPr lang="ru-RU" sz="2200" b="1" dirty="0">
                <a:solidFill>
                  <a:schemeClr val="tx1"/>
                </a:solidFill>
              </a:rPr>
              <a:t>).</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38122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5" name="Объект 4"/>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2424793" y="0"/>
            <a:ext cx="7904162" cy="6863347"/>
          </a:xfrm>
          <a:prstGeom prst="rect">
            <a:avLst/>
          </a:prstGeom>
        </p:spPr>
      </p:pic>
    </p:spTree>
    <p:extLst>
      <p:ext uri="{BB962C8B-B14F-4D97-AF65-F5344CB8AC3E}">
        <p14:creationId xmlns:p14="http://schemas.microsoft.com/office/powerpoint/2010/main" val="48706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1969633" y="176212"/>
            <a:ext cx="9117512" cy="6376988"/>
          </a:xfrm>
          <a:prstGeom prst="rect">
            <a:avLst/>
          </a:prstGeom>
        </p:spPr>
      </p:pic>
    </p:spTree>
    <p:extLst>
      <p:ext uri="{BB962C8B-B14F-4D97-AF65-F5344CB8AC3E}">
        <p14:creationId xmlns:p14="http://schemas.microsoft.com/office/powerpoint/2010/main" val="368208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2079171" y="451757"/>
            <a:ext cx="9591404" cy="2906486"/>
          </a:xfrm>
          <a:prstGeom prst="rect">
            <a:avLst/>
          </a:prstGeom>
        </p:spPr>
      </p:pic>
    </p:spTree>
    <p:extLst>
      <p:ext uri="{BB962C8B-B14F-4D97-AF65-F5344CB8AC3E}">
        <p14:creationId xmlns:p14="http://schemas.microsoft.com/office/powerpoint/2010/main" val="306254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6914" y="0"/>
            <a:ext cx="10355081" cy="1139376"/>
          </a:xfrm>
        </p:spPr>
        <p:txBody>
          <a:bodyPr>
            <a:noAutofit/>
          </a:bodyPr>
          <a:lstStyle/>
          <a:p>
            <a:r>
              <a:rPr lang="ru-RU" sz="2500" dirty="0"/>
              <a:t>Параметры для количественной оценки стойкости парольных </a:t>
            </a:r>
            <a:r>
              <a:rPr lang="ru-RU" sz="2500" dirty="0" smtClean="0"/>
              <a:t>систем приведены </a:t>
            </a:r>
            <a:r>
              <a:rPr lang="ru-RU" sz="2500" dirty="0"/>
              <a:t>в </a:t>
            </a:r>
            <a:r>
              <a:rPr lang="ru-RU" sz="2500" dirty="0" smtClean="0"/>
              <a:t>табл. 2</a:t>
            </a:r>
            <a:r>
              <a:rPr lang="ru-RU" sz="2500" dirty="0"/>
              <a:t>.</a:t>
            </a:r>
            <a:br>
              <a:rPr lang="ru-RU" sz="2500" dirty="0"/>
            </a:br>
            <a:endParaRPr lang="ru-RU" sz="2500"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2380206" y="919433"/>
            <a:ext cx="7720013" cy="5735694"/>
          </a:xfrm>
          <a:prstGeom prst="rect">
            <a:avLst/>
          </a:prstGeom>
        </p:spPr>
      </p:pic>
    </p:spTree>
    <p:extLst>
      <p:ext uri="{BB962C8B-B14F-4D97-AF65-F5344CB8AC3E}">
        <p14:creationId xmlns:p14="http://schemas.microsoft.com/office/powerpoint/2010/main" val="94967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859961" y="624110"/>
            <a:ext cx="9888380" cy="4403271"/>
          </a:xfrm>
          <a:prstGeom prst="rect">
            <a:avLst/>
          </a:prstGeom>
        </p:spPr>
      </p:pic>
    </p:spTree>
    <p:extLst>
      <p:ext uri="{BB962C8B-B14F-4D97-AF65-F5344CB8AC3E}">
        <p14:creationId xmlns:p14="http://schemas.microsoft.com/office/powerpoint/2010/main" val="336002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0937" y="487678"/>
            <a:ext cx="9990319" cy="6187441"/>
          </a:xfrm>
        </p:spPr>
        <p:txBody>
          <a:bodyPr>
            <a:noAutofit/>
          </a:bodyPr>
          <a:lstStyle/>
          <a:p>
            <a:pPr marL="0" indent="0" algn="just">
              <a:buNone/>
            </a:pPr>
            <a:r>
              <a:rPr lang="ru-RU" sz="2200" dirty="0">
                <a:solidFill>
                  <a:schemeClr val="tx1"/>
                </a:solidFill>
              </a:rPr>
              <a:t>В качестве иллюстрации рассмотрим задачу определения минимальной мощности пространства паролей (зависящей от параметров А и L) в соответствии с заданной вероятностью подбора пароля в течение его срока действия.</a:t>
            </a:r>
          </a:p>
          <a:p>
            <a:pPr marL="0" indent="0" algn="just">
              <a:buNone/>
            </a:pPr>
            <a:r>
              <a:rPr lang="ru-RU" sz="2200" i="1" u="sng" dirty="0">
                <a:solidFill>
                  <a:schemeClr val="tx1"/>
                </a:solidFill>
              </a:rPr>
              <a:t>Задано Р=10</a:t>
            </a:r>
            <a:r>
              <a:rPr lang="ru-RU" sz="2200" i="1" u="sng" baseline="30000" dirty="0">
                <a:solidFill>
                  <a:schemeClr val="tx1"/>
                </a:solidFill>
              </a:rPr>
              <a:t>-6</a:t>
            </a:r>
            <a:r>
              <a:rPr lang="ru-RU" sz="2200" i="1" u="sng" dirty="0">
                <a:solidFill>
                  <a:schemeClr val="tx1"/>
                </a:solidFill>
              </a:rPr>
              <a:t>. Необходимо найти минимальную длину пароля, </a:t>
            </a:r>
            <a:r>
              <a:rPr lang="ru-RU" sz="2200" i="1" u="sng" dirty="0" smtClean="0">
                <a:solidFill>
                  <a:schemeClr val="tx1"/>
                </a:solidFill>
              </a:rPr>
              <a:t>которая обеспечит </a:t>
            </a:r>
            <a:r>
              <a:rPr lang="ru-RU" sz="2200" i="1" u="sng" dirty="0">
                <a:solidFill>
                  <a:schemeClr val="tx1"/>
                </a:solidFill>
              </a:rPr>
              <a:t>его стойкость в течение одной недели непрерывных попыток подобрать пароль. Пусть скорость интерактивного подбора паролей V=10 паролей/мин. </a:t>
            </a:r>
            <a:r>
              <a:rPr lang="ru-RU" sz="2200" dirty="0">
                <a:solidFill>
                  <a:schemeClr val="tx1"/>
                </a:solidFill>
              </a:rPr>
              <a:t>Тогда в течение недели можно перебрать</a:t>
            </a:r>
          </a:p>
          <a:p>
            <a:pPr marL="0" indent="0" algn="just">
              <a:buNone/>
            </a:pPr>
            <a:r>
              <a:rPr lang="ru-RU" sz="2200" dirty="0">
                <a:solidFill>
                  <a:schemeClr val="tx1"/>
                </a:solidFill>
              </a:rPr>
              <a:t>10·60·24·7= 100800 паролей.</a:t>
            </a:r>
          </a:p>
          <a:p>
            <a:pPr marL="0" indent="0" algn="just">
              <a:buNone/>
            </a:pPr>
            <a:r>
              <a:rPr lang="ru-RU" sz="2200" dirty="0">
                <a:solidFill>
                  <a:schemeClr val="tx1"/>
                </a:solidFill>
              </a:rPr>
              <a:t>Далее, учитывая, что параметры S, V, Т и Р связаны соотношением Р P=V·T/S, получаем</a:t>
            </a:r>
          </a:p>
          <a:p>
            <a:pPr marL="0" indent="0" algn="just">
              <a:buNone/>
            </a:pPr>
            <a:r>
              <a:rPr lang="ru-RU" sz="2200" dirty="0">
                <a:solidFill>
                  <a:schemeClr val="tx1"/>
                </a:solidFill>
              </a:rPr>
              <a:t>S=100·800/10</a:t>
            </a:r>
            <a:r>
              <a:rPr lang="ru-RU" sz="2200" baseline="30000" dirty="0">
                <a:solidFill>
                  <a:schemeClr val="tx1"/>
                </a:solidFill>
              </a:rPr>
              <a:t>-6</a:t>
            </a:r>
            <a:r>
              <a:rPr lang="ru-RU" sz="2200" dirty="0">
                <a:solidFill>
                  <a:schemeClr val="tx1"/>
                </a:solidFill>
              </a:rPr>
              <a:t>=1,008·10</a:t>
            </a:r>
            <a:r>
              <a:rPr lang="ru-RU" sz="2200" baseline="30000" dirty="0">
                <a:solidFill>
                  <a:schemeClr val="tx1"/>
                </a:solidFill>
              </a:rPr>
              <a:t>11 </a:t>
            </a:r>
            <a:r>
              <a:rPr lang="ru-RU" sz="2200" b="1" dirty="0">
                <a:solidFill>
                  <a:schemeClr val="tx1"/>
                </a:solidFill>
                <a:sym typeface="Symbol" panose="05050102010706020507" pitchFamily="18" charset="2"/>
              </a:rPr>
              <a:t></a:t>
            </a:r>
            <a:r>
              <a:rPr lang="ru-RU" sz="2200" dirty="0">
                <a:solidFill>
                  <a:schemeClr val="tx1"/>
                </a:solidFill>
              </a:rPr>
              <a:t>10</a:t>
            </a:r>
            <a:r>
              <a:rPr lang="ru-RU" sz="2200" baseline="30000" dirty="0">
                <a:solidFill>
                  <a:schemeClr val="tx1"/>
                </a:solidFill>
              </a:rPr>
              <a:t>11</a:t>
            </a:r>
            <a:endParaRPr lang="ru-RU" sz="2200" dirty="0">
              <a:solidFill>
                <a:schemeClr val="tx1"/>
              </a:solidFill>
            </a:endParaRPr>
          </a:p>
          <a:p>
            <a:pPr marL="0" indent="0" algn="just">
              <a:buNone/>
            </a:pPr>
            <a:r>
              <a:rPr lang="ru-RU" sz="2200" dirty="0">
                <a:solidFill>
                  <a:schemeClr val="tx1"/>
                </a:solidFill>
              </a:rPr>
              <a:t>Полученному значению S соответствуют пары: A=26, L=8 и А=36, L=6.</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48959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3382" y="0"/>
            <a:ext cx="8911687" cy="1280890"/>
          </a:xfrm>
        </p:spPr>
        <p:txBody>
          <a:bodyPr/>
          <a:lstStyle/>
          <a:p>
            <a:r>
              <a:rPr lang="ru-RU" b="1" dirty="0"/>
              <a:t>Хранение паролей</a:t>
            </a:r>
            <a:r>
              <a:rPr lang="ru-RU" dirty="0"/>
              <a:t/>
            </a:r>
            <a:br>
              <a:rPr lang="ru-RU" dirty="0"/>
            </a:br>
            <a:endParaRPr lang="ru-RU" dirty="0"/>
          </a:p>
        </p:txBody>
      </p:sp>
      <p:sp>
        <p:nvSpPr>
          <p:cNvPr id="3" name="Объект 2"/>
          <p:cNvSpPr>
            <a:spLocks noGrp="1"/>
          </p:cNvSpPr>
          <p:nvPr>
            <p:ph idx="1"/>
          </p:nvPr>
        </p:nvSpPr>
        <p:spPr>
          <a:xfrm>
            <a:off x="1975256" y="1010194"/>
            <a:ext cx="9572309" cy="5116285"/>
          </a:xfrm>
        </p:spPr>
        <p:txBody>
          <a:bodyPr>
            <a:normAutofit/>
          </a:bodyPr>
          <a:lstStyle/>
          <a:p>
            <a:pPr marL="0" indent="0" algn="just">
              <a:buNone/>
            </a:pPr>
            <a:r>
              <a:rPr lang="ru-RU" sz="2200" dirty="0">
                <a:solidFill>
                  <a:schemeClr val="tx1"/>
                </a:solidFill>
              </a:rPr>
              <a:t>Другим важным аспектом стойкости парольной системы, является способ хранения паролей в базе данных учетных записей. Возможны сле­дующие варианты хранения паролей:</a:t>
            </a:r>
          </a:p>
          <a:p>
            <a:pPr algn="just"/>
            <a:r>
              <a:rPr lang="ru-RU" sz="2200" dirty="0" smtClean="0">
                <a:solidFill>
                  <a:schemeClr val="tx1"/>
                </a:solidFill>
              </a:rPr>
              <a:t>в </a:t>
            </a:r>
            <a:r>
              <a:rPr lang="ru-RU" sz="2200" dirty="0">
                <a:solidFill>
                  <a:schemeClr val="tx1"/>
                </a:solidFill>
              </a:rPr>
              <a:t>открытом виде;</a:t>
            </a:r>
          </a:p>
          <a:p>
            <a:pPr algn="just"/>
            <a:r>
              <a:rPr lang="ru-RU" sz="2200" dirty="0" smtClean="0">
                <a:solidFill>
                  <a:schemeClr val="tx1"/>
                </a:solidFill>
              </a:rPr>
              <a:t>в </a:t>
            </a:r>
            <a:r>
              <a:rPr lang="ru-RU" sz="2200" dirty="0">
                <a:solidFill>
                  <a:schemeClr val="tx1"/>
                </a:solidFill>
              </a:rPr>
              <a:t>виде свёрток (хеширование);</a:t>
            </a:r>
          </a:p>
          <a:p>
            <a:pPr algn="just"/>
            <a:r>
              <a:rPr lang="ru-RU" sz="2200" dirty="0" smtClean="0">
                <a:solidFill>
                  <a:schemeClr val="tx1"/>
                </a:solidFill>
              </a:rPr>
              <a:t>зашифрованными </a:t>
            </a:r>
            <a:r>
              <a:rPr lang="ru-RU" sz="2200" dirty="0">
                <a:solidFill>
                  <a:schemeClr val="tx1"/>
                </a:solidFill>
              </a:rPr>
              <a:t>на некотором ключе.</a:t>
            </a:r>
          </a:p>
          <a:p>
            <a:pPr marL="0" indent="0" algn="just">
              <a:buNone/>
            </a:pPr>
            <a:r>
              <a:rPr lang="ru-RU" sz="2200" dirty="0">
                <a:solidFill>
                  <a:schemeClr val="tx1"/>
                </a:solidFill>
              </a:rPr>
              <a:t>Наибольший интерес представляют второй и третий способы, кото­рые имеют ряд особенностей.</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28911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66697" y="670560"/>
            <a:ext cx="9415554" cy="4567646"/>
          </a:xfrm>
        </p:spPr>
        <p:txBody>
          <a:bodyPr>
            <a:noAutofit/>
          </a:bodyPr>
          <a:lstStyle/>
          <a:p>
            <a:pPr marL="0" indent="0" algn="just">
              <a:buNone/>
            </a:pPr>
            <a:r>
              <a:rPr lang="ru-RU" sz="2200" b="1" i="1" dirty="0">
                <a:solidFill>
                  <a:schemeClr val="tx1"/>
                </a:solidFill>
              </a:rPr>
              <a:t>Хеширование </a:t>
            </a:r>
            <a:r>
              <a:rPr lang="ru-RU" sz="2200" dirty="0">
                <a:solidFill>
                  <a:schemeClr val="tx1"/>
                </a:solidFill>
              </a:rPr>
              <a:t>не обеспечивает защиту от подбора паролей по сло­варю в случае получения базы данных злоумышленником. При выборе алгоритма хеширования, который будет использован для вычисления сверток паролей, необходимо гарантировать несовпадение значений сверток, полученных на основе различных паролей пользователей. Кроме того, следует предусмотреть механизм, обеспечивающий уникальность сверток в том случае, если два пользователя выбирают одинаковые па­роли. Для этого при вычислении каждой свертки обычно используют неко­торое количество "случайной" информации, например, выдаваемой гене­ратором псевдослучайных чисел.</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61014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7715" y="0"/>
            <a:ext cx="11473543" cy="1280890"/>
          </a:xfrm>
        </p:spPr>
        <p:txBody>
          <a:bodyPr>
            <a:normAutofit fontScale="90000"/>
          </a:bodyPr>
          <a:lstStyle/>
          <a:p>
            <a:r>
              <a:rPr lang="ru-RU" b="1" dirty="0"/>
              <a:t>Общие подходы к построению парольных систем</a:t>
            </a:r>
            <a:r>
              <a:rPr lang="ru-RU" dirty="0"/>
              <a:t/>
            </a:r>
            <a:br>
              <a:rPr lang="ru-RU" dirty="0"/>
            </a:br>
            <a:endParaRPr lang="ru-RU" dirty="0"/>
          </a:p>
        </p:txBody>
      </p:sp>
      <p:sp>
        <p:nvSpPr>
          <p:cNvPr id="3" name="Объект 2"/>
          <p:cNvSpPr>
            <a:spLocks noGrp="1"/>
          </p:cNvSpPr>
          <p:nvPr>
            <p:ph idx="1"/>
          </p:nvPr>
        </p:nvSpPr>
        <p:spPr>
          <a:xfrm>
            <a:off x="1805440" y="1001485"/>
            <a:ext cx="9885818" cy="5573485"/>
          </a:xfrm>
        </p:spPr>
        <p:txBody>
          <a:bodyPr>
            <a:normAutofit/>
          </a:bodyPr>
          <a:lstStyle/>
          <a:p>
            <a:pPr marL="0" indent="0" algn="just">
              <a:buNone/>
            </a:pPr>
            <a:r>
              <a:rPr lang="ru-RU" sz="2200" dirty="0">
                <a:solidFill>
                  <a:schemeClr val="tx1"/>
                </a:solidFill>
              </a:rPr>
              <a:t>Наиболее распространенные методы аутентификации основаны на применении многоразовых или одноразовых паролей. Из-за своего широ­кого распространения и простоты реализации парольные схемы часто в первую очередь становятся мишенью атак злоумышленников. Эти методы включают следующие разновидности способов аутентификации:</a:t>
            </a:r>
          </a:p>
          <a:p>
            <a:pPr algn="just"/>
            <a:r>
              <a:rPr lang="ru-RU" sz="2200" i="1" dirty="0">
                <a:solidFill>
                  <a:schemeClr val="tx1"/>
                </a:solidFill>
              </a:rPr>
              <a:t>по хранимой копии пароля или его свёртке;</a:t>
            </a:r>
            <a:endParaRPr lang="ru-RU" sz="2200" dirty="0">
              <a:solidFill>
                <a:schemeClr val="tx1"/>
              </a:solidFill>
            </a:endParaRPr>
          </a:p>
          <a:p>
            <a:pPr algn="just"/>
            <a:r>
              <a:rPr lang="ru-RU" sz="2200" i="1" dirty="0">
                <a:solidFill>
                  <a:schemeClr val="tx1"/>
                </a:solidFill>
              </a:rPr>
              <a:t>по некоторому проверочному значению;</a:t>
            </a:r>
            <a:endParaRPr lang="ru-RU" sz="2200" dirty="0">
              <a:solidFill>
                <a:schemeClr val="tx1"/>
              </a:solidFill>
            </a:endParaRPr>
          </a:p>
          <a:p>
            <a:pPr algn="just"/>
            <a:r>
              <a:rPr lang="ru-RU" sz="2200" i="1" dirty="0">
                <a:solidFill>
                  <a:schemeClr val="tx1"/>
                </a:solidFill>
              </a:rPr>
              <a:t>без непосредственной передачи информации о пароле проверяющей стороне;</a:t>
            </a:r>
            <a:endParaRPr lang="ru-RU" sz="2200" dirty="0">
              <a:solidFill>
                <a:schemeClr val="tx1"/>
              </a:solidFill>
            </a:endParaRPr>
          </a:p>
          <a:p>
            <a:pPr algn="just"/>
            <a:r>
              <a:rPr lang="ru-RU" sz="2200" i="1" dirty="0">
                <a:solidFill>
                  <a:schemeClr val="tx1"/>
                </a:solidFill>
              </a:rPr>
              <a:t>с использованием пароля для получения криптографического ключа.</a:t>
            </a:r>
            <a:endParaRPr lang="ru-RU" sz="2200" dirty="0">
              <a:solidFill>
                <a:schemeClr val="tx1"/>
              </a:solidFill>
            </a:endParaRP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092592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32011" y="1193075"/>
            <a:ext cx="9533119" cy="4397828"/>
          </a:xfrm>
        </p:spPr>
        <p:txBody>
          <a:bodyPr>
            <a:noAutofit/>
          </a:bodyPr>
          <a:lstStyle/>
          <a:p>
            <a:pPr marL="0" indent="0" algn="just">
              <a:buNone/>
            </a:pPr>
            <a:r>
              <a:rPr lang="ru-RU" sz="2200" dirty="0">
                <a:solidFill>
                  <a:schemeClr val="tx1"/>
                </a:solidFill>
              </a:rPr>
              <a:t>При шифровании паролей особое значение имеет способ </a:t>
            </a:r>
            <a:r>
              <a:rPr lang="ru-RU" sz="2200" i="1" dirty="0">
                <a:solidFill>
                  <a:schemeClr val="tx1"/>
                </a:solidFill>
              </a:rPr>
              <a:t>генерации и хранения ключа шифрования </a:t>
            </a:r>
            <a:r>
              <a:rPr lang="ru-RU" sz="2200" dirty="0">
                <a:solidFill>
                  <a:schemeClr val="tx1"/>
                </a:solidFill>
              </a:rPr>
              <a:t>базы данных учетных записей. Перечис­лим некоторые возможные варианты:</a:t>
            </a:r>
          </a:p>
          <a:p>
            <a:pPr lvl="0"/>
            <a:r>
              <a:rPr lang="ru-RU" sz="2200" dirty="0">
                <a:solidFill>
                  <a:schemeClr val="tx1"/>
                </a:solidFill>
              </a:rPr>
              <a:t>ключ генерируется </a:t>
            </a:r>
            <a:r>
              <a:rPr lang="ru-RU" sz="2200" dirty="0" err="1">
                <a:solidFill>
                  <a:schemeClr val="tx1"/>
                </a:solidFill>
              </a:rPr>
              <a:t>программно</a:t>
            </a:r>
            <a:r>
              <a:rPr lang="ru-RU" sz="2200" dirty="0">
                <a:solidFill>
                  <a:schemeClr val="tx1"/>
                </a:solidFill>
              </a:rPr>
              <a:t> и хранится в системе, обеспечивая возможность ее автоматической перезагрузки;</a:t>
            </a:r>
          </a:p>
          <a:p>
            <a:pPr lvl="0"/>
            <a:r>
              <a:rPr lang="ru-RU" sz="2200" dirty="0">
                <a:solidFill>
                  <a:schemeClr val="tx1"/>
                </a:solidFill>
              </a:rPr>
              <a:t>ключ генерируется </a:t>
            </a:r>
            <a:r>
              <a:rPr lang="ru-RU" sz="2200" dirty="0" err="1">
                <a:solidFill>
                  <a:schemeClr val="tx1"/>
                </a:solidFill>
              </a:rPr>
              <a:t>программно</a:t>
            </a:r>
            <a:r>
              <a:rPr lang="ru-RU" sz="2200" dirty="0">
                <a:solidFill>
                  <a:schemeClr val="tx1"/>
                </a:solidFill>
              </a:rPr>
              <a:t> и хранится на внешнем носителе, с которого считывается при каждом запуске;</a:t>
            </a:r>
          </a:p>
          <a:p>
            <a:pPr lvl="0"/>
            <a:r>
              <a:rPr lang="ru-RU" sz="2200" dirty="0">
                <a:solidFill>
                  <a:schemeClr val="tx1"/>
                </a:solidFill>
              </a:rPr>
              <a:t>ключ генерируется на основе выбранного администратором пароля, который вводится в систему при каждом запуске.</a:t>
            </a:r>
          </a:p>
          <a:p>
            <a:endParaRPr lang="ru-RU" sz="2200" dirty="0">
              <a:solidFill>
                <a:schemeClr val="tx1"/>
              </a:solidFill>
            </a:endParaRPr>
          </a:p>
        </p:txBody>
      </p:sp>
    </p:spTree>
    <p:extLst>
      <p:ext uri="{BB962C8B-B14F-4D97-AF65-F5344CB8AC3E}">
        <p14:creationId xmlns:p14="http://schemas.microsoft.com/office/powerpoint/2010/main" val="47604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925" y="0"/>
            <a:ext cx="8911687" cy="1280890"/>
          </a:xfrm>
        </p:spPr>
        <p:txBody>
          <a:bodyPr/>
          <a:lstStyle/>
          <a:p>
            <a:r>
              <a:rPr lang="ru-RU" b="1" dirty="0"/>
              <a:t>Использование простого пароля</a:t>
            </a:r>
            <a:br>
              <a:rPr lang="ru-RU" b="1" dirty="0"/>
            </a:br>
            <a:endParaRPr lang="ru-RU" dirty="0"/>
          </a:p>
        </p:txBody>
      </p:sp>
      <p:sp>
        <p:nvSpPr>
          <p:cNvPr id="3" name="Объект 2"/>
          <p:cNvSpPr>
            <a:spLocks noGrp="1"/>
          </p:cNvSpPr>
          <p:nvPr>
            <p:ph idx="1"/>
          </p:nvPr>
        </p:nvSpPr>
        <p:spPr>
          <a:xfrm>
            <a:off x="1988320" y="896983"/>
            <a:ext cx="9776959" cy="3777622"/>
          </a:xfrm>
        </p:spPr>
        <p:txBody>
          <a:bodyPr>
            <a:noAutofit/>
          </a:bodyPr>
          <a:lstStyle/>
          <a:p>
            <a:pPr marL="0" indent="0" algn="just">
              <a:buNone/>
            </a:pPr>
            <a:r>
              <a:rPr lang="ru-RU" sz="2200" dirty="0">
                <a:solidFill>
                  <a:schemeClr val="tx1"/>
                </a:solidFill>
              </a:rPr>
              <a:t>Процедура опознавания с использованием простого пароля мо­жет быть представлена в виде следующей последовательности дейст­вий:</a:t>
            </a:r>
          </a:p>
          <a:p>
            <a:pPr algn="just"/>
            <a:r>
              <a:rPr lang="ru-RU" sz="2200" dirty="0" smtClean="0">
                <a:solidFill>
                  <a:schemeClr val="tx1"/>
                </a:solidFill>
              </a:rPr>
              <a:t>пользователь </a:t>
            </a:r>
            <a:r>
              <a:rPr lang="ru-RU" sz="2200" dirty="0">
                <a:solidFill>
                  <a:schemeClr val="tx1"/>
                </a:solidFill>
              </a:rPr>
              <a:t>посылает запрос на доступ к компьютерной сис­теме и вводит свой идентификатор;</a:t>
            </a:r>
          </a:p>
          <a:p>
            <a:pPr algn="just"/>
            <a:r>
              <a:rPr lang="ru-RU" sz="2200" dirty="0" smtClean="0">
                <a:solidFill>
                  <a:schemeClr val="tx1"/>
                </a:solidFill>
              </a:rPr>
              <a:t>система </a:t>
            </a:r>
            <a:r>
              <a:rPr lang="ru-RU" sz="2200" dirty="0">
                <a:solidFill>
                  <a:schemeClr val="tx1"/>
                </a:solidFill>
              </a:rPr>
              <a:t>запрашивает пароль;</a:t>
            </a:r>
          </a:p>
          <a:p>
            <a:pPr algn="just"/>
            <a:r>
              <a:rPr lang="ru-RU" sz="2200" dirty="0" smtClean="0">
                <a:solidFill>
                  <a:schemeClr val="tx1"/>
                </a:solidFill>
              </a:rPr>
              <a:t>пользователь </a:t>
            </a:r>
            <a:r>
              <a:rPr lang="ru-RU" sz="2200" dirty="0">
                <a:solidFill>
                  <a:schemeClr val="tx1"/>
                </a:solidFill>
              </a:rPr>
              <a:t>вводит пароль;</a:t>
            </a:r>
          </a:p>
          <a:p>
            <a:pPr algn="just"/>
            <a:r>
              <a:rPr lang="ru-RU" sz="2200" dirty="0" smtClean="0">
                <a:solidFill>
                  <a:schemeClr val="tx1"/>
                </a:solidFill>
              </a:rPr>
              <a:t>система </a:t>
            </a:r>
            <a:r>
              <a:rPr lang="ru-RU" sz="2200" dirty="0">
                <a:solidFill>
                  <a:schemeClr val="tx1"/>
                </a:solidFill>
              </a:rPr>
              <a:t>сравнивает полученный пароль с паролем пользовате­ля, хранящимся в базе эталонных данных системы защиты, и разре­шает доступ, если пароли совпадают; в противном случае пользова­тель к ресурсам компьютерной системы не допускается.</a:t>
            </a:r>
          </a:p>
          <a:p>
            <a:pPr marL="0" indent="0" algn="just">
              <a:buNone/>
            </a:pPr>
            <a:r>
              <a:rPr lang="ru-RU" sz="2200" dirty="0">
                <a:solidFill>
                  <a:schemeClr val="tx1"/>
                </a:solidFill>
              </a:rPr>
              <a:t>Поскольку пользователь может допустить ошибку при вводе па­роля, то системой должно быть предусмотрено допустимое количе­ство повторений для ввода пароля.</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05736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4000" y="291737"/>
            <a:ext cx="10016446" cy="3777622"/>
          </a:xfrm>
        </p:spPr>
        <p:txBody>
          <a:bodyPr>
            <a:noAutofit/>
          </a:bodyPr>
          <a:lstStyle/>
          <a:p>
            <a:pPr marL="0" indent="0" algn="just">
              <a:buNone/>
            </a:pPr>
            <a:r>
              <a:rPr lang="ru-RU" sz="2200" dirty="0">
                <a:solidFill>
                  <a:schemeClr val="tx1"/>
                </a:solidFill>
              </a:rPr>
              <a:t>В базе эталонных данных пароли, как и другую информацию, никогда не следует хранить в явной форме, а только зашифрован­ными. При этом можно использовать метод как обратимого, так и необратимого шифрования.</a:t>
            </a:r>
          </a:p>
          <a:p>
            <a:pPr marL="0" indent="0" algn="just">
              <a:buNone/>
            </a:pPr>
            <a:r>
              <a:rPr lang="ru-RU" sz="2200" dirty="0">
                <a:solidFill>
                  <a:schemeClr val="tx1"/>
                </a:solidFill>
              </a:rPr>
              <a:t>Согласно методу </a:t>
            </a:r>
            <a:r>
              <a:rPr lang="ru-RU" sz="2200" i="1" dirty="0">
                <a:solidFill>
                  <a:schemeClr val="tx1"/>
                </a:solidFill>
              </a:rPr>
              <a:t>обратимого шифрования </a:t>
            </a:r>
            <a:r>
              <a:rPr lang="ru-RU" sz="2200" dirty="0">
                <a:solidFill>
                  <a:schemeClr val="tx1"/>
                </a:solidFill>
              </a:rPr>
              <a:t>эталонный пароль при занесении в базу эталонных данных зашифровывается по ключу, совпадающему с этим эталонным паролем, а введенный после иден­тификации пароль пользователя для сравнения с эталонным также зашифровывается по ключу, совпадающему с этим введенным паро­лем. Таким образом, при сравнении эталонный и введенный пароли находятся в зашифрованном виде и будут совпадать только в том случае, если исходный введенный пароль совпадет с исходным эта­лонным. При несовпадении исходного введенного пароля с исход­ным эталонным исходный введенный пароль будет зашифрован по-другому, так как ключ шифрования отличается от ключа, кото­рым зашифрован эталонный пароль, и после зашифровки не совпа­дет с зашифрованным эталонным паролем</a:t>
            </a:r>
            <a:r>
              <a:rPr lang="ru-RU" sz="2200" dirty="0" smtClean="0">
                <a:solidFill>
                  <a:schemeClr val="tx1"/>
                </a:solidFill>
              </a:rPr>
              <a:t>.</a:t>
            </a:r>
            <a:endParaRPr lang="ru-RU" sz="2200" dirty="0">
              <a:solidFill>
                <a:schemeClr val="tx1"/>
              </a:solidFill>
            </a:endParaRPr>
          </a:p>
        </p:txBody>
      </p:sp>
    </p:spTree>
    <p:extLst>
      <p:ext uri="{BB962C8B-B14F-4D97-AF65-F5344CB8AC3E}">
        <p14:creationId xmlns:p14="http://schemas.microsoft.com/office/powerpoint/2010/main" val="91364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2081" y="193766"/>
            <a:ext cx="10334308" cy="3777622"/>
          </a:xfrm>
        </p:spPr>
        <p:txBody>
          <a:bodyPr>
            <a:noAutofit/>
          </a:bodyPr>
          <a:lstStyle/>
          <a:p>
            <a:pPr marL="0" indent="0" algn="just">
              <a:buNone/>
            </a:pPr>
            <a:r>
              <a:rPr lang="ru-RU" sz="2200" dirty="0">
                <a:solidFill>
                  <a:schemeClr val="tx1"/>
                </a:solidFill>
              </a:rPr>
              <a:t>Для обеспечения возможности контроля правильности ввода пароля при использовании необратимого шифрования на винчестер записывается таблица преобразованных паролей. Для их преобразо­вания используется односторонняя криптографическая функция </a:t>
            </a:r>
            <a:r>
              <a:rPr lang="ru-RU" sz="2200" i="1" dirty="0">
                <a:solidFill>
                  <a:schemeClr val="tx1"/>
                </a:solidFill>
              </a:rPr>
              <a:t>у= F(x), </a:t>
            </a:r>
            <a:r>
              <a:rPr lang="ru-RU" sz="2200" dirty="0">
                <a:solidFill>
                  <a:schemeClr val="tx1"/>
                </a:solidFill>
              </a:rPr>
              <a:t>обладающая следующим свойством: для данного аргумента </a:t>
            </a:r>
            <a:r>
              <a:rPr lang="ru-RU" sz="2200" i="1" dirty="0">
                <a:solidFill>
                  <a:schemeClr val="tx1"/>
                </a:solidFill>
              </a:rPr>
              <a:t>х </a:t>
            </a:r>
            <a:r>
              <a:rPr lang="ru-RU" sz="2200" dirty="0">
                <a:solidFill>
                  <a:schemeClr val="tx1"/>
                </a:solidFill>
              </a:rPr>
              <a:t>значение </a:t>
            </a:r>
            <a:r>
              <a:rPr lang="ru-RU" sz="2200" i="1" dirty="0">
                <a:solidFill>
                  <a:schemeClr val="tx1"/>
                </a:solidFill>
              </a:rPr>
              <a:t>F(x) </a:t>
            </a:r>
            <a:r>
              <a:rPr lang="ru-RU" sz="2200" dirty="0">
                <a:solidFill>
                  <a:schemeClr val="tx1"/>
                </a:solidFill>
              </a:rPr>
              <a:t>вычисляется легко, а по данному </a:t>
            </a:r>
            <a:r>
              <a:rPr lang="ru-RU" sz="2200" i="1" dirty="0">
                <a:solidFill>
                  <a:schemeClr val="tx1"/>
                </a:solidFill>
              </a:rPr>
              <a:t>у </a:t>
            </a:r>
            <a:r>
              <a:rPr lang="ru-RU" sz="2200" dirty="0">
                <a:solidFill>
                  <a:schemeClr val="tx1"/>
                </a:solidFill>
              </a:rPr>
              <a:t>вычислительно сложно найти значение аргумента </a:t>
            </a:r>
            <a:r>
              <a:rPr lang="ru-RU" sz="2200" i="1" dirty="0">
                <a:solidFill>
                  <a:schemeClr val="tx1"/>
                </a:solidFill>
              </a:rPr>
              <a:t>х, </a:t>
            </a:r>
            <a:r>
              <a:rPr lang="ru-RU" sz="2200" dirty="0">
                <a:solidFill>
                  <a:schemeClr val="tx1"/>
                </a:solidFill>
              </a:rPr>
              <a:t>соответствующего данному </a:t>
            </a:r>
            <a:r>
              <a:rPr lang="ru-RU" sz="2200" i="1" dirty="0">
                <a:solidFill>
                  <a:schemeClr val="tx1"/>
                </a:solidFill>
              </a:rPr>
              <a:t>у. </a:t>
            </a:r>
            <a:r>
              <a:rPr lang="ru-RU" sz="2200" dirty="0">
                <a:solidFill>
                  <a:schemeClr val="tx1"/>
                </a:solidFill>
              </a:rPr>
              <a:t>В таблице паролей хранятся значения односторонних функций, для которых пароли берутся в качестве аргументов. При вводе пароля система зашиты легко вычисляет значение функции от пароля теку­щего пользователя и сравнивает со значением, приведенным в таб­лице для пользователя с выбранным идентификатором. Наруши­тель, захвативший компьютер, может прочитать таблицу значений функций паролей, однако вычисление пароля практически не реа­лизуемо</a:t>
            </a:r>
            <a:r>
              <a:rPr lang="ru-RU" sz="2200" dirty="0" smtClean="0">
                <a:solidFill>
                  <a:schemeClr val="tx1"/>
                </a:solidFill>
              </a:rPr>
              <a:t>.</a:t>
            </a:r>
          </a:p>
          <a:p>
            <a:pPr marL="0" indent="0" algn="just">
              <a:buNone/>
            </a:pPr>
            <a:r>
              <a:rPr lang="ru-RU" sz="2200" dirty="0">
                <a:solidFill>
                  <a:schemeClr val="tx1"/>
                </a:solidFill>
              </a:rPr>
              <a:t>При работе с паролями должна предусматриваться и такая мера, как недопустимость их распечатки или вывода на экраны монито­ров. Поэтому система защиты должна обеспечивать ввод пользователями запрошенных у них паролей без отображения этих паролей на мониторах.</a:t>
            </a:r>
          </a:p>
          <a:p>
            <a:pPr marL="0" indent="0" algn="just">
              <a:buNone/>
            </a:pPr>
            <a:endParaRPr lang="ru-RU" sz="2200" dirty="0">
              <a:solidFill>
                <a:schemeClr val="tx1"/>
              </a:solidFill>
            </a:endParaRP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33297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74468" y="0"/>
            <a:ext cx="9630144" cy="1280890"/>
          </a:xfrm>
        </p:spPr>
        <p:txBody>
          <a:bodyPr>
            <a:noAutofit/>
          </a:bodyPr>
          <a:lstStyle/>
          <a:p>
            <a:r>
              <a:rPr lang="ru-RU" sz="2800" b="1" i="1" dirty="0"/>
              <a:t>Можно выделить следующие основные способы повышения стойкости системы защиты на этапе аутентификации:</a:t>
            </a:r>
            <a:r>
              <a:rPr lang="ru-RU" sz="2800" dirty="0"/>
              <a:t/>
            </a:r>
            <a:br>
              <a:rPr lang="ru-RU" sz="2800" dirty="0"/>
            </a:br>
            <a:endParaRPr lang="ru-RU" sz="2800" dirty="0"/>
          </a:p>
        </p:txBody>
      </p:sp>
      <p:sp>
        <p:nvSpPr>
          <p:cNvPr id="3" name="Объект 2"/>
          <p:cNvSpPr>
            <a:spLocks noGrp="1"/>
          </p:cNvSpPr>
          <p:nvPr>
            <p:ph idx="1"/>
          </p:nvPr>
        </p:nvSpPr>
        <p:spPr>
          <a:xfrm>
            <a:off x="2001382" y="1663337"/>
            <a:ext cx="9503229" cy="3777622"/>
          </a:xfrm>
        </p:spPr>
        <p:txBody>
          <a:bodyPr/>
          <a:lstStyle/>
          <a:p>
            <a:pPr algn="just"/>
            <a:r>
              <a:rPr lang="ru-RU" sz="2200" dirty="0" smtClean="0">
                <a:solidFill>
                  <a:schemeClr val="tx1"/>
                </a:solidFill>
              </a:rPr>
              <a:t>повышение </a:t>
            </a:r>
            <a:r>
              <a:rPr lang="ru-RU" sz="2200" dirty="0">
                <a:solidFill>
                  <a:schemeClr val="tx1"/>
                </a:solidFill>
              </a:rPr>
              <a:t>степени нетривиальности пароля;</a:t>
            </a:r>
          </a:p>
          <a:p>
            <a:pPr algn="just"/>
            <a:r>
              <a:rPr lang="ru-RU" sz="2200" dirty="0" smtClean="0">
                <a:solidFill>
                  <a:schemeClr val="tx1"/>
                </a:solidFill>
              </a:rPr>
              <a:t>увеличение </a:t>
            </a:r>
            <a:r>
              <a:rPr lang="ru-RU" sz="2200" dirty="0">
                <a:solidFill>
                  <a:schemeClr val="tx1"/>
                </a:solidFill>
              </a:rPr>
              <a:t>длины последовательности символов пароля;</a:t>
            </a:r>
          </a:p>
          <a:p>
            <a:pPr algn="just"/>
            <a:r>
              <a:rPr lang="ru-RU" sz="2200" dirty="0" smtClean="0">
                <a:solidFill>
                  <a:schemeClr val="tx1"/>
                </a:solidFill>
              </a:rPr>
              <a:t>увеличение </a:t>
            </a:r>
            <a:r>
              <a:rPr lang="ru-RU" sz="2200" dirty="0">
                <a:solidFill>
                  <a:schemeClr val="tx1"/>
                </a:solidFill>
              </a:rPr>
              <a:t>времени задержки между разрешенными попытка­ми повторного ввода неправильно введенного пароля;</a:t>
            </a:r>
          </a:p>
          <a:p>
            <a:pPr algn="just"/>
            <a:r>
              <a:rPr lang="ru-RU" sz="2200" dirty="0" smtClean="0">
                <a:solidFill>
                  <a:schemeClr val="tx1"/>
                </a:solidFill>
              </a:rPr>
              <a:t>повышение </a:t>
            </a:r>
            <a:r>
              <a:rPr lang="ru-RU" sz="2200" dirty="0">
                <a:solidFill>
                  <a:schemeClr val="tx1"/>
                </a:solidFill>
              </a:rPr>
              <a:t>ограничений на минимальное и максимальное время действительности пароля.</a:t>
            </a:r>
          </a:p>
          <a:p>
            <a:endParaRPr lang="ru-RU" dirty="0"/>
          </a:p>
        </p:txBody>
      </p:sp>
    </p:spTree>
    <p:extLst>
      <p:ext uri="{BB962C8B-B14F-4D97-AF65-F5344CB8AC3E}">
        <p14:creationId xmlns:p14="http://schemas.microsoft.com/office/powerpoint/2010/main" val="334134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7246" y="95794"/>
            <a:ext cx="10447520" cy="6644639"/>
          </a:xfrm>
        </p:spPr>
        <p:txBody>
          <a:bodyPr>
            <a:noAutofit/>
          </a:bodyPr>
          <a:lstStyle/>
          <a:p>
            <a:pPr marL="0" indent="0" algn="just">
              <a:buNone/>
            </a:pPr>
            <a:r>
              <a:rPr lang="ru-RU" sz="2000" dirty="0">
                <a:solidFill>
                  <a:schemeClr val="tx1"/>
                </a:solidFill>
              </a:rPr>
              <a:t>Чем </a:t>
            </a:r>
            <a:r>
              <a:rPr lang="ru-RU" sz="2000" i="1" dirty="0" err="1">
                <a:solidFill>
                  <a:schemeClr val="tx1"/>
                </a:solidFill>
              </a:rPr>
              <a:t>нетривиальнее</a:t>
            </a:r>
            <a:r>
              <a:rPr lang="ru-RU" sz="2000" i="1" dirty="0">
                <a:solidFill>
                  <a:schemeClr val="tx1"/>
                </a:solidFill>
              </a:rPr>
              <a:t> пароль, </a:t>
            </a:r>
            <a:r>
              <a:rPr lang="ru-RU" sz="2000" dirty="0">
                <a:solidFill>
                  <a:schemeClr val="tx1"/>
                </a:solidFill>
              </a:rPr>
              <a:t>тем сложнее его запомнить. Плохо запоминаемый пароль может быть записан на листе бумаги, что по­вышает риск его раскрытия. Выходом здесь является использование определенного числа </a:t>
            </a:r>
            <a:r>
              <a:rPr lang="ru-RU" sz="2000" dirty="0" err="1">
                <a:solidFill>
                  <a:schemeClr val="tx1"/>
                </a:solidFill>
              </a:rPr>
              <a:t>незаписываемых</a:t>
            </a:r>
            <a:r>
              <a:rPr lang="ru-RU" sz="2000" dirty="0">
                <a:solidFill>
                  <a:schemeClr val="tx1"/>
                </a:solidFill>
              </a:rPr>
              <a:t> на бумаге пробелов или дру­гих символов в начале, внутри, а также в конце последовательности основных символов пароля. Кроме того, отдельные символы пароля могут набираться на другом регистре (например, вместо строчных быть прописными или наоборот), что также не должно отражаться на листе бумаги. В этом случае незаконно полученный лист бумаги с основными символами пароля не будет достаточным условием раскрытия пароля целиком.</a:t>
            </a:r>
          </a:p>
          <a:p>
            <a:pPr marL="0" indent="0" algn="just">
              <a:buNone/>
            </a:pPr>
            <a:r>
              <a:rPr lang="ru-RU" sz="2000" dirty="0">
                <a:solidFill>
                  <a:schemeClr val="tx1"/>
                </a:solidFill>
              </a:rPr>
              <a:t>Для исключения необходимости запоминания пользователями длинных и нетривиальных паролей в системе защиты может быть предусмотрена возможность записи паролей в зашифрованном виде на информационные носители, например </a:t>
            </a:r>
            <a:r>
              <a:rPr lang="ru-RU" sz="2000" dirty="0" err="1">
                <a:solidFill>
                  <a:schemeClr val="tx1"/>
                </a:solidFill>
              </a:rPr>
              <a:t>флешки</a:t>
            </a:r>
            <a:r>
              <a:rPr lang="ru-RU" sz="2000" dirty="0">
                <a:solidFill>
                  <a:schemeClr val="tx1"/>
                </a:solidFill>
              </a:rPr>
              <a:t>, магнитные карты, носители данных в микросхемах и т. д., а также считывания паролей с этих информационных носителей. Такая возможность позволяет повысить безопасность за счет значительного увеличе­ния длины паролей, записываемых на носители информации. Од­нако при этом администрации службы безопасности следует при­ложить максимум усилий для разъяснения пользователям ВС о не­обходимости тщательной сохранности носителей информации с их паролями.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280639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0147" y="108857"/>
            <a:ext cx="10326241" cy="3777622"/>
          </a:xfrm>
        </p:spPr>
        <p:txBody>
          <a:bodyPr>
            <a:noAutofit/>
          </a:bodyPr>
          <a:lstStyle/>
          <a:p>
            <a:pPr marL="0" indent="0" algn="just">
              <a:buNone/>
            </a:pPr>
            <a:r>
              <a:rPr lang="ru-RU" sz="2200" dirty="0">
                <a:solidFill>
                  <a:schemeClr val="tx1"/>
                </a:solidFill>
              </a:rPr>
              <a:t>На степень информационной безопасности при использовании простого парольного метода проверки подлинности пользователей большое влияние оказывают </a:t>
            </a:r>
            <a:r>
              <a:rPr lang="ru-RU" sz="2200" i="1" dirty="0">
                <a:solidFill>
                  <a:schemeClr val="tx1"/>
                </a:solidFill>
              </a:rPr>
              <a:t>ограничения на минимальное и макси­мальное время действительности каждого пароля. </a:t>
            </a:r>
            <a:r>
              <a:rPr lang="ru-RU" sz="2200" dirty="0">
                <a:solidFill>
                  <a:schemeClr val="tx1"/>
                </a:solidFill>
              </a:rPr>
              <a:t>Чем чаше меняется пароль, тем обеспечивается большая безопасность.</a:t>
            </a:r>
          </a:p>
          <a:p>
            <a:pPr marL="0" indent="0" algn="just">
              <a:buNone/>
            </a:pPr>
            <a:r>
              <a:rPr lang="ru-RU" sz="2200" i="1" u="sng" dirty="0">
                <a:solidFill>
                  <a:schemeClr val="tx1"/>
                </a:solidFill>
              </a:rPr>
              <a:t>Минимальное время действительности пароля </a:t>
            </a:r>
            <a:r>
              <a:rPr lang="ru-RU" sz="2200" dirty="0">
                <a:solidFill>
                  <a:schemeClr val="tx1"/>
                </a:solidFill>
              </a:rPr>
              <a:t>задает время, в течение которого пароль менять нельзя, а </a:t>
            </a:r>
            <a:r>
              <a:rPr lang="ru-RU" sz="2200" i="1" u="sng" dirty="0">
                <a:solidFill>
                  <a:schemeClr val="tx1"/>
                </a:solidFill>
              </a:rPr>
              <a:t>максимальное</a:t>
            </a:r>
            <a:r>
              <a:rPr lang="ru-RU" sz="2200" dirty="0">
                <a:solidFill>
                  <a:schemeClr val="tx1"/>
                </a:solidFill>
              </a:rPr>
              <a:t> — время, по истечении которого пароль будет недействительным. Соответст­венно, пароль должен быть заменен в промежутке между минималь­ным и максимальным временем его существования. Поэтому понят­но, что более частая смена пароля обеспечивается при уменьшении минимального и максимального времени его действительности.</a:t>
            </a:r>
          </a:p>
          <a:p>
            <a:pPr marL="0" indent="0" algn="just">
              <a:buNone/>
            </a:pPr>
            <a:r>
              <a:rPr lang="ru-RU" sz="2200" i="1" u="sng" dirty="0">
                <a:solidFill>
                  <a:schemeClr val="tx1"/>
                </a:solidFill>
              </a:rPr>
              <a:t>Минимальное и максимальное времена действительности пароля </a:t>
            </a:r>
            <a:r>
              <a:rPr lang="ru-RU" sz="2200" dirty="0">
                <a:solidFill>
                  <a:schemeClr val="tx1"/>
                </a:solidFill>
              </a:rPr>
              <a:t>задаются для каждого пользователя администратором службы без­опасности, который должен постоянно контролировать своевремен­ность смены паролей пользователей.</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653771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5" y="0"/>
            <a:ext cx="12239896" cy="1280890"/>
          </a:xfrm>
        </p:spPr>
        <p:txBody>
          <a:bodyPr>
            <a:normAutofit fontScale="90000"/>
          </a:bodyPr>
          <a:lstStyle/>
          <a:p>
            <a:r>
              <a:rPr lang="ru-RU" b="1" dirty="0"/>
              <a:t>Использование динамически изменяющегося пароля</a:t>
            </a:r>
            <a:br>
              <a:rPr lang="ru-RU" b="1" dirty="0"/>
            </a:br>
            <a:endParaRPr lang="ru-RU" dirty="0"/>
          </a:p>
        </p:txBody>
      </p:sp>
      <p:sp>
        <p:nvSpPr>
          <p:cNvPr id="3" name="Объект 2"/>
          <p:cNvSpPr>
            <a:spLocks noGrp="1"/>
          </p:cNvSpPr>
          <p:nvPr>
            <p:ph idx="1"/>
          </p:nvPr>
        </p:nvSpPr>
        <p:spPr>
          <a:xfrm>
            <a:off x="1910443" y="1088571"/>
            <a:ext cx="10015946" cy="3777622"/>
          </a:xfrm>
        </p:spPr>
        <p:txBody>
          <a:bodyPr>
            <a:noAutofit/>
          </a:bodyPr>
          <a:lstStyle/>
          <a:p>
            <a:pPr marL="0" indent="0" algn="just">
              <a:buNone/>
            </a:pPr>
            <a:r>
              <a:rPr lang="ru-RU" sz="2200" dirty="0">
                <a:solidFill>
                  <a:schemeClr val="tx1"/>
                </a:solidFill>
              </a:rPr>
              <a:t>Методы проверки подлинности на основе динамически изменя­ющегося пароля обеспечивают большую безопасность, так как час­тота смены паролей в них максимальна — пароль для каждого поль­зователя меняется ежедневно или через несколько дней. При этом каждый следующий пароль по отношению к предыдущему изменя­ется по правилам, зависящим от используемого метода проверки подлинности.</a:t>
            </a:r>
          </a:p>
          <a:p>
            <a:pPr marL="0" indent="0" algn="just">
              <a:buNone/>
            </a:pPr>
            <a:r>
              <a:rPr lang="ru-RU" sz="2200" dirty="0">
                <a:solidFill>
                  <a:schemeClr val="tx1"/>
                </a:solidFill>
              </a:rPr>
              <a:t>Существуют следующие методы парольной защиты, основанные на использовании динамически изменяющегося пароля:</a:t>
            </a:r>
          </a:p>
          <a:p>
            <a:pPr algn="just"/>
            <a:r>
              <a:rPr lang="ru-RU" sz="2200" dirty="0" smtClean="0">
                <a:solidFill>
                  <a:schemeClr val="tx1"/>
                </a:solidFill>
              </a:rPr>
              <a:t>методы </a:t>
            </a:r>
            <a:r>
              <a:rPr lang="ru-RU" sz="2200" dirty="0">
                <a:solidFill>
                  <a:schemeClr val="tx1"/>
                </a:solidFill>
              </a:rPr>
              <a:t>модификации схемы простых паролей;</a:t>
            </a:r>
          </a:p>
          <a:p>
            <a:pPr algn="just"/>
            <a:r>
              <a:rPr lang="ru-RU" sz="2200" dirty="0" smtClean="0">
                <a:solidFill>
                  <a:schemeClr val="tx1"/>
                </a:solidFill>
              </a:rPr>
              <a:t>метод </a:t>
            </a:r>
            <a:r>
              <a:rPr lang="ru-RU" sz="2200" dirty="0">
                <a:solidFill>
                  <a:schemeClr val="tx1"/>
                </a:solidFill>
              </a:rPr>
              <a:t>«запрос-ответ»;</a:t>
            </a:r>
          </a:p>
          <a:p>
            <a:pPr algn="just"/>
            <a:r>
              <a:rPr lang="ru-RU" sz="2200" dirty="0" smtClean="0">
                <a:solidFill>
                  <a:schemeClr val="tx1"/>
                </a:solidFill>
              </a:rPr>
              <a:t>функциональные </a:t>
            </a:r>
            <a:r>
              <a:rPr lang="ru-RU" sz="2200" dirty="0">
                <a:solidFill>
                  <a:schemeClr val="tx1"/>
                </a:solidFill>
              </a:rPr>
              <a:t>методы.</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14344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2697" y="0"/>
            <a:ext cx="10672943" cy="1280890"/>
          </a:xfrm>
        </p:spPr>
        <p:txBody>
          <a:bodyPr>
            <a:normAutofit fontScale="90000"/>
          </a:bodyPr>
          <a:lstStyle/>
          <a:p>
            <a:r>
              <a:rPr lang="ru-RU" b="1" dirty="0"/>
              <a:t>Методы модификации схемы простых паролей</a:t>
            </a:r>
            <a:br>
              <a:rPr lang="ru-RU" b="1" dirty="0"/>
            </a:br>
            <a:endParaRPr lang="ru-RU" dirty="0"/>
          </a:p>
        </p:txBody>
      </p:sp>
      <p:sp>
        <p:nvSpPr>
          <p:cNvPr id="3" name="Объект 2"/>
          <p:cNvSpPr>
            <a:spLocks noGrp="1"/>
          </p:cNvSpPr>
          <p:nvPr>
            <p:ph idx="1"/>
          </p:nvPr>
        </p:nvSpPr>
        <p:spPr>
          <a:xfrm>
            <a:off x="1609497" y="640445"/>
            <a:ext cx="10408332" cy="3777622"/>
          </a:xfrm>
        </p:spPr>
        <p:txBody>
          <a:bodyPr>
            <a:noAutofit/>
          </a:bodyPr>
          <a:lstStyle/>
          <a:p>
            <a:pPr marL="0" indent="0" algn="just">
              <a:buNone/>
            </a:pPr>
            <a:r>
              <a:rPr lang="ru-RU" sz="2000" dirty="0">
                <a:solidFill>
                  <a:schemeClr val="tx1"/>
                </a:solidFill>
              </a:rPr>
              <a:t>К методам модификации схемы простых паролей относят </a:t>
            </a:r>
            <a:r>
              <a:rPr lang="ru-RU" sz="2000" i="1" u="sng" dirty="0">
                <a:solidFill>
                  <a:schemeClr val="tx1"/>
                </a:solidFill>
              </a:rPr>
              <a:t>слу­чайную выборку символов пароля</a:t>
            </a:r>
            <a:r>
              <a:rPr lang="ru-RU" sz="2000" u="sng" dirty="0">
                <a:solidFill>
                  <a:schemeClr val="tx1"/>
                </a:solidFill>
              </a:rPr>
              <a:t> и </a:t>
            </a:r>
            <a:r>
              <a:rPr lang="ru-RU" sz="2000" i="1" u="sng" dirty="0">
                <a:solidFill>
                  <a:schemeClr val="tx1"/>
                </a:solidFill>
              </a:rPr>
              <a:t>одноразовое использование па­ролей</a:t>
            </a:r>
            <a:r>
              <a:rPr lang="ru-RU" sz="2000" i="1" dirty="0">
                <a:solidFill>
                  <a:schemeClr val="tx1"/>
                </a:solidFill>
              </a:rPr>
              <a:t>.</a:t>
            </a:r>
            <a:endParaRPr lang="ru-RU" sz="2000" dirty="0">
              <a:solidFill>
                <a:schemeClr val="tx1"/>
              </a:solidFill>
            </a:endParaRPr>
          </a:p>
          <a:p>
            <a:pPr marL="0" indent="0" algn="just">
              <a:buNone/>
            </a:pPr>
            <a:r>
              <a:rPr lang="ru-RU" sz="2000" dirty="0">
                <a:solidFill>
                  <a:schemeClr val="tx1"/>
                </a:solidFill>
              </a:rPr>
              <a:t>При использовании первого метода каждому пользователю вы­деляется достаточно длинный пароль, причем каждый раз для опо­знавания используется не весь пароль, а только его некоторая часть. В процессе проверки подлинности система запрашивает у пользова­теля группу символов под заданным порядковым номерам. Количе­ство символов и их порядковые номера для запроса определяются с помощью датчика псевдослучайных чисел.</a:t>
            </a:r>
          </a:p>
          <a:p>
            <a:pPr marL="0" indent="0" algn="just">
              <a:buNone/>
            </a:pPr>
            <a:r>
              <a:rPr lang="ru-RU" sz="2000" dirty="0">
                <a:solidFill>
                  <a:schemeClr val="tx1"/>
                </a:solidFill>
              </a:rPr>
              <a:t>При одноразовом использовании паролей каждому пользовате­лю выделяется список паролей. В процессе запроса номер пароля, который необходимо ввести, выбирается последовательно по списку или по схеме случайной выборки.</a:t>
            </a:r>
          </a:p>
          <a:p>
            <a:pPr marL="0" indent="0" algn="just">
              <a:buNone/>
            </a:pPr>
            <a:r>
              <a:rPr lang="ru-RU" sz="2000" dirty="0">
                <a:solidFill>
                  <a:schemeClr val="tx1"/>
                </a:solidFill>
              </a:rPr>
              <a:t>Недостатком методов модификации схемы простых паролей яв­ляется необходимость запоминания пользователями длинных паро­лей или их списков. Запись же паролей на бумагу или в записные книжки приводит к появлению риска потери или хищения носите­лей информации с записанными на них паролями.</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1162801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4673" y="0"/>
            <a:ext cx="8911687" cy="1280890"/>
          </a:xfrm>
        </p:spPr>
        <p:txBody>
          <a:bodyPr/>
          <a:lstStyle/>
          <a:p>
            <a:r>
              <a:rPr lang="ru-RU" b="1" dirty="0"/>
              <a:t>Метод «запрос-ответ»</a:t>
            </a:r>
            <a:r>
              <a:rPr lang="ru-RU" dirty="0"/>
              <a:t/>
            </a:r>
            <a:br>
              <a:rPr lang="ru-RU" dirty="0"/>
            </a:br>
            <a:endParaRPr lang="ru-RU" dirty="0"/>
          </a:p>
        </p:txBody>
      </p:sp>
      <p:sp>
        <p:nvSpPr>
          <p:cNvPr id="3" name="Объект 2"/>
          <p:cNvSpPr>
            <a:spLocks noGrp="1"/>
          </p:cNvSpPr>
          <p:nvPr>
            <p:ph idx="1"/>
          </p:nvPr>
        </p:nvSpPr>
        <p:spPr>
          <a:xfrm>
            <a:off x="2001383" y="735874"/>
            <a:ext cx="9781313" cy="3777622"/>
          </a:xfrm>
        </p:spPr>
        <p:txBody>
          <a:bodyPr>
            <a:noAutofit/>
          </a:bodyPr>
          <a:lstStyle/>
          <a:p>
            <a:pPr marL="0" indent="0" algn="just">
              <a:buNone/>
            </a:pPr>
            <a:r>
              <a:rPr lang="ru-RU" sz="2200" dirty="0">
                <a:solidFill>
                  <a:schemeClr val="tx1"/>
                </a:solidFill>
              </a:rPr>
              <a:t>При использовании метода «запрос-от­вет» в ВС заблаговременно создается и особо защищается массив вопросов, включающий в себя как вопросы общего характера, так и персональные вопросы, относящиеся к конкретному пользователю, например, вопросы, касающиеся известных только пользователю случаев из его жизни.</a:t>
            </a:r>
          </a:p>
          <a:p>
            <a:pPr marL="0" indent="0" algn="just">
              <a:buNone/>
            </a:pPr>
            <a:r>
              <a:rPr lang="ru-RU" sz="2200" dirty="0">
                <a:solidFill>
                  <a:schemeClr val="tx1"/>
                </a:solidFill>
              </a:rPr>
              <a:t>Для подтверждения подлинности пользователя система последо­вательно задает ему ряд случайно выбранных вопросов, на которые </a:t>
            </a:r>
            <a:r>
              <a:rPr lang="ru-RU" sz="2200" b="1" dirty="0">
                <a:solidFill>
                  <a:schemeClr val="tx1"/>
                </a:solidFill>
              </a:rPr>
              <a:t>он</a:t>
            </a:r>
            <a:r>
              <a:rPr lang="ru-RU" sz="2200" dirty="0">
                <a:solidFill>
                  <a:schemeClr val="tx1"/>
                </a:solidFill>
              </a:rPr>
              <a:t> должен дать ответ. Опознание считается положительным, если пользователь правильно ответил на все вопросы.</a:t>
            </a:r>
          </a:p>
          <a:p>
            <a:pPr marL="0" indent="0" algn="just">
              <a:buNone/>
            </a:pPr>
            <a:r>
              <a:rPr lang="ru-RU" sz="2200" dirty="0">
                <a:solidFill>
                  <a:schemeClr val="tx1"/>
                </a:solidFill>
              </a:rPr>
              <a:t>Основным требованием к вопросам в данном методе аутентифи­кации является уникальность, подразумевающая, что правильные ответы на вопросы знают только пользователи, для которых эти во­просы предназначены.</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52656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75657" y="217714"/>
            <a:ext cx="10820399" cy="6640286"/>
          </a:xfrm>
        </p:spPr>
        <p:txBody>
          <a:bodyPr>
            <a:noAutofit/>
          </a:bodyPr>
          <a:lstStyle/>
          <a:p>
            <a:pPr algn="just"/>
            <a:r>
              <a:rPr lang="ru-RU" sz="2100" dirty="0">
                <a:solidFill>
                  <a:schemeClr val="tx1"/>
                </a:solidFill>
              </a:rPr>
              <a:t>В первую разновидность способов входят системы аутентификации, предполагающие наличие у обеих сторон копии пароля или его свертки. Для организации таких систем требуется создать и поддерживать базу данных, содержащую пароли или сверки паролей всех пользователей. Их слабой стороной является то, что получение злоумышленником этой базы данных позволяет ему проходить аутентификацию от имени любого поль­зователя.</a:t>
            </a:r>
          </a:p>
          <a:p>
            <a:pPr algn="just"/>
            <a:r>
              <a:rPr lang="ru-RU" sz="2100" dirty="0">
                <a:solidFill>
                  <a:schemeClr val="tx1"/>
                </a:solidFill>
              </a:rPr>
              <a:t>Способы, составляющие вторую разновидность, обеспечивают более высокую степень безопасности парольной системы, так как проверочные значения, хотя они и зависят от паролей, не могут быть непосредственно использованы злоумышленником для аутентификации.</a:t>
            </a:r>
          </a:p>
          <a:p>
            <a:pPr algn="just"/>
            <a:r>
              <a:rPr lang="ru-RU" sz="2100" dirty="0">
                <a:solidFill>
                  <a:schemeClr val="tx1"/>
                </a:solidFill>
              </a:rPr>
              <a:t>Наконец, аутентификация без предоставления проверяющей стороне какой бы то ни было информации о пароле обеспечивает наибольшую степень защиты. Этот способ гарантирует безопасность даже в том слу­чае, если нарушена работа проверяющей стороны (например, в програм­му регистрации в системе внедрен "троянский конь"). Пример системы парольной защиты ("доказательство с нулевым разглашением"), постро­енной по данному принципу, будет рассмотрен ниже.</a:t>
            </a:r>
          </a:p>
          <a:p>
            <a:pPr algn="just"/>
            <a:endParaRPr lang="ru-RU" sz="2100" dirty="0">
              <a:solidFill>
                <a:schemeClr val="tx1"/>
              </a:solidFill>
            </a:endParaRPr>
          </a:p>
        </p:txBody>
      </p:sp>
    </p:spTree>
    <p:extLst>
      <p:ext uri="{BB962C8B-B14F-4D97-AF65-F5344CB8AC3E}">
        <p14:creationId xmlns:p14="http://schemas.microsoft.com/office/powerpoint/2010/main" val="672138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9988" y="0"/>
            <a:ext cx="8911687" cy="1280890"/>
          </a:xfrm>
        </p:spPr>
        <p:txBody>
          <a:bodyPr/>
          <a:lstStyle/>
          <a:p>
            <a:r>
              <a:rPr lang="ru-RU" b="1" dirty="0"/>
              <a:t>Функциональные методы</a:t>
            </a:r>
            <a:br>
              <a:rPr lang="ru-RU" b="1" dirty="0"/>
            </a:br>
            <a:endParaRPr lang="ru-RU" dirty="0"/>
          </a:p>
        </p:txBody>
      </p:sp>
      <p:sp>
        <p:nvSpPr>
          <p:cNvPr id="3" name="Объект 2"/>
          <p:cNvSpPr>
            <a:spLocks noGrp="1"/>
          </p:cNvSpPr>
          <p:nvPr>
            <p:ph idx="1"/>
          </p:nvPr>
        </p:nvSpPr>
        <p:spPr>
          <a:xfrm>
            <a:off x="1397727" y="640445"/>
            <a:ext cx="10607040" cy="3777622"/>
          </a:xfrm>
        </p:spPr>
        <p:txBody>
          <a:bodyPr>
            <a:noAutofit/>
          </a:bodyPr>
          <a:lstStyle/>
          <a:p>
            <a:pPr marL="0" indent="0" algn="just">
              <a:buNone/>
            </a:pPr>
            <a:r>
              <a:rPr lang="ru-RU" dirty="0">
                <a:solidFill>
                  <a:schemeClr val="tx1"/>
                </a:solidFill>
              </a:rPr>
              <a:t>Среди</a:t>
            </a:r>
            <a:r>
              <a:rPr lang="ru-RU" sz="2000" dirty="0">
                <a:solidFill>
                  <a:schemeClr val="tx1"/>
                </a:solidFill>
              </a:rPr>
              <a:t> функциональных методов наи­более распространенными являются метод функционального преоб­разования пароля, а также метод «рукопожатия».</a:t>
            </a:r>
          </a:p>
          <a:p>
            <a:pPr marL="0" indent="0" algn="just">
              <a:buNone/>
            </a:pPr>
            <a:r>
              <a:rPr lang="ru-RU" sz="2000" dirty="0">
                <a:solidFill>
                  <a:schemeClr val="tx1"/>
                </a:solidFill>
              </a:rPr>
              <a:t>Метод функционального преобразования основан на использо­вании некоторой функции F, которая должна удовлетворять следу­ющим требованиям:</a:t>
            </a:r>
          </a:p>
          <a:p>
            <a:pPr algn="just"/>
            <a:r>
              <a:rPr lang="ru-RU" sz="2000" dirty="0" smtClean="0">
                <a:solidFill>
                  <a:schemeClr val="tx1"/>
                </a:solidFill>
              </a:rPr>
              <a:t>для </a:t>
            </a:r>
            <a:r>
              <a:rPr lang="ru-RU" sz="2000" dirty="0">
                <a:solidFill>
                  <a:schemeClr val="tx1"/>
                </a:solidFill>
              </a:rPr>
              <a:t>заданного числа или слова </a:t>
            </a:r>
            <a:r>
              <a:rPr lang="ru-RU" sz="2000" i="1" dirty="0">
                <a:solidFill>
                  <a:schemeClr val="tx1"/>
                </a:solidFill>
              </a:rPr>
              <a:t>X </a:t>
            </a:r>
            <a:r>
              <a:rPr lang="ru-RU" sz="2000" dirty="0">
                <a:solidFill>
                  <a:schemeClr val="tx1"/>
                </a:solidFill>
              </a:rPr>
              <a:t>легко вычислить </a:t>
            </a:r>
            <a:r>
              <a:rPr lang="ru-RU" sz="2000" i="1" dirty="0">
                <a:solidFill>
                  <a:schemeClr val="tx1"/>
                </a:solidFill>
              </a:rPr>
              <a:t>У= F(X);</a:t>
            </a:r>
            <a:endParaRPr lang="ru-RU" sz="2000" dirty="0">
              <a:solidFill>
                <a:schemeClr val="tx1"/>
              </a:solidFill>
            </a:endParaRPr>
          </a:p>
          <a:p>
            <a:pPr algn="just"/>
            <a:r>
              <a:rPr lang="ru-RU" sz="2000" dirty="0" smtClean="0">
                <a:solidFill>
                  <a:schemeClr val="tx1"/>
                </a:solidFill>
              </a:rPr>
              <a:t>зная </a:t>
            </a:r>
            <a:r>
              <a:rPr lang="ru-RU" sz="2000" i="1" dirty="0">
                <a:solidFill>
                  <a:schemeClr val="tx1"/>
                </a:solidFill>
              </a:rPr>
              <a:t>X </a:t>
            </a:r>
            <a:r>
              <a:rPr lang="ru-RU" sz="2000" dirty="0">
                <a:solidFill>
                  <a:schemeClr val="tx1"/>
                </a:solidFill>
              </a:rPr>
              <a:t>и </a:t>
            </a:r>
            <a:r>
              <a:rPr lang="ru-RU" sz="2000" i="1" dirty="0">
                <a:solidFill>
                  <a:schemeClr val="tx1"/>
                </a:solidFill>
              </a:rPr>
              <a:t>Y, </a:t>
            </a:r>
            <a:r>
              <a:rPr lang="ru-RU" sz="2000" dirty="0">
                <a:solidFill>
                  <a:schemeClr val="tx1"/>
                </a:solidFill>
              </a:rPr>
              <a:t>сложно или невозможно определить функцию </a:t>
            </a:r>
            <a:r>
              <a:rPr lang="ru-RU" sz="2000" i="1" dirty="0">
                <a:solidFill>
                  <a:schemeClr val="tx1"/>
                </a:solidFill>
              </a:rPr>
              <a:t>Y= F(X).</a:t>
            </a:r>
            <a:endParaRPr lang="ru-RU" sz="2000" dirty="0">
              <a:solidFill>
                <a:schemeClr val="tx1"/>
              </a:solidFill>
            </a:endParaRPr>
          </a:p>
          <a:p>
            <a:pPr marL="0" indent="0" algn="just">
              <a:buNone/>
            </a:pPr>
            <a:r>
              <a:rPr lang="ru-RU" sz="2000" dirty="0">
                <a:solidFill>
                  <a:schemeClr val="tx1"/>
                </a:solidFill>
              </a:rPr>
              <a:t>Необходимым условием выполнения данных требований явля­ется наличие в функции </a:t>
            </a:r>
            <a:r>
              <a:rPr lang="ru-RU" sz="2000" i="1" dirty="0">
                <a:solidFill>
                  <a:schemeClr val="tx1"/>
                </a:solidFill>
              </a:rPr>
              <a:t>F(X) </a:t>
            </a:r>
            <a:r>
              <a:rPr lang="ru-RU" sz="2000" dirty="0">
                <a:solidFill>
                  <a:schemeClr val="tx1"/>
                </a:solidFill>
              </a:rPr>
              <a:t>динамически изменяющихся парамет­ров, например текущих даты, времени, номера дня недели или воз­раста пользователя.</a:t>
            </a:r>
          </a:p>
          <a:p>
            <a:pPr marL="0" indent="0" algn="just">
              <a:buNone/>
            </a:pPr>
            <a:r>
              <a:rPr lang="ru-RU" sz="2000" dirty="0">
                <a:solidFill>
                  <a:schemeClr val="tx1"/>
                </a:solidFill>
              </a:rPr>
              <a:t>Пользователю сообщается:</a:t>
            </a:r>
          </a:p>
          <a:p>
            <a:pPr algn="just"/>
            <a:r>
              <a:rPr lang="ru-RU" sz="2000" dirty="0" smtClean="0">
                <a:solidFill>
                  <a:schemeClr val="tx1"/>
                </a:solidFill>
              </a:rPr>
              <a:t>исходный </a:t>
            </a:r>
            <a:r>
              <a:rPr lang="ru-RU" sz="2000" dirty="0">
                <a:solidFill>
                  <a:schemeClr val="tx1"/>
                </a:solidFill>
              </a:rPr>
              <a:t>пароль — слово или число </a:t>
            </a:r>
            <a:r>
              <a:rPr lang="ru-RU" sz="2000" i="1" dirty="0">
                <a:solidFill>
                  <a:schemeClr val="tx1"/>
                </a:solidFill>
              </a:rPr>
              <a:t>X, </a:t>
            </a:r>
            <a:r>
              <a:rPr lang="ru-RU" sz="2000" dirty="0">
                <a:solidFill>
                  <a:schemeClr val="tx1"/>
                </a:solidFill>
              </a:rPr>
              <a:t>например число 31;</a:t>
            </a:r>
          </a:p>
          <a:p>
            <a:pPr algn="just"/>
            <a:r>
              <a:rPr lang="ru-RU" sz="2000" dirty="0" smtClean="0">
                <a:solidFill>
                  <a:schemeClr val="tx1"/>
                </a:solidFill>
              </a:rPr>
              <a:t>функция </a:t>
            </a:r>
            <a:r>
              <a:rPr lang="ru-RU" sz="2000" i="1" dirty="0">
                <a:solidFill>
                  <a:schemeClr val="tx1"/>
                </a:solidFill>
              </a:rPr>
              <a:t>F(X), </a:t>
            </a:r>
            <a:r>
              <a:rPr lang="ru-RU" sz="2000" dirty="0">
                <a:solidFill>
                  <a:schemeClr val="tx1"/>
                </a:solidFill>
              </a:rPr>
              <a:t>например </a:t>
            </a:r>
            <a:r>
              <a:rPr lang="ru-RU" sz="2000" i="1" dirty="0">
                <a:solidFill>
                  <a:schemeClr val="tx1"/>
                </a:solidFill>
              </a:rPr>
              <a:t>Y= (X </a:t>
            </a:r>
            <a:r>
              <a:rPr lang="ru-RU" sz="2000" dirty="0" err="1">
                <a:solidFill>
                  <a:schemeClr val="tx1"/>
                </a:solidFill>
              </a:rPr>
              <a:t>mod</a:t>
            </a:r>
            <a:r>
              <a:rPr lang="ru-RU" sz="2000" dirty="0">
                <a:solidFill>
                  <a:schemeClr val="tx1"/>
                </a:solidFill>
              </a:rPr>
              <a:t> 100) • </a:t>
            </a:r>
            <a:r>
              <a:rPr lang="ru-RU" sz="2000" i="1" dirty="0">
                <a:solidFill>
                  <a:schemeClr val="tx1"/>
                </a:solidFill>
              </a:rPr>
              <a:t>D+ W, </a:t>
            </a:r>
            <a:r>
              <a:rPr lang="ru-RU" sz="2000" dirty="0">
                <a:solidFill>
                  <a:schemeClr val="tx1"/>
                </a:solidFill>
              </a:rPr>
              <a:t>где </a:t>
            </a:r>
            <a:r>
              <a:rPr lang="ru-RU" sz="2000" i="1" dirty="0">
                <a:solidFill>
                  <a:schemeClr val="tx1"/>
                </a:solidFill>
              </a:rPr>
              <a:t>(X </a:t>
            </a:r>
            <a:r>
              <a:rPr lang="ru-RU" sz="2000" dirty="0" err="1">
                <a:solidFill>
                  <a:schemeClr val="tx1"/>
                </a:solidFill>
              </a:rPr>
              <a:t>mod</a:t>
            </a:r>
            <a:r>
              <a:rPr lang="ru-RU" sz="2000" dirty="0">
                <a:solidFill>
                  <a:schemeClr val="tx1"/>
                </a:solidFill>
              </a:rPr>
              <a:t> 100) — операция взятия остатка от целочисленного деления </a:t>
            </a:r>
            <a:r>
              <a:rPr lang="ru-RU" sz="2000" i="1" dirty="0">
                <a:solidFill>
                  <a:schemeClr val="tx1"/>
                </a:solidFill>
              </a:rPr>
              <a:t>X </a:t>
            </a:r>
            <a:r>
              <a:rPr lang="ru-RU" sz="2000" dirty="0">
                <a:solidFill>
                  <a:schemeClr val="tx1"/>
                </a:solidFill>
              </a:rPr>
              <a:t>на 100, </a:t>
            </a:r>
            <a:r>
              <a:rPr lang="ru-RU" sz="2000" i="1" dirty="0">
                <a:solidFill>
                  <a:schemeClr val="tx1"/>
                </a:solidFill>
              </a:rPr>
              <a:t>D </a:t>
            </a:r>
            <a:r>
              <a:rPr lang="ru-RU" sz="2000" dirty="0">
                <a:solidFill>
                  <a:schemeClr val="tx1"/>
                </a:solidFill>
              </a:rPr>
              <a:t>— текущий номер дня недели, a </a:t>
            </a:r>
            <a:r>
              <a:rPr lang="ru-RU" sz="2000" i="1" dirty="0">
                <a:solidFill>
                  <a:schemeClr val="tx1"/>
                </a:solidFill>
              </a:rPr>
              <a:t>W </a:t>
            </a:r>
            <a:r>
              <a:rPr lang="ru-RU" sz="2000" dirty="0">
                <a:solidFill>
                  <a:schemeClr val="tx1"/>
                </a:solidFill>
              </a:rPr>
              <a:t>— текущий номер недели в текущем месяце;</a:t>
            </a:r>
          </a:p>
          <a:p>
            <a:pPr algn="just"/>
            <a:r>
              <a:rPr lang="ru-RU" sz="2000" dirty="0" smtClean="0">
                <a:solidFill>
                  <a:schemeClr val="tx1"/>
                </a:solidFill>
              </a:rPr>
              <a:t>периодичность </a:t>
            </a:r>
            <a:r>
              <a:rPr lang="ru-RU" sz="2000" dirty="0">
                <a:solidFill>
                  <a:schemeClr val="tx1"/>
                </a:solidFill>
              </a:rPr>
              <a:t>смены пароля, например каждый день, каждые</a:t>
            </a:r>
            <a:br>
              <a:rPr lang="ru-RU" sz="2000" dirty="0">
                <a:solidFill>
                  <a:schemeClr val="tx1"/>
                </a:solidFill>
              </a:rPr>
            </a:br>
            <a:r>
              <a:rPr lang="ru-RU" sz="2000" dirty="0">
                <a:solidFill>
                  <a:schemeClr val="tx1"/>
                </a:solidFill>
              </a:rPr>
              <a:t>три дня или каждую неделю.</a:t>
            </a: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270670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27062" y="474617"/>
            <a:ext cx="9637623" cy="3777622"/>
          </a:xfrm>
        </p:spPr>
        <p:txBody>
          <a:bodyPr>
            <a:noAutofit/>
          </a:bodyPr>
          <a:lstStyle/>
          <a:p>
            <a:pPr marL="0" indent="0" algn="just">
              <a:buNone/>
            </a:pPr>
            <a:r>
              <a:rPr lang="ru-RU" sz="2200" dirty="0">
                <a:solidFill>
                  <a:schemeClr val="tx1"/>
                </a:solidFill>
              </a:rPr>
              <a:t>Паролями пользователя для последовательности установленных периодов действия одного пароля будут соответственно </a:t>
            </a:r>
            <a:r>
              <a:rPr lang="ru-RU" sz="2200" i="1" dirty="0">
                <a:solidFill>
                  <a:schemeClr val="tx1"/>
                </a:solidFill>
              </a:rPr>
              <a:t>X, F(X), F(F(X)), F(F(F(X))) </a:t>
            </a:r>
            <a:r>
              <a:rPr lang="ru-RU" sz="2200" dirty="0">
                <a:solidFill>
                  <a:schemeClr val="tx1"/>
                </a:solidFill>
              </a:rPr>
              <a:t>и т. д., т. е. для i-</a:t>
            </a:r>
            <a:r>
              <a:rPr lang="ru-RU" sz="2200" dirty="0" err="1">
                <a:solidFill>
                  <a:schemeClr val="tx1"/>
                </a:solidFill>
              </a:rPr>
              <a:t>го</a:t>
            </a:r>
            <a:r>
              <a:rPr lang="ru-RU" sz="2200" dirty="0">
                <a:solidFill>
                  <a:schemeClr val="tx1"/>
                </a:solidFill>
              </a:rPr>
              <a:t> периода действия одного па­роля паролем пользователя будет </a:t>
            </a:r>
            <a:r>
              <a:rPr lang="ru-RU" sz="2200" i="1" dirty="0">
                <a:solidFill>
                  <a:schemeClr val="tx1"/>
                </a:solidFill>
              </a:rPr>
              <a:t>F</a:t>
            </a:r>
            <a:r>
              <a:rPr lang="ru-RU" sz="2200" i="1" baseline="30000" dirty="0">
                <a:solidFill>
                  <a:schemeClr val="tx1"/>
                </a:solidFill>
              </a:rPr>
              <a:t>i-1</a:t>
            </a:r>
            <a:r>
              <a:rPr lang="ru-RU" sz="2200" i="1" dirty="0">
                <a:solidFill>
                  <a:schemeClr val="tx1"/>
                </a:solidFill>
              </a:rPr>
              <a:t> (X). </a:t>
            </a:r>
            <a:r>
              <a:rPr lang="ru-RU" sz="2200" dirty="0">
                <a:solidFill>
                  <a:schemeClr val="tx1"/>
                </a:solidFill>
              </a:rPr>
              <a:t>Поэтому для того чтобы вычислить очередной пароль по истечении периода действия ис­пользуемого пароля, пользователю не нужно помнить начальный (исходный) пароль, важно лишь не забыть функцию парольного преобразования и пароль, используемый до настоящего момента времени.</a:t>
            </a:r>
          </a:p>
          <a:p>
            <a:pPr marL="0" indent="0" algn="just">
              <a:buNone/>
            </a:pPr>
            <a:r>
              <a:rPr lang="ru-RU" sz="2200" dirty="0">
                <a:solidFill>
                  <a:schemeClr val="tx1"/>
                </a:solidFill>
              </a:rPr>
              <a:t>С целью достижения высокого уровня безопасности функция преобразования пароля, задаваемая для каждого пользователя, дол­жна периодически меняться, например, каждый месяц. При замене функции целесообразно устанавливать и новый исходный пароль.</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446856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548" y="0"/>
            <a:ext cx="8911687" cy="1280890"/>
          </a:xfrm>
        </p:spPr>
        <p:txBody>
          <a:bodyPr/>
          <a:lstStyle/>
          <a:p>
            <a:r>
              <a:rPr lang="ru-RU" b="1" i="1" dirty="0"/>
              <a:t>Советы по выбору пароля</a:t>
            </a:r>
            <a:r>
              <a:rPr lang="ru-RU" b="1" dirty="0"/>
              <a:t/>
            </a:r>
            <a:br>
              <a:rPr lang="ru-RU" b="1" dirty="0"/>
            </a:br>
            <a:endParaRPr lang="ru-RU" dirty="0"/>
          </a:p>
        </p:txBody>
      </p:sp>
      <p:sp>
        <p:nvSpPr>
          <p:cNvPr id="3" name="Объект 2"/>
          <p:cNvSpPr>
            <a:spLocks noGrp="1"/>
          </p:cNvSpPr>
          <p:nvPr>
            <p:ph idx="1"/>
          </p:nvPr>
        </p:nvSpPr>
        <p:spPr>
          <a:xfrm>
            <a:off x="1766251" y="905692"/>
            <a:ext cx="10160137" cy="3777622"/>
          </a:xfrm>
        </p:spPr>
        <p:txBody>
          <a:bodyPr>
            <a:noAutofit/>
          </a:bodyPr>
          <a:lstStyle/>
          <a:p>
            <a:pPr algn="just"/>
            <a:r>
              <a:rPr lang="ru-RU" sz="2200" dirty="0">
                <a:solidFill>
                  <a:schemeClr val="tx1"/>
                </a:solidFill>
              </a:rPr>
              <a:t>Ваш пароль должен быть уникальным. </a:t>
            </a:r>
            <a:r>
              <a:rPr lang="ru-RU" sz="2200" i="1" dirty="0">
                <a:solidFill>
                  <a:schemeClr val="tx1"/>
                </a:solidFill>
              </a:rPr>
              <a:t>Пароли не должны использоваться несколькими пользователями.</a:t>
            </a:r>
            <a:r>
              <a:rPr lang="ru-RU" sz="2200" dirty="0">
                <a:solidFill>
                  <a:schemeClr val="tx1"/>
                </a:solidFill>
              </a:rPr>
              <a:t> Пароли следует оберегать не менее тщательно. Создаваемый пароль должен быть одновременно трудным для угадывания и легким для запоминания.</a:t>
            </a:r>
          </a:p>
          <a:p>
            <a:pPr algn="just"/>
            <a:r>
              <a:rPr lang="ru-RU" sz="2200" dirty="0">
                <a:solidFill>
                  <a:schemeClr val="tx1"/>
                </a:solidFill>
              </a:rPr>
              <a:t>Чем сложнее пароль, тем надежнее защищен ваш ИД пользователя. Не рекомендуется выбирать пароли, совпадающие с вашим именем или днем рождения, а также с наиболее употребительными словами - такие пароли легко угадать.</a:t>
            </a:r>
          </a:p>
          <a:p>
            <a:pPr algn="just"/>
            <a:r>
              <a:rPr lang="ru-RU" sz="2200" dirty="0">
                <a:solidFill>
                  <a:schemeClr val="tx1"/>
                </a:solidFill>
              </a:rPr>
              <a:t>Рекомендуется указывать пароли, состоящие из не менее чем шести символов и содержащие небуквенные символы. Кроме того, удачными паролями считаются необычные словосочетания и слова, намеренно написанные с ошибкой.</a:t>
            </a:r>
          </a:p>
          <a:p>
            <a:pPr marL="0" indent="0" algn="just">
              <a:buNone/>
            </a:pPr>
            <a:r>
              <a:rPr lang="ru-RU" sz="2200" i="1" u="sng" dirty="0">
                <a:solidFill>
                  <a:schemeClr val="tx1"/>
                </a:solidFill>
              </a:rPr>
              <a:t>Прим. Если пароль слишком труден для запоминания и вам приходится его записывать, выберите другой пароль.</a:t>
            </a:r>
            <a:endParaRPr lang="ru-RU" sz="2200" u="sng" dirty="0">
              <a:solidFill>
                <a:schemeClr val="tx1"/>
              </a:solidFill>
            </a:endParaRPr>
          </a:p>
          <a:p>
            <a:pPr algn="just"/>
            <a:endParaRPr lang="ru-RU" sz="2200" dirty="0">
              <a:solidFill>
                <a:schemeClr val="tx1"/>
              </a:solidFill>
            </a:endParaRPr>
          </a:p>
        </p:txBody>
      </p:sp>
    </p:spTree>
    <p:extLst>
      <p:ext uri="{BB962C8B-B14F-4D97-AF65-F5344CB8AC3E}">
        <p14:creationId xmlns:p14="http://schemas.microsoft.com/office/powerpoint/2010/main" val="22440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6273" y="114659"/>
            <a:ext cx="8911687" cy="1280890"/>
          </a:xfrm>
        </p:spPr>
        <p:txBody>
          <a:bodyPr>
            <a:normAutofit fontScale="90000"/>
          </a:bodyPr>
          <a:lstStyle/>
          <a:p>
            <a:r>
              <a:rPr lang="ru-RU" b="1" i="1" dirty="0"/>
              <a:t>При выборе пароля руководствуйтесь следующими инструкциями:</a:t>
            </a:r>
            <a:r>
              <a:rPr lang="ru-RU" dirty="0"/>
              <a:t/>
            </a:r>
            <a:br>
              <a:rPr lang="ru-RU" dirty="0"/>
            </a:br>
            <a:endParaRPr lang="ru-RU" dirty="0"/>
          </a:p>
        </p:txBody>
      </p:sp>
      <p:sp>
        <p:nvSpPr>
          <p:cNvPr id="3" name="Объект 2"/>
          <p:cNvSpPr>
            <a:spLocks noGrp="1"/>
          </p:cNvSpPr>
          <p:nvPr>
            <p:ph idx="1"/>
          </p:nvPr>
        </p:nvSpPr>
        <p:spPr>
          <a:xfrm>
            <a:off x="594948" y="1147354"/>
            <a:ext cx="11597052" cy="3777622"/>
          </a:xfrm>
        </p:spPr>
        <p:txBody>
          <a:bodyPr>
            <a:noAutofit/>
          </a:bodyPr>
          <a:lstStyle/>
          <a:p>
            <a:pPr lvl="0" algn="just"/>
            <a:r>
              <a:rPr lang="ru-RU" dirty="0">
                <a:solidFill>
                  <a:schemeClr val="tx1"/>
                </a:solidFill>
              </a:rPr>
              <a:t>Не указывайте свой ИД пользователя, а также всевозможные его модификации (в обратном порядке, удвоенный) в качестве пароля.</a:t>
            </a:r>
          </a:p>
          <a:p>
            <a:pPr lvl="0" algn="just"/>
            <a:r>
              <a:rPr lang="ru-RU" dirty="0">
                <a:solidFill>
                  <a:schemeClr val="tx1"/>
                </a:solidFill>
              </a:rPr>
              <a:t>Не используйте пароли повторно. Повторное использование паролей может быть запрещено конфигурацией системы.</a:t>
            </a:r>
          </a:p>
          <a:p>
            <a:pPr lvl="0" algn="just"/>
            <a:r>
              <a:rPr lang="ru-RU" dirty="0">
                <a:solidFill>
                  <a:schemeClr val="tx1"/>
                </a:solidFill>
              </a:rPr>
              <a:t>Не указывайте в качестве паролей личные имена.</a:t>
            </a:r>
          </a:p>
          <a:p>
            <a:pPr lvl="0" algn="just"/>
            <a:r>
              <a:rPr lang="ru-RU" dirty="0">
                <a:solidFill>
                  <a:schemeClr val="tx1"/>
                </a:solidFill>
              </a:rPr>
              <a:t>Не указывайте в качестве пароля слова, хранящиеся в электронных орфографических словарях.</a:t>
            </a:r>
          </a:p>
          <a:p>
            <a:pPr lvl="0" algn="just"/>
            <a:r>
              <a:rPr lang="ru-RU" dirty="0">
                <a:solidFill>
                  <a:schemeClr val="tx1"/>
                </a:solidFill>
              </a:rPr>
              <a:t>Длина пароля должна составлять не менее шести символов.</a:t>
            </a:r>
          </a:p>
          <a:p>
            <a:pPr lvl="0" algn="just"/>
            <a:r>
              <a:rPr lang="ru-RU" dirty="0">
                <a:solidFill>
                  <a:schemeClr val="tx1"/>
                </a:solidFill>
              </a:rPr>
              <a:t>Не указывайте в качестве паролей ругательства; при угадывании паролей их пробуют прежде всего.</a:t>
            </a:r>
          </a:p>
          <a:p>
            <a:pPr lvl="0" algn="just"/>
            <a:r>
              <a:rPr lang="ru-RU" dirty="0">
                <a:solidFill>
                  <a:schemeClr val="tx1"/>
                </a:solidFill>
              </a:rPr>
              <a:t>Выбирайте легко запоминающиеся пароли, чтобы вам не пришлось их записывать.</a:t>
            </a:r>
          </a:p>
          <a:p>
            <a:pPr lvl="0" algn="just"/>
            <a:r>
              <a:rPr lang="ru-RU" dirty="0">
                <a:solidFill>
                  <a:schemeClr val="tx1"/>
                </a:solidFill>
              </a:rPr>
              <a:t>Выбирайте пароли, содержащие цифры, а также строчные и прописные буквы.</a:t>
            </a:r>
          </a:p>
          <a:p>
            <a:pPr lvl="0" algn="just"/>
            <a:r>
              <a:rPr lang="ru-RU" dirty="0">
                <a:solidFill>
                  <a:schemeClr val="tx1"/>
                </a:solidFill>
              </a:rPr>
              <a:t>Рекомендуется задавать пароли, состоящие из двух слов, разделенных цифрами.</a:t>
            </a:r>
          </a:p>
          <a:p>
            <a:pPr lvl="0" algn="just"/>
            <a:r>
              <a:rPr lang="ru-RU" dirty="0">
                <a:solidFill>
                  <a:schemeClr val="tx1"/>
                </a:solidFill>
              </a:rPr>
              <a:t>Выбирайте легко произносимые пароли. Их легче запомнить.</a:t>
            </a:r>
          </a:p>
          <a:p>
            <a:pPr lvl="0" algn="just"/>
            <a:r>
              <a:rPr lang="ru-RU" dirty="0">
                <a:solidFill>
                  <a:schemeClr val="tx1"/>
                </a:solidFill>
              </a:rPr>
              <a:t>Не записывайте пароль. Если все же возникает необходимость записать его, поместите запись в надежное место, например, в сейф.</a:t>
            </a:r>
          </a:p>
          <a:p>
            <a:pPr algn="just"/>
            <a:endParaRPr lang="ru-RU" dirty="0">
              <a:solidFill>
                <a:schemeClr val="tx1"/>
              </a:solidFill>
            </a:endParaRPr>
          </a:p>
        </p:txBody>
      </p:sp>
    </p:spTree>
    <p:extLst>
      <p:ext uri="{BB962C8B-B14F-4D97-AF65-F5344CB8AC3E}">
        <p14:creationId xmlns:p14="http://schemas.microsoft.com/office/powerpoint/2010/main" val="1483484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4835" y="0"/>
            <a:ext cx="8911687" cy="1280890"/>
          </a:xfrm>
        </p:spPr>
        <p:txBody>
          <a:bodyPr/>
          <a:lstStyle/>
          <a:p>
            <a:r>
              <a:rPr lang="ru-RU" b="1" dirty="0" smtClean="0"/>
              <a:t>Контрольные вопросы</a:t>
            </a:r>
            <a:endParaRPr lang="ru-RU" b="1" dirty="0"/>
          </a:p>
        </p:txBody>
      </p:sp>
      <p:sp>
        <p:nvSpPr>
          <p:cNvPr id="3" name="Объект 2"/>
          <p:cNvSpPr>
            <a:spLocks noGrp="1"/>
          </p:cNvSpPr>
          <p:nvPr>
            <p:ph idx="1"/>
          </p:nvPr>
        </p:nvSpPr>
        <p:spPr>
          <a:xfrm>
            <a:off x="2040572" y="1101634"/>
            <a:ext cx="8915400" cy="5508172"/>
          </a:xfrm>
        </p:spPr>
        <p:txBody>
          <a:bodyPr>
            <a:noAutofit/>
          </a:bodyPr>
          <a:lstStyle/>
          <a:p>
            <a:pPr>
              <a:buFont typeface="+mj-lt"/>
              <a:buAutoNum type="arabicPeriod"/>
            </a:pPr>
            <a:r>
              <a:rPr lang="ru-RU" sz="2200" dirty="0" smtClean="0">
                <a:solidFill>
                  <a:schemeClr val="tx1"/>
                </a:solidFill>
              </a:rPr>
              <a:t>Перечислите разновидности </a:t>
            </a:r>
            <a:r>
              <a:rPr lang="ru-RU" sz="2200" dirty="0">
                <a:solidFill>
                  <a:schemeClr val="tx1"/>
                </a:solidFill>
              </a:rPr>
              <a:t>способов </a:t>
            </a:r>
            <a:r>
              <a:rPr lang="ru-RU" sz="2200" dirty="0" smtClean="0">
                <a:solidFill>
                  <a:schemeClr val="tx1"/>
                </a:solidFill>
              </a:rPr>
              <a:t>аутентификации.</a:t>
            </a:r>
          </a:p>
          <a:p>
            <a:pPr>
              <a:buFont typeface="+mj-lt"/>
              <a:buAutoNum type="arabicPeriod"/>
            </a:pPr>
            <a:r>
              <a:rPr lang="ru-RU" sz="2200" dirty="0">
                <a:solidFill>
                  <a:schemeClr val="tx1"/>
                </a:solidFill>
              </a:rPr>
              <a:t>Пароль </a:t>
            </a:r>
            <a:r>
              <a:rPr lang="ru-RU" sz="2200" dirty="0" smtClean="0">
                <a:solidFill>
                  <a:schemeClr val="tx1"/>
                </a:solidFill>
              </a:rPr>
              <a:t>пользователя – это…</a:t>
            </a:r>
          </a:p>
          <a:p>
            <a:pPr algn="just">
              <a:buFont typeface="+mj-lt"/>
              <a:buAutoNum type="arabicPeriod"/>
            </a:pPr>
            <a:r>
              <a:rPr lang="ru-RU" sz="2200" dirty="0">
                <a:solidFill>
                  <a:schemeClr val="tx1"/>
                </a:solidFill>
              </a:rPr>
              <a:t>Учетная запись </a:t>
            </a:r>
            <a:r>
              <a:rPr lang="ru-RU" sz="2200" dirty="0" smtClean="0">
                <a:solidFill>
                  <a:schemeClr val="tx1"/>
                </a:solidFill>
              </a:rPr>
              <a:t>пользователя </a:t>
            </a:r>
            <a:r>
              <a:rPr lang="ru-RU" sz="2200" dirty="0">
                <a:solidFill>
                  <a:schemeClr val="tx1"/>
                </a:solidFill>
              </a:rPr>
              <a:t>– это</a:t>
            </a:r>
            <a:r>
              <a:rPr lang="ru-RU" sz="2200" dirty="0" smtClean="0">
                <a:solidFill>
                  <a:schemeClr val="tx1"/>
                </a:solidFill>
              </a:rPr>
              <a:t>…</a:t>
            </a:r>
          </a:p>
          <a:p>
            <a:pPr algn="just">
              <a:buFont typeface="+mj-lt"/>
              <a:buAutoNum type="arabicPeriod"/>
            </a:pPr>
            <a:r>
              <a:rPr lang="ru-RU" sz="2200" dirty="0" smtClean="0">
                <a:solidFill>
                  <a:schemeClr val="tx1"/>
                </a:solidFill>
              </a:rPr>
              <a:t>База </a:t>
            </a:r>
            <a:r>
              <a:rPr lang="ru-RU" sz="2200" dirty="0">
                <a:solidFill>
                  <a:schemeClr val="tx1"/>
                </a:solidFill>
              </a:rPr>
              <a:t>данных </a:t>
            </a:r>
            <a:r>
              <a:rPr lang="ru-RU" sz="2200" dirty="0" smtClean="0">
                <a:solidFill>
                  <a:schemeClr val="tx1"/>
                </a:solidFill>
              </a:rPr>
              <a:t>пользователей</a:t>
            </a:r>
            <a:r>
              <a:rPr lang="ru-RU" sz="2200" dirty="0">
                <a:solidFill>
                  <a:schemeClr val="tx1"/>
                </a:solidFill>
              </a:rPr>
              <a:t>– это</a:t>
            </a:r>
            <a:r>
              <a:rPr lang="ru-RU" sz="2200" dirty="0" smtClean="0">
                <a:solidFill>
                  <a:schemeClr val="tx1"/>
                </a:solidFill>
              </a:rPr>
              <a:t>…</a:t>
            </a:r>
          </a:p>
          <a:p>
            <a:pPr algn="just">
              <a:buFont typeface="+mj-lt"/>
              <a:buAutoNum type="arabicPeriod"/>
            </a:pPr>
            <a:r>
              <a:rPr lang="ru-RU" sz="2200" dirty="0" smtClean="0">
                <a:solidFill>
                  <a:schemeClr val="tx1"/>
                </a:solidFill>
              </a:rPr>
              <a:t>Парольная система </a:t>
            </a:r>
            <a:r>
              <a:rPr lang="ru-RU" sz="2200" dirty="0">
                <a:solidFill>
                  <a:schemeClr val="tx1"/>
                </a:solidFill>
              </a:rPr>
              <a:t>– это</a:t>
            </a:r>
            <a:r>
              <a:rPr lang="ru-RU" sz="2200" dirty="0" smtClean="0">
                <a:solidFill>
                  <a:schemeClr val="tx1"/>
                </a:solidFill>
              </a:rPr>
              <a:t>…</a:t>
            </a:r>
            <a:endParaRPr lang="ru-RU" sz="2200" dirty="0">
              <a:solidFill>
                <a:schemeClr val="tx1"/>
              </a:solidFill>
            </a:endParaRPr>
          </a:p>
          <a:p>
            <a:pPr algn="just">
              <a:buFont typeface="+mj-lt"/>
              <a:buAutoNum type="arabicPeriod"/>
            </a:pPr>
            <a:r>
              <a:rPr lang="ru-RU" sz="2200" dirty="0" smtClean="0">
                <a:solidFill>
                  <a:schemeClr val="tx1"/>
                </a:solidFill>
              </a:rPr>
              <a:t>Перечислите </a:t>
            </a:r>
            <a:r>
              <a:rPr lang="ru-RU" sz="2200" dirty="0">
                <a:solidFill>
                  <a:schemeClr val="tx1"/>
                </a:solidFill>
              </a:rPr>
              <a:t>типы угроз безопасности парольных </a:t>
            </a:r>
            <a:r>
              <a:rPr lang="ru-RU" sz="2200" dirty="0" smtClean="0">
                <a:solidFill>
                  <a:schemeClr val="tx1"/>
                </a:solidFill>
              </a:rPr>
              <a:t>систем.</a:t>
            </a:r>
          </a:p>
          <a:p>
            <a:pPr algn="just">
              <a:buFont typeface="+mj-lt"/>
              <a:buAutoNum type="arabicPeriod"/>
            </a:pPr>
            <a:r>
              <a:rPr lang="ru-RU" sz="2200" dirty="0">
                <a:solidFill>
                  <a:schemeClr val="tx1"/>
                </a:solidFill>
              </a:rPr>
              <a:t>Перечислите </a:t>
            </a:r>
            <a:r>
              <a:rPr lang="ru-RU" sz="2200" dirty="0" smtClean="0">
                <a:solidFill>
                  <a:schemeClr val="tx1"/>
                </a:solidFill>
              </a:rPr>
              <a:t>варианты </a:t>
            </a:r>
            <a:r>
              <a:rPr lang="ru-RU" sz="2200" dirty="0">
                <a:solidFill>
                  <a:schemeClr val="tx1"/>
                </a:solidFill>
              </a:rPr>
              <a:t>хранения </a:t>
            </a:r>
            <a:r>
              <a:rPr lang="ru-RU" sz="2200" dirty="0" smtClean="0">
                <a:solidFill>
                  <a:schemeClr val="tx1"/>
                </a:solidFill>
              </a:rPr>
              <a:t>паролей.</a:t>
            </a:r>
          </a:p>
          <a:p>
            <a:pPr algn="just">
              <a:buFont typeface="+mj-lt"/>
              <a:buAutoNum type="arabicPeriod"/>
            </a:pPr>
            <a:r>
              <a:rPr lang="ru-RU" sz="2200" dirty="0" smtClean="0">
                <a:solidFill>
                  <a:schemeClr val="tx1"/>
                </a:solidFill>
              </a:rPr>
              <a:t>Что понимается под минимальным и максимальным временем </a:t>
            </a:r>
            <a:r>
              <a:rPr lang="ru-RU" sz="2200" dirty="0">
                <a:solidFill>
                  <a:schemeClr val="tx1"/>
                </a:solidFill>
              </a:rPr>
              <a:t>действительности </a:t>
            </a:r>
            <a:r>
              <a:rPr lang="ru-RU" sz="2200" dirty="0" smtClean="0">
                <a:solidFill>
                  <a:schemeClr val="tx1"/>
                </a:solidFill>
              </a:rPr>
              <a:t>пароля?</a:t>
            </a:r>
          </a:p>
          <a:p>
            <a:pPr algn="just">
              <a:buFont typeface="+mj-lt"/>
              <a:buAutoNum type="arabicPeriod"/>
            </a:pPr>
            <a:r>
              <a:rPr lang="ru-RU" sz="2200" dirty="0">
                <a:solidFill>
                  <a:schemeClr val="tx1"/>
                </a:solidFill>
              </a:rPr>
              <a:t>Перечислите </a:t>
            </a:r>
            <a:r>
              <a:rPr lang="ru-RU" sz="2200" dirty="0" smtClean="0">
                <a:solidFill>
                  <a:schemeClr val="tx1"/>
                </a:solidFill>
              </a:rPr>
              <a:t>методы </a:t>
            </a:r>
            <a:r>
              <a:rPr lang="ru-RU" sz="2200" dirty="0">
                <a:solidFill>
                  <a:schemeClr val="tx1"/>
                </a:solidFill>
              </a:rPr>
              <a:t>парольной защиты, основанные на использовании динамически изменяющегося </a:t>
            </a:r>
            <a:r>
              <a:rPr lang="ru-RU" sz="2200" dirty="0" smtClean="0">
                <a:solidFill>
                  <a:schemeClr val="tx1"/>
                </a:solidFill>
              </a:rPr>
              <a:t>пароля.</a:t>
            </a:r>
            <a:endParaRPr lang="ru-RU" sz="2200" dirty="0">
              <a:solidFill>
                <a:schemeClr val="tx1"/>
              </a:solidFill>
            </a:endParaRPr>
          </a:p>
          <a:p>
            <a:pPr algn="just"/>
            <a:endParaRPr lang="ru-RU" sz="2200" dirty="0">
              <a:solidFill>
                <a:schemeClr val="tx1"/>
              </a:solidFill>
            </a:endParaRPr>
          </a:p>
        </p:txBody>
      </p:sp>
    </p:spTree>
    <p:extLst>
      <p:ext uri="{BB962C8B-B14F-4D97-AF65-F5344CB8AC3E}">
        <p14:creationId xmlns:p14="http://schemas.microsoft.com/office/powerpoint/2010/main" val="381843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32012" y="435429"/>
            <a:ext cx="9385074" cy="5921828"/>
          </a:xfrm>
        </p:spPr>
        <p:txBody>
          <a:bodyPr>
            <a:noAutofit/>
          </a:bodyPr>
          <a:lstStyle/>
          <a:p>
            <a:pPr algn="just"/>
            <a:r>
              <a:rPr lang="ru-RU" sz="2200" dirty="0">
                <a:solidFill>
                  <a:schemeClr val="tx1"/>
                </a:solidFill>
              </a:rPr>
              <a:t>Особым подходом в технологии проверки подлинности являются криптографические протоколы аутентификации. Такие протоколы описы­вают последовательность действий, которую должны совершить стороны для взаимной аутентификации, кроме того, эти действия, как правило, сочетаются с генерацией и распределением криптографических ключей для шифрования последующего информационного обмена. Корректность протоколов аутентификации вытекает из свойств задействованных в них математических и криптографических преобразований и может быть стро­го доказана.</a:t>
            </a:r>
          </a:p>
          <a:p>
            <a:pPr algn="just"/>
            <a:endParaRPr lang="ru-RU" sz="2200" dirty="0">
              <a:solidFill>
                <a:schemeClr val="tx1"/>
              </a:solidFill>
            </a:endParaRPr>
          </a:p>
        </p:txBody>
      </p:sp>
    </p:spTree>
    <p:extLst>
      <p:ext uri="{BB962C8B-B14F-4D97-AF65-F5344CB8AC3E}">
        <p14:creationId xmlns:p14="http://schemas.microsoft.com/office/powerpoint/2010/main" val="415873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6582" y="217714"/>
            <a:ext cx="10299475" cy="6335486"/>
          </a:xfrm>
        </p:spPr>
        <p:txBody>
          <a:bodyPr>
            <a:noAutofit/>
          </a:bodyPr>
          <a:lstStyle/>
          <a:p>
            <a:pPr marL="0" indent="0" algn="just">
              <a:buNone/>
            </a:pPr>
            <a:r>
              <a:rPr lang="ru-RU" sz="2200" dirty="0">
                <a:solidFill>
                  <a:schemeClr val="tx1"/>
                </a:solidFill>
              </a:rPr>
              <a:t>Обычные парольные системы проще и дешевле для реализации, но менее безопасны, чем системы с криптографическими протоколами. По­следние обеспечивают более надежную защиту и дополнительно решают задачу распределения ключей. Однако используемые в них технологии могут быть объектом законодательных ограничений.</a:t>
            </a:r>
          </a:p>
          <a:p>
            <a:pPr marL="0" indent="0" algn="just">
              <a:buNone/>
            </a:pPr>
            <a:r>
              <a:rPr lang="ru-RU" sz="2200" dirty="0">
                <a:solidFill>
                  <a:schemeClr val="tx1"/>
                </a:solidFill>
              </a:rPr>
              <a:t>Для более детального рассмотрения принципов построения </a:t>
            </a:r>
            <a:r>
              <a:rPr lang="ru-RU" sz="2200" dirty="0" smtClean="0">
                <a:solidFill>
                  <a:schemeClr val="tx1"/>
                </a:solidFill>
              </a:rPr>
              <a:t>парольных </a:t>
            </a:r>
            <a:r>
              <a:rPr lang="ru-RU" sz="2200" dirty="0">
                <a:solidFill>
                  <a:schemeClr val="tx1"/>
                </a:solidFill>
              </a:rPr>
              <a:t>систем сформулируем несколько основных определений.</a:t>
            </a:r>
          </a:p>
          <a:p>
            <a:pPr algn="just"/>
            <a:r>
              <a:rPr lang="ru-RU" sz="2200" b="1" i="1" dirty="0" smtClean="0">
                <a:solidFill>
                  <a:schemeClr val="tx1"/>
                </a:solidFill>
              </a:rPr>
              <a:t>Пароль </a:t>
            </a:r>
            <a:r>
              <a:rPr lang="ru-RU" sz="2200" b="1" i="1" dirty="0">
                <a:solidFill>
                  <a:schemeClr val="tx1"/>
                </a:solidFill>
              </a:rPr>
              <a:t>пользователя</a:t>
            </a:r>
            <a:r>
              <a:rPr lang="ru-RU" sz="2200" b="1" dirty="0">
                <a:solidFill>
                  <a:schemeClr val="tx1"/>
                </a:solidFill>
              </a:rPr>
              <a:t> </a:t>
            </a:r>
            <a:r>
              <a:rPr lang="ru-RU" sz="2200" dirty="0">
                <a:solidFill>
                  <a:schemeClr val="tx1"/>
                </a:solidFill>
              </a:rPr>
              <a:t>- некоторое секретное количество информа­ции, известное только пользователю и парольной системе, которое может быть запомнено пользователем и предъявлено для прохождения проце­дуры аутентификации. Одноразовый пароль дает возможность пользова­телю однократно пройти аутентификацию. Многоразовый пароль может быть использован для проверки подлинности повторно.</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85200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7212" y="348343"/>
            <a:ext cx="10125302" cy="6030686"/>
          </a:xfrm>
        </p:spPr>
        <p:txBody>
          <a:bodyPr>
            <a:normAutofit/>
          </a:bodyPr>
          <a:lstStyle/>
          <a:p>
            <a:pPr algn="just"/>
            <a:r>
              <a:rPr lang="ru-RU" sz="2200" b="1" i="1" dirty="0">
                <a:solidFill>
                  <a:schemeClr val="tx1"/>
                </a:solidFill>
              </a:rPr>
              <a:t>Учетная запись пользователя</a:t>
            </a:r>
            <a:r>
              <a:rPr lang="ru-RU" sz="2200" b="1" dirty="0">
                <a:solidFill>
                  <a:schemeClr val="tx1"/>
                </a:solidFill>
              </a:rPr>
              <a:t> </a:t>
            </a:r>
            <a:r>
              <a:rPr lang="ru-RU" sz="2200" dirty="0">
                <a:solidFill>
                  <a:schemeClr val="tx1"/>
                </a:solidFill>
              </a:rPr>
              <a:t>- совокупность его идентификатора и его пароля.</a:t>
            </a:r>
          </a:p>
          <a:p>
            <a:pPr algn="just"/>
            <a:r>
              <a:rPr lang="ru-RU" sz="2200" b="1" i="1" dirty="0">
                <a:solidFill>
                  <a:schemeClr val="tx1"/>
                </a:solidFill>
              </a:rPr>
              <a:t>База данных пользователей</a:t>
            </a:r>
            <a:r>
              <a:rPr lang="ru-RU" sz="2200" b="1" dirty="0">
                <a:solidFill>
                  <a:schemeClr val="tx1"/>
                </a:solidFill>
              </a:rPr>
              <a:t> </a:t>
            </a:r>
            <a:r>
              <a:rPr lang="ru-RU" sz="2200" dirty="0">
                <a:solidFill>
                  <a:schemeClr val="tx1"/>
                </a:solidFill>
              </a:rPr>
              <a:t>парольной системы содержит учетные записи всех пользователей данной парольной системы.</a:t>
            </a:r>
          </a:p>
          <a:p>
            <a:pPr algn="just"/>
            <a:r>
              <a:rPr lang="ru-RU" sz="2200" dirty="0">
                <a:solidFill>
                  <a:schemeClr val="tx1"/>
                </a:solidFill>
              </a:rPr>
              <a:t>Под</a:t>
            </a:r>
            <a:r>
              <a:rPr lang="ru-RU" sz="2200" i="1" dirty="0">
                <a:solidFill>
                  <a:schemeClr val="tx1"/>
                </a:solidFill>
              </a:rPr>
              <a:t> </a:t>
            </a:r>
            <a:r>
              <a:rPr lang="ru-RU" sz="2200" b="1" i="1" dirty="0">
                <a:solidFill>
                  <a:schemeClr val="tx1"/>
                </a:solidFill>
              </a:rPr>
              <a:t>парольной системой</a:t>
            </a:r>
            <a:r>
              <a:rPr lang="ru-RU" sz="2200" b="1" dirty="0">
                <a:solidFill>
                  <a:schemeClr val="tx1"/>
                </a:solidFill>
              </a:rPr>
              <a:t> </a:t>
            </a:r>
            <a:r>
              <a:rPr lang="ru-RU" sz="2200" dirty="0">
                <a:solidFill>
                  <a:schemeClr val="tx1"/>
                </a:solidFill>
              </a:rPr>
              <a:t>будем понимать программно-аппаратный комплекс, реализующий системы идентификации и аутентификации поль­зователей КС на основе одноразовых или многоразовых паролей. Как правило, такой комплекс функционирует совместно с подсистемами разграничения доступа и регистрации событий. В отдельных случаях пароль­ная система может выполнять ряд дополнительных функций, в частности генерацию и распределение кратковременных (сеансовых) криптографи­ческих ключей.</a:t>
            </a:r>
          </a:p>
          <a:p>
            <a:endParaRPr lang="ru-RU" sz="2200" dirty="0">
              <a:solidFill>
                <a:schemeClr val="tx1"/>
              </a:solidFill>
            </a:endParaRPr>
          </a:p>
        </p:txBody>
      </p:sp>
    </p:spTree>
    <p:extLst>
      <p:ext uri="{BB962C8B-B14F-4D97-AF65-F5344CB8AC3E}">
        <p14:creationId xmlns:p14="http://schemas.microsoft.com/office/powerpoint/2010/main" val="203209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05886" y="552995"/>
            <a:ext cx="8915400" cy="3777622"/>
          </a:xfrm>
        </p:spPr>
        <p:txBody>
          <a:bodyPr>
            <a:normAutofit/>
          </a:bodyPr>
          <a:lstStyle/>
          <a:p>
            <a:pPr marL="0" indent="0" algn="just">
              <a:buNone/>
            </a:pPr>
            <a:r>
              <a:rPr lang="ru-RU" sz="2200" b="1" i="1" dirty="0">
                <a:solidFill>
                  <a:schemeClr val="tx1"/>
                </a:solidFill>
              </a:rPr>
              <a:t>Основными компонентами парольной системы являются:</a:t>
            </a:r>
            <a:endParaRPr lang="ru-RU" sz="2200" dirty="0">
              <a:solidFill>
                <a:schemeClr val="tx1"/>
              </a:solidFill>
            </a:endParaRPr>
          </a:p>
          <a:p>
            <a:pPr algn="just"/>
            <a:r>
              <a:rPr lang="ru-RU" sz="2200" dirty="0" smtClean="0">
                <a:solidFill>
                  <a:schemeClr val="tx1"/>
                </a:solidFill>
              </a:rPr>
              <a:t>интерфейс </a:t>
            </a:r>
            <a:r>
              <a:rPr lang="ru-RU" sz="2200" dirty="0">
                <a:solidFill>
                  <a:schemeClr val="tx1"/>
                </a:solidFill>
              </a:rPr>
              <a:t>пользователя;</a:t>
            </a:r>
          </a:p>
          <a:p>
            <a:pPr algn="just"/>
            <a:r>
              <a:rPr lang="ru-RU" sz="2200" dirty="0" smtClean="0">
                <a:solidFill>
                  <a:schemeClr val="tx1"/>
                </a:solidFill>
              </a:rPr>
              <a:t>интерфейс </a:t>
            </a:r>
            <a:r>
              <a:rPr lang="ru-RU" sz="2200" dirty="0">
                <a:solidFill>
                  <a:schemeClr val="tx1"/>
                </a:solidFill>
              </a:rPr>
              <a:t>администратора;</a:t>
            </a:r>
          </a:p>
          <a:p>
            <a:pPr algn="just"/>
            <a:r>
              <a:rPr lang="ru-RU" sz="2200" dirty="0" smtClean="0">
                <a:solidFill>
                  <a:schemeClr val="tx1"/>
                </a:solidFill>
              </a:rPr>
              <a:t>модуль </a:t>
            </a:r>
            <a:r>
              <a:rPr lang="ru-RU" sz="2200" dirty="0">
                <a:solidFill>
                  <a:schemeClr val="tx1"/>
                </a:solidFill>
              </a:rPr>
              <a:t>сопряжения с другими подсистемами безопасности;</a:t>
            </a:r>
          </a:p>
          <a:p>
            <a:pPr algn="just"/>
            <a:r>
              <a:rPr lang="ru-RU" sz="2200" dirty="0" smtClean="0">
                <a:solidFill>
                  <a:schemeClr val="tx1"/>
                </a:solidFill>
              </a:rPr>
              <a:t>база </a:t>
            </a:r>
            <a:r>
              <a:rPr lang="ru-RU" sz="2200" dirty="0">
                <a:solidFill>
                  <a:schemeClr val="tx1"/>
                </a:solidFill>
              </a:rPr>
              <a:t>данных учетных записей.</a:t>
            </a:r>
          </a:p>
          <a:p>
            <a:pPr algn="just"/>
            <a:endParaRPr lang="ru-RU" sz="2200" dirty="0">
              <a:solidFill>
                <a:schemeClr val="tx1"/>
              </a:solidFill>
            </a:endParaRPr>
          </a:p>
        </p:txBody>
      </p:sp>
    </p:spTree>
    <p:extLst>
      <p:ext uri="{BB962C8B-B14F-4D97-AF65-F5344CB8AC3E}">
        <p14:creationId xmlns:p14="http://schemas.microsoft.com/office/powerpoint/2010/main" val="421291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1268" y="261257"/>
            <a:ext cx="10168845" cy="3777622"/>
          </a:xfrm>
        </p:spPr>
        <p:txBody>
          <a:bodyPr>
            <a:noAutofit/>
          </a:bodyPr>
          <a:lstStyle/>
          <a:p>
            <a:pPr marL="0" indent="0" algn="just">
              <a:buNone/>
            </a:pPr>
            <a:r>
              <a:rPr lang="ru-RU" sz="2000" dirty="0">
                <a:solidFill>
                  <a:schemeClr val="tx1"/>
                </a:solidFill>
              </a:rPr>
              <a:t>Парольная система представляет собой "передний край обороны" всей системы безопасности. Некоторые ее элементы (в частности, реали­зующие интерфейс пользователя) могут быть расположены в местах, от­крытых для доступа потенциальному злоумышленнику. Поэтому пароль­ная система становится одним из первых объектов атаки при вторжении злоумышленника в защищенную систему. Ниже перечислены </a:t>
            </a:r>
            <a:r>
              <a:rPr lang="ru-RU" sz="2000" b="1" i="1" u="sng" dirty="0">
                <a:solidFill>
                  <a:schemeClr val="tx1"/>
                </a:solidFill>
              </a:rPr>
              <a:t>типы угроз безопасности парольных систем</a:t>
            </a:r>
            <a:r>
              <a:rPr lang="ru-RU" sz="2000" dirty="0" smtClean="0">
                <a:solidFill>
                  <a:schemeClr val="tx1"/>
                </a:solidFill>
              </a:rPr>
              <a:t>.</a:t>
            </a:r>
          </a:p>
          <a:p>
            <a:pPr marL="0" indent="0" algn="just">
              <a:buNone/>
            </a:pPr>
            <a:r>
              <a:rPr lang="ru-RU" sz="2000" b="1" i="1" dirty="0">
                <a:solidFill>
                  <a:schemeClr val="tx1"/>
                </a:solidFill>
              </a:rPr>
              <a:t>1. Разглашение параметров учетной записи через:</a:t>
            </a:r>
          </a:p>
          <a:p>
            <a:pPr algn="just"/>
            <a:r>
              <a:rPr lang="ru-RU" sz="2000" dirty="0">
                <a:solidFill>
                  <a:schemeClr val="tx1"/>
                </a:solidFill>
              </a:rPr>
              <a:t>подбор в интерактивном режиме;</a:t>
            </a:r>
          </a:p>
          <a:p>
            <a:pPr algn="just"/>
            <a:r>
              <a:rPr lang="ru-RU" sz="2000" dirty="0">
                <a:solidFill>
                  <a:schemeClr val="tx1"/>
                </a:solidFill>
              </a:rPr>
              <a:t>подсматривание;</a:t>
            </a:r>
          </a:p>
          <a:p>
            <a:pPr algn="just"/>
            <a:r>
              <a:rPr lang="ru-RU" sz="2000" dirty="0">
                <a:solidFill>
                  <a:schemeClr val="tx1"/>
                </a:solidFill>
              </a:rPr>
              <a:t>преднамеренную передачу пароля его владельцем другому лицу;</a:t>
            </a:r>
          </a:p>
          <a:p>
            <a:pPr algn="just"/>
            <a:r>
              <a:rPr lang="ru-RU" sz="2000" dirty="0">
                <a:solidFill>
                  <a:schemeClr val="tx1"/>
                </a:solidFill>
              </a:rPr>
              <a:t>захват базы данных парольной системы (если пароли не хранятся в базе в открытом виде, для их восстановления может потребоваться подбор или дешифрование);</a:t>
            </a:r>
          </a:p>
          <a:p>
            <a:pPr algn="just"/>
            <a:r>
              <a:rPr lang="ru-RU" sz="2000" dirty="0">
                <a:solidFill>
                  <a:schemeClr val="tx1"/>
                </a:solidFill>
              </a:rPr>
              <a:t>перехват переданной по сети информации о пароле;</a:t>
            </a:r>
          </a:p>
          <a:p>
            <a:pPr algn="just"/>
            <a:r>
              <a:rPr lang="ru-RU" sz="2000" dirty="0">
                <a:solidFill>
                  <a:schemeClr val="tx1"/>
                </a:solidFill>
              </a:rPr>
              <a:t>хранение пароля в доступном месте.</a:t>
            </a:r>
          </a:p>
          <a:p>
            <a:pPr marL="0" indent="0" algn="just">
              <a:buNone/>
            </a:pPr>
            <a:endParaRPr lang="ru-RU" sz="2000" dirty="0">
              <a:solidFill>
                <a:schemeClr val="tx1"/>
              </a:solidFill>
            </a:endParaRPr>
          </a:p>
          <a:p>
            <a:pPr marL="0" indent="0" algn="just">
              <a:buNone/>
            </a:pPr>
            <a:endParaRPr lang="ru-RU" sz="2000" dirty="0">
              <a:solidFill>
                <a:schemeClr val="tx1"/>
              </a:solidFill>
            </a:endParaRPr>
          </a:p>
        </p:txBody>
      </p:sp>
    </p:spTree>
    <p:extLst>
      <p:ext uri="{BB962C8B-B14F-4D97-AF65-F5344CB8AC3E}">
        <p14:creationId xmlns:p14="http://schemas.microsoft.com/office/powerpoint/2010/main" val="29588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49578" y="722812"/>
            <a:ext cx="8915400" cy="3777622"/>
          </a:xfrm>
        </p:spPr>
        <p:txBody>
          <a:bodyPr>
            <a:normAutofit/>
          </a:bodyPr>
          <a:lstStyle/>
          <a:p>
            <a:pPr marL="0" indent="0" algn="just">
              <a:buNone/>
            </a:pPr>
            <a:r>
              <a:rPr lang="ru-RU" sz="2200" b="1" i="1" dirty="0">
                <a:solidFill>
                  <a:schemeClr val="tx1"/>
                </a:solidFill>
              </a:rPr>
              <a:t>2. Вмешательство в функционирование компонентов парольной сис­темы через:</a:t>
            </a:r>
          </a:p>
          <a:p>
            <a:pPr algn="just"/>
            <a:r>
              <a:rPr lang="ru-RU" sz="2200" dirty="0">
                <a:solidFill>
                  <a:schemeClr val="tx1"/>
                </a:solidFill>
              </a:rPr>
              <a:t>внедрение программных закладок;</a:t>
            </a:r>
          </a:p>
          <a:p>
            <a:pPr algn="just"/>
            <a:r>
              <a:rPr lang="ru-RU" sz="2200" dirty="0">
                <a:solidFill>
                  <a:schemeClr val="tx1"/>
                </a:solidFill>
              </a:rPr>
              <a:t>обнаружение и использование ошибок, допущенных на стадии разра­ботки;</a:t>
            </a:r>
          </a:p>
          <a:p>
            <a:pPr algn="just"/>
            <a:r>
              <a:rPr lang="ru-RU" sz="2200" dirty="0">
                <a:solidFill>
                  <a:schemeClr val="tx1"/>
                </a:solidFill>
              </a:rPr>
              <a:t>выведение из строя парольной системы.</a:t>
            </a:r>
          </a:p>
          <a:p>
            <a:endParaRPr lang="ru-RU" sz="2200" dirty="0">
              <a:solidFill>
                <a:schemeClr val="tx1"/>
              </a:solidFill>
            </a:endParaRPr>
          </a:p>
        </p:txBody>
      </p:sp>
    </p:spTree>
    <p:extLst>
      <p:ext uri="{BB962C8B-B14F-4D97-AF65-F5344CB8AC3E}">
        <p14:creationId xmlns:p14="http://schemas.microsoft.com/office/powerpoint/2010/main" val="558846562"/>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2881</Words>
  <Application>Microsoft Office PowerPoint</Application>
  <PresentationFormat>Широкоэкранный</PresentationFormat>
  <Paragraphs>135</Paragraphs>
  <Slides>34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34</vt:i4>
      </vt:variant>
    </vt:vector>
  </HeadingPairs>
  <TitlesOfParts>
    <vt:vector size="39" baseType="lpstr">
      <vt:lpstr>Arial</vt:lpstr>
      <vt:lpstr>Century Gothic</vt:lpstr>
      <vt:lpstr>Symbol</vt:lpstr>
      <vt:lpstr>Wingdings 3</vt:lpstr>
      <vt:lpstr>Легкий дым</vt:lpstr>
      <vt:lpstr>Общие подходы к построению парольных систем и основные угрозы их безопасности </vt:lpstr>
      <vt:lpstr>Общие подходы к построению парольных систем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Выбор паролей </vt:lpstr>
      <vt:lpstr>Презентация PowerPoint</vt:lpstr>
      <vt:lpstr>Презентация PowerPoint</vt:lpstr>
      <vt:lpstr>Презентация PowerPoint</vt:lpstr>
      <vt:lpstr>Параметры для количественной оценки стойкости парольных систем приведены в табл. 2. </vt:lpstr>
      <vt:lpstr>Презентация PowerPoint</vt:lpstr>
      <vt:lpstr>Презентация PowerPoint</vt:lpstr>
      <vt:lpstr>Хранение паролей </vt:lpstr>
      <vt:lpstr>Презентация PowerPoint</vt:lpstr>
      <vt:lpstr>Презентация PowerPoint</vt:lpstr>
      <vt:lpstr>Использование простого пароля </vt:lpstr>
      <vt:lpstr>Презентация PowerPoint</vt:lpstr>
      <vt:lpstr>Презентация PowerPoint</vt:lpstr>
      <vt:lpstr>Можно выделить следующие основные способы повышения стойкости системы защиты на этапе аутентификации: </vt:lpstr>
      <vt:lpstr>Презентация PowerPoint</vt:lpstr>
      <vt:lpstr>Презентация PowerPoint</vt:lpstr>
      <vt:lpstr>Использование динамически изменяющегося пароля </vt:lpstr>
      <vt:lpstr>Методы модификации схемы простых паролей </vt:lpstr>
      <vt:lpstr>Метод «запрос-ответ» </vt:lpstr>
      <vt:lpstr>Функциональные методы </vt:lpstr>
      <vt:lpstr>Презентация PowerPoint</vt:lpstr>
      <vt:lpstr>Советы по выбору пароля </vt:lpstr>
      <vt:lpstr>При выборе пароля руководствуйтесь следующими инструкциями: </vt:lpstr>
      <vt:lpstr>Контрольные вопросы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Общие подходы к построению парольных систем и основные угрозы их безопасности</dc:title>
  <dc:creator>Zverdvd.org</dc:creator>
  <cp:lastModifiedBy>Zverdvd.org</cp:lastModifiedBy>
  <cp:revision>5</cp:revision>
  <dcterms:created xsi:type="dcterms:W3CDTF">2019-01-31T18:26:59Z</dcterms:created>
  <dcterms:modified xsi:type="dcterms:W3CDTF">2019-01-31T19:05:16Z</dcterms:modified>
</cp:coreProperties>
</file>