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797675" cy="9926638"/>
  <p:embeddedFontLst>
    <p:embeddedFont>
      <p:font typeface="Wingdings 2" panose="05020102010507070707" pitchFamily="18" charset="2"/>
      <p:regular r:id="rId42"/>
    </p:embeddedFont>
    <p:embeddedFont>
      <p:font typeface="Roboto" panose="020B0604020202020204" charset="0"/>
      <p:regular r:id="rId43"/>
      <p:bold r:id="rId44"/>
      <p:italic r:id="rId45"/>
      <p:boldItalic r:id="rId46"/>
    </p:embeddedFont>
    <p:embeddedFont>
      <p:font typeface="Quattrocento Sans" panose="020B0604020202020204" charset="0"/>
      <p:regular r:id="rId47"/>
      <p:bold r:id="rId48"/>
      <p:italic r:id="rId49"/>
      <p:boldItalic r:id="rId50"/>
    </p:embeddedFont>
    <p:embeddedFont>
      <p:font typeface="IBM Plex Sans" panose="020B0604020202020204" charset="0"/>
      <p:regular r:id="rId51"/>
      <p:bold r:id="rId52"/>
      <p:italic r:id="rId53"/>
      <p:boldItalic r:id="rId54"/>
    </p:embeddedFont>
    <p:embeddedFont>
      <p:font typeface="Calisto MT" panose="02040603050505030304" pitchFamily="18" charset="0"/>
      <p:regular r:id="rId55"/>
      <p:bold r:id="rId56"/>
      <p:italic r:id="rId57"/>
      <p:boldItalic r:id="rId58"/>
    </p:embeddedFont>
    <p:embeddedFont>
      <p:font typeface="Calibri" panose="020F0502020204030204" pitchFamily="34" charset="0"/>
      <p:regular r:id="rId59"/>
      <p:bold r:id="rId60"/>
      <p:italic r:id="rId61"/>
      <p:boldItalic r:id="rId62"/>
    </p:embeddedFont>
    <p:embeddedFont>
      <p:font typeface="IBM Plex Sans Medium" panose="020B0604020202020204" charset="0"/>
      <p:regular r:id="rId63"/>
      <p:bold r:id="rId64"/>
      <p:italic r:id="rId65"/>
      <p:boldItalic r:id="rId66"/>
    </p:embeddedFont>
    <p:embeddedFont>
      <p:font typeface="IBM Plex Sans SemiBold" panose="020B0604020202020204" charset="0"/>
      <p:regular r:id="rId67"/>
      <p:bold r:id="rId68"/>
      <p:italic r:id="rId69"/>
      <p:boldItalic r:id="rId70"/>
    </p:embeddedFont>
    <p:embeddedFont>
      <p:font typeface="Trebuchet MS" panose="020B0603020202020204" pitchFamily="34" charset="0"/>
      <p:regular r:id="rId71"/>
      <p:bold r:id="rId72"/>
      <p:italic r:id="rId73"/>
      <p:boldItalic r:id="rId7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hhMQOCiC0ajdgLTW49k9/9cecv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545EE1-3805-4D7C-BECE-A6E26A743218}">
  <a:tblStyle styleId="{DC545EE1-3805-4D7C-BECE-A6E26A74321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E7"/>
          </a:solidFill>
        </a:fill>
      </a:tcStyle>
    </a:wholeTbl>
    <a:band1H>
      <a:tcTxStyle/>
      <a:tcStyle>
        <a:tcBdr/>
        <a:fill>
          <a:solidFill>
            <a:srgbClr val="CBE2CB"/>
          </a:solidFill>
        </a:fill>
      </a:tcStyle>
    </a:band1H>
    <a:band2H>
      <a:tcTxStyle/>
      <a:tcStyle>
        <a:tcBdr/>
      </a:tcStyle>
    </a:band2H>
    <a:band1V>
      <a:tcTxStyle/>
      <a:tcStyle>
        <a:tcBdr/>
        <a:fill>
          <a:solidFill>
            <a:srgbClr val="CBE2CB"/>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ED086DC6-F8E2-4DA0-BB8A-53C86F76BDF6}"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6E6E6"/>
          </a:solidFill>
        </a:fill>
      </a:tcStyle>
    </a:wholeTbl>
    <a:band1H>
      <a:tcTxStyle/>
      <a:tcStyle>
        <a:tcBdr/>
        <a:fill>
          <a:solidFill>
            <a:srgbClr val="ECCACA"/>
          </a:solidFill>
        </a:fill>
      </a:tcStyle>
    </a:band1H>
    <a:band2H>
      <a:tcTxStyle/>
      <a:tcStyle>
        <a:tcBdr/>
      </a:tcStyle>
    </a:band2H>
    <a:band1V>
      <a:tcTxStyle/>
      <a:tcStyle>
        <a:tcBdr/>
        <a:fill>
          <a:solidFill>
            <a:srgbClr val="ECCA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font" Target="fonts/font27.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font" Target="fonts/font25.fntdata"/><Relationship Id="rId74" Type="http://schemas.openxmlformats.org/officeDocument/2006/relationships/font" Target="fonts/font33.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font" Target="fonts/font28.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72" Type="http://schemas.openxmlformats.org/officeDocument/2006/relationships/font" Target="fonts/font3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70" Type="http://schemas.openxmlformats.org/officeDocument/2006/relationships/font" Target="fonts/font29.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73" Type="http://schemas.openxmlformats.org/officeDocument/2006/relationships/font" Target="fonts/font32.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9.fntdata"/><Relationship Id="rId55" Type="http://schemas.openxmlformats.org/officeDocument/2006/relationships/font" Target="fonts/font14.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30.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88579" y="89551"/>
            <a:ext cx="2946400" cy="4984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R="0" lvl="1" algn="l" rtl="0">
              <a:spcBef>
                <a:spcPts val="0"/>
              </a:spcBef>
              <a:spcAft>
                <a:spcPts val="0"/>
              </a:spcAft>
              <a:buSzPts val="1400"/>
              <a:buNone/>
              <a:defRPr sz="18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1"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pic>
        <p:nvPicPr>
          <p:cNvPr id="6" name="Google Shape;6;n"/>
          <p:cNvPicPr preferRelativeResize="0"/>
          <p:nvPr/>
        </p:nvPicPr>
        <p:blipFill rotWithShape="1">
          <a:blip r:embed="rId2">
            <a:alphaModFix/>
          </a:blip>
          <a:srcRect/>
          <a:stretch/>
        </p:blipFill>
        <p:spPr>
          <a:xfrm>
            <a:off x="274320" y="9200394"/>
            <a:ext cx="1691640" cy="492113"/>
          </a:xfrm>
          <a:prstGeom prst="rect">
            <a:avLst/>
          </a:prstGeom>
          <a:noFill/>
          <a:ln>
            <a:noFill/>
          </a:ln>
        </p:spPr>
      </p:pic>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1: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1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8" name="Google Shape;208;p10: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6" name="Google Shape;216;p12: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5: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p16: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5" name="Google Shape;235;p17: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2" name="Google Shape;242;p18: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19: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6" name="Google Shape;256;p20: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21: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9" name="Google Shape;269;p22: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3: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23: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4: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4: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25: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6: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6: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7: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27: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8: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28: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9: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29: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0: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30: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31: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9" name="Google Shape;159;p5: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2: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32: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3: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5" name="Google Shape;345;p33: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4: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1" name="Google Shape;351;p34: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5: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8" name="Google Shape;358;p35: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6: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4" name="Google Shape;364;p36: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7: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1" name="Google Shape;371;p37: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8: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8" name="Google Shape;378;p38: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9: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4" name="Google Shape;384;p39: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0: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40: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833976bb30_0_6: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g1833976bb30_0_6:notes"/>
          <p:cNvSpPr txBox="1">
            <a:spLocks noGrp="1"/>
          </p:cNvSpPr>
          <p:nvPr>
            <p:ph type="body" idx="1"/>
          </p:nvPr>
        </p:nvSpPr>
        <p:spPr>
          <a:xfrm>
            <a:off x="679450" y="4776788"/>
            <a:ext cx="5438700" cy="3908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833976bb30_0_1:notes"/>
          <p:cNvSpPr txBox="1">
            <a:spLocks noGrp="1"/>
          </p:cNvSpPr>
          <p:nvPr>
            <p:ph type="body" idx="1"/>
          </p:nvPr>
        </p:nvSpPr>
        <p:spPr>
          <a:xfrm>
            <a:off x="679450" y="4776788"/>
            <a:ext cx="5438700" cy="3908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5" name="Google Shape;165;g1833976bb30_0_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6: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79450" y="4776788"/>
            <a:ext cx="5438775" cy="39084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7" name="Google Shape;177;p7: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8: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9: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3: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053256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85600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61888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676634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45344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81365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59752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134404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1402663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p:cSld name="1_Title Slide">
    <p:bg>
      <p:bgPr>
        <a:solidFill>
          <a:schemeClr val="lt1"/>
        </a:solidFill>
        <a:effectLst/>
      </p:bgPr>
    </p:bg>
    <p:spTree>
      <p:nvGrpSpPr>
        <p:cNvPr id="1" name="Shape 10"/>
        <p:cNvGrpSpPr/>
        <p:nvPr/>
      </p:nvGrpSpPr>
      <p:grpSpPr>
        <a:xfrm>
          <a:off x="0" y="0"/>
          <a:ext cx="0" cy="0"/>
          <a:chOff x="0" y="0"/>
          <a:chExt cx="0" cy="0"/>
        </a:xfrm>
      </p:grpSpPr>
      <p:sp>
        <p:nvSpPr>
          <p:cNvPr id="13" name="Google Shape;13;p44"/>
          <p:cNvSpPr txBox="1">
            <a:spLocks noGrp="1"/>
          </p:cNvSpPr>
          <p:nvPr>
            <p:ph type="title"/>
          </p:nvPr>
        </p:nvSpPr>
        <p:spPr>
          <a:xfrm>
            <a:off x="434091" y="1822720"/>
            <a:ext cx="7982322" cy="193553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SzPts val="1400"/>
              <a:buNone/>
              <a:defRPr sz="4400" b="1" i="0">
                <a:solidFill>
                  <a:srgbClr val="F2F2F2"/>
                </a:solidFill>
                <a:latin typeface="IBM Plex Sans"/>
                <a:ea typeface="IBM Plex Sans"/>
                <a:cs typeface="IBM Plex Sans"/>
                <a:sym typeface="IBM Plex Sans"/>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 name="Google Shape;14;p44"/>
          <p:cNvSpPr txBox="1">
            <a:spLocks noGrp="1"/>
          </p:cNvSpPr>
          <p:nvPr>
            <p:ph type="body" idx="1"/>
          </p:nvPr>
        </p:nvSpPr>
        <p:spPr>
          <a:xfrm>
            <a:off x="424542" y="4141591"/>
            <a:ext cx="6116493" cy="553208"/>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2800"/>
              <a:buNone/>
              <a:defRPr sz="2800" b="1" i="0">
                <a:solidFill>
                  <a:srgbClr val="E6E6E6"/>
                </a:solidFill>
                <a:latin typeface="IBM Plex Sans"/>
                <a:ea typeface="IBM Plex Sans"/>
                <a:cs typeface="IBM Plex Sans"/>
                <a:sym typeface="IBM Plex Sans"/>
              </a:defRPr>
            </a:lvl1pPr>
            <a:lvl2pPr marL="914400" lvl="1" indent="-406400" algn="l">
              <a:lnSpc>
                <a:spcPct val="130000"/>
              </a:lnSpc>
              <a:spcBef>
                <a:spcPts val="500"/>
              </a:spcBef>
              <a:spcAft>
                <a:spcPts val="0"/>
              </a:spcAft>
              <a:buSzPts val="2800"/>
              <a:buChar char="•"/>
              <a:defRPr>
                <a:solidFill>
                  <a:schemeClr val="dk1"/>
                </a:solidFill>
              </a:defRPr>
            </a:lvl2pPr>
            <a:lvl3pPr marL="1371600" lvl="2" indent="-381000" algn="l">
              <a:lnSpc>
                <a:spcPct val="130000"/>
              </a:lnSpc>
              <a:spcBef>
                <a:spcPts val="500"/>
              </a:spcBef>
              <a:spcAft>
                <a:spcPts val="0"/>
              </a:spcAft>
              <a:buSzPts val="2400"/>
              <a:buChar char="•"/>
              <a:defRPr>
                <a:solidFill>
                  <a:schemeClr val="dk1"/>
                </a:solidFill>
              </a:defRPr>
            </a:lvl3pPr>
            <a:lvl4pPr marL="1828800" lvl="3" indent="-342900" algn="l">
              <a:lnSpc>
                <a:spcPct val="120000"/>
              </a:lnSpc>
              <a:spcBef>
                <a:spcPts val="500"/>
              </a:spcBef>
              <a:spcAft>
                <a:spcPts val="0"/>
              </a:spcAft>
              <a:buClr>
                <a:srgbClr val="191919"/>
              </a:buClr>
              <a:buSzPts val="1800"/>
              <a:buChar char="•"/>
              <a:defRPr>
                <a:solidFill>
                  <a:srgbClr val="191919"/>
                </a:solidFill>
              </a:defRPr>
            </a:lvl4pPr>
            <a:lvl5pPr marL="2286000" lvl="4" indent="-342900" algn="l">
              <a:lnSpc>
                <a:spcPct val="120000"/>
              </a:lnSpc>
              <a:spcBef>
                <a:spcPts val="500"/>
              </a:spcBef>
              <a:spcAft>
                <a:spcPts val="0"/>
              </a:spcAft>
              <a:buClr>
                <a:srgbClr val="191919"/>
              </a:buClr>
              <a:buSzPts val="1800"/>
              <a:buChar char="•"/>
              <a:defRPr>
                <a:solidFill>
                  <a:srgbClr val="1919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 name="Google Shape;15;p44"/>
          <p:cNvSpPr txBox="1">
            <a:spLocks noGrp="1"/>
          </p:cNvSpPr>
          <p:nvPr>
            <p:ph type="body" idx="2"/>
          </p:nvPr>
        </p:nvSpPr>
        <p:spPr>
          <a:xfrm>
            <a:off x="424542" y="4712653"/>
            <a:ext cx="6116493" cy="553208"/>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2800"/>
              <a:buNone/>
              <a:defRPr sz="2800" b="0" i="0">
                <a:solidFill>
                  <a:srgbClr val="E6E6E6"/>
                </a:solidFill>
                <a:latin typeface="IBM Plex Sans Medium"/>
                <a:ea typeface="IBM Plex Sans Medium"/>
                <a:cs typeface="IBM Plex Sans Medium"/>
                <a:sym typeface="IBM Plex Sans Medium"/>
              </a:defRPr>
            </a:lvl1pPr>
            <a:lvl2pPr marL="914400" lvl="1" indent="-406400" algn="l">
              <a:lnSpc>
                <a:spcPct val="130000"/>
              </a:lnSpc>
              <a:spcBef>
                <a:spcPts val="500"/>
              </a:spcBef>
              <a:spcAft>
                <a:spcPts val="0"/>
              </a:spcAft>
              <a:buSzPts val="2800"/>
              <a:buChar char="•"/>
              <a:defRPr>
                <a:solidFill>
                  <a:schemeClr val="dk1"/>
                </a:solidFill>
              </a:defRPr>
            </a:lvl2pPr>
            <a:lvl3pPr marL="1371600" lvl="2" indent="-381000" algn="l">
              <a:lnSpc>
                <a:spcPct val="130000"/>
              </a:lnSpc>
              <a:spcBef>
                <a:spcPts val="500"/>
              </a:spcBef>
              <a:spcAft>
                <a:spcPts val="0"/>
              </a:spcAft>
              <a:buSzPts val="2400"/>
              <a:buChar char="•"/>
              <a:defRPr>
                <a:solidFill>
                  <a:schemeClr val="dk1"/>
                </a:solidFill>
              </a:defRPr>
            </a:lvl3pPr>
            <a:lvl4pPr marL="1828800" lvl="3" indent="-342900" algn="l">
              <a:lnSpc>
                <a:spcPct val="120000"/>
              </a:lnSpc>
              <a:spcBef>
                <a:spcPts val="500"/>
              </a:spcBef>
              <a:spcAft>
                <a:spcPts val="0"/>
              </a:spcAft>
              <a:buClr>
                <a:srgbClr val="191919"/>
              </a:buClr>
              <a:buSzPts val="1800"/>
              <a:buChar char="•"/>
              <a:defRPr>
                <a:solidFill>
                  <a:srgbClr val="191919"/>
                </a:solidFill>
              </a:defRPr>
            </a:lvl4pPr>
            <a:lvl5pPr marL="2286000" lvl="4" indent="-342900" algn="l">
              <a:lnSpc>
                <a:spcPct val="120000"/>
              </a:lnSpc>
              <a:spcBef>
                <a:spcPts val="500"/>
              </a:spcBef>
              <a:spcAft>
                <a:spcPts val="0"/>
              </a:spcAft>
              <a:buClr>
                <a:srgbClr val="191919"/>
              </a:buClr>
              <a:buSzPts val="1800"/>
              <a:buChar char="•"/>
              <a:defRPr>
                <a:solidFill>
                  <a:srgbClr val="1919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 name="Google Shape;16;p44"/>
          <p:cNvSpPr txBox="1">
            <a:spLocks noGrp="1"/>
          </p:cNvSpPr>
          <p:nvPr>
            <p:ph type="body" idx="3"/>
          </p:nvPr>
        </p:nvSpPr>
        <p:spPr>
          <a:xfrm>
            <a:off x="424542" y="5283715"/>
            <a:ext cx="6116493" cy="553208"/>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2800"/>
              <a:buNone/>
              <a:defRPr sz="2800" b="0" i="0">
                <a:solidFill>
                  <a:srgbClr val="E6E6E6"/>
                </a:solidFill>
                <a:latin typeface="IBM Plex Sans Medium"/>
                <a:ea typeface="IBM Plex Sans Medium"/>
                <a:cs typeface="IBM Plex Sans Medium"/>
                <a:sym typeface="IBM Plex Sans Medium"/>
              </a:defRPr>
            </a:lvl1pPr>
            <a:lvl2pPr marL="914400" lvl="1" indent="-406400" algn="l">
              <a:lnSpc>
                <a:spcPct val="130000"/>
              </a:lnSpc>
              <a:spcBef>
                <a:spcPts val="500"/>
              </a:spcBef>
              <a:spcAft>
                <a:spcPts val="0"/>
              </a:spcAft>
              <a:buSzPts val="2800"/>
              <a:buChar char="•"/>
              <a:defRPr>
                <a:solidFill>
                  <a:schemeClr val="dk1"/>
                </a:solidFill>
              </a:defRPr>
            </a:lvl2pPr>
            <a:lvl3pPr marL="1371600" lvl="2" indent="-381000" algn="l">
              <a:lnSpc>
                <a:spcPct val="130000"/>
              </a:lnSpc>
              <a:spcBef>
                <a:spcPts val="500"/>
              </a:spcBef>
              <a:spcAft>
                <a:spcPts val="0"/>
              </a:spcAft>
              <a:buSzPts val="2400"/>
              <a:buChar char="•"/>
              <a:defRPr>
                <a:solidFill>
                  <a:schemeClr val="dk1"/>
                </a:solidFill>
              </a:defRPr>
            </a:lvl3pPr>
            <a:lvl4pPr marL="1828800" lvl="3" indent="-342900" algn="l">
              <a:lnSpc>
                <a:spcPct val="120000"/>
              </a:lnSpc>
              <a:spcBef>
                <a:spcPts val="500"/>
              </a:spcBef>
              <a:spcAft>
                <a:spcPts val="0"/>
              </a:spcAft>
              <a:buClr>
                <a:srgbClr val="191919"/>
              </a:buClr>
              <a:buSzPts val="1800"/>
              <a:buChar char="•"/>
              <a:defRPr>
                <a:solidFill>
                  <a:srgbClr val="191919"/>
                </a:solidFill>
              </a:defRPr>
            </a:lvl4pPr>
            <a:lvl5pPr marL="2286000" lvl="4" indent="-342900" algn="l">
              <a:lnSpc>
                <a:spcPct val="120000"/>
              </a:lnSpc>
              <a:spcBef>
                <a:spcPts val="500"/>
              </a:spcBef>
              <a:spcAft>
                <a:spcPts val="0"/>
              </a:spcAft>
              <a:buClr>
                <a:srgbClr val="191919"/>
              </a:buClr>
              <a:buSzPts val="1800"/>
              <a:buChar char="•"/>
              <a:defRPr>
                <a:solidFill>
                  <a:srgbClr val="1919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44"/>
          <p:cNvSpPr txBox="1">
            <a:spLocks noGrp="1"/>
          </p:cNvSpPr>
          <p:nvPr>
            <p:ph type="body" idx="4"/>
          </p:nvPr>
        </p:nvSpPr>
        <p:spPr>
          <a:xfrm>
            <a:off x="424542" y="5854778"/>
            <a:ext cx="6116493" cy="553208"/>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2800"/>
              <a:buNone/>
              <a:defRPr sz="2800" b="0" i="0">
                <a:solidFill>
                  <a:srgbClr val="E6E6E6"/>
                </a:solidFill>
                <a:latin typeface="IBM Plex Sans Medium"/>
                <a:ea typeface="IBM Plex Sans Medium"/>
                <a:cs typeface="IBM Plex Sans Medium"/>
                <a:sym typeface="IBM Plex Sans Medium"/>
              </a:defRPr>
            </a:lvl1pPr>
            <a:lvl2pPr marL="914400" lvl="1" indent="-406400" algn="l">
              <a:lnSpc>
                <a:spcPct val="130000"/>
              </a:lnSpc>
              <a:spcBef>
                <a:spcPts val="500"/>
              </a:spcBef>
              <a:spcAft>
                <a:spcPts val="0"/>
              </a:spcAft>
              <a:buSzPts val="2800"/>
              <a:buChar char="•"/>
              <a:defRPr>
                <a:solidFill>
                  <a:schemeClr val="dk1"/>
                </a:solidFill>
              </a:defRPr>
            </a:lvl2pPr>
            <a:lvl3pPr marL="1371600" lvl="2" indent="-381000" algn="l">
              <a:lnSpc>
                <a:spcPct val="130000"/>
              </a:lnSpc>
              <a:spcBef>
                <a:spcPts val="500"/>
              </a:spcBef>
              <a:spcAft>
                <a:spcPts val="0"/>
              </a:spcAft>
              <a:buSzPts val="2400"/>
              <a:buChar char="•"/>
              <a:defRPr>
                <a:solidFill>
                  <a:schemeClr val="dk1"/>
                </a:solidFill>
              </a:defRPr>
            </a:lvl3pPr>
            <a:lvl4pPr marL="1828800" lvl="3" indent="-342900" algn="l">
              <a:lnSpc>
                <a:spcPct val="120000"/>
              </a:lnSpc>
              <a:spcBef>
                <a:spcPts val="500"/>
              </a:spcBef>
              <a:spcAft>
                <a:spcPts val="0"/>
              </a:spcAft>
              <a:buClr>
                <a:srgbClr val="191919"/>
              </a:buClr>
              <a:buSzPts val="1800"/>
              <a:buChar char="•"/>
              <a:defRPr>
                <a:solidFill>
                  <a:srgbClr val="191919"/>
                </a:solidFill>
              </a:defRPr>
            </a:lvl4pPr>
            <a:lvl5pPr marL="2286000" lvl="4" indent="-342900" algn="l">
              <a:lnSpc>
                <a:spcPct val="120000"/>
              </a:lnSpc>
              <a:spcBef>
                <a:spcPts val="500"/>
              </a:spcBef>
              <a:spcAft>
                <a:spcPts val="0"/>
              </a:spcAft>
              <a:buClr>
                <a:srgbClr val="191919"/>
              </a:buClr>
              <a:buSzPts val="1800"/>
              <a:buChar char="•"/>
              <a:defRPr>
                <a:solidFill>
                  <a:srgbClr val="1919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8702075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peaker bio">
  <p:cSld name="Speaker bio">
    <p:bg>
      <p:bgPr>
        <a:solidFill>
          <a:srgbClr val="222222"/>
        </a:solidFill>
        <a:effectLst/>
      </p:bgPr>
    </p:bg>
    <p:spTree>
      <p:nvGrpSpPr>
        <p:cNvPr id="1" name="Shape 21"/>
        <p:cNvGrpSpPr/>
        <p:nvPr/>
      </p:nvGrpSpPr>
      <p:grpSpPr>
        <a:xfrm>
          <a:off x="0" y="0"/>
          <a:ext cx="0" cy="0"/>
          <a:chOff x="0" y="0"/>
          <a:chExt cx="0" cy="0"/>
        </a:xfrm>
      </p:grpSpPr>
      <p:sp>
        <p:nvSpPr>
          <p:cNvPr id="23" name="Google Shape;23;p45"/>
          <p:cNvSpPr txBox="1">
            <a:spLocks noGrp="1"/>
          </p:cNvSpPr>
          <p:nvPr>
            <p:ph type="title"/>
          </p:nvPr>
        </p:nvSpPr>
        <p:spPr>
          <a:xfrm>
            <a:off x="424541" y="451274"/>
            <a:ext cx="6137623" cy="711882"/>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0"/>
              </a:spcBef>
              <a:spcAft>
                <a:spcPts val="0"/>
              </a:spcAft>
              <a:buClr>
                <a:srgbClr val="F2F2F2"/>
              </a:buClr>
              <a:buSzPts val="6000"/>
              <a:buFont typeface="IBM Plex Sans"/>
              <a:buNone/>
              <a:defRPr sz="6000" b="1" i="0">
                <a:solidFill>
                  <a:srgbClr val="F2F2F2"/>
                </a:solidFill>
                <a:latin typeface="IBM Plex Sans"/>
                <a:ea typeface="IBM Plex Sans"/>
                <a:cs typeface="IBM Plex Sans"/>
                <a:sym typeface="IBM Plex Sans"/>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4" name="Google Shape;24;p45"/>
          <p:cNvSpPr txBox="1">
            <a:spLocks noGrp="1"/>
          </p:cNvSpPr>
          <p:nvPr>
            <p:ph type="body" idx="1"/>
          </p:nvPr>
        </p:nvSpPr>
        <p:spPr>
          <a:xfrm>
            <a:off x="424542" y="2560817"/>
            <a:ext cx="6035252" cy="64778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3600"/>
              <a:buNone/>
              <a:defRPr sz="3600" b="1" i="0">
                <a:solidFill>
                  <a:srgbClr val="F2F2F2"/>
                </a:solidFill>
                <a:latin typeface="IBM Plex Sans SemiBold"/>
                <a:ea typeface="IBM Plex Sans SemiBold"/>
                <a:cs typeface="IBM Plex Sans SemiBold"/>
                <a:sym typeface="IBM Plex Sans SemiBold"/>
              </a:defRPr>
            </a:lvl1pPr>
            <a:lvl2pPr marL="914400" lvl="1" indent="-406400" algn="l">
              <a:lnSpc>
                <a:spcPct val="130000"/>
              </a:lnSpc>
              <a:spcBef>
                <a:spcPts val="500"/>
              </a:spcBef>
              <a:spcAft>
                <a:spcPts val="0"/>
              </a:spcAft>
              <a:buSzPts val="2800"/>
              <a:buChar char="•"/>
              <a:defRPr>
                <a:solidFill>
                  <a:schemeClr val="dk1"/>
                </a:solidFill>
              </a:defRPr>
            </a:lvl2pPr>
            <a:lvl3pPr marL="1371600" lvl="2" indent="-381000" algn="l">
              <a:lnSpc>
                <a:spcPct val="130000"/>
              </a:lnSpc>
              <a:spcBef>
                <a:spcPts val="500"/>
              </a:spcBef>
              <a:spcAft>
                <a:spcPts val="0"/>
              </a:spcAft>
              <a:buSzPts val="2400"/>
              <a:buChar char="•"/>
              <a:defRPr>
                <a:solidFill>
                  <a:schemeClr val="dk1"/>
                </a:solidFill>
              </a:defRPr>
            </a:lvl3pPr>
            <a:lvl4pPr marL="1828800" lvl="3" indent="-342900" algn="l">
              <a:lnSpc>
                <a:spcPct val="120000"/>
              </a:lnSpc>
              <a:spcBef>
                <a:spcPts val="500"/>
              </a:spcBef>
              <a:spcAft>
                <a:spcPts val="0"/>
              </a:spcAft>
              <a:buClr>
                <a:srgbClr val="191919"/>
              </a:buClr>
              <a:buSzPts val="1800"/>
              <a:buChar char="•"/>
              <a:defRPr>
                <a:solidFill>
                  <a:srgbClr val="191919"/>
                </a:solidFill>
              </a:defRPr>
            </a:lvl4pPr>
            <a:lvl5pPr marL="2286000" lvl="4" indent="-342900" algn="l">
              <a:lnSpc>
                <a:spcPct val="120000"/>
              </a:lnSpc>
              <a:spcBef>
                <a:spcPts val="500"/>
              </a:spcBef>
              <a:spcAft>
                <a:spcPts val="0"/>
              </a:spcAft>
              <a:buClr>
                <a:srgbClr val="191919"/>
              </a:buClr>
              <a:buSzPts val="1800"/>
              <a:buChar char="•"/>
              <a:defRPr>
                <a:solidFill>
                  <a:srgbClr val="1919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5"/>
          <p:cNvSpPr>
            <a:spLocks noGrp="1"/>
          </p:cNvSpPr>
          <p:nvPr>
            <p:ph type="pic" idx="2"/>
          </p:nvPr>
        </p:nvSpPr>
        <p:spPr>
          <a:xfrm>
            <a:off x="6702439" y="378547"/>
            <a:ext cx="1685405" cy="1685405"/>
          </a:xfrm>
          <a:prstGeom prst="ellipse">
            <a:avLst/>
          </a:prstGeom>
          <a:solidFill>
            <a:schemeClr val="dk1"/>
          </a:solidFill>
          <a:ln>
            <a:noFill/>
          </a:ln>
        </p:spPr>
      </p:sp>
      <p:sp>
        <p:nvSpPr>
          <p:cNvPr id="26" name="Google Shape;26;p45"/>
          <p:cNvSpPr txBox="1">
            <a:spLocks noGrp="1"/>
          </p:cNvSpPr>
          <p:nvPr>
            <p:ph type="body" idx="3"/>
          </p:nvPr>
        </p:nvSpPr>
        <p:spPr>
          <a:xfrm>
            <a:off x="858416" y="4673325"/>
            <a:ext cx="5601378" cy="553208"/>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2400"/>
              <a:buNone/>
              <a:defRPr sz="2400" b="1" i="0">
                <a:solidFill>
                  <a:srgbClr val="E6E6E6"/>
                </a:solidFill>
                <a:latin typeface="IBM Plex Sans SemiBold"/>
                <a:ea typeface="IBM Plex Sans SemiBold"/>
                <a:cs typeface="IBM Plex Sans SemiBold"/>
                <a:sym typeface="IBM Plex Sans SemiBold"/>
              </a:defRPr>
            </a:lvl1pPr>
            <a:lvl2pPr marL="914400" lvl="1" indent="-406400" algn="l">
              <a:lnSpc>
                <a:spcPct val="130000"/>
              </a:lnSpc>
              <a:spcBef>
                <a:spcPts val="500"/>
              </a:spcBef>
              <a:spcAft>
                <a:spcPts val="0"/>
              </a:spcAft>
              <a:buSzPts val="2800"/>
              <a:buChar char="•"/>
              <a:defRPr>
                <a:solidFill>
                  <a:schemeClr val="dk1"/>
                </a:solidFill>
              </a:defRPr>
            </a:lvl2pPr>
            <a:lvl3pPr marL="1371600" lvl="2" indent="-381000" algn="l">
              <a:lnSpc>
                <a:spcPct val="130000"/>
              </a:lnSpc>
              <a:spcBef>
                <a:spcPts val="500"/>
              </a:spcBef>
              <a:spcAft>
                <a:spcPts val="0"/>
              </a:spcAft>
              <a:buSzPts val="2400"/>
              <a:buChar char="•"/>
              <a:defRPr>
                <a:solidFill>
                  <a:schemeClr val="dk1"/>
                </a:solidFill>
              </a:defRPr>
            </a:lvl3pPr>
            <a:lvl4pPr marL="1828800" lvl="3" indent="-342900" algn="l">
              <a:lnSpc>
                <a:spcPct val="120000"/>
              </a:lnSpc>
              <a:spcBef>
                <a:spcPts val="500"/>
              </a:spcBef>
              <a:spcAft>
                <a:spcPts val="0"/>
              </a:spcAft>
              <a:buClr>
                <a:srgbClr val="191919"/>
              </a:buClr>
              <a:buSzPts val="1800"/>
              <a:buChar char="•"/>
              <a:defRPr>
                <a:solidFill>
                  <a:srgbClr val="191919"/>
                </a:solidFill>
              </a:defRPr>
            </a:lvl4pPr>
            <a:lvl5pPr marL="2286000" lvl="4" indent="-342900" algn="l">
              <a:lnSpc>
                <a:spcPct val="120000"/>
              </a:lnSpc>
              <a:spcBef>
                <a:spcPts val="500"/>
              </a:spcBef>
              <a:spcAft>
                <a:spcPts val="0"/>
              </a:spcAft>
              <a:buClr>
                <a:srgbClr val="191919"/>
              </a:buClr>
              <a:buSzPts val="1800"/>
              <a:buChar char="•"/>
              <a:defRPr>
                <a:solidFill>
                  <a:srgbClr val="1919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5"/>
          <p:cNvSpPr txBox="1">
            <a:spLocks noGrp="1"/>
          </p:cNvSpPr>
          <p:nvPr>
            <p:ph type="body" idx="4"/>
          </p:nvPr>
        </p:nvSpPr>
        <p:spPr>
          <a:xfrm>
            <a:off x="858416" y="5244387"/>
            <a:ext cx="5601378" cy="553208"/>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2400"/>
              <a:buNone/>
              <a:defRPr sz="2400" b="1" i="0">
                <a:solidFill>
                  <a:srgbClr val="E6E6E6"/>
                </a:solidFill>
                <a:latin typeface="IBM Plex Sans SemiBold"/>
                <a:ea typeface="IBM Plex Sans SemiBold"/>
                <a:cs typeface="IBM Plex Sans SemiBold"/>
                <a:sym typeface="IBM Plex Sans SemiBold"/>
              </a:defRPr>
            </a:lvl1pPr>
            <a:lvl2pPr marL="914400" lvl="1" indent="-406400" algn="l">
              <a:lnSpc>
                <a:spcPct val="130000"/>
              </a:lnSpc>
              <a:spcBef>
                <a:spcPts val="500"/>
              </a:spcBef>
              <a:spcAft>
                <a:spcPts val="0"/>
              </a:spcAft>
              <a:buSzPts val="2800"/>
              <a:buChar char="•"/>
              <a:defRPr>
                <a:solidFill>
                  <a:schemeClr val="dk1"/>
                </a:solidFill>
              </a:defRPr>
            </a:lvl2pPr>
            <a:lvl3pPr marL="1371600" lvl="2" indent="-381000" algn="l">
              <a:lnSpc>
                <a:spcPct val="130000"/>
              </a:lnSpc>
              <a:spcBef>
                <a:spcPts val="500"/>
              </a:spcBef>
              <a:spcAft>
                <a:spcPts val="0"/>
              </a:spcAft>
              <a:buSzPts val="2400"/>
              <a:buChar char="•"/>
              <a:defRPr>
                <a:solidFill>
                  <a:schemeClr val="dk1"/>
                </a:solidFill>
              </a:defRPr>
            </a:lvl3pPr>
            <a:lvl4pPr marL="1828800" lvl="3" indent="-342900" algn="l">
              <a:lnSpc>
                <a:spcPct val="120000"/>
              </a:lnSpc>
              <a:spcBef>
                <a:spcPts val="500"/>
              </a:spcBef>
              <a:spcAft>
                <a:spcPts val="0"/>
              </a:spcAft>
              <a:buClr>
                <a:srgbClr val="191919"/>
              </a:buClr>
              <a:buSzPts val="1800"/>
              <a:buChar char="•"/>
              <a:defRPr>
                <a:solidFill>
                  <a:srgbClr val="191919"/>
                </a:solidFill>
              </a:defRPr>
            </a:lvl4pPr>
            <a:lvl5pPr marL="2286000" lvl="4" indent="-342900" algn="l">
              <a:lnSpc>
                <a:spcPct val="120000"/>
              </a:lnSpc>
              <a:spcBef>
                <a:spcPts val="500"/>
              </a:spcBef>
              <a:spcAft>
                <a:spcPts val="0"/>
              </a:spcAft>
              <a:buClr>
                <a:srgbClr val="191919"/>
              </a:buClr>
              <a:buSzPts val="1800"/>
              <a:buChar char="•"/>
              <a:defRPr>
                <a:solidFill>
                  <a:srgbClr val="1919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5"/>
          <p:cNvSpPr txBox="1">
            <a:spLocks noGrp="1"/>
          </p:cNvSpPr>
          <p:nvPr>
            <p:ph type="body" idx="5"/>
          </p:nvPr>
        </p:nvSpPr>
        <p:spPr>
          <a:xfrm>
            <a:off x="858416" y="5815450"/>
            <a:ext cx="5601378" cy="553208"/>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2400"/>
              <a:buNone/>
              <a:defRPr sz="2400" b="1" i="0">
                <a:solidFill>
                  <a:srgbClr val="E6E6E6"/>
                </a:solidFill>
                <a:latin typeface="IBM Plex Sans SemiBold"/>
                <a:ea typeface="IBM Plex Sans SemiBold"/>
                <a:cs typeface="IBM Plex Sans SemiBold"/>
                <a:sym typeface="IBM Plex Sans SemiBold"/>
              </a:defRPr>
            </a:lvl1pPr>
            <a:lvl2pPr marL="914400" lvl="1" indent="-406400" algn="l">
              <a:lnSpc>
                <a:spcPct val="130000"/>
              </a:lnSpc>
              <a:spcBef>
                <a:spcPts val="500"/>
              </a:spcBef>
              <a:spcAft>
                <a:spcPts val="0"/>
              </a:spcAft>
              <a:buSzPts val="2800"/>
              <a:buChar char="•"/>
              <a:defRPr>
                <a:solidFill>
                  <a:schemeClr val="dk1"/>
                </a:solidFill>
              </a:defRPr>
            </a:lvl2pPr>
            <a:lvl3pPr marL="1371600" lvl="2" indent="-381000" algn="l">
              <a:lnSpc>
                <a:spcPct val="130000"/>
              </a:lnSpc>
              <a:spcBef>
                <a:spcPts val="500"/>
              </a:spcBef>
              <a:spcAft>
                <a:spcPts val="0"/>
              </a:spcAft>
              <a:buSzPts val="2400"/>
              <a:buChar char="•"/>
              <a:defRPr>
                <a:solidFill>
                  <a:schemeClr val="dk1"/>
                </a:solidFill>
              </a:defRPr>
            </a:lvl3pPr>
            <a:lvl4pPr marL="1828800" lvl="3" indent="-342900" algn="l">
              <a:lnSpc>
                <a:spcPct val="120000"/>
              </a:lnSpc>
              <a:spcBef>
                <a:spcPts val="500"/>
              </a:spcBef>
              <a:spcAft>
                <a:spcPts val="0"/>
              </a:spcAft>
              <a:buClr>
                <a:srgbClr val="191919"/>
              </a:buClr>
              <a:buSzPts val="1800"/>
              <a:buChar char="•"/>
              <a:defRPr>
                <a:solidFill>
                  <a:srgbClr val="191919"/>
                </a:solidFill>
              </a:defRPr>
            </a:lvl4pPr>
            <a:lvl5pPr marL="2286000" lvl="4" indent="-342900" algn="l">
              <a:lnSpc>
                <a:spcPct val="120000"/>
              </a:lnSpc>
              <a:spcBef>
                <a:spcPts val="500"/>
              </a:spcBef>
              <a:spcAft>
                <a:spcPts val="0"/>
              </a:spcAft>
              <a:buClr>
                <a:srgbClr val="191919"/>
              </a:buClr>
              <a:buSzPts val="1800"/>
              <a:buChar char="•"/>
              <a:defRPr>
                <a:solidFill>
                  <a:srgbClr val="1919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5"/>
          <p:cNvSpPr txBox="1">
            <a:spLocks noGrp="1"/>
          </p:cNvSpPr>
          <p:nvPr>
            <p:ph type="body" idx="6"/>
          </p:nvPr>
        </p:nvSpPr>
        <p:spPr>
          <a:xfrm>
            <a:off x="424542" y="3219579"/>
            <a:ext cx="6035252" cy="64778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3600"/>
              <a:buNone/>
              <a:defRPr sz="3600" b="0" i="0">
                <a:solidFill>
                  <a:srgbClr val="F2F2F2"/>
                </a:solidFill>
                <a:latin typeface="IBM Plex Sans"/>
                <a:ea typeface="IBM Plex Sans"/>
                <a:cs typeface="IBM Plex Sans"/>
                <a:sym typeface="IBM Plex Sans"/>
              </a:defRPr>
            </a:lvl1pPr>
            <a:lvl2pPr marL="914400" lvl="1" indent="-406400" algn="l">
              <a:lnSpc>
                <a:spcPct val="130000"/>
              </a:lnSpc>
              <a:spcBef>
                <a:spcPts val="500"/>
              </a:spcBef>
              <a:spcAft>
                <a:spcPts val="0"/>
              </a:spcAft>
              <a:buSzPts val="2800"/>
              <a:buChar char="•"/>
              <a:defRPr>
                <a:solidFill>
                  <a:schemeClr val="dk1"/>
                </a:solidFill>
              </a:defRPr>
            </a:lvl2pPr>
            <a:lvl3pPr marL="1371600" lvl="2" indent="-381000" algn="l">
              <a:lnSpc>
                <a:spcPct val="130000"/>
              </a:lnSpc>
              <a:spcBef>
                <a:spcPts val="500"/>
              </a:spcBef>
              <a:spcAft>
                <a:spcPts val="0"/>
              </a:spcAft>
              <a:buSzPts val="2400"/>
              <a:buChar char="•"/>
              <a:defRPr>
                <a:solidFill>
                  <a:schemeClr val="dk1"/>
                </a:solidFill>
              </a:defRPr>
            </a:lvl3pPr>
            <a:lvl4pPr marL="1828800" lvl="3" indent="-342900" algn="l">
              <a:lnSpc>
                <a:spcPct val="120000"/>
              </a:lnSpc>
              <a:spcBef>
                <a:spcPts val="500"/>
              </a:spcBef>
              <a:spcAft>
                <a:spcPts val="0"/>
              </a:spcAft>
              <a:buClr>
                <a:srgbClr val="191919"/>
              </a:buClr>
              <a:buSzPts val="1800"/>
              <a:buChar char="•"/>
              <a:defRPr>
                <a:solidFill>
                  <a:srgbClr val="191919"/>
                </a:solidFill>
              </a:defRPr>
            </a:lvl4pPr>
            <a:lvl5pPr marL="2286000" lvl="4" indent="-342900" algn="l">
              <a:lnSpc>
                <a:spcPct val="120000"/>
              </a:lnSpc>
              <a:spcBef>
                <a:spcPts val="500"/>
              </a:spcBef>
              <a:spcAft>
                <a:spcPts val="0"/>
              </a:spcAft>
              <a:buClr>
                <a:srgbClr val="191919"/>
              </a:buClr>
              <a:buSzPts val="1800"/>
              <a:buChar char="•"/>
              <a:defRPr>
                <a:solidFill>
                  <a:srgbClr val="1919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5"/>
          <p:cNvSpPr txBox="1">
            <a:spLocks noGrp="1"/>
          </p:cNvSpPr>
          <p:nvPr>
            <p:ph type="body" idx="7"/>
          </p:nvPr>
        </p:nvSpPr>
        <p:spPr>
          <a:xfrm>
            <a:off x="6702439" y="2560817"/>
            <a:ext cx="5065019" cy="3085857"/>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1000"/>
              </a:spcBef>
              <a:spcAft>
                <a:spcPts val="0"/>
              </a:spcAft>
              <a:buClr>
                <a:schemeClr val="lt1"/>
              </a:buClr>
              <a:buSzPts val="2400"/>
              <a:buFont typeface="Arial"/>
              <a:buChar char="•"/>
              <a:defRPr sz="2400" b="0" i="0">
                <a:solidFill>
                  <a:srgbClr val="E6E6E6"/>
                </a:solidFill>
                <a:latin typeface="IBM Plex Sans"/>
                <a:ea typeface="IBM Plex Sans"/>
                <a:cs typeface="IBM Plex Sans"/>
                <a:sym typeface="IBM Plex Sans"/>
              </a:defRPr>
            </a:lvl1pPr>
            <a:lvl2pPr marL="914400" lvl="1" indent="-406400" algn="l">
              <a:lnSpc>
                <a:spcPct val="130000"/>
              </a:lnSpc>
              <a:spcBef>
                <a:spcPts val="500"/>
              </a:spcBef>
              <a:spcAft>
                <a:spcPts val="0"/>
              </a:spcAft>
              <a:buSzPts val="2800"/>
              <a:buChar char="•"/>
              <a:defRPr>
                <a:solidFill>
                  <a:schemeClr val="dk1"/>
                </a:solidFill>
              </a:defRPr>
            </a:lvl2pPr>
            <a:lvl3pPr marL="1371600" lvl="2" indent="-381000" algn="l">
              <a:lnSpc>
                <a:spcPct val="130000"/>
              </a:lnSpc>
              <a:spcBef>
                <a:spcPts val="500"/>
              </a:spcBef>
              <a:spcAft>
                <a:spcPts val="0"/>
              </a:spcAft>
              <a:buSzPts val="2400"/>
              <a:buChar char="•"/>
              <a:defRPr>
                <a:solidFill>
                  <a:schemeClr val="dk1"/>
                </a:solidFill>
              </a:defRPr>
            </a:lvl3pPr>
            <a:lvl4pPr marL="1828800" lvl="3" indent="-342900" algn="l">
              <a:lnSpc>
                <a:spcPct val="120000"/>
              </a:lnSpc>
              <a:spcBef>
                <a:spcPts val="500"/>
              </a:spcBef>
              <a:spcAft>
                <a:spcPts val="0"/>
              </a:spcAft>
              <a:buClr>
                <a:srgbClr val="191919"/>
              </a:buClr>
              <a:buSzPts val="1800"/>
              <a:buChar char="•"/>
              <a:defRPr>
                <a:solidFill>
                  <a:srgbClr val="191919"/>
                </a:solidFill>
              </a:defRPr>
            </a:lvl4pPr>
            <a:lvl5pPr marL="2286000" lvl="4" indent="-342900" algn="l">
              <a:lnSpc>
                <a:spcPct val="120000"/>
              </a:lnSpc>
              <a:spcBef>
                <a:spcPts val="500"/>
              </a:spcBef>
              <a:spcAft>
                <a:spcPts val="0"/>
              </a:spcAft>
              <a:buClr>
                <a:srgbClr val="191919"/>
              </a:buClr>
              <a:buSzPts val="1800"/>
              <a:buChar char="•"/>
              <a:defRPr>
                <a:solidFill>
                  <a:srgbClr val="1919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5"/>
          <p:cNvSpPr txBox="1">
            <a:spLocks noGrp="1"/>
          </p:cNvSpPr>
          <p:nvPr>
            <p:ph type="body" idx="8"/>
          </p:nvPr>
        </p:nvSpPr>
        <p:spPr>
          <a:xfrm>
            <a:off x="424541" y="1933620"/>
            <a:ext cx="6035251" cy="40481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2400"/>
              <a:buNone/>
              <a:defRPr sz="2400" b="1" i="0">
                <a:solidFill>
                  <a:schemeClr val="dk1"/>
                </a:solidFill>
                <a:latin typeface="IBM Plex Sans SemiBold"/>
                <a:ea typeface="IBM Plex Sans SemiBold"/>
                <a:cs typeface="IBM Plex Sans SemiBold"/>
                <a:sym typeface="IBM Plex Sans SemiBold"/>
              </a:defRPr>
            </a:lvl1pPr>
            <a:lvl2pPr marL="914400" lvl="1" indent="-406400" algn="l">
              <a:lnSpc>
                <a:spcPct val="130000"/>
              </a:lnSpc>
              <a:spcBef>
                <a:spcPts val="500"/>
              </a:spcBef>
              <a:spcAft>
                <a:spcPts val="0"/>
              </a:spcAft>
              <a:buSzPts val="2800"/>
              <a:buChar char="•"/>
              <a:defRPr>
                <a:solidFill>
                  <a:schemeClr val="dk1"/>
                </a:solidFill>
              </a:defRPr>
            </a:lvl2pPr>
            <a:lvl3pPr marL="1371600" lvl="2" indent="-381000" algn="l">
              <a:lnSpc>
                <a:spcPct val="130000"/>
              </a:lnSpc>
              <a:spcBef>
                <a:spcPts val="500"/>
              </a:spcBef>
              <a:spcAft>
                <a:spcPts val="0"/>
              </a:spcAft>
              <a:buSzPts val="2400"/>
              <a:buChar char="•"/>
              <a:defRPr>
                <a:solidFill>
                  <a:schemeClr val="dk1"/>
                </a:solidFill>
              </a:defRPr>
            </a:lvl3pPr>
            <a:lvl4pPr marL="1828800" lvl="3" indent="-342900" algn="l">
              <a:lnSpc>
                <a:spcPct val="120000"/>
              </a:lnSpc>
              <a:spcBef>
                <a:spcPts val="500"/>
              </a:spcBef>
              <a:spcAft>
                <a:spcPts val="0"/>
              </a:spcAft>
              <a:buClr>
                <a:srgbClr val="191919"/>
              </a:buClr>
              <a:buSzPts val="1800"/>
              <a:buChar char="•"/>
              <a:defRPr>
                <a:solidFill>
                  <a:srgbClr val="191919"/>
                </a:solidFill>
              </a:defRPr>
            </a:lvl4pPr>
            <a:lvl5pPr marL="2286000" lvl="4" indent="-342900" algn="l">
              <a:lnSpc>
                <a:spcPct val="120000"/>
              </a:lnSpc>
              <a:spcBef>
                <a:spcPts val="500"/>
              </a:spcBef>
              <a:spcAft>
                <a:spcPts val="0"/>
              </a:spcAft>
              <a:buClr>
                <a:srgbClr val="191919"/>
              </a:buClr>
              <a:buSzPts val="1800"/>
              <a:buChar char="•"/>
              <a:defRPr>
                <a:solidFill>
                  <a:srgbClr val="1919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5"/>
          <p:cNvSpPr txBox="1">
            <a:spLocks noGrp="1"/>
          </p:cNvSpPr>
          <p:nvPr>
            <p:ph type="body" idx="9"/>
          </p:nvPr>
        </p:nvSpPr>
        <p:spPr>
          <a:xfrm>
            <a:off x="424541" y="1168024"/>
            <a:ext cx="6137624" cy="7118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6000"/>
              <a:buNone/>
              <a:defRPr sz="6000" b="1" i="0">
                <a:solidFill>
                  <a:srgbClr val="F2F2F2"/>
                </a:solidFill>
                <a:latin typeface="IBM Plex Sans"/>
                <a:ea typeface="IBM Plex Sans"/>
                <a:cs typeface="IBM Plex Sans"/>
                <a:sym typeface="IBM Plex Sans"/>
              </a:defRPr>
            </a:lvl1pPr>
            <a:lvl2pPr marL="914400" lvl="1" indent="-342900" algn="l">
              <a:lnSpc>
                <a:spcPct val="130000"/>
              </a:lnSpc>
              <a:spcBef>
                <a:spcPts val="500"/>
              </a:spcBef>
              <a:spcAft>
                <a:spcPts val="0"/>
              </a:spcAft>
              <a:buSzPts val="1800"/>
              <a:buChar char="•"/>
              <a:defRPr/>
            </a:lvl2pPr>
            <a:lvl3pPr marL="1371600" lvl="2" indent="-342900" algn="l">
              <a:lnSpc>
                <a:spcPct val="130000"/>
              </a:lnSpc>
              <a:spcBef>
                <a:spcPts val="500"/>
              </a:spcBef>
              <a:spcAft>
                <a:spcPts val="0"/>
              </a:spcAft>
              <a:buSzPts val="1800"/>
              <a:buChar char="•"/>
              <a:defRPr/>
            </a:lvl3pPr>
            <a:lvl4pPr marL="1828800" lvl="3" indent="-342900" algn="l">
              <a:lnSpc>
                <a:spcPct val="120000"/>
              </a:lnSpc>
              <a:spcBef>
                <a:spcPts val="500"/>
              </a:spcBef>
              <a:spcAft>
                <a:spcPts val="0"/>
              </a:spcAft>
              <a:buClr>
                <a:srgbClr val="191919"/>
              </a:buClr>
              <a:buSzPts val="1800"/>
              <a:buChar char="•"/>
              <a:defRPr/>
            </a:lvl4pPr>
            <a:lvl5pPr marL="2286000" lvl="4" indent="-342900" algn="l">
              <a:lnSpc>
                <a:spcPct val="120000"/>
              </a:lnSpc>
              <a:spcBef>
                <a:spcPts val="500"/>
              </a:spcBef>
              <a:spcAft>
                <a:spcPts val="0"/>
              </a:spcAft>
              <a:buClr>
                <a:srgbClr val="191919"/>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5351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76989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reaker page">
  <p:cSld name="Breaker page">
    <p:bg>
      <p:bgPr>
        <a:solidFill>
          <a:schemeClr val="dk1"/>
        </a:solidFill>
        <a:effectLst/>
      </p:bgPr>
    </p:bg>
    <p:spTree>
      <p:nvGrpSpPr>
        <p:cNvPr id="1" name="Shape 34"/>
        <p:cNvGrpSpPr/>
        <p:nvPr/>
      </p:nvGrpSpPr>
      <p:grpSpPr>
        <a:xfrm>
          <a:off x="0" y="0"/>
          <a:ext cx="0" cy="0"/>
          <a:chOff x="0" y="0"/>
          <a:chExt cx="0" cy="0"/>
        </a:xfrm>
      </p:grpSpPr>
      <p:sp>
        <p:nvSpPr>
          <p:cNvPr id="35" name="Google Shape;35;p46"/>
          <p:cNvSpPr txBox="1">
            <a:spLocks noGrp="1"/>
          </p:cNvSpPr>
          <p:nvPr>
            <p:ph type="ctrTitle"/>
          </p:nvPr>
        </p:nvSpPr>
        <p:spPr>
          <a:xfrm>
            <a:off x="424543" y="439583"/>
            <a:ext cx="9753600" cy="4965699"/>
          </a:xfrm>
          <a:prstGeom prst="rect">
            <a:avLst/>
          </a:prstGeom>
          <a:noFill/>
          <a:ln>
            <a:noFill/>
          </a:ln>
        </p:spPr>
        <p:txBody>
          <a:bodyPr spcFirstLastPara="1" wrap="square" lIns="91425" tIns="45700" rIns="91425" bIns="45700" anchor="t" anchorCtr="0">
            <a:normAutofit/>
          </a:bodyPr>
          <a:lstStyle>
            <a:lvl1pPr lvl="0" algn="l">
              <a:lnSpc>
                <a:spcPct val="120000"/>
              </a:lnSpc>
              <a:spcBef>
                <a:spcPts val="0"/>
              </a:spcBef>
              <a:spcAft>
                <a:spcPts val="0"/>
              </a:spcAft>
              <a:buSzPts val="1400"/>
              <a:buNone/>
              <a:defRPr sz="6000" b="1" i="0">
                <a:solidFill>
                  <a:schemeClr val="lt1"/>
                </a:solidFill>
                <a:latin typeface="IBM Plex Sans"/>
                <a:ea typeface="IBM Plex Sans"/>
                <a:cs typeface="IBM Plex Sans"/>
                <a:sym typeface="IBM Plex Sans"/>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35935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951968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4785751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276324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0244234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616010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129921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75421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11/17/2022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1834439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sql/relational-databases/security/encryption/develop-using-always-encrypted-with-net-framework-data-provider?view=sql-server-ver16#setting-always-encrypted-at-the-query-level" TargetMode="External"/><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hyperlink" Target="https://learn.microsoft.com/en-us/sql/relational-databases/security/encryption/develop-using-always-encrypted-with-net-framework-data-provider?view=sql-server-ver16#copying-encrypted-data-using-sqlbulkcopy" TargetMode="External"/><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hyperlink" Target="https://learn.microsoft.com/en-us/sql/relational-databases/security/encryption/always-encrypted-database-engine?view=sql-server-ver16#feature-details"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hyperlink" Target="https://learn.microsoft.com/en-us/sql/relational-databases/security/encryption/develop-using-always-encrypted-with-net-framework-data-provider?view=sql-server-ver16#implementing-a-custom-column-master-key-store-provider" TargetMode="External"/><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alex-bochkov/pass-summit-2022-always-encrypted/tree/main/prod-rollout/option-2" TargetMode="External"/><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lex-bochkov/pass-summit-2022-always-encrypted/tree/main/prod-rollout/option-4" TargetMode="External"/><Relationship Id="rId2" Type="http://schemas.openxmlformats.org/officeDocument/2006/relationships/notesSlide" Target="../notesSlides/notesSlide35.xml"/><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sql/relational-databases/security/encryption/rotate-always-encrypted-keys-using-ssms?view=sql-server-ver16" TargetMode="External"/><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37" name="Google Shape;137;p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dirty="0" smtClean="0"/>
              <a:t>How Glassdoor is using </a:t>
            </a:r>
            <a:r>
              <a:rPr lang="en-US" dirty="0"/>
              <a:t/>
            </a:r>
            <a:br>
              <a:rPr lang="en-US" dirty="0"/>
            </a:br>
            <a:r>
              <a:rPr lang="en-US" dirty="0" smtClean="0"/>
              <a:t>SQL </a:t>
            </a:r>
            <a:r>
              <a:rPr lang="en-US" dirty="0" smtClean="0"/>
              <a:t>Server Always Encrypted to protect sensitive user data</a:t>
            </a:r>
            <a:endParaRPr b="0" dirty="0">
              <a:latin typeface="IBM Plex Sans"/>
              <a:ea typeface="IBM Plex Sans"/>
              <a:cs typeface="IBM Plex Sans"/>
              <a:sym typeface="IBM Plex Sans"/>
            </a:endParaRPr>
          </a:p>
        </p:txBody>
      </p:sp>
      <p:sp>
        <p:nvSpPr>
          <p:cNvPr id="140" name="Google Shape;140;p1"/>
          <p:cNvSpPr txBox="1">
            <a:spLocks noGrp="1"/>
          </p:cNvSpPr>
          <p:nvPr>
            <p:ph type="body" idx="2"/>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800"/>
              <a:buNone/>
            </a:pPr>
            <a:r>
              <a:rPr lang="en-US" dirty="0" smtClean="0"/>
              <a:t>Alex Bochkov</a:t>
            </a:r>
            <a:endParaRPr dirty="0"/>
          </a:p>
        </p:txBody>
      </p:sp>
      <p:sp>
        <p:nvSpPr>
          <p:cNvPr id="138" name="Google Shape;138;p1"/>
          <p:cNvSpPr txBox="1">
            <a:spLocks noGrp="1"/>
          </p:cNvSpPr>
          <p:nvPr>
            <p:ph type="body" idx="3"/>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800"/>
              <a:buNone/>
            </a:pPr>
            <a:r>
              <a:rPr lang="en-US" dirty="0" smtClean="0"/>
              <a:t>Database Architect</a:t>
            </a:r>
            <a:endParaRPr dirty="0"/>
          </a:p>
        </p:txBody>
      </p:sp>
      <p:sp>
        <p:nvSpPr>
          <p:cNvPr id="139" name="Google Shape;139;p1"/>
          <p:cNvSpPr txBox="1">
            <a:spLocks noGrp="1"/>
          </p:cNvSpPr>
          <p:nvPr>
            <p:ph type="body" idx="4"/>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800"/>
              <a:buNone/>
            </a:pPr>
            <a:r>
              <a:rPr lang="en-US" smtClean="0"/>
              <a:t>glassdoor.com</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4800" b="1">
                <a:latin typeface="Calibri"/>
                <a:ea typeface="Calibri"/>
                <a:cs typeface="Calibri"/>
                <a:sym typeface="Calibri"/>
              </a:rPr>
              <a:t>How </a:t>
            </a:r>
            <a:r>
              <a:rPr lang="en-US" sz="4800">
                <a:latin typeface="Calibri"/>
                <a:ea typeface="Calibri"/>
                <a:cs typeface="Calibri"/>
                <a:sym typeface="Calibri"/>
              </a:rPr>
              <a:t>D</a:t>
            </a:r>
            <a:r>
              <a:rPr lang="en-US" sz="4800" b="1">
                <a:latin typeface="Calibri"/>
                <a:ea typeface="Calibri"/>
                <a:cs typeface="Calibri"/>
                <a:sym typeface="Calibri"/>
              </a:rPr>
              <a:t>oes Always Encrypted </a:t>
            </a:r>
            <a:r>
              <a:rPr lang="en-US" sz="4800">
                <a:latin typeface="Calibri"/>
                <a:ea typeface="Calibri"/>
                <a:cs typeface="Calibri"/>
                <a:sym typeface="Calibri"/>
              </a:rPr>
              <a:t>W</a:t>
            </a:r>
            <a:r>
              <a:rPr lang="en-US" sz="4800" b="1">
                <a:latin typeface="Calibri"/>
                <a:ea typeface="Calibri"/>
                <a:cs typeface="Calibri"/>
                <a:sym typeface="Calibri"/>
              </a:rPr>
              <a:t>ork?</a:t>
            </a:r>
            <a:endParaRPr sz="4800">
              <a:latin typeface="Calibri"/>
              <a:ea typeface="Calibri"/>
              <a:cs typeface="Calibri"/>
              <a:sym typeface="Calibri"/>
            </a:endParaRPr>
          </a:p>
        </p:txBody>
      </p:sp>
      <p:sp>
        <p:nvSpPr>
          <p:cNvPr id="204" name="Google Shape;204;p11"/>
          <p:cNvSpPr txBox="1"/>
          <p:nvPr/>
        </p:nvSpPr>
        <p:spPr>
          <a:xfrm>
            <a:off x="636746" y="1264534"/>
            <a:ext cx="115554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800" b="1" i="0" u="none" strike="noStrike" cap="none">
                <a:solidFill>
                  <a:schemeClr val="lt1"/>
                </a:solidFill>
                <a:latin typeface="Calibri"/>
                <a:ea typeface="Calibri"/>
                <a:cs typeface="Calibri"/>
                <a:sym typeface="Calibri"/>
              </a:rPr>
              <a:t>Two</a:t>
            </a:r>
            <a:r>
              <a:rPr lang="en-US" sz="1800" b="1">
                <a:solidFill>
                  <a:schemeClr val="lt1"/>
                </a:solidFill>
                <a:latin typeface="Calibri"/>
                <a:ea typeface="Calibri"/>
                <a:cs typeface="Calibri"/>
                <a:sym typeface="Calibri"/>
              </a:rPr>
              <a:t> </a:t>
            </a:r>
            <a:r>
              <a:rPr lang="en-US" sz="1800" b="1" i="0" u="none" strike="noStrike" cap="none">
                <a:solidFill>
                  <a:schemeClr val="lt1"/>
                </a:solidFill>
                <a:latin typeface="Calibri"/>
                <a:ea typeface="Calibri"/>
                <a:cs typeface="Calibri"/>
                <a:sym typeface="Calibri"/>
              </a:rPr>
              <a:t>keys approach</a:t>
            </a:r>
            <a:endParaRPr/>
          </a:p>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Column Master Key</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Stored outside of the database</a:t>
            </a:r>
            <a:endParaRPr/>
          </a:p>
          <a:p>
            <a:pPr marL="1200150" marR="0" lvl="2"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Windows Certificate Store / Keystore File / Azure Key Vault</a:t>
            </a:r>
            <a:endParaRPr sz="1800" b="1" i="0" u="none" strike="noStrike" cap="none">
              <a:solidFill>
                <a:schemeClr val="lt1"/>
              </a:solidFill>
              <a:latin typeface="Calibri"/>
              <a:ea typeface="Calibri"/>
              <a:cs typeface="Calibri"/>
              <a:sym typeface="Calibri"/>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Used to encrypt the Column Encryption Key only, not involved into data encryption</a:t>
            </a:r>
            <a:endParaRPr/>
          </a:p>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Column Encryption Key </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Stored within the database itself</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Used to encrypt actual values in the column</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Key itself is encrypted with the Column Master key </a:t>
            </a:r>
            <a:endParaRPr/>
          </a:p>
        </p:txBody>
      </p:sp>
      <p:pic>
        <p:nvPicPr>
          <p:cNvPr id="205" name="Google Shape;205;p11"/>
          <p:cNvPicPr preferRelativeResize="0"/>
          <p:nvPr/>
        </p:nvPicPr>
        <p:blipFill rotWithShape="1">
          <a:blip r:embed="rId3">
            <a:alphaModFix/>
          </a:blip>
          <a:srcRect/>
          <a:stretch/>
        </p:blipFill>
        <p:spPr>
          <a:xfrm>
            <a:off x="1449079" y="3932180"/>
            <a:ext cx="8493575" cy="238191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4800" b="1">
                <a:latin typeface="Calibri"/>
                <a:ea typeface="Calibri"/>
                <a:cs typeface="Calibri"/>
                <a:sym typeface="Calibri"/>
              </a:rPr>
              <a:t>How </a:t>
            </a:r>
            <a:r>
              <a:rPr lang="en-US" sz="4800">
                <a:latin typeface="Calibri"/>
                <a:ea typeface="Calibri"/>
                <a:cs typeface="Calibri"/>
                <a:sym typeface="Calibri"/>
              </a:rPr>
              <a:t>D</a:t>
            </a:r>
            <a:r>
              <a:rPr lang="en-US" sz="4800" b="1">
                <a:latin typeface="Calibri"/>
                <a:ea typeface="Calibri"/>
                <a:cs typeface="Calibri"/>
                <a:sym typeface="Calibri"/>
              </a:rPr>
              <a:t>oes Always Encrypted </a:t>
            </a:r>
            <a:r>
              <a:rPr lang="en-US" sz="4800">
                <a:latin typeface="Calibri"/>
                <a:ea typeface="Calibri"/>
                <a:cs typeface="Calibri"/>
                <a:sym typeface="Calibri"/>
              </a:rPr>
              <a:t>W</a:t>
            </a:r>
            <a:r>
              <a:rPr lang="en-US" sz="4800" b="1">
                <a:latin typeface="Calibri"/>
                <a:ea typeface="Calibri"/>
                <a:cs typeface="Calibri"/>
                <a:sym typeface="Calibri"/>
              </a:rPr>
              <a:t>ork?</a:t>
            </a:r>
            <a:endParaRPr sz="4800">
              <a:latin typeface="Calibri"/>
              <a:ea typeface="Calibri"/>
              <a:cs typeface="Calibri"/>
              <a:sym typeface="Calibri"/>
            </a:endParaRPr>
          </a:p>
        </p:txBody>
      </p:sp>
      <p:sp>
        <p:nvSpPr>
          <p:cNvPr id="211" name="Google Shape;211;p10"/>
          <p:cNvSpPr txBox="1"/>
          <p:nvPr/>
        </p:nvSpPr>
        <p:spPr>
          <a:xfrm>
            <a:off x="519050" y="1493134"/>
            <a:ext cx="11555254" cy="4363656"/>
          </a:xfrm>
          <a:prstGeom prst="rect">
            <a:avLst/>
          </a:prstGeom>
          <a:noFill/>
          <a:ln>
            <a:noFill/>
          </a:ln>
        </p:spPr>
        <p:txBody>
          <a:bodyPr spcFirstLastPara="1" wrap="square" lIns="91425" tIns="45700" rIns="91425" bIns="45700" anchor="t" anchorCtr="0">
            <a:normAutofit/>
          </a:bodyPr>
          <a:lstStyle/>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Happen</a:t>
            </a:r>
            <a:r>
              <a:rPr lang="en-US" sz="1800" b="1">
                <a:solidFill>
                  <a:schemeClr val="lt1"/>
                </a:solidFill>
                <a:latin typeface="Calibri"/>
                <a:ea typeface="Calibri"/>
                <a:cs typeface="Calibri"/>
                <a:sym typeface="Calibri"/>
              </a:rPr>
              <a:t>s</a:t>
            </a:r>
            <a:r>
              <a:rPr lang="en-US" sz="1800" b="1" i="0" u="none" strike="noStrike" cap="none">
                <a:solidFill>
                  <a:schemeClr val="lt1"/>
                </a:solidFill>
                <a:latin typeface="Calibri"/>
                <a:ea typeface="Calibri"/>
                <a:cs typeface="Calibri"/>
                <a:sym typeface="Calibri"/>
              </a:rPr>
              <a:t> transparently to the application </a:t>
            </a:r>
            <a:endParaRPr/>
          </a:p>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By default, enabled by adding “Column Encryption Setting=Enabled;” into the connection string</a:t>
            </a:r>
            <a:endParaRPr/>
          </a:p>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Encryption and decryption operations are performed by the driver itself</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Values are encrypted before </a:t>
            </a:r>
            <a:r>
              <a:rPr lang="en-US" sz="1800" b="1">
                <a:solidFill>
                  <a:schemeClr val="lt1"/>
                </a:solidFill>
                <a:latin typeface="Calibri"/>
                <a:ea typeface="Calibri"/>
                <a:cs typeface="Calibri"/>
                <a:sym typeface="Calibri"/>
              </a:rPr>
              <a:t>parameters </a:t>
            </a:r>
            <a:r>
              <a:rPr lang="en-US" sz="1800" b="1" i="0" u="none" strike="noStrike" cap="none">
                <a:solidFill>
                  <a:schemeClr val="lt1"/>
                </a:solidFill>
                <a:latin typeface="Calibri"/>
                <a:ea typeface="Calibri"/>
                <a:cs typeface="Calibri"/>
                <a:sym typeface="Calibri"/>
              </a:rPr>
              <a:t>are sent to SQL Server</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Values are decrypted before </a:t>
            </a:r>
            <a:r>
              <a:rPr lang="en-US" sz="1800" b="1">
                <a:solidFill>
                  <a:schemeClr val="lt1"/>
                </a:solidFill>
                <a:latin typeface="Calibri"/>
                <a:ea typeface="Calibri"/>
                <a:cs typeface="Calibri"/>
                <a:sym typeface="Calibri"/>
              </a:rPr>
              <a:t>the </a:t>
            </a:r>
            <a:r>
              <a:rPr lang="en-US" sz="1800" b="1" i="0" u="none" strike="noStrike" cap="none">
                <a:solidFill>
                  <a:schemeClr val="lt1"/>
                </a:solidFill>
                <a:latin typeface="Calibri"/>
                <a:ea typeface="Calibri"/>
                <a:cs typeface="Calibri"/>
                <a:sym typeface="Calibri"/>
              </a:rPr>
              <a:t>result-set is returned by the driver to the app </a:t>
            </a:r>
            <a:endParaRPr/>
          </a:p>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Supported by official drivers:</a:t>
            </a:r>
            <a:endParaRPr/>
          </a:p>
        </p:txBody>
      </p:sp>
      <p:graphicFrame>
        <p:nvGraphicFramePr>
          <p:cNvPr id="212" name="Google Shape;212;p10"/>
          <p:cNvGraphicFramePr/>
          <p:nvPr/>
        </p:nvGraphicFramePr>
        <p:xfrm>
          <a:off x="614665" y="3364199"/>
          <a:ext cx="4826475" cy="1859400"/>
        </p:xfrm>
        <a:graphic>
          <a:graphicData uri="http://schemas.openxmlformats.org/drawingml/2006/table">
            <a:tbl>
              <a:tblPr firstRow="1" bandRow="1">
                <a:noFill/>
                <a:tableStyleId>{DC545EE1-3805-4D7C-BECE-A6E26A743218}</a:tableStyleId>
              </a:tblPr>
              <a:tblGrid>
                <a:gridCol w="4826475">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600" u="none" strike="noStrike" cap="none"/>
                        <a:t>Drivers that support Always Encrypted</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600" b="0">
                          <a:solidFill>
                            <a:schemeClr val="dk1"/>
                          </a:solidFill>
                        </a:rPr>
                        <a:t>Microsoft JDBC Driver for SQL Server</a:t>
                      </a:r>
                      <a:endParaRPr sz="1600"/>
                    </a:p>
                  </a:txBody>
                  <a:tcPr marL="91450" marR="91450" marT="45725" marB="45725"/>
                </a:tc>
                <a:extLst>
                  <a:ext uri="{0D108BD9-81ED-4DB2-BD59-A6C34878D82A}">
                    <a16:rowId xmlns:a16="http://schemas.microsoft.com/office/drawing/2014/main" val="10001"/>
                  </a:ext>
                </a:extLst>
              </a:tr>
              <a:tr h="376000">
                <a:tc>
                  <a:txBody>
                    <a:bodyPr/>
                    <a:lstStyle/>
                    <a:p>
                      <a:pPr marL="0" marR="0" lvl="0" indent="0" algn="l" rtl="0">
                        <a:spcBef>
                          <a:spcPts val="0"/>
                        </a:spcBef>
                        <a:spcAft>
                          <a:spcPts val="0"/>
                        </a:spcAft>
                        <a:buNone/>
                      </a:pPr>
                      <a:r>
                        <a:rPr lang="en-US" sz="1600" b="0">
                          <a:solidFill>
                            <a:schemeClr val="dk1"/>
                          </a:solidFill>
                        </a:rPr>
                        <a:t>Microsoft SqlClient Data Provider for SQL Server (.NET)</a:t>
                      </a:r>
                      <a:endParaRPr sz="16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600"/>
                        <a:buFont typeface="Calibri"/>
                        <a:buNone/>
                      </a:pPr>
                      <a:r>
                        <a:rPr lang="en-US" sz="1600" b="0">
                          <a:solidFill>
                            <a:schemeClr val="dk1"/>
                          </a:solidFill>
                        </a:rPr>
                        <a:t>Microsoft ODBC Driver for SQL Server</a:t>
                      </a:r>
                      <a:endParaRPr sz="1600" b="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1600"/>
                        <a:buFont typeface="Calibri"/>
                        <a:buNone/>
                      </a:pPr>
                      <a:r>
                        <a:rPr lang="en-US" sz="1600" b="0"/>
                        <a:t>Python pyodbc community driver</a:t>
                      </a:r>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213" name="Google Shape;213;p10"/>
          <p:cNvGraphicFramePr/>
          <p:nvPr/>
        </p:nvGraphicFramePr>
        <p:xfrm>
          <a:off x="5701203" y="3364199"/>
          <a:ext cx="4826475" cy="1488550"/>
        </p:xfrm>
        <a:graphic>
          <a:graphicData uri="http://schemas.openxmlformats.org/drawingml/2006/table">
            <a:tbl>
              <a:tblPr firstRow="1" bandRow="1">
                <a:noFill/>
                <a:tableStyleId>{ED086DC6-F8E2-4DA0-BB8A-53C86F76BDF6}</a:tableStyleId>
              </a:tblPr>
              <a:tblGrid>
                <a:gridCol w="4826475">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600"/>
                        <a:t>Drivers that do not support Always Encrypted</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600"/>
                        <a:t>Python pymssql</a:t>
                      </a:r>
                      <a:endParaRPr sz="1600"/>
                    </a:p>
                  </a:txBody>
                  <a:tcPr marL="91450" marR="91450" marT="45725" marB="45725"/>
                </a:tc>
                <a:extLst>
                  <a:ext uri="{0D108BD9-81ED-4DB2-BD59-A6C34878D82A}">
                    <a16:rowId xmlns:a16="http://schemas.microsoft.com/office/drawing/2014/main" val="10001"/>
                  </a:ext>
                </a:extLst>
              </a:tr>
              <a:tr h="376000">
                <a:tc>
                  <a:txBody>
                    <a:bodyPr/>
                    <a:lstStyle/>
                    <a:p>
                      <a:pPr marL="0" marR="0" lvl="0" indent="0" algn="l" rtl="0">
                        <a:spcBef>
                          <a:spcPts val="0"/>
                        </a:spcBef>
                        <a:spcAft>
                          <a:spcPts val="0"/>
                        </a:spcAft>
                        <a:buNone/>
                      </a:pPr>
                      <a:r>
                        <a:rPr lang="en-US" sz="1600"/>
                        <a:t>jTDS (JAVA)</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600"/>
                        <a:buFont typeface="Calibri"/>
                        <a:buNone/>
                      </a:pPr>
                      <a:r>
                        <a:rPr lang="en-US" sz="1600" b="0"/>
                        <a:t>…</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2"/>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4800" b="1">
                <a:latin typeface="Calibri"/>
                <a:ea typeface="Calibri"/>
                <a:cs typeface="Calibri"/>
                <a:sym typeface="Calibri"/>
              </a:rPr>
              <a:t>How </a:t>
            </a:r>
            <a:r>
              <a:rPr lang="en-US" sz="4800">
                <a:latin typeface="Calibri"/>
                <a:ea typeface="Calibri"/>
                <a:cs typeface="Calibri"/>
                <a:sym typeface="Calibri"/>
              </a:rPr>
              <a:t>D</a:t>
            </a:r>
            <a:r>
              <a:rPr lang="en-US" sz="4800" b="1">
                <a:latin typeface="Calibri"/>
                <a:ea typeface="Calibri"/>
                <a:cs typeface="Calibri"/>
                <a:sym typeface="Calibri"/>
              </a:rPr>
              <a:t>oes Always Encrypted </a:t>
            </a:r>
            <a:r>
              <a:rPr lang="en-US" sz="4800">
                <a:latin typeface="Calibri"/>
                <a:ea typeface="Calibri"/>
                <a:cs typeface="Calibri"/>
                <a:sym typeface="Calibri"/>
              </a:rPr>
              <a:t>W</a:t>
            </a:r>
            <a:r>
              <a:rPr lang="en-US" sz="4800" b="1">
                <a:latin typeface="Calibri"/>
                <a:ea typeface="Calibri"/>
                <a:cs typeface="Calibri"/>
                <a:sym typeface="Calibri"/>
              </a:rPr>
              <a:t>ork?</a:t>
            </a:r>
            <a:endParaRPr sz="4800">
              <a:latin typeface="Calibri"/>
              <a:ea typeface="Calibri"/>
              <a:cs typeface="Calibri"/>
              <a:sym typeface="Calibri"/>
            </a:endParaRPr>
          </a:p>
        </p:txBody>
      </p:sp>
      <p:sp>
        <p:nvSpPr>
          <p:cNvPr id="219" name="Google Shape;219;p12"/>
          <p:cNvSpPr txBox="1"/>
          <p:nvPr/>
        </p:nvSpPr>
        <p:spPr>
          <a:xfrm>
            <a:off x="358296" y="1115234"/>
            <a:ext cx="11555400" cy="4363800"/>
          </a:xfrm>
          <a:prstGeom prst="rect">
            <a:avLst/>
          </a:prstGeom>
          <a:noFill/>
          <a:ln>
            <a:noFill/>
          </a:ln>
        </p:spPr>
        <p:txBody>
          <a:bodyPr spcFirstLastPara="1" wrap="square" lIns="91425" tIns="45700" rIns="91425" bIns="45700" anchor="t" anchorCtr="0">
            <a:normAutofit/>
          </a:bodyPr>
          <a:lstStyle/>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Extra call to detect the parameters encryption metadata - sp_describe_parameter_encryption</a:t>
            </a:r>
            <a:endParaRPr sz="1800" b="1" i="0" u="none" strike="noStrike" cap="none">
              <a:solidFill>
                <a:schemeClr val="lt1"/>
              </a:solidFill>
              <a:latin typeface="Calibri"/>
              <a:ea typeface="Calibri"/>
              <a:cs typeface="Calibri"/>
              <a:sym typeface="Calibri"/>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By default, when the column encryption is enabled, the driver requests the </a:t>
            </a:r>
            <a:r>
              <a:rPr lang="en-US" sz="1800" b="1">
                <a:solidFill>
                  <a:schemeClr val="lt1"/>
                </a:solidFill>
                <a:latin typeface="Calibri"/>
                <a:ea typeface="Calibri"/>
                <a:cs typeface="Calibri"/>
                <a:sym typeface="Calibri"/>
              </a:rPr>
              <a:t>parameter</a:t>
            </a:r>
            <a:r>
              <a:rPr lang="en-US" sz="1800" b="1" i="0" u="none" strike="noStrike" cap="none">
                <a:solidFill>
                  <a:schemeClr val="lt1"/>
                </a:solidFill>
                <a:latin typeface="Calibri"/>
                <a:ea typeface="Calibri"/>
                <a:cs typeface="Calibri"/>
                <a:sym typeface="Calibri"/>
              </a:rPr>
              <a:t> encryption metadata before executing every single query </a:t>
            </a:r>
            <a:endParaRPr/>
          </a:p>
          <a:p>
            <a:pPr marL="1200150" marR="0" lvl="2" indent="-285750" algn="l" rtl="0">
              <a:lnSpc>
                <a:spcPct val="90000"/>
              </a:lnSpc>
              <a:spcBef>
                <a:spcPts val="0"/>
              </a:spcBef>
              <a:spcAft>
                <a:spcPts val="0"/>
              </a:spcAft>
              <a:buClr>
                <a:schemeClr val="lt1"/>
              </a:buClr>
              <a:buSzPts val="1800"/>
              <a:buFont typeface="Arial"/>
              <a:buChar char="•"/>
            </a:pPr>
            <a:r>
              <a:rPr lang="en-US" sz="1800" b="0" i="0" u="none" strike="noStrike" cap="none">
                <a:solidFill>
                  <a:schemeClr val="lt1"/>
                </a:solidFill>
                <a:latin typeface="Quattrocento Sans"/>
                <a:ea typeface="Quattrocento Sans"/>
                <a:cs typeface="Quattrocento Sans"/>
                <a:sym typeface="Quattrocento Sans"/>
              </a:rPr>
              <a:t>Analyzes the specified Transact-SQL statement and its parameters, to determine which parameters correspond to database columns that are protected by using the Always Encrypted feature. Returns encryption metadata for the parameters that correspond to encrypted columns.</a:t>
            </a:r>
            <a:endParaRPr sz="1800" b="1" i="0" u="none" strike="noStrike" cap="none">
              <a:solidFill>
                <a:schemeClr val="lt1"/>
              </a:solidFill>
              <a:latin typeface="Calibri"/>
              <a:ea typeface="Calibri"/>
              <a:cs typeface="Calibri"/>
              <a:sym typeface="Calibri"/>
            </a:endParaRPr>
          </a:p>
          <a:p>
            <a:pPr marL="1200150" marR="0" lvl="2"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The sproc result contains encrypted column names and the Column Encryption Key itself (or two, when there is a rotation in process)</a:t>
            </a:r>
            <a:endParaRPr sz="1800" b="1" i="0" u="none" strike="noStrike" cap="none">
              <a:solidFill>
                <a:schemeClr val="lt1"/>
              </a:solidFill>
              <a:latin typeface="Calibri"/>
              <a:ea typeface="Calibri"/>
              <a:cs typeface="Calibri"/>
              <a:sym typeface="Calibri"/>
            </a:endParaRPr>
          </a:p>
          <a:p>
            <a:pPr marL="457200" marR="0" lvl="0" indent="-342900" algn="l" rtl="0">
              <a:lnSpc>
                <a:spcPct val="90000"/>
              </a:lnSpc>
              <a:spcBef>
                <a:spcPts val="0"/>
              </a:spcBef>
              <a:spcAft>
                <a:spcPts val="0"/>
              </a:spcAft>
              <a:buClr>
                <a:schemeClr val="lt1"/>
              </a:buClr>
              <a:buSzPts val="1800"/>
              <a:buFont typeface="Calibri"/>
              <a:buChar char="•"/>
            </a:pPr>
            <a:r>
              <a:rPr lang="en-US" sz="1800" b="1">
                <a:solidFill>
                  <a:schemeClr val="lt1"/>
                </a:solidFill>
                <a:latin typeface="Calibri"/>
                <a:ea typeface="Calibri"/>
                <a:cs typeface="Calibri"/>
                <a:sym typeface="Calibri"/>
              </a:rPr>
              <a:t>This happens for every query regardless of whether encrypted columns are included </a:t>
            </a:r>
            <a:endParaRPr sz="1800" b="1">
              <a:solidFill>
                <a:schemeClr val="lt1"/>
              </a:solidFill>
              <a:latin typeface="Calibri"/>
              <a:ea typeface="Calibri"/>
              <a:cs typeface="Calibri"/>
              <a:sym typeface="Calibri"/>
            </a:endParaRPr>
          </a:p>
        </p:txBody>
      </p:sp>
      <p:pic>
        <p:nvPicPr>
          <p:cNvPr id="220" name="Google Shape;220;p12"/>
          <p:cNvPicPr preferRelativeResize="0"/>
          <p:nvPr/>
        </p:nvPicPr>
        <p:blipFill rotWithShape="1">
          <a:blip r:embed="rId3">
            <a:alphaModFix/>
          </a:blip>
          <a:srcRect/>
          <a:stretch/>
        </p:blipFill>
        <p:spPr>
          <a:xfrm>
            <a:off x="297903" y="3647627"/>
            <a:ext cx="9640645" cy="321037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a:spLocks noGrp="1"/>
          </p:cNvSpPr>
          <p:nvPr>
            <p:ph type="ctrTitle"/>
          </p:nvPr>
        </p:nvSpPr>
        <p:spPr>
          <a:xfrm>
            <a:off x="424551" y="43957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a:t>
            </a:r>
            <a:r>
              <a:rPr lang="en-US" sz="3200" b="1">
                <a:latin typeface="Calibri"/>
                <a:ea typeface="Calibri"/>
                <a:cs typeface="Calibri"/>
                <a:sym typeface="Calibri"/>
              </a:rPr>
              <a:t>1/1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a:t>
            </a:r>
            <a:r>
              <a:rPr lang="en-US" sz="3200" b="1">
                <a:latin typeface="Calibri"/>
                <a:ea typeface="Calibri"/>
                <a:cs typeface="Calibri"/>
                <a:sym typeface="Calibri"/>
              </a:rPr>
              <a:t>Accept </a:t>
            </a:r>
            <a:r>
              <a:rPr lang="en-US" sz="3200">
                <a:latin typeface="Calibri"/>
                <a:ea typeface="Calibri"/>
                <a:cs typeface="Calibri"/>
                <a:sym typeface="Calibri"/>
              </a:rPr>
              <a:t>t</a:t>
            </a:r>
            <a:r>
              <a:rPr lang="en-US" sz="3200" b="1">
                <a:latin typeface="Calibri"/>
                <a:ea typeface="Calibri"/>
                <a:cs typeface="Calibri"/>
                <a:sym typeface="Calibri"/>
              </a:rPr>
              <a:t>he </a:t>
            </a:r>
            <a:r>
              <a:rPr lang="en-US" sz="3200">
                <a:latin typeface="Calibri"/>
                <a:ea typeface="Calibri"/>
                <a:cs typeface="Calibri"/>
                <a:sym typeface="Calibri"/>
              </a:rPr>
              <a:t>C</a:t>
            </a:r>
            <a:r>
              <a:rPr lang="en-US" sz="3200" b="1">
                <a:latin typeface="Calibri"/>
                <a:ea typeface="Calibri"/>
                <a:cs typeface="Calibri"/>
                <a:sym typeface="Calibri"/>
              </a:rPr>
              <a:t>hange</a:t>
            </a:r>
            <a:endParaRPr sz="3200">
              <a:latin typeface="Calibri"/>
              <a:ea typeface="Calibri"/>
              <a:cs typeface="Calibri"/>
              <a:sym typeface="Calibri"/>
            </a:endParaRPr>
          </a:p>
        </p:txBody>
      </p:sp>
      <p:sp>
        <p:nvSpPr>
          <p:cNvPr id="226" name="Google Shape;226;p15"/>
          <p:cNvSpPr txBox="1"/>
          <p:nvPr/>
        </p:nvSpPr>
        <p:spPr>
          <a:xfrm>
            <a:off x="530696" y="1330134"/>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2800" b="1" i="0" u="none" strike="noStrike" cap="none">
                <a:solidFill>
                  <a:schemeClr val="lt1"/>
                </a:solidFill>
                <a:latin typeface="Calibri"/>
                <a:ea typeface="Calibri"/>
                <a:cs typeface="Calibri"/>
                <a:sym typeface="Calibri"/>
              </a:rPr>
              <a:t>You need to setup your org to accept the change - things and approaches that worked before won't be possible.</a:t>
            </a:r>
            <a:endParaRPr/>
          </a:p>
          <a:p>
            <a:pPr marL="457200" marR="0" lvl="0" indent="-457200" algn="l" rtl="0">
              <a:lnSpc>
                <a:spcPct val="120000"/>
              </a:lnSpc>
              <a:spcBef>
                <a:spcPts val="0"/>
              </a:spcBef>
              <a:spcAft>
                <a:spcPts val="0"/>
              </a:spcAft>
              <a:buClr>
                <a:schemeClr val="lt1"/>
              </a:buClr>
              <a:buSzPts val="2800"/>
              <a:buFont typeface="Arial"/>
              <a:buChar char="•"/>
            </a:pPr>
            <a:r>
              <a:rPr lang="en-US" sz="2800" b="1">
                <a:solidFill>
                  <a:schemeClr val="lt1"/>
                </a:solidFill>
                <a:latin typeface="Calibri"/>
                <a:ea typeface="Calibri"/>
                <a:cs typeface="Calibri"/>
                <a:sym typeface="Calibri"/>
              </a:rPr>
              <a:t>“</a:t>
            </a:r>
            <a:r>
              <a:rPr lang="en-US" sz="2800" b="1" i="0" u="none" strike="noStrike" cap="none">
                <a:solidFill>
                  <a:schemeClr val="lt1"/>
                </a:solidFill>
                <a:latin typeface="Calibri"/>
                <a:ea typeface="Calibri"/>
                <a:cs typeface="Calibri"/>
                <a:sym typeface="Calibri"/>
              </a:rPr>
              <a:t>No, you can’t query this column </a:t>
            </a:r>
            <a:r>
              <a:rPr lang="en-US" sz="2800" b="1">
                <a:solidFill>
                  <a:schemeClr val="lt1"/>
                </a:solidFill>
                <a:latin typeface="Calibri"/>
                <a:ea typeface="Calibri"/>
                <a:cs typeface="Calibri"/>
                <a:sym typeface="Calibri"/>
              </a:rPr>
              <a:t>manually</a:t>
            </a:r>
            <a:r>
              <a:rPr lang="en-US" sz="2800" b="1" i="0" u="none" strike="noStrike" cap="none">
                <a:solidFill>
                  <a:schemeClr val="lt1"/>
                </a:solidFill>
                <a:latin typeface="Calibri"/>
                <a:ea typeface="Calibri"/>
                <a:cs typeface="Calibri"/>
                <a:sym typeface="Calibri"/>
              </a:rPr>
              <a:t> anymore…</a:t>
            </a:r>
            <a:r>
              <a:rPr lang="en-US" sz="2800" b="1">
                <a:solidFill>
                  <a:schemeClr val="lt1"/>
                </a:solidFill>
                <a:latin typeface="Calibri"/>
                <a:ea typeface="Calibri"/>
                <a:cs typeface="Calibri"/>
                <a:sym typeface="Calibri"/>
              </a:rPr>
              <a:t>”</a:t>
            </a:r>
            <a:endParaRPr/>
          </a:p>
          <a:p>
            <a:pPr marL="457200" marR="0" lvl="0" indent="-457200" algn="l" rtl="0">
              <a:lnSpc>
                <a:spcPct val="120000"/>
              </a:lnSpc>
              <a:spcBef>
                <a:spcPts val="0"/>
              </a:spcBef>
              <a:spcAft>
                <a:spcPts val="0"/>
              </a:spcAft>
              <a:buClr>
                <a:schemeClr val="lt1"/>
              </a:buClr>
              <a:buSzPts val="2800"/>
              <a:buFont typeface="Arial"/>
              <a:buChar char="•"/>
            </a:pPr>
            <a:r>
              <a:rPr lang="en-US" sz="2800" b="1">
                <a:solidFill>
                  <a:schemeClr val="lt1"/>
                </a:solidFill>
                <a:latin typeface="Calibri"/>
                <a:ea typeface="Calibri"/>
                <a:cs typeface="Calibri"/>
                <a:sym typeface="Calibri"/>
              </a:rPr>
              <a:t>“</a:t>
            </a:r>
            <a:r>
              <a:rPr lang="en-US" sz="2800" b="1" i="0" u="none" strike="noStrike" cap="none">
                <a:solidFill>
                  <a:schemeClr val="lt1"/>
                </a:solidFill>
                <a:latin typeface="Calibri"/>
                <a:ea typeface="Calibri"/>
                <a:cs typeface="Calibri"/>
                <a:sym typeface="Calibri"/>
              </a:rPr>
              <a:t>No, you can’t search or analyze data in this column anymore…</a:t>
            </a:r>
            <a:r>
              <a:rPr lang="en-US" sz="2800" b="1">
                <a:solidFill>
                  <a:schemeClr val="lt1"/>
                </a:solidFill>
                <a:latin typeface="Calibri"/>
                <a:ea typeface="Calibri"/>
                <a:cs typeface="Calibri"/>
                <a:sym typeface="Calibri"/>
              </a:rPr>
              <a:t>”</a:t>
            </a:r>
            <a:endParaRPr/>
          </a:p>
          <a:p>
            <a:pPr marL="457200" marR="0" lvl="0" indent="-457200" algn="l" rtl="0">
              <a:lnSpc>
                <a:spcPct val="120000"/>
              </a:lnSpc>
              <a:spcBef>
                <a:spcPts val="0"/>
              </a:spcBef>
              <a:spcAft>
                <a:spcPts val="0"/>
              </a:spcAft>
              <a:buClr>
                <a:schemeClr val="lt1"/>
              </a:buClr>
              <a:buSzPts val="2800"/>
              <a:buFont typeface="Arial"/>
              <a:buChar char="•"/>
            </a:pPr>
            <a:r>
              <a:rPr lang="en-US" sz="2800" b="1" i="0" u="none" strike="noStrike" cap="none">
                <a:solidFill>
                  <a:schemeClr val="lt1"/>
                </a:solidFill>
                <a:latin typeface="Calibri"/>
                <a:ea typeface="Calibri"/>
                <a:cs typeface="Calibri"/>
                <a:sym typeface="Calibri"/>
              </a:rPr>
              <a:t>…</a:t>
            </a:r>
            <a:endParaRPr/>
          </a:p>
          <a:p>
            <a:pPr marL="285750" marR="0" lvl="0" indent="-107950" algn="l" rtl="0">
              <a:lnSpc>
                <a:spcPct val="120000"/>
              </a:lnSpc>
              <a:spcBef>
                <a:spcPts val="0"/>
              </a:spcBef>
              <a:spcAft>
                <a:spcPts val="0"/>
              </a:spcAft>
              <a:buClr>
                <a:schemeClr val="lt1"/>
              </a:buClr>
              <a:buSzPts val="2800"/>
              <a:buFont typeface="Arial"/>
              <a:buNone/>
            </a:pPr>
            <a:endParaRPr sz="2800" b="1" i="0" u="none" strike="noStrike" cap="none">
              <a:solidFill>
                <a:schemeClr val="lt1"/>
              </a:solidFill>
              <a:latin typeface="Calibri"/>
              <a:ea typeface="Calibri"/>
              <a:cs typeface="Calibri"/>
              <a:sym typeface="Calibri"/>
            </a:endParaRPr>
          </a:p>
          <a:p>
            <a:pPr marL="285750" marR="0" lvl="0" indent="-107950" algn="l" rtl="0">
              <a:lnSpc>
                <a:spcPct val="120000"/>
              </a:lnSpc>
              <a:spcBef>
                <a:spcPts val="0"/>
              </a:spcBef>
              <a:spcAft>
                <a:spcPts val="0"/>
              </a:spcAft>
              <a:buClr>
                <a:schemeClr val="lt1"/>
              </a:buClr>
              <a:buSzPts val="2800"/>
              <a:buFont typeface="Arial"/>
              <a:buNone/>
            </a:pPr>
            <a:endParaRPr sz="2800" b="1"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p:nvPr/>
        </p:nvSpPr>
        <p:spPr>
          <a:xfrm>
            <a:off x="530650" y="1266824"/>
            <a:ext cx="11410800" cy="4569000"/>
          </a:xfrm>
          <a:prstGeom prst="rect">
            <a:avLst/>
          </a:prstGeom>
          <a:noFill/>
          <a:ln>
            <a:noFill/>
          </a:ln>
        </p:spPr>
        <p:txBody>
          <a:bodyPr spcFirstLastPara="1" wrap="square" lIns="91425" tIns="45700" rIns="91425" bIns="45700" anchor="t" anchorCtr="0">
            <a:normAutofit/>
          </a:bodyPr>
          <a:lstStyle/>
          <a:p>
            <a:pPr marL="285750" marR="0" lvl="0" indent="-323850" algn="l" rtl="0">
              <a:lnSpc>
                <a:spcPct val="12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You can store Column Master Keys in</a:t>
            </a:r>
            <a:endParaRPr sz="2000"/>
          </a:p>
          <a:p>
            <a:pPr marL="742950" marR="0" lvl="1" indent="-323850" algn="l" rtl="0">
              <a:lnSpc>
                <a:spcPct val="9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.NET is using Windows Certificate store </a:t>
            </a:r>
            <a:endParaRPr sz="2000"/>
          </a:p>
          <a:p>
            <a:pPr marL="742950" marR="0" lvl="1" indent="-323850" algn="l" rtl="0">
              <a:lnSpc>
                <a:spcPct val="9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JAVA is using the key-store </a:t>
            </a:r>
            <a:endParaRPr sz="2000"/>
          </a:p>
          <a:p>
            <a:pPr marL="742950" marR="0" lvl="1" indent="-323850" algn="l" rtl="0">
              <a:lnSpc>
                <a:spcPct val="9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(easy) multi-platform use only with Azure Key Vault</a:t>
            </a:r>
            <a:endParaRPr sz="2000"/>
          </a:p>
          <a:p>
            <a:pPr marL="742950" marR="0" lvl="1" indent="-323850" algn="l" rtl="0">
              <a:lnSpc>
                <a:spcPct val="9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(harder) Implement custom key store provider - what we ended up doing</a:t>
            </a:r>
            <a:endParaRPr sz="2000"/>
          </a:p>
          <a:p>
            <a:pPr marL="742950" marR="0" lvl="1" indent="-171450" algn="l" rtl="0">
              <a:lnSpc>
                <a:spcPct val="90000"/>
              </a:lnSpc>
              <a:spcBef>
                <a:spcPts val="0"/>
              </a:spcBef>
              <a:spcAft>
                <a:spcPts val="0"/>
              </a:spcAft>
              <a:buClr>
                <a:schemeClr val="dk1"/>
              </a:buClr>
              <a:buSzPts val="1800"/>
              <a:buFont typeface="Arial"/>
              <a:buNone/>
            </a:pPr>
            <a:endParaRPr sz="2400" b="1" i="0" u="none" strike="noStrike" cap="none">
              <a:solidFill>
                <a:schemeClr val="lt1"/>
              </a:solidFill>
              <a:latin typeface="Calibri"/>
              <a:ea typeface="Calibri"/>
              <a:cs typeface="Calibri"/>
              <a:sym typeface="Calibri"/>
            </a:endParaRPr>
          </a:p>
          <a:p>
            <a:pPr marL="285750" marR="0" lvl="0" indent="-323850" algn="l" rtl="0">
              <a:lnSpc>
                <a:spcPct val="12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First two approaches are not quite flexible</a:t>
            </a:r>
            <a:endParaRPr sz="2000"/>
          </a:p>
          <a:p>
            <a:pPr marL="742950" marR="0" lvl="1" indent="-323850" algn="l" rtl="0">
              <a:lnSpc>
                <a:spcPct val="9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How to distribute keys to each server safely?</a:t>
            </a:r>
            <a:endParaRPr sz="2000"/>
          </a:p>
          <a:p>
            <a:pPr marL="742950" marR="0" lvl="1" indent="-323850" algn="l" rtl="0">
              <a:lnSpc>
                <a:spcPct val="9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How to make it work in a hybrid Windows / Linux / Mac environment? </a:t>
            </a:r>
            <a:endParaRPr sz="2000"/>
          </a:p>
          <a:p>
            <a:pPr marL="742950" marR="0" lvl="1" indent="-171450" algn="l" rtl="0">
              <a:lnSpc>
                <a:spcPct val="90000"/>
              </a:lnSpc>
              <a:spcBef>
                <a:spcPts val="0"/>
              </a:spcBef>
              <a:spcAft>
                <a:spcPts val="0"/>
              </a:spcAft>
              <a:buClr>
                <a:schemeClr val="dk1"/>
              </a:buClr>
              <a:buSzPts val="1800"/>
              <a:buFont typeface="Arial"/>
              <a:buNone/>
            </a:pPr>
            <a:endParaRPr sz="2400" b="1" i="0" u="none" strike="noStrike" cap="none">
              <a:solidFill>
                <a:schemeClr val="lt1"/>
              </a:solidFill>
              <a:latin typeface="Calibri"/>
              <a:ea typeface="Calibri"/>
              <a:cs typeface="Calibri"/>
              <a:sym typeface="Calibri"/>
            </a:endParaRPr>
          </a:p>
          <a:p>
            <a:pPr marL="742950" marR="0" lvl="1" indent="-171450" algn="l" rtl="0">
              <a:lnSpc>
                <a:spcPct val="90000"/>
              </a:lnSpc>
              <a:spcBef>
                <a:spcPts val="0"/>
              </a:spcBef>
              <a:spcAft>
                <a:spcPts val="0"/>
              </a:spcAft>
              <a:buClr>
                <a:schemeClr val="dk1"/>
              </a:buClr>
              <a:buSzPts val="1800"/>
              <a:buFont typeface="Arial"/>
              <a:buNone/>
            </a:pPr>
            <a:endParaRPr sz="2400" b="1" i="0" u="none" strike="noStrike" cap="none">
              <a:solidFill>
                <a:schemeClr val="lt1"/>
              </a:solidFill>
              <a:latin typeface="Calibri"/>
              <a:ea typeface="Calibri"/>
              <a:cs typeface="Calibri"/>
              <a:sym typeface="Calibri"/>
            </a:endParaRPr>
          </a:p>
        </p:txBody>
      </p:sp>
      <p:sp>
        <p:nvSpPr>
          <p:cNvPr id="232" name="Google Shape;232;p16"/>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[2</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Column Master Key Management is Tricky</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p:nvPr/>
        </p:nvSpPr>
        <p:spPr>
          <a:xfrm>
            <a:off x="664583" y="1002959"/>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2000" b="1" i="0" u="none" strike="noStrike" cap="none">
                <a:solidFill>
                  <a:schemeClr val="lt1"/>
                </a:solidFill>
                <a:latin typeface="Calibri"/>
                <a:ea typeface="Calibri"/>
                <a:cs typeface="Calibri"/>
                <a:sym typeface="Calibri"/>
              </a:rPr>
              <a:t>All queries must be parameterized, plain-text values embedded into the query text are not supported. </a:t>
            </a:r>
            <a:endParaRPr sz="1600"/>
          </a:p>
          <a:p>
            <a:pPr marL="742950" marR="0" lvl="1" indent="-298450" algn="l" rtl="0">
              <a:lnSpc>
                <a:spcPct val="90000"/>
              </a:lnSpc>
              <a:spcBef>
                <a:spcPts val="0"/>
              </a:spcBef>
              <a:spcAft>
                <a:spcPts val="0"/>
              </a:spcAft>
              <a:buClr>
                <a:schemeClr val="lt1"/>
              </a:buClr>
              <a:buSzPts val="2000"/>
              <a:buFont typeface="Arial"/>
              <a:buChar char="•"/>
            </a:pPr>
            <a:r>
              <a:rPr lang="en-US" sz="2000" b="1" i="0" u="none" strike="noStrike" cap="none">
                <a:solidFill>
                  <a:schemeClr val="lt1"/>
                </a:solidFill>
                <a:latin typeface="Calibri"/>
                <a:ea typeface="Calibri"/>
                <a:cs typeface="Calibri"/>
                <a:sym typeface="Calibri"/>
              </a:rPr>
              <a:t>SSMS has a built-in feature to support a</a:t>
            </a:r>
            <a:r>
              <a:rPr lang="en-US" sz="2000" b="1">
                <a:solidFill>
                  <a:schemeClr val="lt1"/>
                </a:solidFill>
                <a:latin typeface="Calibri"/>
                <a:ea typeface="Calibri"/>
                <a:cs typeface="Calibri"/>
                <a:sym typeface="Calibri"/>
              </a:rPr>
              <a:t>uto-</a:t>
            </a:r>
            <a:r>
              <a:rPr lang="en-US" sz="2000" b="1" i="0" u="none" strike="noStrike" cap="none">
                <a:solidFill>
                  <a:schemeClr val="lt1"/>
                </a:solidFill>
                <a:latin typeface="Calibri"/>
                <a:ea typeface="Calibri"/>
                <a:cs typeface="Calibri"/>
                <a:sym typeface="Calibri"/>
              </a:rPr>
              <a:t>parameterization</a:t>
            </a:r>
            <a:endParaRPr sz="1600"/>
          </a:p>
          <a:p>
            <a:pPr marL="742950" marR="0" lvl="1" indent="-298450" algn="l" rtl="0">
              <a:lnSpc>
                <a:spcPct val="90000"/>
              </a:lnSpc>
              <a:spcBef>
                <a:spcPts val="0"/>
              </a:spcBef>
              <a:spcAft>
                <a:spcPts val="0"/>
              </a:spcAft>
              <a:buClr>
                <a:schemeClr val="lt1"/>
              </a:buClr>
              <a:buSzPts val="2000"/>
              <a:buFont typeface="Arial"/>
              <a:buChar char="•"/>
            </a:pPr>
            <a:r>
              <a:rPr lang="en-US" sz="2000" b="1" i="0" u="none" strike="noStrike" cap="none">
                <a:solidFill>
                  <a:schemeClr val="lt1"/>
                </a:solidFill>
                <a:latin typeface="Calibri"/>
                <a:ea typeface="Calibri"/>
                <a:cs typeface="Calibri"/>
                <a:sym typeface="Calibri"/>
              </a:rPr>
              <a:t>SQL drivers with Always Encrypted support automatically encrypt query parameters</a:t>
            </a:r>
            <a:endParaRPr sz="2000" b="1">
              <a:solidFill>
                <a:schemeClr val="lt1"/>
              </a:solidFill>
              <a:latin typeface="Calibri"/>
              <a:ea typeface="Calibri"/>
              <a:cs typeface="Calibri"/>
              <a:sym typeface="Calibri"/>
            </a:endParaRPr>
          </a:p>
          <a:p>
            <a:pPr marL="0" marR="0" lvl="0" indent="0" algn="l" rtl="0">
              <a:lnSpc>
                <a:spcPct val="90000"/>
              </a:lnSpc>
              <a:spcBef>
                <a:spcPts val="0"/>
              </a:spcBef>
              <a:spcAft>
                <a:spcPts val="0"/>
              </a:spcAft>
              <a:buNone/>
            </a:pPr>
            <a:endParaRPr sz="2000" b="1">
              <a:solidFill>
                <a:schemeClr val="lt1"/>
              </a:solidFill>
              <a:latin typeface="Calibri"/>
              <a:ea typeface="Calibri"/>
              <a:cs typeface="Calibri"/>
              <a:sym typeface="Calibri"/>
            </a:endParaRPr>
          </a:p>
        </p:txBody>
      </p:sp>
      <p:pic>
        <p:nvPicPr>
          <p:cNvPr id="238" name="Google Shape;238;p17"/>
          <p:cNvPicPr preferRelativeResize="0"/>
          <p:nvPr/>
        </p:nvPicPr>
        <p:blipFill rotWithShape="1">
          <a:blip r:embed="rId3">
            <a:alphaModFix/>
          </a:blip>
          <a:srcRect/>
          <a:stretch/>
        </p:blipFill>
        <p:spPr>
          <a:xfrm>
            <a:off x="426551" y="2249951"/>
            <a:ext cx="11514899" cy="3613807"/>
          </a:xfrm>
          <a:prstGeom prst="rect">
            <a:avLst/>
          </a:prstGeom>
          <a:noFill/>
          <a:ln>
            <a:noFill/>
          </a:ln>
        </p:spPr>
      </p:pic>
      <p:sp>
        <p:nvSpPr>
          <p:cNvPr id="239" name="Google Shape;239;p17"/>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[3</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Query Parameterization Strictly Required</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8"/>
          <p:cNvSpPr txBox="1"/>
          <p:nvPr/>
        </p:nvSpPr>
        <p:spPr>
          <a:xfrm>
            <a:off x="530646" y="986909"/>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800" b="1">
                <a:solidFill>
                  <a:schemeClr val="lt1"/>
                </a:solidFill>
                <a:latin typeface="Calibri"/>
                <a:ea typeface="Calibri"/>
                <a:cs typeface="Calibri"/>
                <a:sym typeface="Calibri"/>
              </a:rPr>
              <a:t>Examples:</a:t>
            </a:r>
            <a:endParaRPr/>
          </a:p>
        </p:txBody>
      </p:sp>
      <p:pic>
        <p:nvPicPr>
          <p:cNvPr id="245" name="Google Shape;245;p18"/>
          <p:cNvPicPr preferRelativeResize="0"/>
          <p:nvPr/>
        </p:nvPicPr>
        <p:blipFill rotWithShape="1">
          <a:blip r:embed="rId3">
            <a:alphaModFix/>
          </a:blip>
          <a:srcRect/>
          <a:stretch/>
        </p:blipFill>
        <p:spPr>
          <a:xfrm>
            <a:off x="530658" y="1364540"/>
            <a:ext cx="10625421" cy="5218744"/>
          </a:xfrm>
          <a:prstGeom prst="rect">
            <a:avLst/>
          </a:prstGeom>
          <a:noFill/>
          <a:ln>
            <a:noFill/>
          </a:ln>
        </p:spPr>
      </p:pic>
      <p:sp>
        <p:nvSpPr>
          <p:cNvPr id="246" name="Google Shape;246;p18"/>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[3</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Query Parameterization Strictly Required</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p:nvPr/>
        </p:nvSpPr>
        <p:spPr>
          <a:xfrm>
            <a:off x="530646" y="1010388"/>
            <a:ext cx="11130600" cy="4363800"/>
          </a:xfrm>
          <a:prstGeom prst="rect">
            <a:avLst/>
          </a:prstGeom>
          <a:noFill/>
          <a:ln>
            <a:noFill/>
          </a:ln>
        </p:spPr>
        <p:txBody>
          <a:bodyPr spcFirstLastPara="1" wrap="square" lIns="91425" tIns="45700" rIns="91425" bIns="45700" anchor="t" anchorCtr="0">
            <a:normAutofit/>
          </a:bodyPr>
          <a:lstStyle/>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Significant performance impact (at least </a:t>
            </a:r>
            <a:r>
              <a:rPr lang="en-US" sz="1800" b="1">
                <a:solidFill>
                  <a:schemeClr val="lt1"/>
                </a:solidFill>
                <a:latin typeface="Calibri"/>
                <a:ea typeface="Calibri"/>
                <a:cs typeface="Calibri"/>
                <a:sym typeface="Calibri"/>
              </a:rPr>
              <a:t>in scenarios</a:t>
            </a:r>
            <a:r>
              <a:rPr lang="en-US" sz="1800" b="1" i="0" u="none" strike="noStrike" cap="none">
                <a:solidFill>
                  <a:schemeClr val="lt1"/>
                </a:solidFill>
                <a:latin typeface="Calibri"/>
                <a:ea typeface="Calibri"/>
                <a:cs typeface="Calibri"/>
                <a:sym typeface="Calibri"/>
              </a:rPr>
              <a:t> </a:t>
            </a:r>
            <a:r>
              <a:rPr lang="en-US" sz="1800" b="1">
                <a:solidFill>
                  <a:schemeClr val="lt1"/>
                </a:solidFill>
                <a:latin typeface="Calibri"/>
                <a:ea typeface="Calibri"/>
                <a:cs typeface="Calibri"/>
                <a:sym typeface="Calibri"/>
              </a:rPr>
              <a:t>with no </a:t>
            </a:r>
            <a:r>
              <a:rPr lang="en-US" sz="1800" b="1" i="0" u="none" strike="noStrike" cap="none">
                <a:solidFill>
                  <a:schemeClr val="lt1"/>
                </a:solidFill>
                <a:latin typeface="Calibri"/>
                <a:ea typeface="Calibri"/>
                <a:cs typeface="Calibri"/>
                <a:sym typeface="Calibri"/>
              </a:rPr>
              <a:t>encryption metadata</a:t>
            </a:r>
            <a:r>
              <a:rPr lang="en-US" sz="1800" b="1">
                <a:solidFill>
                  <a:schemeClr val="lt1"/>
                </a:solidFill>
                <a:latin typeface="Calibri"/>
                <a:ea typeface="Calibri"/>
                <a:cs typeface="Calibri"/>
                <a:sym typeface="Calibri"/>
              </a:rPr>
              <a:t> cache)</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Round trip for each query by default </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Increased network traffic and CPU utilization</a:t>
            </a:r>
            <a:endParaRPr sz="1800" b="1" i="0" u="none" strike="noStrike" cap="none">
              <a:solidFill>
                <a:schemeClr val="lt1"/>
              </a:solidFill>
              <a:latin typeface="Calibri"/>
              <a:ea typeface="Calibri"/>
              <a:cs typeface="Calibri"/>
              <a:sym typeface="Calibri"/>
            </a:endParaRPr>
          </a:p>
        </p:txBody>
      </p:sp>
      <p:pic>
        <p:nvPicPr>
          <p:cNvPr id="252" name="Google Shape;252;p19"/>
          <p:cNvPicPr preferRelativeResize="0"/>
          <p:nvPr/>
        </p:nvPicPr>
        <p:blipFill rotWithShape="1">
          <a:blip r:embed="rId3">
            <a:alphaModFix/>
          </a:blip>
          <a:srcRect/>
          <a:stretch/>
        </p:blipFill>
        <p:spPr>
          <a:xfrm>
            <a:off x="629993" y="1945765"/>
            <a:ext cx="10058786" cy="4194124"/>
          </a:xfrm>
          <a:prstGeom prst="rect">
            <a:avLst/>
          </a:prstGeom>
          <a:noFill/>
          <a:ln>
            <a:noFill/>
          </a:ln>
        </p:spPr>
      </p:pic>
      <p:sp>
        <p:nvSpPr>
          <p:cNvPr id="253" name="Google Shape;253;p19"/>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[4</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Performance Implications</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0"/>
          <p:cNvSpPr txBox="1"/>
          <p:nvPr/>
        </p:nvSpPr>
        <p:spPr>
          <a:xfrm>
            <a:off x="426550" y="1111049"/>
            <a:ext cx="11465100" cy="4715400"/>
          </a:xfrm>
          <a:prstGeom prst="rect">
            <a:avLst/>
          </a:prstGeom>
          <a:noFill/>
          <a:ln>
            <a:noFill/>
          </a:ln>
        </p:spPr>
        <p:txBody>
          <a:bodyPr spcFirstLastPara="1" wrap="square" lIns="91425" tIns="45700" rIns="91425" bIns="45700" anchor="t" anchorCtr="0">
            <a:noAutofit/>
          </a:bodyPr>
          <a:lstStyle/>
          <a:p>
            <a:pPr marL="0" marR="0" lvl="2" indent="0" algn="l" rtl="0">
              <a:lnSpc>
                <a:spcPct val="90000"/>
              </a:lnSpc>
              <a:spcBef>
                <a:spcPts val="0"/>
              </a:spcBef>
              <a:spcAft>
                <a:spcPts val="0"/>
              </a:spcAft>
              <a:buNone/>
            </a:pPr>
            <a:r>
              <a:rPr lang="en-US" sz="2400" b="1" i="0" u="none" strike="noStrike" cap="none">
                <a:solidFill>
                  <a:schemeClr val="lt1"/>
                </a:solidFill>
                <a:latin typeface="Calibri"/>
                <a:ea typeface="Calibri"/>
                <a:cs typeface="Calibri"/>
                <a:sym typeface="Calibri"/>
              </a:rPr>
              <a:t>You can fine-tune it on the query level but that was not foreseeable in our environment </a:t>
            </a:r>
            <a:endParaRPr/>
          </a:p>
          <a:p>
            <a:pPr marL="742950" marR="0" lvl="3" indent="-133350" algn="l" rtl="0">
              <a:lnSpc>
                <a:spcPct val="90000"/>
              </a:lnSpc>
              <a:spcBef>
                <a:spcPts val="0"/>
              </a:spcBef>
              <a:spcAft>
                <a:spcPts val="0"/>
              </a:spcAft>
              <a:buClr>
                <a:schemeClr val="dk1"/>
              </a:buClr>
              <a:buSzPts val="2400"/>
              <a:buFont typeface="Arial"/>
              <a:buNone/>
            </a:pPr>
            <a:endParaRPr sz="2400" b="1" i="0" u="none" strike="noStrike" cap="none">
              <a:solidFill>
                <a:schemeClr val="lt1"/>
              </a:solidFill>
              <a:latin typeface="Calibri"/>
              <a:ea typeface="Calibri"/>
              <a:cs typeface="Calibri"/>
              <a:sym typeface="Calibri"/>
            </a:endParaRPr>
          </a:p>
          <a:p>
            <a:pPr marL="0" marR="0" lvl="2" indent="0" algn="l" rtl="0">
              <a:lnSpc>
                <a:spcPct val="90000"/>
              </a:lnSpc>
              <a:spcBef>
                <a:spcPts val="0"/>
              </a:spcBef>
              <a:spcAft>
                <a:spcPts val="0"/>
              </a:spcAft>
              <a:buNone/>
            </a:pPr>
            <a:r>
              <a:rPr lang="en-US" sz="2400" b="1" i="0" u="none" strike="noStrike" cap="none">
                <a:solidFill>
                  <a:schemeClr val="lt1"/>
                </a:solidFill>
                <a:latin typeface="Quattrocento Sans"/>
                <a:ea typeface="Quattrocento Sans"/>
                <a:cs typeface="Quattrocento Sans"/>
                <a:sym typeface="Quattrocento Sans"/>
              </a:rPr>
              <a:t>Column Encryption Setting</a:t>
            </a:r>
            <a:r>
              <a:rPr lang="en-US" sz="2400" b="0" i="0" u="none" strike="noStrike" cap="none">
                <a:solidFill>
                  <a:schemeClr val="lt1"/>
                </a:solidFill>
                <a:latin typeface="Quattrocento Sans"/>
                <a:ea typeface="Quattrocento Sans"/>
                <a:cs typeface="Quattrocento Sans"/>
                <a:sym typeface="Quattrocento Sans"/>
              </a:rPr>
              <a:t>  -&gt; </a:t>
            </a:r>
            <a:r>
              <a:rPr lang="en-US" sz="2400" b="1" i="0" u="none" strike="noStrike" cap="none">
                <a:solidFill>
                  <a:schemeClr val="lt1"/>
                </a:solidFill>
                <a:latin typeface="Quattrocento Sans"/>
                <a:ea typeface="Quattrocento Sans"/>
                <a:cs typeface="Quattrocento Sans"/>
                <a:sym typeface="Quattrocento Sans"/>
              </a:rPr>
              <a:t>Disabled</a:t>
            </a:r>
            <a:endParaRPr/>
          </a:p>
          <a:p>
            <a:pPr marL="457200" marR="0" lvl="0" indent="-381000" algn="l" rtl="0">
              <a:lnSpc>
                <a:spcPct val="90000"/>
              </a:lnSpc>
              <a:spcBef>
                <a:spcPts val="0"/>
              </a:spcBef>
              <a:spcAft>
                <a:spcPts val="0"/>
              </a:spcAft>
              <a:buClr>
                <a:schemeClr val="lt1"/>
              </a:buClr>
              <a:buSzPts val="2400"/>
              <a:buFont typeface="Arial"/>
              <a:buChar char="●"/>
            </a:pPr>
            <a:r>
              <a:rPr lang="en-US" sz="2400" b="1" i="0" u="sng" strike="noStrike" cap="none">
                <a:solidFill>
                  <a:schemeClr val="lt1"/>
                </a:solidFill>
                <a:latin typeface="Quattrocento Sans"/>
                <a:ea typeface="Quattrocento Sans"/>
                <a:cs typeface="Quattrocento Sans"/>
                <a:sym typeface="Quattrocento Sans"/>
              </a:rPr>
              <a:t>SqlCommandColumnEncryptionSetting.Enabled</a:t>
            </a:r>
            <a:r>
              <a:rPr lang="en-US" sz="2400" b="0" i="0" u="none" strike="noStrike" cap="none">
                <a:solidFill>
                  <a:schemeClr val="lt1"/>
                </a:solidFill>
                <a:latin typeface="Quattrocento Sans"/>
                <a:ea typeface="Quattrocento Sans"/>
                <a:cs typeface="Quattrocento Sans"/>
                <a:sym typeface="Quattrocento Sans"/>
              </a:rPr>
              <a:t> for individual queries that have any parameters that need to be encrypted</a:t>
            </a:r>
            <a:endParaRPr/>
          </a:p>
          <a:p>
            <a:pPr marL="457200" marR="0" lvl="0" indent="-381000" algn="l" rtl="0">
              <a:lnSpc>
                <a:spcPct val="90000"/>
              </a:lnSpc>
              <a:spcBef>
                <a:spcPts val="0"/>
              </a:spcBef>
              <a:spcAft>
                <a:spcPts val="0"/>
              </a:spcAft>
              <a:buClr>
                <a:schemeClr val="lt1"/>
              </a:buClr>
              <a:buSzPts val="2400"/>
              <a:buFont typeface="Arial"/>
              <a:buChar char="●"/>
            </a:pPr>
            <a:r>
              <a:rPr lang="en-US" sz="2400" b="1" i="0" u="sng" strike="noStrike" cap="none">
                <a:solidFill>
                  <a:schemeClr val="lt1"/>
                </a:solidFill>
                <a:latin typeface="Quattrocento Sans"/>
                <a:ea typeface="Quattrocento Sans"/>
                <a:cs typeface="Quattrocento Sans"/>
                <a:sym typeface="Quattrocento Sans"/>
              </a:rPr>
              <a:t>SqlCommandColumnEncryptionSetting.ResultSet</a:t>
            </a:r>
            <a:r>
              <a:rPr lang="en-US" sz="2400" b="0" i="0" u="none" strike="noStrike" cap="none">
                <a:solidFill>
                  <a:schemeClr val="lt1"/>
                </a:solidFill>
                <a:latin typeface="Quattrocento Sans"/>
                <a:ea typeface="Quattrocento Sans"/>
                <a:cs typeface="Quattrocento Sans"/>
                <a:sym typeface="Quattrocento Sans"/>
              </a:rPr>
              <a:t> for queries that do not have any parameters requiring encryption, but retrieve data from encrypted columns.</a:t>
            </a:r>
            <a:endParaRPr/>
          </a:p>
          <a:p>
            <a:pPr marL="1657350" marR="0" lvl="3" indent="-133350" algn="l" rtl="0">
              <a:lnSpc>
                <a:spcPct val="90000"/>
              </a:lnSpc>
              <a:spcBef>
                <a:spcPts val="0"/>
              </a:spcBef>
              <a:spcAft>
                <a:spcPts val="0"/>
              </a:spcAft>
              <a:buClr>
                <a:schemeClr val="dk1"/>
              </a:buClr>
              <a:buSzPts val="2400"/>
              <a:buFont typeface="Arial"/>
              <a:buNone/>
            </a:pPr>
            <a:endParaRPr sz="2400" b="0" i="0" u="none" strike="noStrike" cap="none">
              <a:solidFill>
                <a:schemeClr val="lt1"/>
              </a:solidFill>
              <a:latin typeface="Quattrocento Sans"/>
              <a:ea typeface="Quattrocento Sans"/>
              <a:cs typeface="Quattrocento Sans"/>
              <a:sym typeface="Quattrocento Sans"/>
            </a:endParaRPr>
          </a:p>
          <a:p>
            <a:pPr marL="0" marR="0" lvl="0" indent="0" algn="l" rtl="0">
              <a:lnSpc>
                <a:spcPct val="120000"/>
              </a:lnSpc>
              <a:spcBef>
                <a:spcPts val="0"/>
              </a:spcBef>
              <a:spcAft>
                <a:spcPts val="0"/>
              </a:spcAft>
              <a:buNone/>
            </a:pPr>
            <a:r>
              <a:rPr lang="en-US" sz="1700" b="0" i="0" u="sng" strike="noStrike" cap="none">
                <a:solidFill>
                  <a:schemeClr val="lt1"/>
                </a:solidFill>
                <a:latin typeface="Quattrocento Sans"/>
                <a:ea typeface="Quattrocento Sans"/>
                <a:cs typeface="Quattrocento Sans"/>
                <a:sym typeface="Quattrocento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Doc: Setting Always Encrypted at the query level</a:t>
            </a:r>
            <a:r>
              <a:rPr lang="en-US" sz="1700">
                <a:solidFill>
                  <a:schemeClr val="lt1"/>
                </a:solidFill>
                <a:latin typeface="Quattrocento Sans"/>
                <a:ea typeface="Quattrocento Sans"/>
                <a:cs typeface="Quattrocento Sans"/>
                <a:sym typeface="Quattrocento Sans"/>
              </a:rPr>
              <a:t/>
            </a:r>
            <a:br>
              <a:rPr lang="en-US" sz="1700">
                <a:solidFill>
                  <a:schemeClr val="lt1"/>
                </a:solidFill>
                <a:latin typeface="Quattrocento Sans"/>
                <a:ea typeface="Quattrocento Sans"/>
                <a:cs typeface="Quattrocento Sans"/>
                <a:sym typeface="Quattrocento Sans"/>
              </a:rPr>
            </a:br>
            <a:r>
              <a:rPr lang="en-US" sz="1700">
                <a:solidFill>
                  <a:schemeClr val="lt1"/>
                </a:solidFill>
                <a:latin typeface="Quattrocento Sans"/>
                <a:ea typeface="Quattrocento Sans"/>
                <a:cs typeface="Quattrocento Sans"/>
                <a:sym typeface="Quattrocento Sans"/>
              </a:rPr>
              <a:t>https://learn.microsoft.com/en-us/sql/relational-databases/security/encryption/develop-using-always-encrypted-with-net-framework-data-provider#setting-always-encrypted-at-the-query-level</a:t>
            </a:r>
            <a:endParaRPr sz="1700" b="0" i="0" u="none" strike="noStrike" cap="none">
              <a:solidFill>
                <a:schemeClr val="lt1"/>
              </a:solidFill>
              <a:latin typeface="Quattrocento Sans"/>
              <a:ea typeface="Quattrocento Sans"/>
              <a:cs typeface="Quattrocento Sans"/>
              <a:sym typeface="Quattrocento Sans"/>
            </a:endParaRPr>
          </a:p>
          <a:p>
            <a:pPr marL="1657350" marR="0" lvl="3" indent="-133350" algn="l" rtl="0">
              <a:lnSpc>
                <a:spcPct val="90000"/>
              </a:lnSpc>
              <a:spcBef>
                <a:spcPts val="0"/>
              </a:spcBef>
              <a:spcAft>
                <a:spcPts val="0"/>
              </a:spcAft>
              <a:buClr>
                <a:schemeClr val="dk1"/>
              </a:buClr>
              <a:buSzPts val="2400"/>
              <a:buFont typeface="Arial"/>
              <a:buNone/>
            </a:pPr>
            <a:endParaRPr sz="2400" b="1" i="0" u="none" strike="noStrike" cap="none">
              <a:solidFill>
                <a:schemeClr val="lt1"/>
              </a:solidFill>
              <a:latin typeface="Calibri"/>
              <a:ea typeface="Calibri"/>
              <a:cs typeface="Calibri"/>
              <a:sym typeface="Calibri"/>
            </a:endParaRPr>
          </a:p>
        </p:txBody>
      </p:sp>
      <p:sp>
        <p:nvSpPr>
          <p:cNvPr id="259" name="Google Shape;259;p20"/>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[4</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Performance Implications</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p:nvPr/>
        </p:nvSpPr>
        <p:spPr>
          <a:xfrm>
            <a:off x="426546" y="1069834"/>
            <a:ext cx="11130600" cy="4363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2400">
                <a:solidFill>
                  <a:srgbClr val="FFFFFF"/>
                </a:solidFill>
              </a:rPr>
              <a:t>Encryption limits data manipulation options:</a:t>
            </a:r>
            <a:endParaRPr sz="2400">
              <a:solidFill>
                <a:srgbClr val="FFFFFF"/>
              </a:solidFill>
            </a:endParaRPr>
          </a:p>
          <a:p>
            <a:pPr marL="914400" lvl="0" indent="-381000" algn="l" rtl="0">
              <a:spcBef>
                <a:spcPts val="0"/>
              </a:spcBef>
              <a:spcAft>
                <a:spcPts val="0"/>
              </a:spcAft>
              <a:buClr>
                <a:srgbClr val="FFFFFF"/>
              </a:buClr>
              <a:buSzPts val="2400"/>
              <a:buAutoNum type="arabicPeriod"/>
            </a:pPr>
            <a:r>
              <a:rPr lang="en-US" sz="2400">
                <a:solidFill>
                  <a:srgbClr val="FFFFFF"/>
                </a:solidFill>
              </a:rPr>
              <a:t>DETERMINISTIC</a:t>
            </a:r>
            <a:endParaRPr sz="2400">
              <a:solidFill>
                <a:srgbClr val="FFFFFF"/>
              </a:solidFill>
            </a:endParaRPr>
          </a:p>
          <a:p>
            <a:pPr marL="1371600" lvl="1" indent="-381000" algn="l" rtl="0">
              <a:spcBef>
                <a:spcPts val="0"/>
              </a:spcBef>
              <a:spcAft>
                <a:spcPts val="0"/>
              </a:spcAft>
              <a:buClr>
                <a:srgbClr val="FFFFFF"/>
              </a:buClr>
              <a:buSzPts val="2400"/>
              <a:buChar char="○"/>
            </a:pPr>
            <a:r>
              <a:rPr lang="en-US" sz="2400">
                <a:solidFill>
                  <a:srgbClr val="FFFFFF"/>
                </a:solidFill>
              </a:rPr>
              <a:t>=, &lt;&gt;, (unique) indexs, aggregation </a:t>
            </a:r>
            <a:endParaRPr sz="2400">
              <a:solidFill>
                <a:srgbClr val="FFFFFF"/>
              </a:solidFill>
            </a:endParaRPr>
          </a:p>
          <a:p>
            <a:pPr marL="914400" lvl="0" indent="-381000" algn="l" rtl="0">
              <a:spcBef>
                <a:spcPts val="0"/>
              </a:spcBef>
              <a:spcAft>
                <a:spcPts val="0"/>
              </a:spcAft>
              <a:buClr>
                <a:srgbClr val="FFFFFF"/>
              </a:buClr>
              <a:buSzPts val="2400"/>
              <a:buAutoNum type="arabicPeriod"/>
            </a:pPr>
            <a:r>
              <a:rPr lang="en-US" sz="2400">
                <a:solidFill>
                  <a:srgbClr val="FFFFFF"/>
                </a:solidFill>
              </a:rPr>
              <a:t>RANDOMIZED- can’t really do anything </a:t>
            </a:r>
            <a:endParaRPr sz="2400">
              <a:solidFill>
                <a:srgbClr val="FFFFFF"/>
              </a:solidFill>
            </a:endParaRPr>
          </a:p>
        </p:txBody>
      </p:sp>
      <p:pic>
        <p:nvPicPr>
          <p:cNvPr id="265" name="Google Shape;265;p21"/>
          <p:cNvPicPr preferRelativeResize="0"/>
          <p:nvPr/>
        </p:nvPicPr>
        <p:blipFill rotWithShape="1">
          <a:blip r:embed="rId3">
            <a:alphaModFix/>
          </a:blip>
          <a:srcRect/>
          <a:stretch/>
        </p:blipFill>
        <p:spPr>
          <a:xfrm>
            <a:off x="1367549" y="2753275"/>
            <a:ext cx="8117125" cy="3681225"/>
          </a:xfrm>
          <a:prstGeom prst="rect">
            <a:avLst/>
          </a:prstGeom>
          <a:noFill/>
          <a:ln>
            <a:noFill/>
          </a:ln>
        </p:spPr>
      </p:pic>
      <p:sp>
        <p:nvSpPr>
          <p:cNvPr id="266" name="Google Shape;266;p21"/>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[5</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Choosing an Encryption Type</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2F2F2"/>
              </a:buClr>
              <a:buSzPts val="6000"/>
              <a:buFont typeface="IBM Plex Sans"/>
              <a:buNone/>
            </a:pPr>
            <a:r>
              <a:rPr lang="en-US"/>
              <a:t>Alex</a:t>
            </a:r>
            <a:endParaRPr/>
          </a:p>
        </p:txBody>
      </p:sp>
      <p:sp>
        <p:nvSpPr>
          <p:cNvPr id="146" name="Google Shape;146;p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dirty="0"/>
              <a:t>Database Architect</a:t>
            </a:r>
            <a:endParaRPr dirty="0"/>
          </a:p>
        </p:txBody>
      </p:sp>
      <p:pic>
        <p:nvPicPr>
          <p:cNvPr id="155" name="Google Shape;155;p2"/>
          <p:cNvPicPr preferRelativeResize="0">
            <a:picLocks noGrp="1"/>
          </p:cNvPicPr>
          <p:nvPr>
            <p:ph type="pic" idx="2"/>
          </p:nvPr>
        </p:nvPicPr>
        <p:blipFill rotWithShape="1">
          <a:blip r:embed="rId3">
            <a:alphaModFix/>
          </a:blip>
          <a:srcRect l="4072" r="4072"/>
          <a:stretch/>
        </p:blipFill>
        <p:spPr>
          <a:prstGeom prst="ellipse">
            <a:avLst/>
          </a:prstGeom>
          <a:solidFill>
            <a:schemeClr val="dk1"/>
          </a:solidFill>
          <a:ln>
            <a:noFill/>
          </a:ln>
        </p:spPr>
      </p:pic>
      <p:sp>
        <p:nvSpPr>
          <p:cNvPr id="147" name="Google Shape;147;p2"/>
          <p:cNvSpPr txBox="1">
            <a:spLocks noGrp="1"/>
          </p:cNvSpPr>
          <p:nvPr>
            <p:ph type="body" idx="3"/>
          </p:nvPr>
        </p:nvSpPr>
        <p:spPr>
          <a:xfrm>
            <a:off x="858416" y="5282925"/>
            <a:ext cx="5601300" cy="553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en-US"/>
              <a:t>https://github.com/alex-bochkov</a:t>
            </a:r>
            <a:endParaRPr/>
          </a:p>
        </p:txBody>
      </p:sp>
      <p:sp>
        <p:nvSpPr>
          <p:cNvPr id="154" name="Google Shape;154;p2"/>
          <p:cNvSpPr txBox="1">
            <a:spLocks noGrp="1"/>
          </p:cNvSpPr>
          <p:nvPr>
            <p:ph type="body" idx="4"/>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en-US"/>
              <a:t> </a:t>
            </a:r>
            <a:endParaRPr/>
          </a:p>
        </p:txBody>
      </p:sp>
      <p:sp>
        <p:nvSpPr>
          <p:cNvPr id="148" name="Google Shape;148;p2"/>
          <p:cNvSpPr txBox="1">
            <a:spLocks noGrp="1"/>
          </p:cNvSpPr>
          <p:nvPr>
            <p:ph type="body" idx="5"/>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en-US"/>
              <a:t>alex.bochkov@glassdoor.com</a:t>
            </a:r>
            <a:endParaRPr/>
          </a:p>
        </p:txBody>
      </p:sp>
      <p:sp>
        <p:nvSpPr>
          <p:cNvPr id="149" name="Google Shape;149;p2"/>
          <p:cNvSpPr txBox="1">
            <a:spLocks noGrp="1"/>
          </p:cNvSpPr>
          <p:nvPr>
            <p:ph type="body" idx="6"/>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600"/>
              <a:buNone/>
            </a:pPr>
            <a:r>
              <a:rPr lang="en-US"/>
              <a:t>glassdoor.com</a:t>
            </a:r>
            <a:endParaRPr/>
          </a:p>
        </p:txBody>
      </p:sp>
      <p:sp>
        <p:nvSpPr>
          <p:cNvPr id="150" name="Google Shape;150;p2"/>
          <p:cNvSpPr txBox="1">
            <a:spLocks noGrp="1"/>
          </p:cNvSpPr>
          <p:nvPr>
            <p:ph type="body" idx="7"/>
          </p:nvPr>
        </p:nvSpPr>
        <p:spPr>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accent2"/>
              </a:buClr>
              <a:buSzPts val="1100"/>
              <a:buFont typeface="Arial"/>
              <a:buNone/>
            </a:pPr>
            <a:r>
              <a:rPr lang="en-US" sz="2100"/>
              <a:t>I've been working with databases for literally half my life.</a:t>
            </a:r>
            <a:endParaRPr sz="2100"/>
          </a:p>
          <a:p>
            <a:pPr marL="0" lvl="0" indent="0" algn="l" rtl="0">
              <a:spcBef>
                <a:spcPts val="1000"/>
              </a:spcBef>
              <a:spcAft>
                <a:spcPts val="0"/>
              </a:spcAft>
              <a:buClr>
                <a:schemeClr val="accent2"/>
              </a:buClr>
              <a:buSzPts val="1100"/>
              <a:buFont typeface="Arial"/>
              <a:buNone/>
            </a:pPr>
            <a:r>
              <a:rPr lang="en-US" sz="2100"/>
              <a:t>I joined Glassdoor almost six years ago.</a:t>
            </a:r>
            <a:endParaRPr sz="2100"/>
          </a:p>
        </p:txBody>
      </p:sp>
      <p:sp>
        <p:nvSpPr>
          <p:cNvPr id="153" name="Google Shape;153;p2"/>
          <p:cNvSpPr txBox="1">
            <a:spLocks noGrp="1"/>
          </p:cNvSpPr>
          <p:nvPr>
            <p:ph type="body" idx="9"/>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6000"/>
              <a:buNone/>
            </a:pPr>
            <a:r>
              <a:rPr lang="en-US" dirty="0"/>
              <a:t>Bochkov</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p:nvPr/>
        </p:nvSpPr>
        <p:spPr>
          <a:xfrm>
            <a:off x="530646" y="1015534"/>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400" b="1" i="0" u="none" strike="noStrike" cap="none">
                <a:solidFill>
                  <a:schemeClr val="lt1"/>
                </a:solidFill>
                <a:latin typeface="Calibri"/>
                <a:ea typeface="Calibri"/>
                <a:cs typeface="Calibri"/>
                <a:sym typeface="Calibri"/>
              </a:rPr>
              <a:t>Enforce uniform shape for all strings where you need uniqueness, for example, lower-case all emails on the app side before it is inserted into the database or used as a parameter in SELECT query.</a:t>
            </a:r>
            <a:endParaRPr sz="2400" b="1" i="0" u="none" strike="noStrike" cap="none">
              <a:solidFill>
                <a:schemeClr val="lt1"/>
              </a:solidFill>
              <a:latin typeface="Calibri"/>
              <a:ea typeface="Calibri"/>
              <a:cs typeface="Calibri"/>
              <a:sym typeface="Calibri"/>
            </a:endParaRPr>
          </a:p>
          <a:p>
            <a:pPr marL="0" marR="0" lvl="0" indent="0" algn="l" rtl="0">
              <a:lnSpc>
                <a:spcPct val="90000"/>
              </a:lnSpc>
              <a:spcBef>
                <a:spcPts val="0"/>
              </a:spcBef>
              <a:spcAft>
                <a:spcPts val="0"/>
              </a:spcAft>
              <a:buNone/>
            </a:pPr>
            <a:r>
              <a:rPr lang="en-US" sz="2400" b="1">
                <a:solidFill>
                  <a:schemeClr val="lt1"/>
                </a:solidFill>
                <a:latin typeface="Calibri"/>
                <a:ea typeface="Calibri"/>
                <a:cs typeface="Calibri"/>
                <a:sym typeface="Calibri"/>
              </a:rPr>
              <a:t>Failure to do so will result in a corrupted data-set.</a:t>
            </a:r>
            <a:endParaRPr sz="2400" b="1">
              <a:solidFill>
                <a:schemeClr val="lt1"/>
              </a:solidFill>
              <a:latin typeface="Calibri"/>
              <a:ea typeface="Calibri"/>
              <a:cs typeface="Calibri"/>
              <a:sym typeface="Calibri"/>
            </a:endParaRPr>
          </a:p>
        </p:txBody>
      </p:sp>
      <p:pic>
        <p:nvPicPr>
          <p:cNvPr id="272" name="Google Shape;272;p22"/>
          <p:cNvPicPr preferRelativeResize="0"/>
          <p:nvPr/>
        </p:nvPicPr>
        <p:blipFill rotWithShape="1">
          <a:blip r:embed="rId3">
            <a:alphaModFix/>
          </a:blip>
          <a:srcRect/>
          <a:stretch/>
        </p:blipFill>
        <p:spPr>
          <a:xfrm>
            <a:off x="319337" y="2543175"/>
            <a:ext cx="11553326" cy="2910725"/>
          </a:xfrm>
          <a:prstGeom prst="rect">
            <a:avLst/>
          </a:prstGeom>
          <a:noFill/>
          <a:ln>
            <a:noFill/>
          </a:ln>
        </p:spPr>
      </p:pic>
      <p:sp>
        <p:nvSpPr>
          <p:cNvPr id="273" name="Google Shape;273;p22"/>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[6</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Encrypted Strings are Case-sensitive</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3"/>
          <p:cNvSpPr txBox="1"/>
          <p:nvPr/>
        </p:nvSpPr>
        <p:spPr>
          <a:xfrm>
            <a:off x="503246" y="1101309"/>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100" b="1" i="0" u="none" strike="noStrike" cap="none">
                <a:solidFill>
                  <a:schemeClr val="lt1"/>
                </a:solidFill>
                <a:latin typeface="Calibri"/>
                <a:ea typeface="Calibri"/>
                <a:cs typeface="Calibri"/>
                <a:sym typeface="Calibri"/>
              </a:rPr>
              <a:t>Types that are normally interchangeable are not compatible </a:t>
            </a:r>
            <a:r>
              <a:rPr lang="en-US" sz="2100" b="1">
                <a:solidFill>
                  <a:schemeClr val="lt1"/>
                </a:solidFill>
                <a:latin typeface="Calibri"/>
                <a:ea typeface="Calibri"/>
                <a:cs typeface="Calibri"/>
                <a:sym typeface="Calibri"/>
              </a:rPr>
              <a:t>when you encrypt them</a:t>
            </a:r>
            <a:r>
              <a:rPr lang="en-US" sz="2100" b="1" i="0" u="none" strike="noStrike" cap="none">
                <a:solidFill>
                  <a:schemeClr val="lt1"/>
                </a:solidFill>
                <a:latin typeface="Calibri"/>
                <a:ea typeface="Calibri"/>
                <a:cs typeface="Calibri"/>
                <a:sym typeface="Calibri"/>
              </a:rPr>
              <a:t>:</a:t>
            </a:r>
            <a:endParaRPr sz="1700"/>
          </a:p>
          <a:p>
            <a:pPr marL="457200" marR="0" lvl="0" indent="-361950" algn="l" rtl="0">
              <a:lnSpc>
                <a:spcPct val="90000"/>
              </a:lnSpc>
              <a:spcBef>
                <a:spcPts val="0"/>
              </a:spcBef>
              <a:spcAft>
                <a:spcPts val="0"/>
              </a:spcAft>
              <a:buClr>
                <a:schemeClr val="lt1"/>
              </a:buClr>
              <a:buSzPts val="2100"/>
              <a:buFont typeface="Calibri"/>
              <a:buChar char="●"/>
            </a:pPr>
            <a:r>
              <a:rPr lang="en-US" sz="2100" b="1">
                <a:solidFill>
                  <a:schemeClr val="lt1"/>
                </a:solidFill>
                <a:latin typeface="Calibri"/>
                <a:ea typeface="Calibri"/>
                <a:cs typeface="Calibri"/>
                <a:sym typeface="Calibri"/>
              </a:rPr>
              <a:t>NVARCHAR </a:t>
            </a:r>
            <a:r>
              <a:rPr lang="en-US" sz="2100" b="1" i="0" u="none" strike="noStrike" cap="none">
                <a:solidFill>
                  <a:schemeClr val="lt1"/>
                </a:solidFill>
                <a:latin typeface="Calibri"/>
                <a:ea typeface="Calibri"/>
                <a:cs typeface="Calibri"/>
                <a:sym typeface="Calibri"/>
              </a:rPr>
              <a:t>and </a:t>
            </a:r>
            <a:r>
              <a:rPr lang="en-US" sz="2100" b="1">
                <a:solidFill>
                  <a:schemeClr val="lt1"/>
                </a:solidFill>
                <a:latin typeface="Calibri"/>
                <a:ea typeface="Calibri"/>
                <a:cs typeface="Calibri"/>
                <a:sym typeface="Calibri"/>
              </a:rPr>
              <a:t>VARCHAR</a:t>
            </a:r>
            <a:endParaRPr sz="1700"/>
          </a:p>
          <a:p>
            <a:pPr marL="457200" marR="0" lvl="0" indent="-361950" algn="l" rtl="0">
              <a:lnSpc>
                <a:spcPct val="90000"/>
              </a:lnSpc>
              <a:spcBef>
                <a:spcPts val="0"/>
              </a:spcBef>
              <a:spcAft>
                <a:spcPts val="0"/>
              </a:spcAft>
              <a:buClr>
                <a:schemeClr val="lt1"/>
              </a:buClr>
              <a:buSzPts val="2100"/>
              <a:buFont typeface="Calibri"/>
              <a:buChar char="●"/>
            </a:pPr>
            <a:r>
              <a:rPr lang="en-US" sz="2100" b="1">
                <a:solidFill>
                  <a:schemeClr val="lt1"/>
                </a:solidFill>
                <a:latin typeface="Calibri"/>
                <a:ea typeface="Calibri"/>
                <a:cs typeface="Calibri"/>
                <a:sym typeface="Calibri"/>
              </a:rPr>
              <a:t>FLOAT</a:t>
            </a:r>
            <a:r>
              <a:rPr lang="en-US" sz="2100" b="1" i="0" u="none" strike="noStrike" cap="none">
                <a:solidFill>
                  <a:schemeClr val="lt1"/>
                </a:solidFill>
                <a:latin typeface="Calibri"/>
                <a:ea typeface="Calibri"/>
                <a:cs typeface="Calibri"/>
                <a:sym typeface="Calibri"/>
              </a:rPr>
              <a:t>, </a:t>
            </a:r>
            <a:r>
              <a:rPr lang="en-US" sz="2100" b="1">
                <a:solidFill>
                  <a:schemeClr val="lt1"/>
                </a:solidFill>
                <a:latin typeface="Calibri"/>
                <a:ea typeface="Calibri"/>
                <a:cs typeface="Calibri"/>
                <a:sym typeface="Calibri"/>
              </a:rPr>
              <a:t>FLOAT2 </a:t>
            </a:r>
            <a:r>
              <a:rPr lang="en-US" sz="2100" b="1" i="0" u="none" strike="noStrike" cap="none">
                <a:solidFill>
                  <a:schemeClr val="lt1"/>
                </a:solidFill>
                <a:latin typeface="Calibri"/>
                <a:ea typeface="Calibri"/>
                <a:cs typeface="Calibri"/>
                <a:sym typeface="Calibri"/>
              </a:rPr>
              <a:t>and </a:t>
            </a:r>
            <a:r>
              <a:rPr lang="en-US" sz="2100" b="1">
                <a:solidFill>
                  <a:schemeClr val="lt1"/>
                </a:solidFill>
                <a:latin typeface="Calibri"/>
                <a:ea typeface="Calibri"/>
                <a:cs typeface="Calibri"/>
                <a:sym typeface="Calibri"/>
              </a:rPr>
              <a:t>NUMERIC</a:t>
            </a:r>
            <a:endParaRPr sz="1700"/>
          </a:p>
          <a:p>
            <a:pPr marL="457200" marR="0" lvl="0" indent="-361950" algn="l" rtl="0">
              <a:lnSpc>
                <a:spcPct val="90000"/>
              </a:lnSpc>
              <a:spcBef>
                <a:spcPts val="0"/>
              </a:spcBef>
              <a:spcAft>
                <a:spcPts val="0"/>
              </a:spcAft>
              <a:buClr>
                <a:schemeClr val="lt1"/>
              </a:buClr>
              <a:buSzPts val="2100"/>
              <a:buFont typeface="Calibri"/>
              <a:buChar char="●"/>
            </a:pPr>
            <a:r>
              <a:rPr lang="en-US" sz="2100" b="1">
                <a:solidFill>
                  <a:schemeClr val="lt1"/>
                </a:solidFill>
                <a:latin typeface="Calibri"/>
                <a:ea typeface="Calibri"/>
                <a:cs typeface="Calibri"/>
                <a:sym typeface="Calibri"/>
              </a:rPr>
              <a:t>DATETIME and DATETIME2</a:t>
            </a:r>
            <a:endParaRPr sz="1700"/>
          </a:p>
          <a:p>
            <a:pPr marL="457200" marR="0" lvl="0" indent="-361950" algn="l" rtl="0">
              <a:lnSpc>
                <a:spcPct val="90000"/>
              </a:lnSpc>
              <a:spcBef>
                <a:spcPts val="0"/>
              </a:spcBef>
              <a:spcAft>
                <a:spcPts val="0"/>
              </a:spcAft>
              <a:buClr>
                <a:schemeClr val="lt1"/>
              </a:buClr>
              <a:buSzPts val="2100"/>
              <a:buFont typeface="Calibri"/>
              <a:buChar char="●"/>
            </a:pPr>
            <a:r>
              <a:rPr lang="en-US" sz="2100" b="1" i="0" u="none" strike="noStrike" cap="none">
                <a:solidFill>
                  <a:schemeClr val="lt1"/>
                </a:solidFill>
                <a:latin typeface="Calibri"/>
                <a:ea typeface="Calibri"/>
                <a:cs typeface="Calibri"/>
                <a:sym typeface="Calibri"/>
              </a:rPr>
              <a:t>etc</a:t>
            </a:r>
            <a:endParaRPr sz="2100" b="1" i="0" u="none" strike="noStrike" cap="none">
              <a:solidFill>
                <a:schemeClr val="lt1"/>
              </a:solidFill>
              <a:latin typeface="Calibri"/>
              <a:ea typeface="Calibri"/>
              <a:cs typeface="Calibri"/>
              <a:sym typeface="Calibri"/>
            </a:endParaRPr>
          </a:p>
          <a:p>
            <a:pPr marL="0" marR="0" lvl="0" indent="0" algn="l" rtl="0">
              <a:lnSpc>
                <a:spcPct val="90000"/>
              </a:lnSpc>
              <a:spcBef>
                <a:spcPts val="0"/>
              </a:spcBef>
              <a:spcAft>
                <a:spcPts val="0"/>
              </a:spcAft>
              <a:buNone/>
            </a:pPr>
            <a:r>
              <a:rPr lang="en-US" sz="2100" b="1">
                <a:solidFill>
                  <a:schemeClr val="lt1"/>
                </a:solidFill>
                <a:latin typeface="Calibri"/>
                <a:ea typeface="Calibri"/>
                <a:cs typeface="Calibri"/>
                <a:sym typeface="Calibri"/>
              </a:rPr>
              <a:t>Apps must pass parameters using exact data types as they defined in the database.</a:t>
            </a:r>
            <a:endParaRPr sz="2100" b="1">
              <a:solidFill>
                <a:schemeClr val="lt1"/>
              </a:solidFill>
              <a:latin typeface="Calibri"/>
              <a:ea typeface="Calibri"/>
              <a:cs typeface="Calibri"/>
              <a:sym typeface="Calibri"/>
            </a:endParaRPr>
          </a:p>
        </p:txBody>
      </p:sp>
      <p:pic>
        <p:nvPicPr>
          <p:cNvPr id="279" name="Google Shape;279;p23"/>
          <p:cNvPicPr preferRelativeResize="0"/>
          <p:nvPr/>
        </p:nvPicPr>
        <p:blipFill rotWithShape="1">
          <a:blip r:embed="rId3">
            <a:alphaModFix/>
          </a:blip>
          <a:srcRect/>
          <a:stretch/>
        </p:blipFill>
        <p:spPr>
          <a:xfrm>
            <a:off x="819806" y="3001700"/>
            <a:ext cx="10372912" cy="3034799"/>
          </a:xfrm>
          <a:prstGeom prst="rect">
            <a:avLst/>
          </a:prstGeom>
          <a:noFill/>
          <a:ln>
            <a:noFill/>
          </a:ln>
        </p:spPr>
      </p:pic>
      <p:sp>
        <p:nvSpPr>
          <p:cNvPr id="280" name="Google Shape;280;p23"/>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[7</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Strict Data Type Check</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4"/>
          <p:cNvSpPr txBox="1"/>
          <p:nvPr/>
        </p:nvSpPr>
        <p:spPr>
          <a:xfrm>
            <a:off x="636746" y="1122743"/>
            <a:ext cx="11130711" cy="4363656"/>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800" b="1">
                <a:solidFill>
                  <a:schemeClr val="lt1"/>
                </a:solidFill>
                <a:latin typeface="Calibri"/>
                <a:ea typeface="Calibri"/>
                <a:cs typeface="Calibri"/>
                <a:sym typeface="Calibri"/>
              </a:rPr>
              <a:t>E</a:t>
            </a:r>
            <a:r>
              <a:rPr lang="en-US" sz="1800" b="1" i="0" u="none" strike="noStrike" cap="none">
                <a:solidFill>
                  <a:schemeClr val="lt1"/>
                </a:solidFill>
                <a:latin typeface="Calibri"/>
                <a:ea typeface="Calibri"/>
                <a:cs typeface="Calibri"/>
                <a:sym typeface="Calibri"/>
              </a:rPr>
              <a:t>rrors are hidden on SQL Server side, columns not shown, hard to debug.</a:t>
            </a:r>
            <a:endParaRPr/>
          </a:p>
          <a:p>
            <a:pPr marL="628650" marR="0" lvl="1" indent="-1714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Generic error messages in some cases</a:t>
            </a:r>
            <a:endParaRPr/>
          </a:p>
          <a:p>
            <a:pPr marL="628650" marR="0" lvl="1" indent="-1714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No source query </a:t>
            </a:r>
            <a:endParaRPr/>
          </a:p>
          <a:p>
            <a:pPr marL="0" marR="0" lvl="0" indent="0" algn="l" rtl="0">
              <a:lnSpc>
                <a:spcPct val="90000"/>
              </a:lnSpc>
              <a:spcBef>
                <a:spcPts val="0"/>
              </a:spcBef>
              <a:spcAft>
                <a:spcPts val="0"/>
              </a:spcAft>
              <a:buNone/>
            </a:pPr>
            <a:r>
              <a:rPr lang="en-US" sz="1800" b="1" i="0" u="none" strike="noStrike" cap="none">
                <a:solidFill>
                  <a:schemeClr val="lt1"/>
                </a:solidFill>
                <a:latin typeface="Calibri"/>
                <a:ea typeface="Calibri"/>
                <a:cs typeface="Calibri"/>
                <a:sym typeface="Calibri"/>
              </a:rPr>
              <a:t>For example, syntax errors are hard to find because it fails on the parameter encryption metadata sproc where actual query text is passed as a parameter and not visible in logs. It is impossible to say what is wrong with the query </a:t>
            </a:r>
            <a:r>
              <a:rPr lang="en-US" sz="1800" b="1">
                <a:solidFill>
                  <a:schemeClr val="lt1"/>
                </a:solidFill>
                <a:latin typeface="Calibri"/>
                <a:ea typeface="Calibri"/>
                <a:cs typeface="Calibri"/>
                <a:sym typeface="Calibri"/>
              </a:rPr>
              <a:t>without looking into the app error log.</a:t>
            </a:r>
            <a:endParaRPr/>
          </a:p>
        </p:txBody>
      </p:sp>
      <p:pic>
        <p:nvPicPr>
          <p:cNvPr id="286" name="Google Shape;286;p24"/>
          <p:cNvPicPr preferRelativeResize="0"/>
          <p:nvPr/>
        </p:nvPicPr>
        <p:blipFill rotWithShape="1">
          <a:blip r:embed="rId3">
            <a:alphaModFix/>
          </a:blip>
          <a:srcRect/>
          <a:stretch/>
        </p:blipFill>
        <p:spPr>
          <a:xfrm>
            <a:off x="743235" y="2798127"/>
            <a:ext cx="10418480" cy="3860769"/>
          </a:xfrm>
          <a:prstGeom prst="rect">
            <a:avLst/>
          </a:prstGeom>
          <a:noFill/>
          <a:ln>
            <a:noFill/>
          </a:ln>
        </p:spPr>
      </p:pic>
      <p:sp>
        <p:nvSpPr>
          <p:cNvPr id="287" name="Google Shape;287;p24"/>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[8</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Harder to Diagnose Errors</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5"/>
          <p:cNvSpPr txBox="1"/>
          <p:nvPr/>
        </p:nvSpPr>
        <p:spPr>
          <a:xfrm>
            <a:off x="636750" y="1069826"/>
            <a:ext cx="11130600" cy="4787100"/>
          </a:xfrm>
          <a:prstGeom prst="rect">
            <a:avLst/>
          </a:prstGeom>
          <a:noFill/>
          <a:ln>
            <a:noFill/>
          </a:ln>
        </p:spPr>
        <p:txBody>
          <a:bodyPr spcFirstLastPara="1" wrap="square" lIns="91425" tIns="45700" rIns="91425" bIns="45700" anchor="t" anchorCtr="0">
            <a:normAutofit/>
          </a:bodyPr>
          <a:lstStyle/>
          <a:p>
            <a:pPr marL="457200" marR="0" lvl="0" indent="-368300" algn="l" rtl="0">
              <a:lnSpc>
                <a:spcPct val="9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temp tables don't work</a:t>
            </a:r>
            <a:endParaRPr sz="1800"/>
          </a:p>
          <a:p>
            <a:pPr marL="457200" marR="0" lvl="0" indent="-368300" algn="l" rtl="0">
              <a:lnSpc>
                <a:spcPct val="9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cross-database data move doesn't work - doesn't matter if the same key is present there</a:t>
            </a:r>
            <a:endParaRPr sz="1800"/>
          </a:p>
          <a:p>
            <a:pPr marL="914400" marR="0" lvl="1" indent="-368300" algn="l" rtl="0">
              <a:lnSpc>
                <a:spcPct val="9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Need to move the data? The </a:t>
            </a:r>
            <a:r>
              <a:rPr lang="en-US" sz="2200" b="1">
                <a:solidFill>
                  <a:schemeClr val="lt1"/>
                </a:solidFill>
                <a:latin typeface="Calibri"/>
                <a:ea typeface="Calibri"/>
                <a:cs typeface="Calibri"/>
                <a:sym typeface="Calibri"/>
              </a:rPr>
              <a:t>easiest o</a:t>
            </a:r>
            <a:r>
              <a:rPr lang="en-US" sz="2200" b="1" i="0" u="none" strike="noStrike" cap="none">
                <a:solidFill>
                  <a:schemeClr val="lt1"/>
                </a:solidFill>
                <a:latin typeface="Calibri"/>
                <a:ea typeface="Calibri"/>
                <a:cs typeface="Calibri"/>
                <a:sym typeface="Calibri"/>
              </a:rPr>
              <a:t>ption is to re-encrypt it</a:t>
            </a:r>
            <a:endParaRPr sz="1800"/>
          </a:p>
        </p:txBody>
      </p:sp>
      <p:pic>
        <p:nvPicPr>
          <p:cNvPr id="293" name="Google Shape;293;p25"/>
          <p:cNvPicPr preferRelativeResize="0"/>
          <p:nvPr/>
        </p:nvPicPr>
        <p:blipFill rotWithShape="1">
          <a:blip r:embed="rId3">
            <a:alphaModFix/>
          </a:blip>
          <a:srcRect/>
          <a:stretch/>
        </p:blipFill>
        <p:spPr>
          <a:xfrm>
            <a:off x="683925" y="2575175"/>
            <a:ext cx="11179076" cy="3205300"/>
          </a:xfrm>
          <a:prstGeom prst="rect">
            <a:avLst/>
          </a:prstGeom>
          <a:noFill/>
          <a:ln>
            <a:noFill/>
          </a:ln>
        </p:spPr>
      </p:pic>
      <p:sp>
        <p:nvSpPr>
          <p:cNvPr id="294" name="Google Shape;294;p25"/>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[9</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Encrypted Values Can’t Leave The Database</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p:nvPr/>
        </p:nvSpPr>
        <p:spPr>
          <a:xfrm>
            <a:off x="530650" y="1069824"/>
            <a:ext cx="11130600" cy="48807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1820" b="1" i="0" u="none" strike="noStrike" cap="none">
                <a:solidFill>
                  <a:schemeClr val="lt1"/>
                </a:solidFill>
                <a:latin typeface="Calibri"/>
                <a:ea typeface="Calibri"/>
                <a:cs typeface="Calibri"/>
                <a:sym typeface="Calibri"/>
              </a:rPr>
              <a:t>BCP </a:t>
            </a:r>
            <a:r>
              <a:rPr lang="en-US" sz="1820" b="1">
                <a:solidFill>
                  <a:schemeClr val="lt1"/>
                </a:solidFill>
                <a:latin typeface="Calibri"/>
                <a:ea typeface="Calibri"/>
                <a:cs typeface="Calibri"/>
                <a:sym typeface="Calibri"/>
              </a:rPr>
              <a:t>can’t decrypt data, also I wasn’t able to make it move encrypted values in binary form properly</a:t>
            </a:r>
            <a:endParaRPr sz="1420"/>
          </a:p>
          <a:p>
            <a:pPr marL="0" marR="0" lvl="0" indent="0" algn="l" rtl="0">
              <a:lnSpc>
                <a:spcPct val="120000"/>
              </a:lnSpc>
              <a:spcBef>
                <a:spcPts val="0"/>
              </a:spcBef>
              <a:spcAft>
                <a:spcPts val="0"/>
              </a:spcAft>
              <a:buClr>
                <a:schemeClr val="lt1"/>
              </a:buClr>
              <a:buSzPts val="1800"/>
              <a:buFont typeface="Arial"/>
              <a:buNone/>
            </a:pPr>
            <a:endParaRPr sz="1820" b="1" i="0" u="none" strike="noStrike" cap="none">
              <a:solidFill>
                <a:schemeClr val="lt1"/>
              </a:solidFill>
              <a:latin typeface="Calibri"/>
              <a:ea typeface="Calibri"/>
              <a:cs typeface="Calibri"/>
              <a:sym typeface="Calibri"/>
            </a:endParaRPr>
          </a:p>
          <a:p>
            <a:pPr marL="0" marR="0" lvl="0" indent="0" algn="l" rtl="0">
              <a:lnSpc>
                <a:spcPct val="120000"/>
              </a:lnSpc>
              <a:spcBef>
                <a:spcPts val="0"/>
              </a:spcBef>
              <a:spcAft>
                <a:spcPts val="0"/>
              </a:spcAft>
              <a:buNone/>
            </a:pPr>
            <a:r>
              <a:rPr lang="en-US" sz="1820" b="1" i="0" u="none" strike="noStrike" cap="none">
                <a:solidFill>
                  <a:schemeClr val="lt1"/>
                </a:solidFill>
                <a:latin typeface="Calibri"/>
                <a:ea typeface="Calibri"/>
                <a:cs typeface="Calibri"/>
                <a:sym typeface="Calibri"/>
              </a:rPr>
              <a:t>How to change binary data directly?</a:t>
            </a:r>
            <a:endParaRPr sz="1820" b="1" i="0" u="none" strike="noStrike" cap="none">
              <a:solidFill>
                <a:schemeClr val="lt1"/>
              </a:solidFill>
              <a:latin typeface="Calibri"/>
              <a:ea typeface="Calibri"/>
              <a:cs typeface="Calibri"/>
              <a:sym typeface="Calibri"/>
            </a:endParaRPr>
          </a:p>
          <a:p>
            <a:pPr marL="285750" marR="0" lvl="0" indent="-295653" algn="l" rtl="0">
              <a:lnSpc>
                <a:spcPct val="120000"/>
              </a:lnSpc>
              <a:spcBef>
                <a:spcPts val="0"/>
              </a:spcBef>
              <a:spcAft>
                <a:spcPts val="0"/>
              </a:spcAft>
              <a:buClr>
                <a:schemeClr val="lt1"/>
              </a:buClr>
              <a:buSzPts val="1821"/>
              <a:buFont typeface="Arial"/>
              <a:buChar char="•"/>
            </a:pPr>
            <a:r>
              <a:rPr lang="en-US" sz="1820" b="1" i="0" u="none" strike="noStrike" cap="none">
                <a:solidFill>
                  <a:schemeClr val="lt1"/>
                </a:solidFill>
                <a:latin typeface="Calibri"/>
                <a:ea typeface="Calibri"/>
                <a:cs typeface="Calibri"/>
                <a:sym typeface="Calibri"/>
              </a:rPr>
              <a:t>This is helpful for cases when data needs to be moved between databases, but an encryption key is not provided.</a:t>
            </a:r>
            <a:endParaRPr sz="1420"/>
          </a:p>
          <a:p>
            <a:pPr marL="285750" marR="0" lvl="0" indent="-295653" algn="l" rtl="0">
              <a:lnSpc>
                <a:spcPct val="120000"/>
              </a:lnSpc>
              <a:spcBef>
                <a:spcPts val="0"/>
              </a:spcBef>
              <a:spcAft>
                <a:spcPts val="0"/>
              </a:spcAft>
              <a:buClr>
                <a:schemeClr val="lt1"/>
              </a:buClr>
              <a:buSzPts val="1821"/>
              <a:buFont typeface="Arial"/>
              <a:buChar char="•"/>
            </a:pPr>
            <a:r>
              <a:rPr lang="en-US" sz="1820" b="1" i="0" u="none" strike="noStrike" cap="none">
                <a:solidFill>
                  <a:schemeClr val="lt1"/>
                </a:solidFill>
                <a:latin typeface="Calibri"/>
                <a:ea typeface="Calibri"/>
                <a:cs typeface="Calibri"/>
                <a:sym typeface="Calibri"/>
              </a:rPr>
              <a:t>Data is not decrypted/encrypted on the client-side, so no risks of exposure.</a:t>
            </a:r>
            <a:endParaRPr sz="1420"/>
          </a:p>
          <a:p>
            <a:pPr marL="342900" marR="0" lvl="0" indent="0" algn="l" rtl="0">
              <a:lnSpc>
                <a:spcPct val="120000"/>
              </a:lnSpc>
              <a:spcBef>
                <a:spcPts val="0"/>
              </a:spcBef>
              <a:spcAft>
                <a:spcPts val="0"/>
              </a:spcAft>
              <a:buNone/>
            </a:pPr>
            <a:r>
              <a:rPr lang="en-US" sz="1820" b="1" i="0" u="none" strike="noStrike" cap="none">
                <a:solidFill>
                  <a:srgbClr val="428BDD"/>
                </a:solidFill>
                <a:latin typeface="Calibri"/>
                <a:ea typeface="Calibri"/>
                <a:cs typeface="Calibri"/>
                <a:sym typeface="Calibri"/>
              </a:rPr>
              <a:t>-- allow</a:t>
            </a:r>
            <a:endParaRPr sz="1420"/>
          </a:p>
          <a:p>
            <a:pPr marL="342900" marR="0" lvl="0" indent="0" algn="l" rtl="0">
              <a:lnSpc>
                <a:spcPct val="120000"/>
              </a:lnSpc>
              <a:spcBef>
                <a:spcPts val="0"/>
              </a:spcBef>
              <a:spcAft>
                <a:spcPts val="0"/>
              </a:spcAft>
              <a:buNone/>
            </a:pPr>
            <a:r>
              <a:rPr lang="en-US" sz="1820" b="1" i="0" u="none" strike="noStrike" cap="none">
                <a:solidFill>
                  <a:srgbClr val="B43D3D"/>
                </a:solidFill>
                <a:latin typeface="Calibri"/>
                <a:ea typeface="Calibri"/>
                <a:cs typeface="Calibri"/>
                <a:sym typeface="Calibri"/>
              </a:rPr>
              <a:t>ALTER</a:t>
            </a:r>
            <a:r>
              <a:rPr lang="en-US" sz="1820" b="1" i="0" u="none" strike="noStrike" cap="none">
                <a:solidFill>
                  <a:schemeClr val="lt1"/>
                </a:solidFill>
                <a:latin typeface="Calibri"/>
                <a:ea typeface="Calibri"/>
                <a:cs typeface="Calibri"/>
                <a:sym typeface="Calibri"/>
              </a:rPr>
              <a:t> </a:t>
            </a:r>
            <a:r>
              <a:rPr lang="en-US" sz="1820" b="1" i="0" u="none" strike="noStrike" cap="none">
                <a:solidFill>
                  <a:srgbClr val="979797"/>
                </a:solidFill>
                <a:latin typeface="Calibri"/>
                <a:ea typeface="Calibri"/>
                <a:cs typeface="Calibri"/>
                <a:sym typeface="Calibri"/>
              </a:rPr>
              <a:t>USER</a:t>
            </a:r>
            <a:r>
              <a:rPr lang="en-US" sz="1820" b="1" i="0" u="none" strike="noStrike" cap="none">
                <a:solidFill>
                  <a:schemeClr val="lt1"/>
                </a:solidFill>
                <a:latin typeface="Calibri"/>
                <a:ea typeface="Calibri"/>
                <a:cs typeface="Calibri"/>
                <a:sym typeface="Calibri"/>
              </a:rPr>
              <a:t> </a:t>
            </a:r>
            <a:r>
              <a:rPr lang="en-US" sz="1820" b="1" i="0" u="none" strike="noStrike" cap="none">
                <a:solidFill>
                  <a:srgbClr val="889AA6"/>
                </a:solidFill>
                <a:latin typeface="Calibri"/>
                <a:ea typeface="Calibri"/>
                <a:cs typeface="Calibri"/>
                <a:sym typeface="Calibri"/>
              </a:rPr>
              <a:t>[dataExport] </a:t>
            </a:r>
            <a:r>
              <a:rPr lang="en-US" sz="1820" b="1" i="0" u="none" strike="noStrike" cap="none">
                <a:solidFill>
                  <a:srgbClr val="B43D3D"/>
                </a:solidFill>
                <a:latin typeface="Calibri"/>
                <a:ea typeface="Calibri"/>
                <a:cs typeface="Calibri"/>
                <a:sym typeface="Calibri"/>
              </a:rPr>
              <a:t>WITH</a:t>
            </a:r>
            <a:r>
              <a:rPr lang="en-US" sz="1820" b="1" i="0" u="none" strike="noStrike" cap="none">
                <a:solidFill>
                  <a:schemeClr val="lt1"/>
                </a:solidFill>
                <a:latin typeface="Calibri"/>
                <a:ea typeface="Calibri"/>
                <a:cs typeface="Calibri"/>
                <a:sym typeface="Calibri"/>
              </a:rPr>
              <a:t> </a:t>
            </a:r>
            <a:r>
              <a:rPr lang="en-US" sz="1820" b="1" i="0" u="none" strike="noStrike" cap="none">
                <a:solidFill>
                  <a:srgbClr val="889AA6"/>
                </a:solidFill>
                <a:latin typeface="Calibri"/>
                <a:ea typeface="Calibri"/>
                <a:cs typeface="Calibri"/>
                <a:sym typeface="Calibri"/>
              </a:rPr>
              <a:t>ALLOW_ENCRYPTED_VALUE_MODIFICATIONS = </a:t>
            </a:r>
            <a:r>
              <a:rPr lang="en-US" sz="1820" b="1" i="0" u="none" strike="noStrike" cap="none">
                <a:solidFill>
                  <a:srgbClr val="B43D3D"/>
                </a:solidFill>
                <a:latin typeface="Calibri"/>
                <a:ea typeface="Calibri"/>
                <a:cs typeface="Calibri"/>
                <a:sym typeface="Calibri"/>
              </a:rPr>
              <a:t>ON</a:t>
            </a:r>
            <a:r>
              <a:rPr lang="en-US" sz="1820" b="1" i="0" u="none" strike="noStrike" cap="none">
                <a:solidFill>
                  <a:srgbClr val="889AA6"/>
                </a:solidFill>
                <a:latin typeface="Calibri"/>
                <a:ea typeface="Calibri"/>
                <a:cs typeface="Calibri"/>
                <a:sym typeface="Calibri"/>
              </a:rPr>
              <a:t>;</a:t>
            </a:r>
            <a:endParaRPr sz="1820" b="1" i="0" u="none" strike="noStrike" cap="none">
              <a:solidFill>
                <a:schemeClr val="lt1"/>
              </a:solidFill>
              <a:latin typeface="Calibri"/>
              <a:ea typeface="Calibri"/>
              <a:cs typeface="Calibri"/>
              <a:sym typeface="Calibri"/>
            </a:endParaRPr>
          </a:p>
          <a:p>
            <a:pPr marL="342900" marR="0" lvl="0" indent="0" algn="l" rtl="0">
              <a:lnSpc>
                <a:spcPct val="120000"/>
              </a:lnSpc>
              <a:spcBef>
                <a:spcPts val="0"/>
              </a:spcBef>
              <a:spcAft>
                <a:spcPts val="0"/>
              </a:spcAft>
              <a:buNone/>
            </a:pPr>
            <a:r>
              <a:rPr lang="en-US" sz="1820" b="1" i="0" u="none" strike="noStrike" cap="none">
                <a:solidFill>
                  <a:srgbClr val="428BDD"/>
                </a:solidFill>
                <a:latin typeface="Calibri"/>
                <a:ea typeface="Calibri"/>
                <a:cs typeface="Calibri"/>
                <a:sym typeface="Calibri"/>
              </a:rPr>
              <a:t>-- remove permission</a:t>
            </a:r>
            <a:endParaRPr sz="1420"/>
          </a:p>
          <a:p>
            <a:pPr marL="342900" marR="0" lvl="0" indent="0" algn="l" rtl="0">
              <a:lnSpc>
                <a:spcPct val="120000"/>
              </a:lnSpc>
              <a:spcBef>
                <a:spcPts val="0"/>
              </a:spcBef>
              <a:spcAft>
                <a:spcPts val="0"/>
              </a:spcAft>
              <a:buNone/>
            </a:pPr>
            <a:r>
              <a:rPr lang="en-US" sz="1820" b="1" i="0" u="none" strike="noStrike" cap="none">
                <a:solidFill>
                  <a:srgbClr val="B43D3D"/>
                </a:solidFill>
                <a:latin typeface="Calibri"/>
                <a:ea typeface="Calibri"/>
                <a:cs typeface="Calibri"/>
                <a:sym typeface="Calibri"/>
              </a:rPr>
              <a:t>ALTER</a:t>
            </a:r>
            <a:r>
              <a:rPr lang="en-US" sz="1820" b="1" i="0" u="none" strike="noStrike" cap="none">
                <a:solidFill>
                  <a:schemeClr val="lt1"/>
                </a:solidFill>
                <a:latin typeface="Calibri"/>
                <a:ea typeface="Calibri"/>
                <a:cs typeface="Calibri"/>
                <a:sym typeface="Calibri"/>
              </a:rPr>
              <a:t> </a:t>
            </a:r>
            <a:r>
              <a:rPr lang="en-US" sz="1820" b="1" i="0" u="none" strike="noStrike" cap="none">
                <a:solidFill>
                  <a:srgbClr val="979797"/>
                </a:solidFill>
                <a:latin typeface="Calibri"/>
                <a:ea typeface="Calibri"/>
                <a:cs typeface="Calibri"/>
                <a:sym typeface="Calibri"/>
              </a:rPr>
              <a:t>USER</a:t>
            </a:r>
            <a:r>
              <a:rPr lang="en-US" sz="1820" b="1" i="0" u="none" strike="noStrike" cap="none">
                <a:solidFill>
                  <a:schemeClr val="lt1"/>
                </a:solidFill>
                <a:latin typeface="Calibri"/>
                <a:ea typeface="Calibri"/>
                <a:cs typeface="Calibri"/>
                <a:sym typeface="Calibri"/>
              </a:rPr>
              <a:t> </a:t>
            </a:r>
            <a:r>
              <a:rPr lang="en-US" sz="1820" b="1" i="0" u="none" strike="noStrike" cap="none">
                <a:solidFill>
                  <a:srgbClr val="889AA6"/>
                </a:solidFill>
                <a:latin typeface="Calibri"/>
                <a:ea typeface="Calibri"/>
                <a:cs typeface="Calibri"/>
                <a:sym typeface="Calibri"/>
              </a:rPr>
              <a:t>[dataExport] </a:t>
            </a:r>
            <a:r>
              <a:rPr lang="en-US" sz="1820" b="1" i="0" u="none" strike="noStrike" cap="none">
                <a:solidFill>
                  <a:srgbClr val="B43D3D"/>
                </a:solidFill>
                <a:latin typeface="Calibri"/>
                <a:ea typeface="Calibri"/>
                <a:cs typeface="Calibri"/>
                <a:sym typeface="Calibri"/>
              </a:rPr>
              <a:t>WITH</a:t>
            </a:r>
            <a:r>
              <a:rPr lang="en-US" sz="1820" b="1" i="0" u="none" strike="noStrike" cap="none">
                <a:solidFill>
                  <a:schemeClr val="lt1"/>
                </a:solidFill>
                <a:latin typeface="Calibri"/>
                <a:ea typeface="Calibri"/>
                <a:cs typeface="Calibri"/>
                <a:sym typeface="Calibri"/>
              </a:rPr>
              <a:t> </a:t>
            </a:r>
            <a:r>
              <a:rPr lang="en-US" sz="1820" b="1" i="0" u="none" strike="noStrike" cap="none">
                <a:solidFill>
                  <a:srgbClr val="889AA6"/>
                </a:solidFill>
                <a:latin typeface="Calibri"/>
                <a:ea typeface="Calibri"/>
                <a:cs typeface="Calibri"/>
                <a:sym typeface="Calibri"/>
              </a:rPr>
              <a:t>ALLOW_ENCRYPTED_VALUE_MODIFICATIONS = </a:t>
            </a:r>
            <a:r>
              <a:rPr lang="en-US" sz="1820" b="1" i="0" u="none" strike="noStrike" cap="none">
                <a:solidFill>
                  <a:srgbClr val="B43D3D"/>
                </a:solidFill>
                <a:latin typeface="Calibri"/>
                <a:ea typeface="Calibri"/>
                <a:cs typeface="Calibri"/>
                <a:sym typeface="Calibri"/>
              </a:rPr>
              <a:t>OFF</a:t>
            </a:r>
            <a:r>
              <a:rPr lang="en-US" sz="1820" b="1" i="0" u="none" strike="noStrike" cap="none">
                <a:solidFill>
                  <a:srgbClr val="889AA6"/>
                </a:solidFill>
                <a:latin typeface="Calibri"/>
                <a:ea typeface="Calibri"/>
                <a:cs typeface="Calibri"/>
                <a:sym typeface="Calibri"/>
              </a:rPr>
              <a:t>;</a:t>
            </a:r>
            <a:endParaRPr sz="1420"/>
          </a:p>
          <a:p>
            <a:pPr marL="342900" marR="0" lvl="0" indent="0" algn="l" rtl="0">
              <a:lnSpc>
                <a:spcPct val="120000"/>
              </a:lnSpc>
              <a:spcBef>
                <a:spcPts val="0"/>
              </a:spcBef>
              <a:spcAft>
                <a:spcPts val="0"/>
              </a:spcAft>
              <a:buNone/>
            </a:pPr>
            <a:endParaRPr sz="1100" b="1" i="0" u="none" strike="noStrike" cap="none">
              <a:solidFill>
                <a:schemeClr val="lt1"/>
              </a:solidFill>
              <a:latin typeface="Calibri"/>
              <a:ea typeface="Calibri"/>
              <a:cs typeface="Calibri"/>
              <a:sym typeface="Calibri"/>
            </a:endParaRPr>
          </a:p>
          <a:p>
            <a:pPr marL="342900" marR="0" lvl="0" indent="0" algn="l" rtl="0">
              <a:lnSpc>
                <a:spcPct val="120000"/>
              </a:lnSpc>
              <a:spcBef>
                <a:spcPts val="0"/>
              </a:spcBef>
              <a:spcAft>
                <a:spcPts val="0"/>
              </a:spcAft>
              <a:buNone/>
            </a:pPr>
            <a:endParaRPr sz="1100" b="1" i="0" u="none" strike="noStrike" cap="none">
              <a:solidFill>
                <a:schemeClr val="lt1"/>
              </a:solidFill>
              <a:latin typeface="Calibri"/>
              <a:ea typeface="Calibri"/>
              <a:cs typeface="Calibri"/>
              <a:sym typeface="Calibri"/>
            </a:endParaRPr>
          </a:p>
          <a:p>
            <a:pPr marL="0" marR="0" lvl="0" indent="0" algn="l" rtl="0">
              <a:lnSpc>
                <a:spcPct val="120000"/>
              </a:lnSpc>
              <a:spcBef>
                <a:spcPts val="0"/>
              </a:spcBef>
              <a:spcAft>
                <a:spcPts val="0"/>
              </a:spcAft>
              <a:buNone/>
            </a:pPr>
            <a:r>
              <a:rPr lang="en-US" sz="1848" b="1" i="0" u="sng" strike="noStrike" cap="none">
                <a:solidFill>
                  <a:schemeClr val="lt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Doc: Copying Encrypted Data using SqlBulkCopy</a:t>
            </a:r>
            <a:r>
              <a:rPr lang="en-US" sz="1848" b="1">
                <a:solidFill>
                  <a:schemeClr val="lt1"/>
                </a:solidFill>
                <a:latin typeface="Calibri"/>
                <a:ea typeface="Calibri"/>
                <a:cs typeface="Calibri"/>
                <a:sym typeface="Calibri"/>
              </a:rPr>
              <a:t/>
            </a:r>
            <a:br>
              <a:rPr lang="en-US" sz="1848" b="1">
                <a:solidFill>
                  <a:schemeClr val="lt1"/>
                </a:solidFill>
                <a:latin typeface="Calibri"/>
                <a:ea typeface="Calibri"/>
                <a:cs typeface="Calibri"/>
                <a:sym typeface="Calibri"/>
              </a:rPr>
            </a:br>
            <a:r>
              <a:rPr lang="en-US" sz="1848" b="1">
                <a:solidFill>
                  <a:schemeClr val="lt1"/>
                </a:solidFill>
                <a:latin typeface="Calibri"/>
                <a:ea typeface="Calibri"/>
                <a:cs typeface="Calibri"/>
                <a:sym typeface="Calibri"/>
              </a:rPr>
              <a:t>https://learn.microsoft.com/en-us/sql/relational-databases/security/encryption/develop-using-always-encrypted-with-net-framework-data-provider#copying-encrypted-data-using-sqlbulkcopy</a:t>
            </a:r>
            <a:endParaRPr sz="1848" b="1" i="0" u="none" strike="noStrike" cap="none">
              <a:solidFill>
                <a:schemeClr val="lt1"/>
              </a:solidFill>
              <a:latin typeface="Calibri"/>
              <a:ea typeface="Calibri"/>
              <a:cs typeface="Calibri"/>
              <a:sym typeface="Calibri"/>
            </a:endParaRPr>
          </a:p>
          <a:p>
            <a:pPr marL="0" marR="0" lvl="0" indent="0" algn="l" rtl="0">
              <a:lnSpc>
                <a:spcPct val="120000"/>
              </a:lnSpc>
              <a:spcBef>
                <a:spcPts val="0"/>
              </a:spcBef>
              <a:spcAft>
                <a:spcPts val="0"/>
              </a:spcAft>
              <a:buNone/>
            </a:pPr>
            <a:r>
              <a:rPr lang="en-US" sz="100" b="1" i="0" u="none" strike="noStrike" cap="none">
                <a:solidFill>
                  <a:schemeClr val="lt1"/>
                </a:solidFill>
                <a:latin typeface="IBM Plex Sans"/>
                <a:ea typeface="IBM Plex Sans"/>
                <a:cs typeface="IBM Plex Sans"/>
                <a:sym typeface="IBM Plex Sans"/>
              </a:rPr>
              <a:t/>
            </a:r>
            <a:br>
              <a:rPr lang="en-US" sz="100" b="1" i="0" u="none" strike="noStrike" cap="none">
                <a:solidFill>
                  <a:schemeClr val="lt1"/>
                </a:solidFill>
                <a:latin typeface="IBM Plex Sans"/>
                <a:ea typeface="IBM Plex Sans"/>
                <a:cs typeface="IBM Plex Sans"/>
                <a:sym typeface="IBM Plex Sans"/>
              </a:rPr>
            </a:br>
            <a:endParaRPr sz="1100" b="1" i="0" u="none" strike="noStrike" cap="none">
              <a:solidFill>
                <a:srgbClr val="889AA6"/>
              </a:solidFill>
              <a:latin typeface="Calibri"/>
              <a:ea typeface="Calibri"/>
              <a:cs typeface="Calibri"/>
              <a:sym typeface="Calibri"/>
            </a:endParaRPr>
          </a:p>
        </p:txBody>
      </p:sp>
      <p:sp>
        <p:nvSpPr>
          <p:cNvPr id="300" name="Google Shape;300;p26"/>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[10</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BCP Doesn’t Support Always Encrypted</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7"/>
          <p:cNvSpPr txBox="1"/>
          <p:nvPr/>
        </p:nvSpPr>
        <p:spPr>
          <a:xfrm>
            <a:off x="636746" y="1493134"/>
            <a:ext cx="11130711" cy="4363656"/>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2600" b="1">
                <a:solidFill>
                  <a:schemeClr val="lt1"/>
                </a:solidFill>
                <a:latin typeface="Quattrocento Sans"/>
                <a:ea typeface="Quattrocento Sans"/>
                <a:cs typeface="Quattrocento Sans"/>
                <a:sym typeface="Quattrocento Sans"/>
              </a:rPr>
              <a:t>“</a:t>
            </a:r>
            <a:r>
              <a:rPr lang="en-US" sz="2600" b="1" i="0" u="none" strike="noStrike" cap="none">
                <a:solidFill>
                  <a:schemeClr val="lt1"/>
                </a:solidFill>
                <a:latin typeface="Quattrocento Sans"/>
                <a:ea typeface="Quattrocento Sans"/>
                <a:cs typeface="Quattrocento Sans"/>
                <a:sym typeface="Quattrocento Sans"/>
              </a:rPr>
              <a:t>The following features don't work on encrypted columns:</a:t>
            </a:r>
            <a:endParaRPr sz="2600" b="1" i="0" u="none" strike="noStrike" cap="none">
              <a:solidFill>
                <a:schemeClr val="lt1"/>
              </a:solidFill>
              <a:latin typeface="Calibri"/>
              <a:ea typeface="Calibri"/>
              <a:cs typeface="Calibri"/>
              <a:sym typeface="Calibri"/>
            </a:endParaRPr>
          </a:p>
          <a:p>
            <a:pPr marL="742950" marR="0" lvl="1" indent="-298450" algn="l" rtl="0">
              <a:lnSpc>
                <a:spcPct val="90000"/>
              </a:lnSpc>
              <a:spcBef>
                <a:spcPts val="0"/>
              </a:spcBef>
              <a:spcAft>
                <a:spcPts val="0"/>
              </a:spcAft>
              <a:buClr>
                <a:schemeClr val="lt1"/>
              </a:buClr>
              <a:buSzPts val="2600"/>
              <a:buFont typeface="Arial"/>
              <a:buChar char="•"/>
            </a:pPr>
            <a:r>
              <a:rPr lang="en-US" sz="2600" b="1" i="0" u="none" strike="noStrike" cap="none">
                <a:solidFill>
                  <a:schemeClr val="lt1"/>
                </a:solidFill>
                <a:latin typeface="Quattrocento Sans"/>
                <a:ea typeface="Quattrocento Sans"/>
                <a:cs typeface="Quattrocento Sans"/>
                <a:sym typeface="Quattrocento Sans"/>
              </a:rPr>
              <a:t>Transactional, merge, or snapshot replication</a:t>
            </a:r>
            <a:r>
              <a:rPr lang="en-US" sz="2600" b="1">
                <a:solidFill>
                  <a:schemeClr val="lt1"/>
                </a:solidFill>
                <a:latin typeface="Quattrocento Sans"/>
                <a:ea typeface="Quattrocento Sans"/>
                <a:cs typeface="Quattrocento Sans"/>
                <a:sym typeface="Quattrocento Sans"/>
              </a:rPr>
              <a:t>”</a:t>
            </a:r>
            <a:endParaRPr sz="1600"/>
          </a:p>
          <a:p>
            <a:pPr marL="457200" marR="0" lvl="1" indent="0" algn="l" rtl="0">
              <a:lnSpc>
                <a:spcPct val="90000"/>
              </a:lnSpc>
              <a:spcBef>
                <a:spcPts val="0"/>
              </a:spcBef>
              <a:spcAft>
                <a:spcPts val="0"/>
              </a:spcAft>
              <a:buNone/>
            </a:pPr>
            <a:endParaRPr sz="2600" b="1" i="0" u="none" strike="noStrike" cap="none">
              <a:solidFill>
                <a:schemeClr val="lt1"/>
              </a:solidFill>
              <a:latin typeface="Quattrocento Sans"/>
              <a:ea typeface="Quattrocento Sans"/>
              <a:cs typeface="Quattrocento Sans"/>
              <a:sym typeface="Quattrocento Sans"/>
            </a:endParaRPr>
          </a:p>
          <a:p>
            <a:pPr marL="0" marR="0" lvl="0" indent="0" algn="l" rtl="0">
              <a:lnSpc>
                <a:spcPct val="120000"/>
              </a:lnSpc>
              <a:spcBef>
                <a:spcPts val="0"/>
              </a:spcBef>
              <a:spcAft>
                <a:spcPts val="0"/>
              </a:spcAft>
              <a:buNone/>
            </a:pPr>
            <a:r>
              <a:rPr lang="en-US" sz="2600" b="1" i="0" u="none" strike="noStrike" cap="none">
                <a:solidFill>
                  <a:schemeClr val="lt1"/>
                </a:solidFill>
                <a:latin typeface="Quattrocento Sans"/>
                <a:ea typeface="Quattrocento Sans"/>
                <a:cs typeface="Quattrocento Sans"/>
                <a:sym typeface="Quattrocento Sans"/>
              </a:rPr>
              <a:t>No CDC as well</a:t>
            </a:r>
            <a:endParaRPr sz="2600" b="1">
              <a:solidFill>
                <a:schemeClr val="lt1"/>
              </a:solidFill>
              <a:latin typeface="Quattrocento Sans"/>
              <a:ea typeface="Quattrocento Sans"/>
              <a:cs typeface="Quattrocento Sans"/>
              <a:sym typeface="Quattrocento Sans"/>
            </a:endParaRPr>
          </a:p>
          <a:p>
            <a:pPr marL="0" marR="0" lvl="0" indent="0" algn="l" rtl="0">
              <a:lnSpc>
                <a:spcPct val="120000"/>
              </a:lnSpc>
              <a:spcBef>
                <a:spcPts val="0"/>
              </a:spcBef>
              <a:spcAft>
                <a:spcPts val="0"/>
              </a:spcAft>
              <a:buNone/>
            </a:pPr>
            <a:endParaRPr sz="2400" b="1">
              <a:solidFill>
                <a:schemeClr val="lt1"/>
              </a:solidFill>
              <a:latin typeface="Quattrocento Sans"/>
              <a:ea typeface="Quattrocento Sans"/>
              <a:cs typeface="Quattrocento Sans"/>
              <a:sym typeface="Quattrocento Sans"/>
            </a:endParaRPr>
          </a:p>
          <a:p>
            <a:pPr marL="0" marR="0" lvl="0" indent="0" algn="l" rtl="0">
              <a:lnSpc>
                <a:spcPct val="120000"/>
              </a:lnSpc>
              <a:spcBef>
                <a:spcPts val="0"/>
              </a:spcBef>
              <a:spcAft>
                <a:spcPts val="0"/>
              </a:spcAft>
              <a:buNone/>
            </a:pPr>
            <a:r>
              <a:rPr lang="en-US" sz="2400" b="1" i="0" u="sng" strike="noStrike" cap="none">
                <a:solidFill>
                  <a:schemeClr val="hlink"/>
                </a:solidFill>
                <a:latin typeface="Quattrocento Sans"/>
                <a:ea typeface="Quattrocento Sans"/>
                <a:cs typeface="Quattrocento Sans"/>
                <a:sym typeface="Quattrocento Sans"/>
                <a:hlinkClick r:id="rId3"/>
              </a:rPr>
              <a:t>Doc: Feature details</a:t>
            </a:r>
            <a:r>
              <a:rPr lang="en-US" sz="2400" b="1">
                <a:solidFill>
                  <a:schemeClr val="lt1"/>
                </a:solidFill>
                <a:latin typeface="Quattrocento Sans"/>
                <a:ea typeface="Quattrocento Sans"/>
                <a:cs typeface="Quattrocento Sans"/>
                <a:sym typeface="Quattrocento Sans"/>
              </a:rPr>
              <a:t/>
            </a:r>
            <a:br>
              <a:rPr lang="en-US" sz="2400" b="1">
                <a:solidFill>
                  <a:schemeClr val="lt1"/>
                </a:solidFill>
                <a:latin typeface="Quattrocento Sans"/>
                <a:ea typeface="Quattrocento Sans"/>
                <a:cs typeface="Quattrocento Sans"/>
                <a:sym typeface="Quattrocento Sans"/>
              </a:rPr>
            </a:br>
            <a:r>
              <a:rPr lang="en-US" sz="2400" b="1">
                <a:solidFill>
                  <a:schemeClr val="lt1"/>
                </a:solidFill>
                <a:latin typeface="Quattrocento Sans"/>
                <a:ea typeface="Quattrocento Sans"/>
                <a:cs typeface="Quattrocento Sans"/>
                <a:sym typeface="Quattrocento Sans"/>
              </a:rPr>
              <a:t>https://learn.microsoft.com/en-us/sql/relational-databases/security/encryption/always-encrypted-database-engine#feature-details</a:t>
            </a:r>
            <a:r>
              <a:rPr lang="en-US" sz="2400" b="1" i="0" u="none" strike="noStrike" cap="none">
                <a:solidFill>
                  <a:schemeClr val="lt1"/>
                </a:solidFill>
                <a:latin typeface="Quattrocento Sans"/>
                <a:ea typeface="Quattrocento Sans"/>
                <a:cs typeface="Quattrocento Sans"/>
                <a:sym typeface="Quattrocento Sans"/>
              </a:rPr>
              <a:t/>
            </a:r>
            <a:br>
              <a:rPr lang="en-US" sz="2400" b="1" i="0" u="none" strike="noStrike" cap="none">
                <a:solidFill>
                  <a:schemeClr val="lt1"/>
                </a:solidFill>
                <a:latin typeface="Quattrocento Sans"/>
                <a:ea typeface="Quattrocento Sans"/>
                <a:cs typeface="Quattrocento Sans"/>
                <a:sym typeface="Quattrocento Sans"/>
              </a:rPr>
            </a:br>
            <a:endParaRPr sz="2400" b="1" i="0" u="none" strike="noStrike" cap="none">
              <a:solidFill>
                <a:schemeClr val="lt1"/>
              </a:solidFill>
              <a:latin typeface="Quattrocento Sans"/>
              <a:ea typeface="Quattrocento Sans"/>
              <a:cs typeface="Quattrocento Sans"/>
              <a:sym typeface="Quattrocento Sans"/>
            </a:endParaRPr>
          </a:p>
        </p:txBody>
      </p:sp>
      <p:sp>
        <p:nvSpPr>
          <p:cNvPr id="306" name="Google Shape;306;p27"/>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[11</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No Transactional Replication</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p:nvPr/>
        </p:nvSpPr>
        <p:spPr>
          <a:xfrm>
            <a:off x="569871" y="1004859"/>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800" b="1" i="0" u="none" strike="noStrike" cap="none">
                <a:solidFill>
                  <a:schemeClr val="lt1"/>
                </a:solidFill>
                <a:latin typeface="Calibri"/>
                <a:ea typeface="Calibri"/>
                <a:cs typeface="Calibri"/>
                <a:sym typeface="Calibri"/>
              </a:rPr>
              <a:t>Code is reformatted in SSMS when you push </a:t>
            </a:r>
            <a:r>
              <a:rPr lang="en-US" sz="1800" b="1">
                <a:solidFill>
                  <a:schemeClr val="lt1"/>
                </a:solidFill>
                <a:latin typeface="Calibri"/>
                <a:ea typeface="Calibri"/>
                <a:cs typeface="Calibri"/>
                <a:sym typeface="Calibri"/>
              </a:rPr>
              <a:t>code changes while column </a:t>
            </a:r>
            <a:r>
              <a:rPr lang="en-US" sz="1800" b="1" i="0" u="none" strike="noStrike" cap="none">
                <a:solidFill>
                  <a:schemeClr val="lt1"/>
                </a:solidFill>
                <a:latin typeface="Calibri"/>
                <a:ea typeface="Calibri"/>
                <a:cs typeface="Calibri"/>
                <a:sym typeface="Calibri"/>
              </a:rPr>
              <a:t>encryption is enabled</a:t>
            </a:r>
            <a:r>
              <a:rPr lang="en-US" sz="1800" b="1">
                <a:solidFill>
                  <a:schemeClr val="lt1"/>
                </a:solidFill>
                <a:latin typeface="Calibri"/>
                <a:ea typeface="Calibri"/>
                <a:cs typeface="Calibri"/>
                <a:sym typeface="Calibri"/>
              </a:rPr>
              <a:t>.</a:t>
            </a:r>
            <a:endParaRPr sz="1800" b="1">
              <a:solidFill>
                <a:schemeClr val="lt1"/>
              </a:solidFill>
              <a:latin typeface="Calibri"/>
              <a:ea typeface="Calibri"/>
              <a:cs typeface="Calibri"/>
              <a:sym typeface="Calibri"/>
            </a:endParaRPr>
          </a:p>
          <a:p>
            <a:pPr marL="0" marR="0" lvl="0" indent="0" algn="l" rtl="0">
              <a:lnSpc>
                <a:spcPct val="120000"/>
              </a:lnSpc>
              <a:spcBef>
                <a:spcPts val="0"/>
              </a:spcBef>
              <a:spcAft>
                <a:spcPts val="0"/>
              </a:spcAft>
              <a:buNone/>
            </a:pPr>
            <a:endParaRPr sz="1800" b="1">
              <a:solidFill>
                <a:schemeClr val="lt1"/>
              </a:solidFill>
              <a:latin typeface="Calibri"/>
              <a:ea typeface="Calibri"/>
              <a:cs typeface="Calibri"/>
              <a:sym typeface="Calibri"/>
            </a:endParaRPr>
          </a:p>
        </p:txBody>
      </p:sp>
      <p:pic>
        <p:nvPicPr>
          <p:cNvPr id="312" name="Google Shape;312;p28"/>
          <p:cNvPicPr preferRelativeResize="0"/>
          <p:nvPr/>
        </p:nvPicPr>
        <p:blipFill rotWithShape="1">
          <a:blip r:embed="rId3">
            <a:alphaModFix/>
          </a:blip>
          <a:srcRect/>
          <a:stretch/>
        </p:blipFill>
        <p:spPr>
          <a:xfrm>
            <a:off x="1712974" y="1514974"/>
            <a:ext cx="7676175" cy="4842700"/>
          </a:xfrm>
          <a:prstGeom prst="rect">
            <a:avLst/>
          </a:prstGeom>
          <a:noFill/>
          <a:ln>
            <a:noFill/>
          </a:ln>
        </p:spPr>
      </p:pic>
      <p:sp>
        <p:nvSpPr>
          <p:cNvPr id="313" name="Google Shape;313;p28"/>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[12</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Code is Reformatted</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9"/>
          <p:cNvSpPr txBox="1"/>
          <p:nvPr/>
        </p:nvSpPr>
        <p:spPr>
          <a:xfrm>
            <a:off x="454444" y="1100053"/>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800" b="1" i="0" u="none" strike="noStrike" cap="none">
                <a:solidFill>
                  <a:schemeClr val="lt1"/>
                </a:solidFill>
                <a:latin typeface="Calibri"/>
                <a:ea typeface="Calibri"/>
                <a:cs typeface="Calibri"/>
                <a:sym typeface="Calibri"/>
              </a:rPr>
              <a:t>There are limited SQL Client options that can work with encrypted columns properly. </a:t>
            </a:r>
            <a:endParaRPr/>
          </a:p>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Most SQL Clients can </a:t>
            </a:r>
            <a:r>
              <a:rPr lang="en-US" sz="1800" b="1" i="0" u="sng" strike="noStrike" cap="none">
                <a:solidFill>
                  <a:schemeClr val="lt1"/>
                </a:solidFill>
                <a:latin typeface="Calibri"/>
                <a:ea typeface="Calibri"/>
                <a:cs typeface="Calibri"/>
                <a:sym typeface="Calibri"/>
              </a:rPr>
              <a:t>decrypt</a:t>
            </a:r>
            <a:r>
              <a:rPr lang="en-US" sz="1800" b="1" i="0" u="none" strike="noStrike" cap="none">
                <a:solidFill>
                  <a:schemeClr val="lt1"/>
                </a:solidFill>
                <a:latin typeface="Calibri"/>
                <a:ea typeface="Calibri"/>
                <a:cs typeface="Calibri"/>
                <a:sym typeface="Calibri"/>
              </a:rPr>
              <a:t> data fine when it is using proper drivers and can reach the certificate store.</a:t>
            </a:r>
            <a:endParaRPr/>
          </a:p>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Only SSMS can use encrypted query parameters because this has been built separately into </a:t>
            </a:r>
            <a:r>
              <a:rPr lang="en-US" sz="1800" b="1">
                <a:solidFill>
                  <a:schemeClr val="lt1"/>
                </a:solidFill>
                <a:latin typeface="Calibri"/>
                <a:ea typeface="Calibri"/>
                <a:cs typeface="Calibri"/>
                <a:sym typeface="Calibri"/>
              </a:rPr>
              <a:t>SSMS </a:t>
            </a:r>
            <a:r>
              <a:rPr lang="en-US" sz="1800" b="1" i="0" u="none" strike="noStrike" cap="none">
                <a:solidFill>
                  <a:schemeClr val="lt1"/>
                </a:solidFill>
                <a:latin typeface="Calibri"/>
                <a:ea typeface="Calibri"/>
                <a:cs typeface="Calibri"/>
                <a:sym typeface="Calibri"/>
              </a:rPr>
              <a:t>app itself.</a:t>
            </a:r>
            <a:endParaRPr sz="1800" b="1" i="0" u="none" strike="noStrike" cap="none">
              <a:solidFill>
                <a:schemeClr val="lt1"/>
              </a:solidFill>
              <a:latin typeface="Calibri"/>
              <a:ea typeface="Calibri"/>
              <a:cs typeface="Calibri"/>
              <a:sym typeface="Calibri"/>
            </a:endParaRPr>
          </a:p>
        </p:txBody>
      </p:sp>
      <p:pic>
        <p:nvPicPr>
          <p:cNvPr id="319" name="Google Shape;319;p29"/>
          <p:cNvPicPr preferRelativeResize="0"/>
          <p:nvPr/>
        </p:nvPicPr>
        <p:blipFill rotWithShape="1">
          <a:blip r:embed="rId3">
            <a:alphaModFix/>
          </a:blip>
          <a:srcRect/>
          <a:stretch/>
        </p:blipFill>
        <p:spPr>
          <a:xfrm>
            <a:off x="218815" y="2240571"/>
            <a:ext cx="5249008" cy="2514951"/>
          </a:xfrm>
          <a:prstGeom prst="rect">
            <a:avLst/>
          </a:prstGeom>
          <a:noFill/>
          <a:ln>
            <a:noFill/>
          </a:ln>
        </p:spPr>
      </p:pic>
      <p:pic>
        <p:nvPicPr>
          <p:cNvPr id="320" name="Google Shape;320;p29"/>
          <p:cNvPicPr preferRelativeResize="0"/>
          <p:nvPr/>
        </p:nvPicPr>
        <p:blipFill rotWithShape="1">
          <a:blip r:embed="rId4">
            <a:alphaModFix/>
          </a:blip>
          <a:srcRect/>
          <a:stretch/>
        </p:blipFill>
        <p:spPr>
          <a:xfrm>
            <a:off x="5752136" y="2297737"/>
            <a:ext cx="6820852" cy="2400635"/>
          </a:xfrm>
          <a:prstGeom prst="rect">
            <a:avLst/>
          </a:prstGeom>
          <a:noFill/>
          <a:ln>
            <a:noFill/>
          </a:ln>
        </p:spPr>
      </p:pic>
      <p:pic>
        <p:nvPicPr>
          <p:cNvPr id="321" name="Google Shape;321;p29"/>
          <p:cNvPicPr preferRelativeResize="0"/>
          <p:nvPr/>
        </p:nvPicPr>
        <p:blipFill rotWithShape="1">
          <a:blip r:embed="rId5">
            <a:alphaModFix/>
          </a:blip>
          <a:srcRect/>
          <a:stretch/>
        </p:blipFill>
        <p:spPr>
          <a:xfrm>
            <a:off x="1595341" y="3515728"/>
            <a:ext cx="4706007" cy="3086531"/>
          </a:xfrm>
          <a:prstGeom prst="rect">
            <a:avLst/>
          </a:prstGeom>
          <a:noFill/>
          <a:ln>
            <a:noFill/>
          </a:ln>
        </p:spPr>
      </p:pic>
      <p:sp>
        <p:nvSpPr>
          <p:cNvPr id="322" name="Google Shape;322;p29"/>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[13</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Limited SQL Client Options</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0"/>
          <p:cNvSpPr txBox="1"/>
          <p:nvPr/>
        </p:nvSpPr>
        <p:spPr>
          <a:xfrm>
            <a:off x="530645" y="1338724"/>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800" b="1" i="0" u="none" strike="noStrike" cap="none">
                <a:solidFill>
                  <a:schemeClr val="lt1"/>
                </a:solidFill>
                <a:latin typeface="Calibri"/>
                <a:ea typeface="Calibri"/>
                <a:cs typeface="Calibri"/>
                <a:sym typeface="Calibri"/>
              </a:rPr>
              <a:t>You can’t really modify encrypted </a:t>
            </a:r>
            <a:r>
              <a:rPr lang="en-US" sz="1800" b="1">
                <a:solidFill>
                  <a:schemeClr val="lt1"/>
                </a:solidFill>
                <a:latin typeface="Calibri"/>
                <a:ea typeface="Calibri"/>
                <a:cs typeface="Calibri"/>
                <a:sym typeface="Calibri"/>
              </a:rPr>
              <a:t>values </a:t>
            </a:r>
            <a:r>
              <a:rPr lang="en-US" sz="1800" b="1" i="0" u="none" strike="noStrike" cap="none">
                <a:solidFill>
                  <a:schemeClr val="lt1"/>
                </a:solidFill>
                <a:latin typeface="Calibri"/>
                <a:ea typeface="Calibri"/>
                <a:cs typeface="Calibri"/>
                <a:sym typeface="Calibri"/>
              </a:rPr>
              <a:t>on the database side (sprocs, triggers, adhoc queries), but at least you can NULL-out values and move them within the database. </a:t>
            </a:r>
            <a:endParaRPr/>
          </a:p>
          <a:p>
            <a:pPr marL="0" marR="0" lvl="0" indent="0" algn="l" rtl="0">
              <a:lnSpc>
                <a:spcPct val="120000"/>
              </a:lnSpc>
              <a:spcBef>
                <a:spcPts val="0"/>
              </a:spcBef>
              <a:spcAft>
                <a:spcPts val="0"/>
              </a:spcAft>
              <a:buNone/>
            </a:pPr>
            <a:r>
              <a:rPr lang="en-US" sz="1800" b="1" i="0" u="none" strike="noStrike" cap="none">
                <a:solidFill>
                  <a:schemeClr val="lt1"/>
                </a:solidFill>
                <a:latin typeface="Calibri"/>
                <a:ea typeface="Calibri"/>
                <a:cs typeface="Calibri"/>
                <a:sym typeface="Calibri"/>
              </a:rPr>
              <a:t>No computed columns, no constraints, etc.</a:t>
            </a:r>
            <a:endParaRPr/>
          </a:p>
          <a:p>
            <a:pPr marL="0" marR="0" lvl="0" indent="0" algn="l" rtl="0">
              <a:lnSpc>
                <a:spcPct val="120000"/>
              </a:lnSpc>
              <a:spcBef>
                <a:spcPts val="0"/>
              </a:spcBef>
              <a:spcAft>
                <a:spcPts val="0"/>
              </a:spcAft>
              <a:buNone/>
            </a:pPr>
            <a:r>
              <a:rPr lang="en-US" sz="1800" b="1" i="0" u="none" strike="noStrike" cap="none">
                <a:solidFill>
                  <a:schemeClr val="lt1"/>
                </a:solidFill>
                <a:latin typeface="Calibri"/>
                <a:ea typeface="Calibri"/>
                <a:cs typeface="Calibri"/>
                <a:sym typeface="Calibri"/>
              </a:rPr>
              <a:t>No FOR XML, FOR JSON.</a:t>
            </a:r>
            <a:endParaRPr sz="1800" b="1" i="0" u="none" strike="noStrike" cap="none">
              <a:solidFill>
                <a:schemeClr val="lt1"/>
              </a:solidFill>
              <a:latin typeface="Calibri"/>
              <a:ea typeface="Calibri"/>
              <a:cs typeface="Calibri"/>
              <a:sym typeface="Calibri"/>
            </a:endParaRPr>
          </a:p>
        </p:txBody>
      </p:sp>
      <p:sp>
        <p:nvSpPr>
          <p:cNvPr id="328" name="Google Shape;328;p30"/>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[14</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Limited Data Modification Options</a:t>
            </a:r>
            <a:endParaRPr sz="3200">
              <a:latin typeface="Calibri"/>
              <a:ea typeface="Calibri"/>
              <a:cs typeface="Calibri"/>
              <a:sym typeface="Calibri"/>
            </a:endParaRPr>
          </a:p>
        </p:txBody>
      </p:sp>
      <p:pic>
        <p:nvPicPr>
          <p:cNvPr id="329" name="Google Shape;329;p30"/>
          <p:cNvPicPr preferRelativeResize="0"/>
          <p:nvPr/>
        </p:nvPicPr>
        <p:blipFill>
          <a:blip r:embed="rId3">
            <a:alphaModFix/>
          </a:blip>
          <a:stretch>
            <a:fillRect/>
          </a:stretch>
        </p:blipFill>
        <p:spPr>
          <a:xfrm>
            <a:off x="867125" y="2919636"/>
            <a:ext cx="8368375" cy="33080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1"/>
          <p:cNvSpPr txBox="1"/>
          <p:nvPr/>
        </p:nvSpPr>
        <p:spPr>
          <a:xfrm>
            <a:off x="530644" y="1017947"/>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800" b="1" i="0" u="none" strike="noStrike" cap="none">
                <a:solidFill>
                  <a:schemeClr val="lt1"/>
                </a:solidFill>
                <a:latin typeface="Calibri"/>
                <a:ea typeface="Calibri"/>
                <a:cs typeface="Calibri"/>
                <a:sym typeface="Calibri"/>
              </a:rPr>
              <a:t>Encrypted values take more space, compression is useless</a:t>
            </a:r>
            <a:endParaRPr/>
          </a:p>
        </p:txBody>
      </p:sp>
      <p:pic>
        <p:nvPicPr>
          <p:cNvPr id="335" name="Google Shape;335;p31"/>
          <p:cNvPicPr preferRelativeResize="0"/>
          <p:nvPr/>
        </p:nvPicPr>
        <p:blipFill rotWithShape="1">
          <a:blip r:embed="rId3">
            <a:alphaModFix/>
          </a:blip>
          <a:srcRect/>
          <a:stretch/>
        </p:blipFill>
        <p:spPr>
          <a:xfrm>
            <a:off x="2144450" y="1473649"/>
            <a:ext cx="6528349" cy="5089024"/>
          </a:xfrm>
          <a:prstGeom prst="rect">
            <a:avLst/>
          </a:prstGeom>
          <a:noFill/>
          <a:ln>
            <a:noFill/>
          </a:ln>
        </p:spPr>
      </p:pic>
      <p:sp>
        <p:nvSpPr>
          <p:cNvPr id="336" name="Google Shape;336;p31"/>
          <p:cNvSpPr txBox="1">
            <a:spLocks noGrp="1"/>
          </p:cNvSpPr>
          <p:nvPr>
            <p:ph type="ctrTitle"/>
          </p:nvPr>
        </p:nvSpPr>
        <p:spPr>
          <a:xfrm>
            <a:off x="426551" y="391828"/>
            <a:ext cx="11514900" cy="67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[15</a:t>
            </a:r>
            <a:r>
              <a:rPr lang="en-US" sz="3200" b="1">
                <a:latin typeface="Calibri"/>
                <a:ea typeface="Calibri"/>
                <a:cs typeface="Calibri"/>
                <a:sym typeface="Calibri"/>
              </a:rPr>
              <a:t>/1</a:t>
            </a:r>
            <a:r>
              <a:rPr lang="en-US" sz="3200">
                <a:latin typeface="Calibri"/>
                <a:ea typeface="Calibri"/>
                <a:cs typeface="Calibri"/>
                <a:sym typeface="Calibri"/>
              </a:rPr>
              <a:t>5]</a:t>
            </a:r>
            <a:r>
              <a:rPr lang="en-US" sz="3200" b="1">
                <a:latin typeface="Calibri"/>
                <a:ea typeface="Calibri"/>
                <a:cs typeface="Calibri"/>
                <a:sym typeface="Calibri"/>
              </a:rPr>
              <a:t> Challenges</a:t>
            </a:r>
            <a:r>
              <a:rPr lang="en-US" sz="3200">
                <a:latin typeface="Calibri"/>
                <a:ea typeface="Calibri"/>
                <a:cs typeface="Calibri"/>
                <a:sym typeface="Calibri"/>
              </a:rPr>
              <a:t> - Data Size</a:t>
            </a:r>
            <a:endParaRPr sz="3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r>
              <a:rPr lang="en-US" sz="4800"/>
              <a:t>Content</a:t>
            </a:r>
            <a:endParaRPr/>
          </a:p>
        </p:txBody>
      </p:sp>
      <p:sp>
        <p:nvSpPr>
          <p:cNvPr id="162" name="Google Shape;162;p5"/>
          <p:cNvSpPr txBox="1"/>
          <p:nvPr/>
        </p:nvSpPr>
        <p:spPr>
          <a:xfrm>
            <a:off x="424543" y="1493134"/>
            <a:ext cx="11555254" cy="4363656"/>
          </a:xfrm>
          <a:prstGeom prst="rect">
            <a:avLst/>
          </a:prstGeom>
          <a:noFill/>
          <a:ln>
            <a:noFill/>
          </a:ln>
        </p:spPr>
        <p:txBody>
          <a:bodyPr spcFirstLastPara="1" wrap="square" lIns="91425" tIns="45700" rIns="91425" bIns="45700" anchor="t" anchorCtr="0">
            <a:normAutofit/>
          </a:bodyPr>
          <a:lstStyle/>
          <a:p>
            <a:pPr marL="457200" marR="0" lvl="0" indent="-381000" algn="l" rtl="0">
              <a:lnSpc>
                <a:spcPct val="120000"/>
              </a:lnSpc>
              <a:spcBef>
                <a:spcPts val="0"/>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Glassdoor environment and why did we choose Always Encrypted?</a:t>
            </a:r>
            <a:endParaRPr sz="2400" b="1">
              <a:solidFill>
                <a:schemeClr val="lt1"/>
              </a:solidFill>
              <a:latin typeface="Calibri"/>
              <a:ea typeface="Calibri"/>
              <a:cs typeface="Calibri"/>
              <a:sym typeface="Calibri"/>
            </a:endParaRPr>
          </a:p>
          <a:p>
            <a:pPr marL="457200" marR="0" lvl="0" indent="-381000" algn="l" rtl="0">
              <a:lnSpc>
                <a:spcPct val="120000"/>
              </a:lnSpc>
              <a:spcBef>
                <a:spcPts val="0"/>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How does Always Encrypted work?</a:t>
            </a:r>
            <a:endParaRPr sz="2400" b="1">
              <a:solidFill>
                <a:schemeClr val="lt1"/>
              </a:solidFill>
              <a:latin typeface="Calibri"/>
              <a:ea typeface="Calibri"/>
              <a:cs typeface="Calibri"/>
              <a:sym typeface="Calibri"/>
            </a:endParaRPr>
          </a:p>
          <a:p>
            <a:pPr marL="457200" marR="0" lvl="0" indent="-381000" algn="l" rtl="0">
              <a:lnSpc>
                <a:spcPct val="120000"/>
              </a:lnSpc>
              <a:spcBef>
                <a:spcPts val="0"/>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15 challenges we’ve faced.</a:t>
            </a:r>
            <a:endParaRPr sz="2400" b="1">
              <a:solidFill>
                <a:schemeClr val="lt1"/>
              </a:solidFill>
              <a:latin typeface="Calibri"/>
              <a:ea typeface="Calibri"/>
              <a:cs typeface="Calibri"/>
              <a:sym typeface="Calibri"/>
            </a:endParaRPr>
          </a:p>
          <a:p>
            <a:pPr marL="457200" marR="0" lvl="0" indent="-381000" algn="l" rtl="0">
              <a:lnSpc>
                <a:spcPct val="120000"/>
              </a:lnSpc>
              <a:spcBef>
                <a:spcPts val="0"/>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Our solution for a key management.</a:t>
            </a:r>
            <a:endParaRPr sz="2400" b="1">
              <a:solidFill>
                <a:schemeClr val="lt1"/>
              </a:solidFill>
              <a:latin typeface="Calibri"/>
              <a:ea typeface="Calibri"/>
              <a:cs typeface="Calibri"/>
              <a:sym typeface="Calibri"/>
            </a:endParaRPr>
          </a:p>
          <a:p>
            <a:pPr marL="457200" marR="0" lvl="0" indent="-381000" algn="l" rtl="0">
              <a:lnSpc>
                <a:spcPct val="120000"/>
              </a:lnSpc>
              <a:spcBef>
                <a:spcPts val="0"/>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Production rollout scenarios.</a:t>
            </a:r>
            <a:endParaRPr sz="2400" b="1">
              <a:solidFill>
                <a:schemeClr val="lt1"/>
              </a:solidFill>
              <a:latin typeface="Calibri"/>
              <a:ea typeface="Calibri"/>
              <a:cs typeface="Calibri"/>
              <a:sym typeface="Calibri"/>
            </a:endParaRPr>
          </a:p>
          <a:p>
            <a:pPr marL="457200" marR="0" lvl="0" indent="-381000" algn="l" rtl="0">
              <a:lnSpc>
                <a:spcPct val="120000"/>
              </a:lnSpc>
              <a:spcBef>
                <a:spcPts val="0"/>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Key rotation process.</a:t>
            </a:r>
            <a:endParaRPr sz="2400" b="1">
              <a:solidFill>
                <a:schemeClr val="lt1"/>
              </a:solidFill>
              <a:latin typeface="Calibri"/>
              <a:ea typeface="Calibri"/>
              <a:cs typeface="Calibri"/>
              <a:sym typeface="Calibri"/>
            </a:endParaRPr>
          </a:p>
          <a:p>
            <a:pPr marL="457200" marR="0" lvl="0" indent="-381000" algn="l" rtl="0">
              <a:lnSpc>
                <a:spcPct val="120000"/>
              </a:lnSpc>
              <a:spcBef>
                <a:spcPts val="0"/>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Change management considerations.</a:t>
            </a:r>
            <a:endParaRPr sz="24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4000" b="1">
                <a:latin typeface="Calibri"/>
                <a:ea typeface="Calibri"/>
                <a:cs typeface="Calibri"/>
                <a:sym typeface="Calibri"/>
              </a:rPr>
              <a:t>How </a:t>
            </a:r>
            <a:r>
              <a:rPr lang="en-US" sz="4000">
                <a:latin typeface="Calibri"/>
                <a:ea typeface="Calibri"/>
                <a:cs typeface="Calibri"/>
                <a:sym typeface="Calibri"/>
              </a:rPr>
              <a:t>W</a:t>
            </a:r>
            <a:r>
              <a:rPr lang="en-US" sz="4000" b="1">
                <a:latin typeface="Calibri"/>
                <a:ea typeface="Calibri"/>
                <a:cs typeface="Calibri"/>
                <a:sym typeface="Calibri"/>
              </a:rPr>
              <a:t>e </a:t>
            </a:r>
            <a:r>
              <a:rPr lang="en-US" sz="4000">
                <a:latin typeface="Calibri"/>
                <a:ea typeface="Calibri"/>
                <a:cs typeface="Calibri"/>
                <a:sym typeface="Calibri"/>
              </a:rPr>
              <a:t>M</a:t>
            </a:r>
            <a:r>
              <a:rPr lang="en-US" sz="4000" b="1">
                <a:latin typeface="Calibri"/>
                <a:ea typeface="Calibri"/>
                <a:cs typeface="Calibri"/>
                <a:sym typeface="Calibri"/>
              </a:rPr>
              <a:t>ade </a:t>
            </a:r>
            <a:r>
              <a:rPr lang="en-US" sz="4000">
                <a:latin typeface="Calibri"/>
                <a:ea typeface="Calibri"/>
                <a:cs typeface="Calibri"/>
                <a:sym typeface="Calibri"/>
              </a:rPr>
              <a:t>I</a:t>
            </a:r>
            <a:r>
              <a:rPr lang="en-US" sz="4000" b="1">
                <a:latin typeface="Calibri"/>
                <a:ea typeface="Calibri"/>
                <a:cs typeface="Calibri"/>
                <a:sym typeface="Calibri"/>
              </a:rPr>
              <a:t>t </a:t>
            </a:r>
            <a:r>
              <a:rPr lang="en-US" sz="4000">
                <a:latin typeface="Calibri"/>
                <a:ea typeface="Calibri"/>
                <a:cs typeface="Calibri"/>
                <a:sym typeface="Calibri"/>
              </a:rPr>
              <a:t>W</a:t>
            </a:r>
            <a:r>
              <a:rPr lang="en-US" sz="4000" b="1">
                <a:latin typeface="Calibri"/>
                <a:ea typeface="Calibri"/>
                <a:cs typeface="Calibri"/>
                <a:sym typeface="Calibri"/>
              </a:rPr>
              <a:t>ork in </a:t>
            </a:r>
            <a:r>
              <a:rPr lang="en-US" sz="4000">
                <a:latin typeface="Calibri"/>
                <a:ea typeface="Calibri"/>
                <a:cs typeface="Calibri"/>
                <a:sym typeface="Calibri"/>
              </a:rPr>
              <a:t>O</a:t>
            </a:r>
            <a:r>
              <a:rPr lang="en-US" sz="4000" b="1">
                <a:latin typeface="Calibri"/>
                <a:ea typeface="Calibri"/>
                <a:cs typeface="Calibri"/>
                <a:sym typeface="Calibri"/>
              </a:rPr>
              <a:t>ur </a:t>
            </a:r>
            <a:r>
              <a:rPr lang="en-US" sz="4000">
                <a:latin typeface="Calibri"/>
                <a:ea typeface="Calibri"/>
                <a:cs typeface="Calibri"/>
                <a:sym typeface="Calibri"/>
              </a:rPr>
              <a:t>E</a:t>
            </a:r>
            <a:r>
              <a:rPr lang="en-US" sz="4000" b="1">
                <a:latin typeface="Calibri"/>
                <a:ea typeface="Calibri"/>
                <a:cs typeface="Calibri"/>
                <a:sym typeface="Calibri"/>
              </a:rPr>
              <a:t>nvironment?</a:t>
            </a:r>
            <a:endParaRPr sz="4000">
              <a:latin typeface="Calibri"/>
              <a:ea typeface="Calibri"/>
              <a:cs typeface="Calibri"/>
              <a:sym typeface="Calibri"/>
            </a:endParaRPr>
          </a:p>
        </p:txBody>
      </p:sp>
      <p:sp>
        <p:nvSpPr>
          <p:cNvPr id="342" name="Google Shape;342;p32"/>
          <p:cNvSpPr txBox="1"/>
          <p:nvPr/>
        </p:nvSpPr>
        <p:spPr>
          <a:xfrm>
            <a:off x="464825" y="1136625"/>
            <a:ext cx="11130600" cy="50145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800" b="0" i="0" u="none" strike="noStrike" cap="none">
                <a:solidFill>
                  <a:schemeClr val="lt1"/>
                </a:solidFill>
                <a:latin typeface="Calibri"/>
                <a:ea typeface="Calibri"/>
                <a:cs typeface="Calibri"/>
                <a:sym typeface="Calibri"/>
              </a:rPr>
              <a:t>Keys are generated in SSMS or PowerShell as usua</a:t>
            </a:r>
            <a:r>
              <a:rPr lang="en-US" sz="1800">
                <a:solidFill>
                  <a:schemeClr val="lt1"/>
                </a:solidFill>
                <a:latin typeface="Calibri"/>
                <a:ea typeface="Calibri"/>
                <a:cs typeface="Calibri"/>
                <a:sym typeface="Calibri"/>
              </a:rPr>
              <a:t>l</a:t>
            </a:r>
            <a:r>
              <a:rPr lang="en-US" sz="1800" b="0" i="0" u="none" strike="noStrike" cap="none">
                <a:solidFill>
                  <a:schemeClr val="lt1"/>
                </a:solidFill>
                <a:latin typeface="Calibri"/>
                <a:ea typeface="Calibri"/>
                <a:cs typeface="Calibri"/>
                <a:sym typeface="Calibri"/>
              </a:rPr>
              <a:t>, originally stored in the Windows Certificate store</a:t>
            </a:r>
            <a:endParaRPr/>
          </a:p>
          <a:p>
            <a:pPr marL="0" marR="0" lvl="0" indent="0" algn="l" rtl="0">
              <a:lnSpc>
                <a:spcPct val="120000"/>
              </a:lnSpc>
              <a:spcBef>
                <a:spcPts val="0"/>
              </a:spcBef>
              <a:spcAft>
                <a:spcPts val="0"/>
              </a:spcAft>
              <a:buNone/>
            </a:pPr>
            <a:r>
              <a:rPr lang="en-US" sz="1800" b="0" i="0" u="none" strike="noStrike" cap="none">
                <a:solidFill>
                  <a:schemeClr val="lt1"/>
                </a:solidFill>
                <a:latin typeface="Calibri"/>
                <a:ea typeface="Calibri"/>
                <a:cs typeface="Calibri"/>
                <a:sym typeface="Calibri"/>
              </a:rPr>
              <a:t>Us</a:t>
            </a:r>
            <a:r>
              <a:rPr lang="en-US" sz="1800">
                <a:solidFill>
                  <a:schemeClr val="lt1"/>
                </a:solidFill>
                <a:latin typeface="Calibri"/>
                <a:ea typeface="Calibri"/>
                <a:cs typeface="Calibri"/>
                <a:sym typeface="Calibri"/>
              </a:rPr>
              <a:t>e custom key store provider in JAVA: </a:t>
            </a:r>
            <a:endParaRPr sz="1800">
              <a:solidFill>
                <a:schemeClr val="lt1"/>
              </a:solidFill>
              <a:latin typeface="Calibri"/>
              <a:ea typeface="Calibri"/>
              <a:cs typeface="Calibri"/>
              <a:sym typeface="Calibri"/>
            </a:endParaRPr>
          </a:p>
          <a:p>
            <a:pPr marL="914400" marR="0" lvl="1" indent="-342900" algn="l" rtl="0">
              <a:lnSpc>
                <a:spcPct val="120000"/>
              </a:lnSpc>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Pretending to be the default MSSQL_CERTIFICATE_STORE key store provider </a:t>
            </a:r>
            <a:endParaRPr sz="1800">
              <a:solidFill>
                <a:schemeClr val="lt1"/>
              </a:solidFill>
              <a:latin typeface="Calibri"/>
              <a:ea typeface="Calibri"/>
              <a:cs typeface="Calibri"/>
              <a:sym typeface="Calibri"/>
            </a:endParaRPr>
          </a:p>
          <a:p>
            <a:pPr marL="914400" marR="0" lvl="1" indent="-342900" algn="l" rtl="0">
              <a:lnSpc>
                <a:spcPct val="120000"/>
              </a:lnSpc>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Use the given key path to get actual value from our secrets store</a:t>
            </a:r>
            <a:endParaRPr sz="1800">
              <a:solidFill>
                <a:schemeClr val="lt1"/>
              </a:solidFill>
              <a:latin typeface="Calibri"/>
              <a:ea typeface="Calibri"/>
              <a:cs typeface="Calibri"/>
              <a:sym typeface="Calibri"/>
            </a:endParaRPr>
          </a:p>
          <a:p>
            <a:pPr marL="285750" marR="0" lvl="0" indent="-171450" algn="l" rtl="0">
              <a:lnSpc>
                <a:spcPct val="120000"/>
              </a:lnSpc>
              <a:spcBef>
                <a:spcPts val="0"/>
              </a:spcBef>
              <a:spcAft>
                <a:spcPts val="0"/>
              </a:spcAft>
              <a:buClr>
                <a:schemeClr val="lt1"/>
              </a:buClr>
              <a:buSzPts val="1800"/>
              <a:buFont typeface="Arial"/>
              <a:buNone/>
            </a:pPr>
            <a:endParaRPr sz="1800" b="0" i="0" u="none" strike="noStrike" cap="none">
              <a:solidFill>
                <a:schemeClr val="lt1"/>
              </a:solidFill>
              <a:latin typeface="Calibri"/>
              <a:ea typeface="Calibri"/>
              <a:cs typeface="Calibri"/>
              <a:sym typeface="Calibri"/>
            </a:endParaRPr>
          </a:p>
          <a:p>
            <a:pPr marL="285750" marR="0" lvl="0" indent="-285750" algn="l" rtl="0">
              <a:lnSpc>
                <a:spcPct val="120000"/>
              </a:lnSpc>
              <a:spcBef>
                <a:spcPts val="0"/>
              </a:spcBef>
              <a:spcAft>
                <a:spcPts val="0"/>
              </a:spcAft>
              <a:buClr>
                <a:schemeClr val="lt1"/>
              </a:buClr>
              <a:buSzPts val="1800"/>
              <a:buFont typeface="Arial"/>
              <a:buChar char="•"/>
            </a:pPr>
            <a:r>
              <a:rPr lang="en-US" sz="1800" b="0" i="0" u="none" strike="noStrike" cap="none">
                <a:solidFill>
                  <a:schemeClr val="lt1"/>
                </a:solidFill>
                <a:latin typeface="Calibri"/>
                <a:ea typeface="Calibri"/>
                <a:cs typeface="Calibri"/>
                <a:sym typeface="Calibri"/>
              </a:rPr>
              <a:t>Benefits:</a:t>
            </a:r>
            <a:endParaRPr/>
          </a:p>
          <a:p>
            <a:pPr marL="742950" marR="0" lvl="1" indent="-285750" algn="l" rtl="0">
              <a:lnSpc>
                <a:spcPct val="90000"/>
              </a:lnSpc>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Works well with</a:t>
            </a:r>
            <a:r>
              <a:rPr lang="en-US" sz="1800" b="0" i="0" u="none" strike="noStrike" cap="none">
                <a:solidFill>
                  <a:schemeClr val="lt1"/>
                </a:solidFill>
                <a:latin typeface="Calibri"/>
                <a:ea typeface="Calibri"/>
                <a:cs typeface="Calibri"/>
                <a:sym typeface="Calibri"/>
              </a:rPr>
              <a:t> our-own secret</a:t>
            </a:r>
            <a:r>
              <a:rPr lang="en-US" sz="1800">
                <a:solidFill>
                  <a:schemeClr val="lt1"/>
                </a:solidFill>
                <a:latin typeface="Calibri"/>
                <a:ea typeface="Calibri"/>
                <a:cs typeface="Calibri"/>
                <a:sym typeface="Calibri"/>
              </a:rPr>
              <a:t>s </a:t>
            </a:r>
            <a:r>
              <a:rPr lang="en-US" sz="1800" b="0" i="0" u="none" strike="noStrike" cap="none">
                <a:solidFill>
                  <a:schemeClr val="lt1"/>
                </a:solidFill>
                <a:latin typeface="Calibri"/>
                <a:ea typeface="Calibri"/>
                <a:cs typeface="Calibri"/>
                <a:sym typeface="Calibri"/>
              </a:rPr>
              <a:t>store</a:t>
            </a:r>
            <a:endParaRPr sz="1800">
              <a:solidFill>
                <a:schemeClr val="lt1"/>
              </a:solidFill>
              <a:latin typeface="Calibri"/>
              <a:ea typeface="Calibri"/>
              <a:cs typeface="Calibri"/>
              <a:sym typeface="Calibri"/>
            </a:endParaRPr>
          </a:p>
          <a:p>
            <a:pPr marL="742950" marR="0" lvl="1" indent="-285750" algn="l" rtl="0">
              <a:lnSpc>
                <a:spcPct val="90000"/>
              </a:lnSpc>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Centralized key storage and t</a:t>
            </a:r>
            <a:r>
              <a:rPr lang="en-US" sz="1800" b="0" i="0" u="none" strike="noStrike" cap="none">
                <a:solidFill>
                  <a:schemeClr val="lt1"/>
                </a:solidFill>
                <a:latin typeface="Calibri"/>
                <a:ea typeface="Calibri"/>
                <a:cs typeface="Calibri"/>
                <a:sym typeface="Calibri"/>
              </a:rPr>
              <a:t>ight security around </a:t>
            </a:r>
            <a:r>
              <a:rPr lang="en-US" sz="1800">
                <a:solidFill>
                  <a:schemeClr val="lt1"/>
                </a:solidFill>
                <a:latin typeface="Calibri"/>
                <a:ea typeface="Calibri"/>
                <a:cs typeface="Calibri"/>
                <a:sym typeface="Calibri"/>
              </a:rPr>
              <a:t>who can </a:t>
            </a:r>
            <a:r>
              <a:rPr lang="en-US" sz="1800" b="0" i="0" u="none" strike="noStrike" cap="none">
                <a:solidFill>
                  <a:schemeClr val="lt1"/>
                </a:solidFill>
                <a:latin typeface="Calibri"/>
                <a:ea typeface="Calibri"/>
                <a:cs typeface="Calibri"/>
                <a:sym typeface="Calibri"/>
              </a:rPr>
              <a:t>access it</a:t>
            </a:r>
            <a:endParaRPr/>
          </a:p>
          <a:p>
            <a:pPr marL="742950" marR="0" lvl="1" indent="-285750" algn="l" rtl="0">
              <a:lnSpc>
                <a:spcPct val="90000"/>
              </a:lnSpc>
              <a:spcBef>
                <a:spcPts val="0"/>
              </a:spcBef>
              <a:spcAft>
                <a:spcPts val="0"/>
              </a:spcAft>
              <a:buClr>
                <a:schemeClr val="lt1"/>
              </a:buClr>
              <a:buSzPts val="1800"/>
              <a:buFont typeface="Arial"/>
              <a:buChar char="•"/>
            </a:pPr>
            <a:r>
              <a:rPr lang="en-US" sz="1800" b="0" i="0" u="none" strike="noStrike" cap="none">
                <a:solidFill>
                  <a:schemeClr val="lt1"/>
                </a:solidFill>
                <a:latin typeface="Calibri"/>
                <a:ea typeface="Calibri"/>
                <a:cs typeface="Calibri"/>
                <a:sym typeface="Calibri"/>
              </a:rPr>
              <a:t>Works in Hybrid environment without Azure Key Vault</a:t>
            </a:r>
            <a:endParaRPr/>
          </a:p>
          <a:p>
            <a:pPr marL="742950" marR="0" lvl="1" indent="-285750" algn="l" rtl="0">
              <a:lnSpc>
                <a:spcPct val="90000"/>
              </a:lnSpc>
              <a:spcBef>
                <a:spcPts val="0"/>
              </a:spcBef>
              <a:spcAft>
                <a:spcPts val="0"/>
              </a:spcAft>
              <a:buClr>
                <a:schemeClr val="lt1"/>
              </a:buClr>
              <a:buSzPts val="1800"/>
              <a:buFont typeface="Arial"/>
              <a:buChar char="•"/>
            </a:pPr>
            <a:r>
              <a:rPr lang="en-US" sz="1800" b="0" i="0" u="none" strike="noStrike" cap="none">
                <a:solidFill>
                  <a:schemeClr val="lt1"/>
                </a:solidFill>
                <a:latin typeface="Calibri"/>
                <a:ea typeface="Calibri"/>
                <a:cs typeface="Calibri"/>
                <a:sym typeface="Calibri"/>
              </a:rPr>
              <a:t>Extra complexity makes it a bit harder to access data:</a:t>
            </a:r>
            <a:endParaRPr/>
          </a:p>
          <a:p>
            <a:pPr marL="1200150" marR="0" lvl="2" indent="-285750" algn="l" rtl="0">
              <a:lnSpc>
                <a:spcPct val="90000"/>
              </a:lnSpc>
              <a:spcBef>
                <a:spcPts val="0"/>
              </a:spcBef>
              <a:spcAft>
                <a:spcPts val="0"/>
              </a:spcAft>
              <a:buClr>
                <a:schemeClr val="lt1"/>
              </a:buClr>
              <a:buSzPts val="1800"/>
              <a:buFont typeface="Arial"/>
              <a:buChar char="•"/>
            </a:pPr>
            <a:r>
              <a:rPr lang="en-US" sz="1800" b="0" i="0" u="none" strike="noStrike" cap="none">
                <a:solidFill>
                  <a:schemeClr val="lt1"/>
                </a:solidFill>
                <a:latin typeface="Calibri"/>
                <a:ea typeface="Calibri"/>
                <a:cs typeface="Calibri"/>
                <a:sym typeface="Calibri"/>
              </a:rPr>
              <a:t>Glassdoor specific shared java library must be used to access encrypted data</a:t>
            </a:r>
            <a:endParaRPr sz="1800" b="0" i="0" u="none" strike="noStrike" cap="none">
              <a:solidFill>
                <a:schemeClr val="lt1"/>
              </a:solidFill>
              <a:latin typeface="Calibri"/>
              <a:ea typeface="Calibri"/>
              <a:cs typeface="Calibri"/>
              <a:sym typeface="Calibri"/>
            </a:endParaRPr>
          </a:p>
          <a:p>
            <a:pPr marL="1200150" marR="0" lvl="2" indent="-285750" algn="l" rtl="0">
              <a:lnSpc>
                <a:spcPct val="90000"/>
              </a:lnSpc>
              <a:spcBef>
                <a:spcPts val="0"/>
              </a:spcBef>
              <a:spcAft>
                <a:spcPts val="0"/>
              </a:spcAft>
              <a:buClr>
                <a:schemeClr val="lt1"/>
              </a:buClr>
              <a:buSzPts val="1800"/>
              <a:buFont typeface="Arial"/>
              <a:buChar char="•"/>
            </a:pPr>
            <a:r>
              <a:rPr lang="en-US" sz="1800" b="0" i="0" u="none" strike="noStrike" cap="none">
                <a:solidFill>
                  <a:schemeClr val="lt1"/>
                </a:solidFill>
                <a:latin typeface="Calibri"/>
                <a:ea typeface="Calibri"/>
                <a:cs typeface="Calibri"/>
                <a:sym typeface="Calibri"/>
              </a:rPr>
              <a:t>Lesser chances to leak data by mistake </a:t>
            </a:r>
            <a:endParaRPr/>
          </a:p>
          <a:p>
            <a:pPr marL="1200150" marR="0" lvl="2" indent="-171450" algn="l" rtl="0">
              <a:lnSpc>
                <a:spcPct val="90000"/>
              </a:lnSpc>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l" rtl="0">
              <a:lnSpc>
                <a:spcPct val="120000"/>
              </a:lnSpc>
              <a:spcBef>
                <a:spcPts val="0"/>
              </a:spcBef>
              <a:spcAft>
                <a:spcPts val="0"/>
              </a:spcAft>
              <a:buNone/>
            </a:pPr>
            <a:r>
              <a:rPr lang="en-US" sz="1848" b="0" i="0" u="sng" strike="noStrike" cap="none">
                <a:solidFill>
                  <a:schemeClr val="lt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Doc: Implementing a custom column master key store provider</a:t>
            </a:r>
            <a:r>
              <a:rPr lang="en-US" sz="1848">
                <a:solidFill>
                  <a:schemeClr val="lt1"/>
                </a:solidFill>
                <a:latin typeface="Calibri"/>
                <a:ea typeface="Calibri"/>
                <a:cs typeface="Calibri"/>
                <a:sym typeface="Calibri"/>
              </a:rPr>
              <a:t/>
            </a:r>
            <a:br>
              <a:rPr lang="en-US" sz="1848">
                <a:solidFill>
                  <a:schemeClr val="lt1"/>
                </a:solidFill>
                <a:latin typeface="Calibri"/>
                <a:ea typeface="Calibri"/>
                <a:cs typeface="Calibri"/>
                <a:sym typeface="Calibri"/>
              </a:rPr>
            </a:br>
            <a:r>
              <a:rPr lang="en-US" sz="1848">
                <a:solidFill>
                  <a:schemeClr val="lt1"/>
                </a:solidFill>
                <a:latin typeface="Calibri"/>
                <a:ea typeface="Calibri"/>
                <a:cs typeface="Calibri"/>
                <a:sym typeface="Calibri"/>
              </a:rPr>
              <a:t>https://learn.microsoft.com/en-us/sql/relational-databases/security/encryption/develop-using-always-encrypted-with-net-framework-data-provider#implementing-a-custom-column-master-key-store-provider</a:t>
            </a:r>
            <a:endParaRPr sz="1848"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3"/>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4700" b="1">
                <a:latin typeface="Calibri"/>
                <a:ea typeface="Calibri"/>
                <a:cs typeface="Calibri"/>
                <a:sym typeface="Calibri"/>
              </a:rPr>
              <a:t>Production Rollout - A High-</a:t>
            </a:r>
            <a:r>
              <a:rPr lang="en-US" sz="4700">
                <a:latin typeface="Calibri"/>
                <a:ea typeface="Calibri"/>
                <a:cs typeface="Calibri"/>
                <a:sym typeface="Calibri"/>
              </a:rPr>
              <a:t>L</a:t>
            </a:r>
            <a:r>
              <a:rPr lang="en-US" sz="4700" b="1">
                <a:latin typeface="Calibri"/>
                <a:ea typeface="Calibri"/>
                <a:cs typeface="Calibri"/>
                <a:sym typeface="Calibri"/>
              </a:rPr>
              <a:t>evel Plan</a:t>
            </a:r>
            <a:endParaRPr sz="4700">
              <a:latin typeface="Calibri"/>
              <a:ea typeface="Calibri"/>
              <a:cs typeface="Calibri"/>
              <a:sym typeface="Calibri"/>
            </a:endParaRPr>
          </a:p>
        </p:txBody>
      </p:sp>
      <p:sp>
        <p:nvSpPr>
          <p:cNvPr id="348" name="Google Shape;348;p33"/>
          <p:cNvSpPr txBox="1"/>
          <p:nvPr/>
        </p:nvSpPr>
        <p:spPr>
          <a:xfrm>
            <a:off x="636746" y="1493134"/>
            <a:ext cx="11130711" cy="4363656"/>
          </a:xfrm>
          <a:prstGeom prst="rect">
            <a:avLst/>
          </a:prstGeom>
          <a:noFill/>
          <a:ln>
            <a:noFill/>
          </a:ln>
        </p:spPr>
        <p:txBody>
          <a:bodyPr spcFirstLastPara="1" wrap="square" lIns="91425" tIns="45700" rIns="91425" bIns="45700" anchor="t" anchorCtr="0">
            <a:normAutofit/>
          </a:bodyPr>
          <a:lstStyle/>
          <a:p>
            <a:pPr marL="285750" marR="0" lvl="0" indent="-304800" algn="l" rtl="0">
              <a:lnSpc>
                <a:spcPct val="120000"/>
              </a:lnSpc>
              <a:spcBef>
                <a:spcPts val="0"/>
              </a:spcBef>
              <a:spcAft>
                <a:spcPts val="0"/>
              </a:spcAft>
              <a:buClr>
                <a:schemeClr val="lt1"/>
              </a:buClr>
              <a:buSzPts val="2700"/>
              <a:buFont typeface="Arial"/>
              <a:buChar char="•"/>
            </a:pPr>
            <a:r>
              <a:rPr lang="en-US" sz="2700" b="1" i="0" u="none" strike="noStrike" cap="none">
                <a:solidFill>
                  <a:schemeClr val="lt1"/>
                </a:solidFill>
                <a:latin typeface="Calibri"/>
                <a:ea typeface="Calibri"/>
                <a:cs typeface="Calibri"/>
                <a:sym typeface="Calibri"/>
              </a:rPr>
              <a:t>Convert existing key values into uniform shape</a:t>
            </a:r>
            <a:endParaRPr sz="1700"/>
          </a:p>
          <a:p>
            <a:pPr marL="742950" marR="0" lvl="1" indent="-304800" algn="l" rtl="0">
              <a:lnSpc>
                <a:spcPct val="90000"/>
              </a:lnSpc>
              <a:spcBef>
                <a:spcPts val="0"/>
              </a:spcBef>
              <a:spcAft>
                <a:spcPts val="0"/>
              </a:spcAft>
              <a:buClr>
                <a:schemeClr val="lt1"/>
              </a:buClr>
              <a:buSzPts val="2700"/>
              <a:buFont typeface="Arial"/>
              <a:buChar char="•"/>
            </a:pPr>
            <a:r>
              <a:rPr lang="en-US" sz="2700" b="1" i="0" u="none" strike="noStrike" cap="none">
                <a:solidFill>
                  <a:schemeClr val="lt1"/>
                </a:solidFill>
                <a:latin typeface="Calibri"/>
                <a:ea typeface="Calibri"/>
                <a:cs typeface="Calibri"/>
                <a:sym typeface="Calibri"/>
              </a:rPr>
              <a:t>make sure apps are reading/writing values consistently</a:t>
            </a:r>
            <a:endParaRPr sz="1700"/>
          </a:p>
          <a:p>
            <a:pPr marL="285750" marR="0" lvl="0" indent="-304800" algn="l" rtl="0">
              <a:lnSpc>
                <a:spcPct val="120000"/>
              </a:lnSpc>
              <a:spcBef>
                <a:spcPts val="0"/>
              </a:spcBef>
              <a:spcAft>
                <a:spcPts val="0"/>
              </a:spcAft>
              <a:buClr>
                <a:schemeClr val="lt1"/>
              </a:buClr>
              <a:buSzPts val="2700"/>
              <a:buFont typeface="Arial"/>
              <a:buChar char="•"/>
            </a:pPr>
            <a:r>
              <a:rPr lang="en-US" sz="2700" b="1" i="0" u="none" strike="noStrike" cap="none">
                <a:solidFill>
                  <a:schemeClr val="lt1"/>
                </a:solidFill>
                <a:latin typeface="Calibri"/>
                <a:ea typeface="Calibri"/>
                <a:cs typeface="Calibri"/>
                <a:sym typeface="Calibri"/>
              </a:rPr>
              <a:t>Enable encryption support and assess performance impact </a:t>
            </a:r>
            <a:endParaRPr sz="1700"/>
          </a:p>
          <a:p>
            <a:pPr marL="285750" marR="0" lvl="0" indent="-304800" algn="l" rtl="0">
              <a:lnSpc>
                <a:spcPct val="120000"/>
              </a:lnSpc>
              <a:spcBef>
                <a:spcPts val="0"/>
              </a:spcBef>
              <a:spcAft>
                <a:spcPts val="0"/>
              </a:spcAft>
              <a:buClr>
                <a:schemeClr val="lt1"/>
              </a:buClr>
              <a:buSzPts val="2700"/>
              <a:buFont typeface="Arial"/>
              <a:buChar char="•"/>
            </a:pPr>
            <a:r>
              <a:rPr lang="en-US" sz="2700" b="1" i="0" u="none" strike="noStrike" cap="none">
                <a:solidFill>
                  <a:schemeClr val="lt1"/>
                </a:solidFill>
                <a:latin typeface="Calibri"/>
                <a:ea typeface="Calibri"/>
                <a:cs typeface="Calibri"/>
                <a:sym typeface="Calibri"/>
              </a:rPr>
              <a:t>Generate encryption keys and make sure apps can consume it</a:t>
            </a:r>
            <a:endParaRPr sz="1700"/>
          </a:p>
          <a:p>
            <a:pPr marL="742950" marR="0" lvl="1" indent="-304800" algn="l" rtl="0">
              <a:lnSpc>
                <a:spcPct val="90000"/>
              </a:lnSpc>
              <a:spcBef>
                <a:spcPts val="0"/>
              </a:spcBef>
              <a:spcAft>
                <a:spcPts val="0"/>
              </a:spcAft>
              <a:buClr>
                <a:schemeClr val="lt1"/>
              </a:buClr>
              <a:buSzPts val="2100"/>
              <a:buFont typeface="Arial"/>
              <a:buChar char="•"/>
            </a:pPr>
            <a:r>
              <a:rPr lang="en-US" sz="2100" b="1" i="0" u="none" strike="noStrike" cap="none">
                <a:solidFill>
                  <a:schemeClr val="lt1"/>
                </a:solidFill>
                <a:latin typeface="Calibri"/>
                <a:ea typeface="Calibri"/>
                <a:cs typeface="Calibri"/>
                <a:sym typeface="Calibri"/>
              </a:rPr>
              <a:t>We usually create a test table with e</a:t>
            </a:r>
            <a:r>
              <a:rPr lang="en-US" sz="2100" b="1">
                <a:solidFill>
                  <a:schemeClr val="lt1"/>
                </a:solidFill>
                <a:latin typeface="Calibri"/>
                <a:ea typeface="Calibri"/>
                <a:cs typeface="Calibri"/>
                <a:sym typeface="Calibri"/>
              </a:rPr>
              <a:t>ncrypted column in each database</a:t>
            </a:r>
            <a:endParaRPr sz="2100" b="1">
              <a:solidFill>
                <a:schemeClr val="lt1"/>
              </a:solidFill>
              <a:latin typeface="Calibri"/>
              <a:ea typeface="Calibri"/>
              <a:cs typeface="Calibri"/>
              <a:sym typeface="Calibri"/>
            </a:endParaRPr>
          </a:p>
          <a:p>
            <a:pPr marL="742950" marR="0" lvl="1" indent="-304800" algn="l" rtl="0">
              <a:lnSpc>
                <a:spcPct val="90000"/>
              </a:lnSpc>
              <a:spcBef>
                <a:spcPts val="0"/>
              </a:spcBef>
              <a:spcAft>
                <a:spcPts val="0"/>
              </a:spcAft>
              <a:buClr>
                <a:schemeClr val="lt1"/>
              </a:buClr>
              <a:buSzPts val="2100"/>
              <a:buFont typeface="Arial"/>
              <a:buChar char="•"/>
            </a:pPr>
            <a:r>
              <a:rPr lang="en-US" sz="2100" b="1">
                <a:solidFill>
                  <a:schemeClr val="lt1"/>
                </a:solidFill>
                <a:latin typeface="Calibri"/>
                <a:ea typeface="Calibri"/>
                <a:cs typeface="Calibri"/>
                <a:sym typeface="Calibri"/>
              </a:rPr>
              <a:t>T</a:t>
            </a:r>
            <a:r>
              <a:rPr lang="en-US" sz="2100" b="1" i="0" u="none" strike="noStrike" cap="none">
                <a:solidFill>
                  <a:schemeClr val="lt1"/>
                </a:solidFill>
                <a:latin typeface="Calibri"/>
                <a:ea typeface="Calibri"/>
                <a:cs typeface="Calibri"/>
                <a:sym typeface="Calibri"/>
              </a:rPr>
              <a:t>he app won’t start if it can’t read/write from</a:t>
            </a:r>
            <a:r>
              <a:rPr lang="en-US" sz="2100" b="1">
                <a:solidFill>
                  <a:schemeClr val="lt1"/>
                </a:solidFill>
                <a:latin typeface="Calibri"/>
                <a:ea typeface="Calibri"/>
                <a:cs typeface="Calibri"/>
                <a:sym typeface="Calibri"/>
              </a:rPr>
              <a:t>/to the test table</a:t>
            </a:r>
            <a:endParaRPr sz="2100" b="1" i="0" u="none" strike="noStrike" cap="none">
              <a:solidFill>
                <a:schemeClr val="lt1"/>
              </a:solidFill>
              <a:latin typeface="Calibri"/>
              <a:ea typeface="Calibri"/>
              <a:cs typeface="Calibri"/>
              <a:sym typeface="Calibri"/>
            </a:endParaRPr>
          </a:p>
          <a:p>
            <a:pPr marL="285750" marR="0" lvl="0" indent="-304800" algn="l" rtl="0">
              <a:lnSpc>
                <a:spcPct val="120000"/>
              </a:lnSpc>
              <a:spcBef>
                <a:spcPts val="0"/>
              </a:spcBef>
              <a:spcAft>
                <a:spcPts val="0"/>
              </a:spcAft>
              <a:buClr>
                <a:schemeClr val="lt1"/>
              </a:buClr>
              <a:buSzPts val="2700"/>
              <a:buFont typeface="Arial"/>
              <a:buChar char="•"/>
            </a:pPr>
            <a:r>
              <a:rPr lang="en-US" sz="2700" b="1" i="0" u="none" strike="noStrike" cap="none">
                <a:solidFill>
                  <a:schemeClr val="lt1"/>
                </a:solidFill>
                <a:latin typeface="Calibri"/>
                <a:ea typeface="Calibri"/>
                <a:cs typeface="Calibri"/>
                <a:sym typeface="Calibri"/>
              </a:rPr>
              <a:t>Encrypt existing data </a:t>
            </a:r>
            <a:r>
              <a:rPr lang="en-US" sz="2700" b="1">
                <a:solidFill>
                  <a:schemeClr val="lt1"/>
                </a:solidFill>
                <a:latin typeface="Calibri"/>
                <a:ea typeface="Calibri"/>
                <a:cs typeface="Calibri"/>
                <a:sym typeface="Calibri"/>
              </a:rPr>
              <a:t>while keeping in mind </a:t>
            </a:r>
            <a:r>
              <a:rPr lang="en-US" sz="2700" b="1" i="0" u="none" strike="noStrike" cap="none">
                <a:solidFill>
                  <a:schemeClr val="lt1"/>
                </a:solidFill>
                <a:latin typeface="Calibri"/>
                <a:ea typeface="Calibri"/>
                <a:cs typeface="Calibri"/>
                <a:sym typeface="Calibri"/>
              </a:rPr>
              <a:t>roll-back plan</a:t>
            </a:r>
            <a:endParaRPr sz="17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ctrTitle"/>
          </p:nvPr>
        </p:nvSpPr>
        <p:spPr>
          <a:xfrm>
            <a:off x="363601" y="418203"/>
            <a:ext cx="11464800" cy="660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300">
                <a:latin typeface="Calibri"/>
                <a:ea typeface="Calibri"/>
                <a:cs typeface="Calibri"/>
                <a:sym typeface="Calibri"/>
              </a:rPr>
              <a:t>[</a:t>
            </a:r>
            <a:r>
              <a:rPr lang="en-US" sz="3300" b="1">
                <a:latin typeface="Calibri"/>
                <a:ea typeface="Calibri"/>
                <a:cs typeface="Calibri"/>
                <a:sym typeface="Calibri"/>
              </a:rPr>
              <a:t>1/4</a:t>
            </a:r>
            <a:r>
              <a:rPr lang="en-US" sz="3300">
                <a:latin typeface="Calibri"/>
                <a:ea typeface="Calibri"/>
                <a:cs typeface="Calibri"/>
                <a:sym typeface="Calibri"/>
              </a:rPr>
              <a:t>]</a:t>
            </a:r>
            <a:r>
              <a:rPr lang="en-US" sz="3300" b="1">
                <a:latin typeface="Calibri"/>
                <a:ea typeface="Calibri"/>
                <a:cs typeface="Calibri"/>
                <a:sym typeface="Calibri"/>
              </a:rPr>
              <a:t> Production Rollout Scenarios - </a:t>
            </a:r>
            <a:r>
              <a:rPr lang="en-US" sz="3300">
                <a:latin typeface="Calibri"/>
                <a:ea typeface="Calibri"/>
                <a:cs typeface="Calibri"/>
                <a:sym typeface="Calibri"/>
              </a:rPr>
              <a:t>T</a:t>
            </a:r>
            <a:r>
              <a:rPr lang="en-US" sz="3300" b="1">
                <a:latin typeface="Calibri"/>
                <a:ea typeface="Calibri"/>
                <a:cs typeface="Calibri"/>
                <a:sym typeface="Calibri"/>
              </a:rPr>
              <a:t>he </a:t>
            </a:r>
            <a:r>
              <a:rPr lang="en-US" sz="3300">
                <a:latin typeface="Calibri"/>
                <a:ea typeface="Calibri"/>
                <a:cs typeface="Calibri"/>
                <a:sym typeface="Calibri"/>
              </a:rPr>
              <a:t>E</a:t>
            </a:r>
            <a:r>
              <a:rPr lang="en-US" sz="3300" b="1">
                <a:latin typeface="Calibri"/>
                <a:ea typeface="Calibri"/>
                <a:cs typeface="Calibri"/>
                <a:sym typeface="Calibri"/>
              </a:rPr>
              <a:t>asiest </a:t>
            </a:r>
            <a:r>
              <a:rPr lang="en-US" sz="3300">
                <a:latin typeface="Calibri"/>
                <a:ea typeface="Calibri"/>
                <a:cs typeface="Calibri"/>
                <a:sym typeface="Calibri"/>
              </a:rPr>
              <a:t>C</a:t>
            </a:r>
            <a:r>
              <a:rPr lang="en-US" sz="3300" b="1">
                <a:latin typeface="Calibri"/>
                <a:ea typeface="Calibri"/>
                <a:cs typeface="Calibri"/>
                <a:sym typeface="Calibri"/>
              </a:rPr>
              <a:t>ase</a:t>
            </a:r>
            <a:endParaRPr sz="3300">
              <a:latin typeface="Calibri"/>
              <a:ea typeface="Calibri"/>
              <a:cs typeface="Calibri"/>
              <a:sym typeface="Calibri"/>
            </a:endParaRPr>
          </a:p>
        </p:txBody>
      </p:sp>
      <p:sp>
        <p:nvSpPr>
          <p:cNvPr id="354" name="Google Shape;354;p34"/>
          <p:cNvSpPr txBox="1"/>
          <p:nvPr/>
        </p:nvSpPr>
        <p:spPr>
          <a:xfrm>
            <a:off x="636746" y="1247172"/>
            <a:ext cx="11130711" cy="4363656"/>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800" b="1" i="0" u="none" strike="noStrike" cap="none">
                <a:solidFill>
                  <a:schemeClr val="lt1"/>
                </a:solidFill>
                <a:latin typeface="Calibri"/>
                <a:ea typeface="Calibri"/>
                <a:cs typeface="Calibri"/>
                <a:sym typeface="Calibri"/>
              </a:rPr>
              <a:t>mostly for small tables or </a:t>
            </a:r>
            <a:r>
              <a:rPr lang="en-US" sz="1800" b="1">
                <a:solidFill>
                  <a:schemeClr val="lt1"/>
                </a:solidFill>
                <a:latin typeface="Calibri"/>
                <a:ea typeface="Calibri"/>
                <a:cs typeface="Calibri"/>
                <a:sym typeface="Calibri"/>
              </a:rPr>
              <a:t>when you can tolerate a long encryption process</a:t>
            </a:r>
            <a:endParaRPr sz="1800" b="1">
              <a:solidFill>
                <a:schemeClr val="lt1"/>
              </a:solidFill>
              <a:latin typeface="Calibri"/>
              <a:ea typeface="Calibri"/>
              <a:cs typeface="Calibri"/>
              <a:sym typeface="Calibri"/>
            </a:endParaRPr>
          </a:p>
          <a:p>
            <a:pPr marL="742950" marR="0" lvl="1" indent="-285750" algn="l" rtl="0">
              <a:lnSpc>
                <a:spcPct val="90000"/>
              </a:lnSpc>
              <a:spcBef>
                <a:spcPts val="0"/>
              </a:spcBef>
              <a:spcAft>
                <a:spcPts val="0"/>
              </a:spcAft>
              <a:buClr>
                <a:schemeClr val="lt1"/>
              </a:buClr>
              <a:buSzPts val="1800"/>
              <a:buFont typeface="Courier New"/>
              <a:buChar char="o"/>
            </a:pPr>
            <a:r>
              <a:rPr lang="en-US" sz="1800" b="1" i="0" u="none" strike="noStrike" cap="none">
                <a:solidFill>
                  <a:schemeClr val="lt1"/>
                </a:solidFill>
                <a:latin typeface="Calibri"/>
                <a:ea typeface="Calibri"/>
                <a:cs typeface="Calibri"/>
                <a:sym typeface="Calibri"/>
              </a:rPr>
              <a:t>No app code changes needed*. Data can be encrypted via SSMS</a:t>
            </a:r>
            <a:r>
              <a:rPr lang="en-US" sz="1800" b="1">
                <a:solidFill>
                  <a:schemeClr val="lt1"/>
                </a:solidFill>
                <a:latin typeface="Calibri"/>
                <a:ea typeface="Calibri"/>
                <a:cs typeface="Calibri"/>
                <a:sym typeface="Calibri"/>
              </a:rPr>
              <a:t>.</a:t>
            </a:r>
            <a:endParaRPr/>
          </a:p>
          <a:p>
            <a:pPr marL="1143000" marR="0" lvl="2" indent="-228600" algn="l" rtl="0">
              <a:lnSpc>
                <a:spcPct val="90000"/>
              </a:lnSpc>
              <a:spcBef>
                <a:spcPts val="0"/>
              </a:spcBef>
              <a:spcAft>
                <a:spcPts val="0"/>
              </a:spcAft>
              <a:buClr>
                <a:schemeClr val="lt1"/>
              </a:buClr>
              <a:buSzPts val="1800"/>
              <a:buFont typeface="Arial"/>
              <a:buChar char="•"/>
            </a:pPr>
            <a:r>
              <a:rPr lang="en-US" sz="1800" b="1">
                <a:solidFill>
                  <a:schemeClr val="lt1"/>
                </a:solidFill>
                <a:latin typeface="Calibri"/>
                <a:ea typeface="Calibri"/>
                <a:cs typeface="Calibri"/>
                <a:sym typeface="Calibri"/>
              </a:rPr>
              <a:t>the table will be blocked while encryption is in process</a:t>
            </a:r>
            <a:endParaRPr/>
          </a:p>
          <a:p>
            <a:pPr marL="685800" marR="0" lvl="1" indent="-22860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Rollback is easy – you decrypt data using the same UI</a:t>
            </a:r>
            <a:endParaRPr sz="1800" b="1" i="0" u="none" strike="noStrike" cap="none">
              <a:solidFill>
                <a:schemeClr val="lt1"/>
              </a:solidFill>
              <a:latin typeface="Calibri"/>
              <a:ea typeface="Calibri"/>
              <a:cs typeface="Calibri"/>
              <a:sym typeface="Calibri"/>
            </a:endParaRPr>
          </a:p>
        </p:txBody>
      </p:sp>
      <p:pic>
        <p:nvPicPr>
          <p:cNvPr id="355" name="Google Shape;355;p34"/>
          <p:cNvPicPr preferRelativeResize="0"/>
          <p:nvPr/>
        </p:nvPicPr>
        <p:blipFill rotWithShape="1">
          <a:blip r:embed="rId3">
            <a:alphaModFix/>
          </a:blip>
          <a:srcRect/>
          <a:stretch/>
        </p:blipFill>
        <p:spPr>
          <a:xfrm>
            <a:off x="518664" y="2487668"/>
            <a:ext cx="9383435" cy="3982006"/>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5"/>
          <p:cNvSpPr txBox="1"/>
          <p:nvPr/>
        </p:nvSpPr>
        <p:spPr>
          <a:xfrm>
            <a:off x="476521" y="1129934"/>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2100" b="1">
                <a:solidFill>
                  <a:schemeClr val="lt1"/>
                </a:solidFill>
                <a:latin typeface="Calibri"/>
                <a:ea typeface="Calibri"/>
                <a:cs typeface="Calibri"/>
                <a:sym typeface="Calibri"/>
              </a:rPr>
              <a:t>For large insert-only tables (no updates)</a:t>
            </a:r>
            <a:endParaRPr sz="2100" b="1">
              <a:solidFill>
                <a:schemeClr val="lt1"/>
              </a:solidFill>
              <a:latin typeface="Calibri"/>
              <a:ea typeface="Calibri"/>
              <a:cs typeface="Calibri"/>
              <a:sym typeface="Calibri"/>
            </a:endParaRPr>
          </a:p>
          <a:p>
            <a:pPr marL="0" marR="0" lvl="0" indent="0" algn="l" rtl="0">
              <a:lnSpc>
                <a:spcPct val="120000"/>
              </a:lnSpc>
              <a:spcBef>
                <a:spcPts val="0"/>
              </a:spcBef>
              <a:spcAft>
                <a:spcPts val="0"/>
              </a:spcAft>
              <a:buNone/>
            </a:pPr>
            <a:r>
              <a:rPr lang="en-US" sz="2100" b="1">
                <a:solidFill>
                  <a:schemeClr val="lt1"/>
                </a:solidFill>
                <a:latin typeface="Calibri"/>
                <a:ea typeface="Calibri"/>
                <a:cs typeface="Calibri"/>
                <a:sym typeface="Calibri"/>
              </a:rPr>
              <a:t>No app code changes needed* </a:t>
            </a:r>
            <a:endParaRPr sz="2100" b="1">
              <a:solidFill>
                <a:schemeClr val="lt1"/>
              </a:solidFill>
              <a:latin typeface="Calibri"/>
              <a:ea typeface="Calibri"/>
              <a:cs typeface="Calibri"/>
              <a:sym typeface="Calibri"/>
            </a:endParaRPr>
          </a:p>
          <a:p>
            <a:pPr marL="457200" marR="0" lvl="0" indent="-361950" algn="l" rtl="0">
              <a:lnSpc>
                <a:spcPct val="120000"/>
              </a:lnSpc>
              <a:spcBef>
                <a:spcPts val="0"/>
              </a:spcBef>
              <a:spcAft>
                <a:spcPts val="0"/>
              </a:spcAft>
              <a:buClr>
                <a:schemeClr val="lt1"/>
              </a:buClr>
              <a:buSzPts val="2100"/>
              <a:buFont typeface="Calibri"/>
              <a:buChar char="●"/>
            </a:pPr>
            <a:r>
              <a:rPr lang="en-US" sz="2100" b="1">
                <a:solidFill>
                  <a:schemeClr val="lt1"/>
                </a:solidFill>
                <a:latin typeface="Calibri"/>
                <a:ea typeface="Calibri"/>
                <a:cs typeface="Calibri"/>
                <a:sym typeface="Calibri"/>
              </a:rPr>
              <a:t>create a new encrypted column</a:t>
            </a:r>
            <a:endParaRPr sz="2100" b="1">
              <a:solidFill>
                <a:schemeClr val="lt1"/>
              </a:solidFill>
              <a:latin typeface="Calibri"/>
              <a:ea typeface="Calibri"/>
              <a:cs typeface="Calibri"/>
              <a:sym typeface="Calibri"/>
            </a:endParaRPr>
          </a:p>
          <a:p>
            <a:pPr marL="457200" marR="0" lvl="0" indent="-361950" algn="l" rtl="0">
              <a:lnSpc>
                <a:spcPct val="120000"/>
              </a:lnSpc>
              <a:spcBef>
                <a:spcPts val="0"/>
              </a:spcBef>
              <a:spcAft>
                <a:spcPts val="0"/>
              </a:spcAft>
              <a:buClr>
                <a:schemeClr val="lt1"/>
              </a:buClr>
              <a:buSzPts val="2100"/>
              <a:buFont typeface="Calibri"/>
              <a:buChar char="●"/>
            </a:pPr>
            <a:r>
              <a:rPr lang="en-US" sz="2100" b="1">
                <a:solidFill>
                  <a:schemeClr val="lt1"/>
                </a:solidFill>
                <a:latin typeface="Calibri"/>
                <a:ea typeface="Calibri"/>
                <a:cs typeface="Calibri"/>
                <a:sym typeface="Calibri"/>
              </a:rPr>
              <a:t>start copying data via PowerShell script</a:t>
            </a:r>
            <a:endParaRPr sz="2100" b="1">
              <a:solidFill>
                <a:schemeClr val="lt1"/>
              </a:solidFill>
              <a:latin typeface="Calibri"/>
              <a:ea typeface="Calibri"/>
              <a:cs typeface="Calibri"/>
              <a:sym typeface="Calibri"/>
            </a:endParaRPr>
          </a:p>
          <a:p>
            <a:pPr marL="457200" marR="0" lvl="0" indent="-361950" algn="l" rtl="0">
              <a:lnSpc>
                <a:spcPct val="120000"/>
              </a:lnSpc>
              <a:spcBef>
                <a:spcPts val="0"/>
              </a:spcBef>
              <a:spcAft>
                <a:spcPts val="0"/>
              </a:spcAft>
              <a:buClr>
                <a:schemeClr val="lt1"/>
              </a:buClr>
              <a:buSzPts val="2100"/>
              <a:buFont typeface="Calibri"/>
              <a:buChar char="●"/>
            </a:pPr>
            <a:r>
              <a:rPr lang="en-US" sz="2100" b="1">
                <a:solidFill>
                  <a:schemeClr val="lt1"/>
                </a:solidFill>
                <a:latin typeface="Calibri"/>
                <a:ea typeface="Calibri"/>
                <a:cs typeface="Calibri"/>
                <a:sym typeface="Calibri"/>
              </a:rPr>
              <a:t>pick a time and flip columns when everything is encrypted</a:t>
            </a:r>
            <a:endParaRPr sz="2100" b="1">
              <a:solidFill>
                <a:schemeClr val="lt1"/>
              </a:solidFill>
              <a:latin typeface="Calibri"/>
              <a:ea typeface="Calibri"/>
              <a:cs typeface="Calibri"/>
              <a:sym typeface="Calibri"/>
            </a:endParaRPr>
          </a:p>
          <a:p>
            <a:pPr marL="0" lvl="0" indent="0" algn="l" rtl="0">
              <a:spcBef>
                <a:spcPts val="0"/>
              </a:spcBef>
              <a:spcAft>
                <a:spcPts val="0"/>
              </a:spcAft>
              <a:buNone/>
            </a:pPr>
            <a:endParaRPr sz="1700"/>
          </a:p>
          <a:p>
            <a:pPr marL="0" lvl="0" indent="0" algn="l" rtl="0">
              <a:spcBef>
                <a:spcPts val="0"/>
              </a:spcBef>
              <a:spcAft>
                <a:spcPts val="0"/>
              </a:spcAft>
              <a:buNone/>
            </a:pPr>
            <a:endParaRPr/>
          </a:p>
          <a:p>
            <a:pPr marL="1143000" marR="0" lvl="2" indent="-114300" algn="l" rtl="0">
              <a:lnSpc>
                <a:spcPct val="90000"/>
              </a:lnSpc>
              <a:spcBef>
                <a:spcPts val="0"/>
              </a:spcBef>
              <a:spcAft>
                <a:spcPts val="0"/>
              </a:spcAft>
              <a:buClr>
                <a:schemeClr val="dk1"/>
              </a:buClr>
              <a:buSzPts val="1800"/>
              <a:buFont typeface="Arial"/>
              <a:buNone/>
            </a:pPr>
            <a:endParaRPr sz="1800" b="1" i="0" u="none" strike="noStrike" cap="none">
              <a:solidFill>
                <a:schemeClr val="lt1"/>
              </a:solidFill>
              <a:latin typeface="Calibri"/>
              <a:ea typeface="Calibri"/>
              <a:cs typeface="Calibri"/>
              <a:sym typeface="Calibri"/>
            </a:endParaRPr>
          </a:p>
          <a:p>
            <a:pPr marL="1143000" marR="0" lvl="2" indent="-114300" algn="l" rtl="0">
              <a:lnSpc>
                <a:spcPct val="90000"/>
              </a:lnSpc>
              <a:spcBef>
                <a:spcPts val="0"/>
              </a:spcBef>
              <a:spcAft>
                <a:spcPts val="0"/>
              </a:spcAft>
              <a:buClr>
                <a:schemeClr val="dk1"/>
              </a:buClr>
              <a:buSzPts val="1800"/>
              <a:buFont typeface="Arial"/>
              <a:buNone/>
            </a:pPr>
            <a:endParaRPr sz="1800" b="1" i="0" u="none" strike="noStrike" cap="none">
              <a:solidFill>
                <a:schemeClr val="lt1"/>
              </a:solidFill>
              <a:latin typeface="Calibri"/>
              <a:ea typeface="Calibri"/>
              <a:cs typeface="Calibri"/>
              <a:sym typeface="Calibri"/>
            </a:endParaRPr>
          </a:p>
          <a:p>
            <a:pPr marL="1143000" marR="0" lvl="2" indent="-114300" algn="l" rtl="0">
              <a:lnSpc>
                <a:spcPct val="90000"/>
              </a:lnSpc>
              <a:spcBef>
                <a:spcPts val="0"/>
              </a:spcBef>
              <a:spcAft>
                <a:spcPts val="0"/>
              </a:spcAft>
              <a:buClr>
                <a:schemeClr val="dk1"/>
              </a:buClr>
              <a:buSzPts val="1800"/>
              <a:buFont typeface="Arial"/>
              <a:buNone/>
            </a:pPr>
            <a:endParaRPr sz="1800" b="1" i="0" u="none" strike="noStrike" cap="none">
              <a:solidFill>
                <a:schemeClr val="lt1"/>
              </a:solidFill>
              <a:latin typeface="Calibri"/>
              <a:ea typeface="Calibri"/>
              <a:cs typeface="Calibri"/>
              <a:sym typeface="Calibri"/>
            </a:endParaRPr>
          </a:p>
          <a:p>
            <a:pPr marL="0" marR="0" lvl="0" indent="0" algn="l" rtl="0">
              <a:lnSpc>
                <a:spcPct val="120000"/>
              </a:lnSpc>
              <a:spcBef>
                <a:spcPts val="0"/>
              </a:spcBef>
              <a:spcAft>
                <a:spcPts val="0"/>
              </a:spcAft>
              <a:buNone/>
            </a:pPr>
            <a:r>
              <a:rPr lang="en-US" sz="1800" b="1" i="0" u="none" strike="noStrike" cap="none">
                <a:solidFill>
                  <a:schemeClr val="lt1"/>
                </a:solidFill>
                <a:latin typeface="Calibri"/>
                <a:ea typeface="Calibri"/>
                <a:cs typeface="Calibri"/>
                <a:sym typeface="Calibri"/>
              </a:rPr>
              <a:t>Code Example: </a:t>
            </a:r>
            <a:br>
              <a:rPr lang="en-US" sz="1800" b="1" i="0" u="none" strike="noStrike" cap="none">
                <a:solidFill>
                  <a:schemeClr val="lt1"/>
                </a:solidFill>
                <a:latin typeface="Calibri"/>
                <a:ea typeface="Calibri"/>
                <a:cs typeface="Calibri"/>
                <a:sym typeface="Calibri"/>
              </a:rPr>
            </a:br>
            <a:r>
              <a:rPr lang="en-US" sz="1800" b="1" i="0" u="sng" strike="noStrike" cap="none">
                <a:solidFill>
                  <a:schemeClr val="lt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https://github.com/alex-bochkov/pass-summit-2022-always-encrypted/tree/main/prod-rollout/option-2</a:t>
            </a:r>
            <a:endParaRPr sz="1800" b="1">
              <a:solidFill>
                <a:schemeClr val="lt1"/>
              </a:solidFill>
              <a:latin typeface="Calibri"/>
              <a:ea typeface="Calibri"/>
              <a:cs typeface="Calibri"/>
              <a:sym typeface="Calibri"/>
            </a:endParaRPr>
          </a:p>
        </p:txBody>
      </p:sp>
      <p:sp>
        <p:nvSpPr>
          <p:cNvPr id="361" name="Google Shape;361;p35"/>
          <p:cNvSpPr txBox="1">
            <a:spLocks noGrp="1"/>
          </p:cNvSpPr>
          <p:nvPr>
            <p:ph type="ctrTitle"/>
          </p:nvPr>
        </p:nvSpPr>
        <p:spPr>
          <a:xfrm>
            <a:off x="363601" y="418203"/>
            <a:ext cx="11464800" cy="660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000">
                <a:latin typeface="Calibri"/>
                <a:ea typeface="Calibri"/>
                <a:cs typeface="Calibri"/>
                <a:sym typeface="Calibri"/>
              </a:rPr>
              <a:t>[2</a:t>
            </a:r>
            <a:r>
              <a:rPr lang="en-US" sz="3000" b="1">
                <a:latin typeface="Calibri"/>
                <a:ea typeface="Calibri"/>
                <a:cs typeface="Calibri"/>
                <a:sym typeface="Calibri"/>
              </a:rPr>
              <a:t>/4</a:t>
            </a:r>
            <a:r>
              <a:rPr lang="en-US" sz="3000">
                <a:latin typeface="Calibri"/>
                <a:ea typeface="Calibri"/>
                <a:cs typeface="Calibri"/>
                <a:sym typeface="Calibri"/>
              </a:rPr>
              <a:t>]</a:t>
            </a:r>
            <a:r>
              <a:rPr lang="en-US" sz="3000" b="1">
                <a:latin typeface="Calibri"/>
                <a:ea typeface="Calibri"/>
                <a:cs typeface="Calibri"/>
                <a:sym typeface="Calibri"/>
              </a:rPr>
              <a:t> Production Rollout Scenarios - </a:t>
            </a:r>
            <a:r>
              <a:rPr lang="en-US" sz="3000">
                <a:latin typeface="Calibri"/>
                <a:ea typeface="Calibri"/>
                <a:cs typeface="Calibri"/>
                <a:sym typeface="Calibri"/>
              </a:rPr>
              <a:t>a Simple Case With No Downtime</a:t>
            </a:r>
            <a:endParaRPr sz="30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6"/>
          <p:cNvSpPr txBox="1"/>
          <p:nvPr/>
        </p:nvSpPr>
        <p:spPr>
          <a:xfrm>
            <a:off x="560546" y="1112134"/>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800" b="1">
                <a:solidFill>
                  <a:schemeClr val="lt1"/>
                </a:solidFill>
                <a:latin typeface="Calibri"/>
                <a:ea typeface="Calibri"/>
                <a:cs typeface="Calibri"/>
                <a:sym typeface="Calibri"/>
              </a:rPr>
              <a:t>L</a:t>
            </a:r>
            <a:r>
              <a:rPr lang="en-US" sz="1800" b="1" i="0" u="none" strike="noStrike" cap="none">
                <a:solidFill>
                  <a:schemeClr val="lt1"/>
                </a:solidFill>
                <a:latin typeface="Calibri"/>
                <a:ea typeface="Calibri"/>
                <a:cs typeface="Calibri"/>
                <a:sym typeface="Calibri"/>
              </a:rPr>
              <a:t>ess risky but </a:t>
            </a:r>
            <a:r>
              <a:rPr lang="en-US" sz="1800" b="1">
                <a:solidFill>
                  <a:schemeClr val="lt1"/>
                </a:solidFill>
                <a:latin typeface="Calibri"/>
                <a:ea typeface="Calibri"/>
                <a:cs typeface="Calibri"/>
                <a:sym typeface="Calibri"/>
              </a:rPr>
              <a:t>way more </a:t>
            </a:r>
            <a:r>
              <a:rPr lang="en-US" sz="1800" b="1" i="0" u="none" strike="noStrike" cap="none">
                <a:solidFill>
                  <a:schemeClr val="lt1"/>
                </a:solidFill>
                <a:latin typeface="Calibri"/>
                <a:ea typeface="Calibri"/>
                <a:cs typeface="Calibri"/>
                <a:sym typeface="Calibri"/>
              </a:rPr>
              <a:t>people involved - let application team </a:t>
            </a:r>
            <a:r>
              <a:rPr lang="en-US" sz="1800" b="1">
                <a:solidFill>
                  <a:schemeClr val="lt1"/>
                </a:solidFill>
                <a:latin typeface="Calibri"/>
                <a:ea typeface="Calibri"/>
                <a:cs typeface="Calibri"/>
                <a:sym typeface="Calibri"/>
              </a:rPr>
              <a:t>handle</a:t>
            </a:r>
            <a:r>
              <a:rPr lang="en-US" sz="1800" b="1" i="0" u="none" strike="noStrike" cap="none">
                <a:solidFill>
                  <a:schemeClr val="lt1"/>
                </a:solidFill>
                <a:latin typeface="Calibri"/>
                <a:ea typeface="Calibri"/>
                <a:cs typeface="Calibri"/>
                <a:sym typeface="Calibri"/>
              </a:rPr>
              <a:t> it all:</a:t>
            </a:r>
            <a:endParaRPr sz="1800" b="1" i="0" u="none" strike="noStrike" cap="none">
              <a:solidFill>
                <a:schemeClr val="lt1"/>
              </a:solidFill>
              <a:latin typeface="Calibri"/>
              <a:ea typeface="Calibri"/>
              <a:cs typeface="Calibri"/>
              <a:sym typeface="Calibri"/>
            </a:endParaRPr>
          </a:p>
          <a:p>
            <a:pPr marL="457200" marR="0" lvl="0" indent="-342900" algn="l" rtl="0">
              <a:lnSpc>
                <a:spcPct val="120000"/>
              </a:lnSpc>
              <a:spcBef>
                <a:spcPts val="0"/>
              </a:spcBef>
              <a:spcAft>
                <a:spcPts val="0"/>
              </a:spcAft>
              <a:buClr>
                <a:schemeClr val="lt1"/>
              </a:buClr>
              <a:buSzPts val="1800"/>
              <a:buFont typeface="Calibri"/>
              <a:buChar char="●"/>
            </a:pPr>
            <a:r>
              <a:rPr lang="en-US" sz="1800" b="1">
                <a:solidFill>
                  <a:schemeClr val="lt1"/>
                </a:solidFill>
                <a:latin typeface="Calibri"/>
                <a:ea typeface="Calibri"/>
                <a:cs typeface="Calibri"/>
                <a:sym typeface="Calibri"/>
              </a:rPr>
              <a:t>create a new encrypted column</a:t>
            </a:r>
            <a:endParaRPr sz="1800" b="1">
              <a:solidFill>
                <a:schemeClr val="lt1"/>
              </a:solidFill>
              <a:latin typeface="Calibri"/>
              <a:ea typeface="Calibri"/>
              <a:cs typeface="Calibri"/>
              <a:sym typeface="Calibri"/>
            </a:endParaRPr>
          </a:p>
          <a:p>
            <a:pPr marL="457200" marR="0" lvl="0" indent="-342900" algn="l" rtl="0">
              <a:lnSpc>
                <a:spcPct val="120000"/>
              </a:lnSpc>
              <a:spcBef>
                <a:spcPts val="0"/>
              </a:spcBef>
              <a:spcAft>
                <a:spcPts val="0"/>
              </a:spcAft>
              <a:buClr>
                <a:schemeClr val="lt1"/>
              </a:buClr>
              <a:buSzPts val="1800"/>
              <a:buFont typeface="Calibri"/>
              <a:buChar char="●"/>
            </a:pPr>
            <a:r>
              <a:rPr lang="en-US" sz="1800" b="1">
                <a:solidFill>
                  <a:schemeClr val="lt1"/>
                </a:solidFill>
                <a:latin typeface="Calibri"/>
                <a:ea typeface="Calibri"/>
                <a:cs typeface="Calibri"/>
                <a:sym typeface="Calibri"/>
              </a:rPr>
              <a:t>map that column in the application code, start writing data there</a:t>
            </a:r>
            <a:endParaRPr sz="1800" b="1">
              <a:solidFill>
                <a:schemeClr val="lt1"/>
              </a:solidFill>
              <a:latin typeface="Calibri"/>
              <a:ea typeface="Calibri"/>
              <a:cs typeface="Calibri"/>
              <a:sym typeface="Calibri"/>
            </a:endParaRPr>
          </a:p>
          <a:p>
            <a:pPr marL="457200" marR="0" lvl="0" indent="-342900" algn="l" rtl="0">
              <a:lnSpc>
                <a:spcPct val="120000"/>
              </a:lnSpc>
              <a:spcBef>
                <a:spcPts val="0"/>
              </a:spcBef>
              <a:spcAft>
                <a:spcPts val="0"/>
              </a:spcAft>
              <a:buClr>
                <a:schemeClr val="lt1"/>
              </a:buClr>
              <a:buSzPts val="1800"/>
              <a:buFont typeface="Calibri"/>
              <a:buChar char="●"/>
            </a:pPr>
            <a:r>
              <a:rPr lang="en-US" sz="1800" b="1">
                <a:solidFill>
                  <a:schemeClr val="lt1"/>
                </a:solidFill>
                <a:latin typeface="Calibri"/>
                <a:ea typeface="Calibri"/>
                <a:cs typeface="Calibri"/>
                <a:sym typeface="Calibri"/>
              </a:rPr>
              <a:t>encrypt historical records via PowerShell</a:t>
            </a:r>
            <a:endParaRPr sz="1800" b="1">
              <a:solidFill>
                <a:schemeClr val="lt1"/>
              </a:solidFill>
              <a:latin typeface="Calibri"/>
              <a:ea typeface="Calibri"/>
              <a:cs typeface="Calibri"/>
              <a:sym typeface="Calibri"/>
            </a:endParaRPr>
          </a:p>
          <a:p>
            <a:pPr marL="457200" marR="0" lvl="0" indent="-342900" algn="l" rtl="0">
              <a:lnSpc>
                <a:spcPct val="120000"/>
              </a:lnSpc>
              <a:spcBef>
                <a:spcPts val="0"/>
              </a:spcBef>
              <a:spcAft>
                <a:spcPts val="0"/>
              </a:spcAft>
              <a:buClr>
                <a:schemeClr val="lt1"/>
              </a:buClr>
              <a:buSzPts val="1800"/>
              <a:buFont typeface="Calibri"/>
              <a:buChar char="●"/>
            </a:pPr>
            <a:r>
              <a:rPr lang="en-US" sz="1800" b="1">
                <a:solidFill>
                  <a:schemeClr val="lt1"/>
                </a:solidFill>
                <a:latin typeface="Calibri"/>
                <a:ea typeface="Calibri"/>
                <a:cs typeface="Calibri"/>
                <a:sym typeface="Calibri"/>
              </a:rPr>
              <a:t>start reading from the new column</a:t>
            </a:r>
            <a:endParaRPr sz="1800" b="1">
              <a:solidFill>
                <a:schemeClr val="lt1"/>
              </a:solidFill>
              <a:latin typeface="Calibri"/>
              <a:ea typeface="Calibri"/>
              <a:cs typeface="Calibri"/>
              <a:sym typeface="Calibri"/>
            </a:endParaRPr>
          </a:p>
          <a:p>
            <a:pPr marL="457200" marR="0" lvl="0" indent="-342900" algn="l" rtl="0">
              <a:lnSpc>
                <a:spcPct val="120000"/>
              </a:lnSpc>
              <a:spcBef>
                <a:spcPts val="0"/>
              </a:spcBef>
              <a:spcAft>
                <a:spcPts val="0"/>
              </a:spcAft>
              <a:buClr>
                <a:schemeClr val="lt1"/>
              </a:buClr>
              <a:buSzPts val="1800"/>
              <a:buFont typeface="Calibri"/>
              <a:buChar char="●"/>
            </a:pPr>
            <a:r>
              <a:rPr lang="en-US" sz="1800" b="1">
                <a:solidFill>
                  <a:schemeClr val="lt1"/>
                </a:solidFill>
                <a:latin typeface="Calibri"/>
                <a:ea typeface="Calibri"/>
                <a:cs typeface="Calibri"/>
                <a:sym typeface="Calibri"/>
              </a:rPr>
              <a:t>unmap the old column from the app code, drop the old column from the database</a:t>
            </a:r>
            <a:endParaRPr sz="1800" b="1" i="0" u="none" strike="noStrike" cap="none">
              <a:solidFill>
                <a:schemeClr val="lt1"/>
              </a:solidFill>
              <a:latin typeface="Calibri"/>
              <a:ea typeface="Calibri"/>
              <a:cs typeface="Calibri"/>
              <a:sym typeface="Calibri"/>
            </a:endParaRPr>
          </a:p>
        </p:txBody>
      </p:sp>
      <p:sp>
        <p:nvSpPr>
          <p:cNvPr id="367" name="Google Shape;367;p36"/>
          <p:cNvSpPr txBox="1">
            <a:spLocks noGrp="1"/>
          </p:cNvSpPr>
          <p:nvPr>
            <p:ph type="ctrTitle"/>
          </p:nvPr>
        </p:nvSpPr>
        <p:spPr>
          <a:xfrm>
            <a:off x="363601" y="418203"/>
            <a:ext cx="11464800" cy="660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[3</a:t>
            </a:r>
            <a:r>
              <a:rPr lang="en-US" sz="3200" b="1">
                <a:latin typeface="Calibri"/>
                <a:ea typeface="Calibri"/>
                <a:cs typeface="Calibri"/>
                <a:sym typeface="Calibri"/>
              </a:rPr>
              <a:t>/4</a:t>
            </a:r>
            <a:r>
              <a:rPr lang="en-US" sz="3200">
                <a:latin typeface="Calibri"/>
                <a:ea typeface="Calibri"/>
                <a:cs typeface="Calibri"/>
                <a:sym typeface="Calibri"/>
              </a:rPr>
              <a:t>]</a:t>
            </a:r>
            <a:r>
              <a:rPr lang="en-US" sz="3200" b="1">
                <a:latin typeface="Calibri"/>
                <a:ea typeface="Calibri"/>
                <a:cs typeface="Calibri"/>
                <a:sym typeface="Calibri"/>
              </a:rPr>
              <a:t> Production Rollout Scenarios - </a:t>
            </a:r>
            <a:r>
              <a:rPr lang="en-US" sz="3200">
                <a:latin typeface="Calibri"/>
                <a:ea typeface="Calibri"/>
                <a:cs typeface="Calibri"/>
                <a:sym typeface="Calibri"/>
              </a:rPr>
              <a:t>Leave It Up To The App Devs</a:t>
            </a:r>
            <a:endParaRPr sz="3200">
              <a:latin typeface="Calibri"/>
              <a:ea typeface="Calibri"/>
              <a:cs typeface="Calibri"/>
              <a:sym typeface="Calibri"/>
            </a:endParaRPr>
          </a:p>
        </p:txBody>
      </p:sp>
      <p:pic>
        <p:nvPicPr>
          <p:cNvPr id="368" name="Google Shape;368;p36"/>
          <p:cNvPicPr preferRelativeResize="0"/>
          <p:nvPr/>
        </p:nvPicPr>
        <p:blipFill>
          <a:blip r:embed="rId3">
            <a:alphaModFix/>
          </a:blip>
          <a:stretch>
            <a:fillRect/>
          </a:stretch>
        </p:blipFill>
        <p:spPr>
          <a:xfrm>
            <a:off x="686338" y="3325100"/>
            <a:ext cx="10879025" cy="2507375"/>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7"/>
          <p:cNvSpPr txBox="1"/>
          <p:nvPr/>
        </p:nvSpPr>
        <p:spPr>
          <a:xfrm>
            <a:off x="636746" y="1112134"/>
            <a:ext cx="11130600" cy="43638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800" b="1" i="0" u="none" strike="noStrike" cap="none">
                <a:solidFill>
                  <a:schemeClr val="lt1"/>
                </a:solidFill>
                <a:latin typeface="Arial"/>
                <a:ea typeface="Arial"/>
                <a:cs typeface="Arial"/>
                <a:sym typeface="Arial"/>
              </a:rPr>
              <a:t>4th approach using</a:t>
            </a:r>
            <a:r>
              <a:rPr lang="en-US" sz="1800" b="1">
                <a:solidFill>
                  <a:schemeClr val="lt1"/>
                </a:solidFill>
              </a:rPr>
              <a:t> a </a:t>
            </a:r>
            <a:r>
              <a:rPr lang="en-US" sz="1800" b="1" i="0" u="none" strike="noStrike" cap="none">
                <a:solidFill>
                  <a:schemeClr val="lt1"/>
                </a:solidFill>
                <a:latin typeface="Arial"/>
                <a:ea typeface="Arial"/>
                <a:cs typeface="Arial"/>
                <a:sym typeface="Arial"/>
              </a:rPr>
              <a:t>trigger – a big bang but DBAs are in full control</a:t>
            </a:r>
            <a:endParaRPr sz="1800" b="1" i="0" u="none" strike="noStrike" cap="none">
              <a:solidFill>
                <a:schemeClr val="lt1"/>
              </a:solidFill>
              <a:latin typeface="Calibri"/>
              <a:ea typeface="Calibri"/>
              <a:cs typeface="Calibri"/>
              <a:sym typeface="Calibri"/>
            </a:endParaRPr>
          </a:p>
          <a:p>
            <a:pPr marL="0" marR="0" lvl="0" indent="0" algn="l" rtl="0">
              <a:lnSpc>
                <a:spcPct val="90000"/>
              </a:lnSpc>
              <a:spcBef>
                <a:spcPts val="0"/>
              </a:spcBef>
              <a:spcAft>
                <a:spcPts val="0"/>
              </a:spcAft>
              <a:buNone/>
            </a:pPr>
            <a:r>
              <a:rPr lang="en-US" sz="1800" b="1" i="0" u="none" strike="noStrike" cap="none">
                <a:solidFill>
                  <a:schemeClr val="lt1"/>
                </a:solidFill>
                <a:latin typeface="Arial"/>
                <a:ea typeface="Arial"/>
                <a:cs typeface="Arial"/>
                <a:sym typeface="Arial"/>
              </a:rPr>
              <a:t>No app code changes a</a:t>
            </a:r>
            <a:r>
              <a:rPr lang="en-US" sz="1800" b="1">
                <a:solidFill>
                  <a:schemeClr val="lt1"/>
                </a:solidFill>
              </a:rPr>
              <a:t>re </a:t>
            </a:r>
            <a:r>
              <a:rPr lang="en-US" sz="1800" b="1" i="0" u="none" strike="noStrike" cap="none">
                <a:solidFill>
                  <a:schemeClr val="lt1"/>
                </a:solidFill>
                <a:latin typeface="Arial"/>
                <a:ea typeface="Arial"/>
                <a:cs typeface="Arial"/>
                <a:sym typeface="Arial"/>
              </a:rPr>
              <a:t>needed</a:t>
            </a:r>
            <a:r>
              <a:rPr lang="en-US" sz="1800" b="1">
                <a:solidFill>
                  <a:schemeClr val="lt1"/>
                </a:solidFill>
              </a:rPr>
              <a:t>*</a:t>
            </a:r>
            <a:endParaRPr sz="1800" b="1">
              <a:solidFill>
                <a:schemeClr val="lt1"/>
              </a:solidFill>
            </a:endParaRPr>
          </a:p>
          <a:p>
            <a:pPr marL="457200" marR="0" lvl="0" indent="-342900" algn="l" rtl="0">
              <a:lnSpc>
                <a:spcPct val="90000"/>
              </a:lnSpc>
              <a:spcBef>
                <a:spcPts val="0"/>
              </a:spcBef>
              <a:spcAft>
                <a:spcPts val="0"/>
              </a:spcAft>
              <a:buClr>
                <a:schemeClr val="lt1"/>
              </a:buClr>
              <a:buSzPts val="1800"/>
              <a:buChar char="●"/>
            </a:pPr>
            <a:r>
              <a:rPr lang="en-US" sz="1800" b="1">
                <a:solidFill>
                  <a:schemeClr val="lt1"/>
                </a:solidFill>
              </a:rPr>
              <a:t>use a trigger to detect modified records</a:t>
            </a:r>
            <a:endParaRPr sz="1800" b="1">
              <a:solidFill>
                <a:schemeClr val="lt1"/>
              </a:solidFill>
            </a:endParaRPr>
          </a:p>
          <a:p>
            <a:pPr marL="457200" marR="0" lvl="0" indent="-342900" algn="l" rtl="0">
              <a:lnSpc>
                <a:spcPct val="90000"/>
              </a:lnSpc>
              <a:spcBef>
                <a:spcPts val="0"/>
              </a:spcBef>
              <a:spcAft>
                <a:spcPts val="0"/>
              </a:spcAft>
              <a:buClr>
                <a:schemeClr val="lt1"/>
              </a:buClr>
              <a:buSzPts val="1800"/>
              <a:buChar char="●"/>
            </a:pPr>
            <a:r>
              <a:rPr lang="en-US" sz="1800" b="1">
                <a:solidFill>
                  <a:schemeClr val="lt1"/>
                </a:solidFill>
              </a:rPr>
              <a:t>encrypt all historical records and newly modified values</a:t>
            </a:r>
            <a:endParaRPr sz="1800" b="1">
              <a:solidFill>
                <a:schemeClr val="lt1"/>
              </a:solidFill>
            </a:endParaRPr>
          </a:p>
          <a:p>
            <a:pPr marL="457200" marR="0" lvl="0" indent="-342900" algn="l" rtl="0">
              <a:lnSpc>
                <a:spcPct val="90000"/>
              </a:lnSpc>
              <a:spcBef>
                <a:spcPts val="0"/>
              </a:spcBef>
              <a:spcAft>
                <a:spcPts val="0"/>
              </a:spcAft>
              <a:buClr>
                <a:schemeClr val="lt1"/>
              </a:buClr>
              <a:buSzPts val="1800"/>
              <a:buChar char="●"/>
            </a:pPr>
            <a:r>
              <a:rPr lang="en-US" sz="1800" b="1">
                <a:solidFill>
                  <a:schemeClr val="lt1"/>
                </a:solidFill>
              </a:rPr>
              <a:t>flip columns when everything is ready</a:t>
            </a:r>
            <a:endParaRPr sz="1800" b="1">
              <a:solidFill>
                <a:schemeClr val="lt1"/>
              </a:solidFill>
            </a:endParaRPr>
          </a:p>
          <a:p>
            <a:pPr marL="457200" marR="0" lvl="0" indent="-342900" algn="l" rtl="0">
              <a:lnSpc>
                <a:spcPct val="90000"/>
              </a:lnSpc>
              <a:spcBef>
                <a:spcPts val="0"/>
              </a:spcBef>
              <a:spcAft>
                <a:spcPts val="0"/>
              </a:spcAft>
              <a:buClr>
                <a:schemeClr val="lt1"/>
              </a:buClr>
              <a:buSzPts val="1800"/>
              <a:buChar char="●"/>
            </a:pPr>
            <a:r>
              <a:rPr lang="en-US" sz="1800" b="1">
                <a:solidFill>
                  <a:schemeClr val="lt1"/>
                </a:solidFill>
              </a:rPr>
              <a:t>continue decrypting values to support instant rollback</a:t>
            </a:r>
            <a:endParaRPr sz="1800" b="1" i="0" u="none" strike="noStrike" cap="none">
              <a:solidFill>
                <a:schemeClr val="lt1"/>
              </a:solidFill>
              <a:latin typeface="Arial"/>
              <a:ea typeface="Arial"/>
              <a:cs typeface="Arial"/>
              <a:sym typeface="Arial"/>
            </a:endParaRPr>
          </a:p>
          <a:p>
            <a:pPr marL="1371600" marR="0" lvl="0" indent="0" algn="l" rtl="0">
              <a:lnSpc>
                <a:spcPct val="90000"/>
              </a:lnSpc>
              <a:spcBef>
                <a:spcPts val="0"/>
              </a:spcBef>
              <a:spcAft>
                <a:spcPts val="0"/>
              </a:spcAft>
              <a:buNone/>
            </a:pPr>
            <a:endParaRPr sz="1800" b="1">
              <a:solidFill>
                <a:schemeClr val="lt1"/>
              </a:solidFill>
            </a:endParaRPr>
          </a:p>
          <a:p>
            <a:pPr marL="0" lvl="0" indent="0" algn="l" rtl="0">
              <a:lnSpc>
                <a:spcPct val="120000"/>
              </a:lnSpc>
              <a:spcBef>
                <a:spcPts val="0"/>
              </a:spcBef>
              <a:spcAft>
                <a:spcPts val="0"/>
              </a:spcAft>
              <a:buNone/>
            </a:pPr>
            <a:r>
              <a:rPr lang="en-US" sz="1800" b="1">
                <a:solidFill>
                  <a:schemeClr val="lt1"/>
                </a:solidFill>
                <a:latin typeface="Calibri"/>
                <a:ea typeface="Calibri"/>
                <a:cs typeface="Calibri"/>
                <a:sym typeface="Calibri"/>
              </a:rPr>
              <a:t>Code Example: </a:t>
            </a:r>
            <a:br>
              <a:rPr lang="en-US" sz="1800" b="1">
                <a:solidFill>
                  <a:schemeClr val="lt1"/>
                </a:solidFill>
                <a:latin typeface="Calibri"/>
                <a:ea typeface="Calibri"/>
                <a:cs typeface="Calibri"/>
                <a:sym typeface="Calibri"/>
              </a:rPr>
            </a:br>
            <a:r>
              <a:rPr lang="en-US" sz="1800" b="1" u="sng">
                <a:solidFill>
                  <a:schemeClr val="hlink"/>
                </a:solidFill>
                <a:latin typeface="Calibri"/>
                <a:ea typeface="Calibri"/>
                <a:cs typeface="Calibri"/>
                <a:sym typeface="Calibri"/>
                <a:hlinkClick r:id="rId3"/>
              </a:rPr>
              <a:t>https://github.com/alex-bochkov/pass-summit-2022-always-encrypted/tree/main/prod-rollout/option-4</a:t>
            </a:r>
            <a:endParaRPr sz="1800" b="1">
              <a:solidFill>
                <a:schemeClr val="lt1"/>
              </a:solidFill>
              <a:latin typeface="Calibri"/>
              <a:ea typeface="Calibri"/>
              <a:cs typeface="Calibri"/>
              <a:sym typeface="Calibri"/>
            </a:endParaRPr>
          </a:p>
          <a:p>
            <a:pPr marL="0" marR="0" lvl="0" indent="0" algn="l" rtl="0">
              <a:lnSpc>
                <a:spcPct val="90000"/>
              </a:lnSpc>
              <a:spcBef>
                <a:spcPts val="0"/>
              </a:spcBef>
              <a:spcAft>
                <a:spcPts val="0"/>
              </a:spcAft>
              <a:buNone/>
            </a:pPr>
            <a:endParaRPr sz="1800" b="1">
              <a:solidFill>
                <a:schemeClr val="lt1"/>
              </a:solidFill>
            </a:endParaRPr>
          </a:p>
        </p:txBody>
      </p:sp>
      <p:sp>
        <p:nvSpPr>
          <p:cNvPr id="374" name="Google Shape;374;p37"/>
          <p:cNvSpPr txBox="1">
            <a:spLocks noGrp="1"/>
          </p:cNvSpPr>
          <p:nvPr>
            <p:ph type="ctrTitle"/>
          </p:nvPr>
        </p:nvSpPr>
        <p:spPr>
          <a:xfrm>
            <a:off x="363601" y="418203"/>
            <a:ext cx="11464800" cy="660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3200">
                <a:latin typeface="Calibri"/>
                <a:ea typeface="Calibri"/>
                <a:cs typeface="Calibri"/>
                <a:sym typeface="Calibri"/>
              </a:rPr>
              <a:t>[4</a:t>
            </a:r>
            <a:r>
              <a:rPr lang="en-US" sz="3200" b="1">
                <a:latin typeface="Calibri"/>
                <a:ea typeface="Calibri"/>
                <a:cs typeface="Calibri"/>
                <a:sym typeface="Calibri"/>
              </a:rPr>
              <a:t>/4</a:t>
            </a:r>
            <a:r>
              <a:rPr lang="en-US" sz="3200">
                <a:latin typeface="Calibri"/>
                <a:ea typeface="Calibri"/>
                <a:cs typeface="Calibri"/>
                <a:sym typeface="Calibri"/>
              </a:rPr>
              <a:t>]</a:t>
            </a:r>
            <a:r>
              <a:rPr lang="en-US" sz="3200" b="1">
                <a:latin typeface="Calibri"/>
                <a:ea typeface="Calibri"/>
                <a:cs typeface="Calibri"/>
                <a:sym typeface="Calibri"/>
              </a:rPr>
              <a:t> Production Rollout Scenarios - </a:t>
            </a:r>
            <a:r>
              <a:rPr lang="en-US" sz="3200">
                <a:latin typeface="Calibri"/>
                <a:ea typeface="Calibri"/>
                <a:cs typeface="Calibri"/>
                <a:sym typeface="Calibri"/>
              </a:rPr>
              <a:t>a Full Example</a:t>
            </a:r>
            <a:endParaRPr sz="3200">
              <a:latin typeface="Calibri"/>
              <a:ea typeface="Calibri"/>
              <a:cs typeface="Calibri"/>
              <a:sym typeface="Calibri"/>
            </a:endParaRPr>
          </a:p>
        </p:txBody>
      </p:sp>
      <p:pic>
        <p:nvPicPr>
          <p:cNvPr id="375" name="Google Shape;375;p37"/>
          <p:cNvPicPr preferRelativeResize="0"/>
          <p:nvPr/>
        </p:nvPicPr>
        <p:blipFill>
          <a:blip r:embed="rId4">
            <a:alphaModFix/>
          </a:blip>
          <a:stretch>
            <a:fillRect/>
          </a:stretch>
        </p:blipFill>
        <p:spPr>
          <a:xfrm>
            <a:off x="2365950" y="3653325"/>
            <a:ext cx="6824775" cy="2809425"/>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8"/>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4800" b="1">
                <a:latin typeface="Calibri"/>
                <a:ea typeface="Calibri"/>
                <a:cs typeface="Calibri"/>
                <a:sym typeface="Calibri"/>
              </a:rPr>
              <a:t>Key Rotation</a:t>
            </a:r>
            <a:endParaRPr sz="4800">
              <a:latin typeface="Calibri"/>
              <a:ea typeface="Calibri"/>
              <a:cs typeface="Calibri"/>
              <a:sym typeface="Calibri"/>
            </a:endParaRPr>
          </a:p>
        </p:txBody>
      </p:sp>
      <p:sp>
        <p:nvSpPr>
          <p:cNvPr id="381" name="Google Shape;381;p38"/>
          <p:cNvSpPr txBox="1"/>
          <p:nvPr/>
        </p:nvSpPr>
        <p:spPr>
          <a:xfrm>
            <a:off x="636746" y="1493134"/>
            <a:ext cx="11130711" cy="4363656"/>
          </a:xfrm>
          <a:prstGeom prst="rect">
            <a:avLst/>
          </a:prstGeom>
          <a:noFill/>
          <a:ln>
            <a:noFill/>
          </a:ln>
        </p:spPr>
        <p:txBody>
          <a:bodyPr spcFirstLastPara="1" wrap="square" lIns="91425" tIns="45700" rIns="91425" bIns="45700" anchor="t" anchorCtr="0">
            <a:normAutofit lnSpcReduction="10000"/>
          </a:bodyPr>
          <a:lstStyle/>
          <a:p>
            <a:pPr marL="285750" marR="0" lvl="0" indent="-311150" algn="l" rtl="0">
              <a:lnSpc>
                <a:spcPct val="120000"/>
              </a:lnSpc>
              <a:spcBef>
                <a:spcPts val="0"/>
              </a:spcBef>
              <a:spcAft>
                <a:spcPts val="0"/>
              </a:spcAft>
              <a:buClr>
                <a:schemeClr val="lt1"/>
              </a:buClr>
              <a:buSzPts val="2200"/>
              <a:buFont typeface="Arial"/>
              <a:buChar char="•"/>
            </a:pPr>
            <a:r>
              <a:rPr lang="en-US" sz="2200" b="1">
                <a:solidFill>
                  <a:schemeClr val="lt1"/>
                </a:solidFill>
                <a:latin typeface="Calibri"/>
                <a:ea typeface="Calibri"/>
                <a:cs typeface="Calibri"/>
                <a:sym typeface="Calibri"/>
              </a:rPr>
              <a:t>Column </a:t>
            </a:r>
            <a:r>
              <a:rPr lang="en-US" sz="2200" b="1" i="0" u="none" strike="noStrike" cap="none">
                <a:solidFill>
                  <a:schemeClr val="lt1"/>
                </a:solidFill>
                <a:latin typeface="Calibri"/>
                <a:ea typeface="Calibri"/>
                <a:cs typeface="Calibri"/>
                <a:sym typeface="Calibri"/>
              </a:rPr>
              <a:t>Master Key - easy </a:t>
            </a:r>
            <a:endParaRPr sz="1800"/>
          </a:p>
          <a:p>
            <a:pPr marL="742950" marR="0" lvl="1" indent="-311150" algn="l" rtl="0">
              <a:lnSpc>
                <a:spcPct val="9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Generate new key and start rotation </a:t>
            </a:r>
            <a:endParaRPr sz="1800"/>
          </a:p>
          <a:p>
            <a:pPr marL="1200150" marR="0" lvl="2" indent="-311150" algn="l" rtl="0">
              <a:lnSpc>
                <a:spcPct val="9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Client apps will be getting both keys at the same time, may have performance impact</a:t>
            </a:r>
            <a:endParaRPr sz="2200" b="1" i="0" u="none" strike="noStrike" cap="none">
              <a:solidFill>
                <a:schemeClr val="lt1"/>
              </a:solidFill>
              <a:latin typeface="Calibri"/>
              <a:ea typeface="Calibri"/>
              <a:cs typeface="Calibri"/>
              <a:sym typeface="Calibri"/>
            </a:endParaRPr>
          </a:p>
          <a:p>
            <a:pPr marL="742950" marR="0" lvl="1" indent="-311150" algn="l" rtl="0">
              <a:lnSpc>
                <a:spcPct val="9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Restart all connected apps </a:t>
            </a:r>
            <a:endParaRPr sz="1800"/>
          </a:p>
          <a:p>
            <a:pPr marL="742950" marR="0" lvl="1" indent="-311150" algn="l" rtl="0">
              <a:lnSpc>
                <a:spcPct val="9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Cleanup the old key </a:t>
            </a:r>
            <a:endParaRPr sz="1800"/>
          </a:p>
          <a:p>
            <a:pPr marL="285750" marR="0" lvl="0" indent="-311150" algn="l" rtl="0">
              <a:lnSpc>
                <a:spcPct val="12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Column Encryption Key - hard </a:t>
            </a:r>
            <a:endParaRPr sz="1800"/>
          </a:p>
          <a:p>
            <a:pPr marL="742950" marR="0" lvl="1" indent="-311150" algn="l" rtl="0">
              <a:lnSpc>
                <a:spcPct val="9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Need to physically re-encrypt all data </a:t>
            </a:r>
            <a:endParaRPr sz="1800"/>
          </a:p>
          <a:p>
            <a:pPr marL="742950" marR="0" lvl="1" indent="-171450" algn="l" rtl="0">
              <a:lnSpc>
                <a:spcPct val="90000"/>
              </a:lnSpc>
              <a:spcBef>
                <a:spcPts val="0"/>
              </a:spcBef>
              <a:spcAft>
                <a:spcPts val="0"/>
              </a:spcAft>
              <a:buClr>
                <a:schemeClr val="dk1"/>
              </a:buClr>
              <a:buSzPts val="1800"/>
              <a:buFont typeface="Arial"/>
              <a:buNone/>
            </a:pPr>
            <a:endParaRPr sz="1800" b="1" i="0" u="none" strike="noStrike" cap="none">
              <a:solidFill>
                <a:schemeClr val="lt1"/>
              </a:solidFill>
              <a:latin typeface="Calibri"/>
              <a:ea typeface="Calibri"/>
              <a:cs typeface="Calibri"/>
              <a:sym typeface="Calibri"/>
            </a:endParaRPr>
          </a:p>
          <a:p>
            <a:pPr marL="742950" marR="0" lvl="1" indent="-171450" algn="l" rtl="0">
              <a:lnSpc>
                <a:spcPct val="90000"/>
              </a:lnSpc>
              <a:spcBef>
                <a:spcPts val="0"/>
              </a:spcBef>
              <a:spcAft>
                <a:spcPts val="0"/>
              </a:spcAft>
              <a:buClr>
                <a:schemeClr val="dk1"/>
              </a:buClr>
              <a:buSzPts val="1800"/>
              <a:buFont typeface="Arial"/>
              <a:buNone/>
            </a:pPr>
            <a:endParaRPr sz="1800" b="1" i="0" u="none" strike="noStrike" cap="none">
              <a:solidFill>
                <a:schemeClr val="lt1"/>
              </a:solidFill>
              <a:latin typeface="Calibri"/>
              <a:ea typeface="Calibri"/>
              <a:cs typeface="Calibri"/>
              <a:sym typeface="Calibri"/>
            </a:endParaRPr>
          </a:p>
          <a:p>
            <a:pPr marL="742950" marR="0" lvl="1" indent="-171450" algn="l" rtl="0">
              <a:lnSpc>
                <a:spcPct val="90000"/>
              </a:lnSpc>
              <a:spcBef>
                <a:spcPts val="0"/>
              </a:spcBef>
              <a:spcAft>
                <a:spcPts val="0"/>
              </a:spcAft>
              <a:buClr>
                <a:schemeClr val="dk1"/>
              </a:buClr>
              <a:buSzPts val="1800"/>
              <a:buFont typeface="Arial"/>
              <a:buNone/>
            </a:pPr>
            <a:endParaRPr sz="1800" b="1" i="0" u="none" strike="noStrike" cap="none">
              <a:solidFill>
                <a:schemeClr val="lt1"/>
              </a:solidFill>
              <a:latin typeface="Calibri"/>
              <a:ea typeface="Calibri"/>
              <a:cs typeface="Calibri"/>
              <a:sym typeface="Calibri"/>
            </a:endParaRPr>
          </a:p>
          <a:p>
            <a:pPr marL="0" marR="0" lvl="0" indent="0" algn="l" rtl="0">
              <a:lnSpc>
                <a:spcPct val="120000"/>
              </a:lnSpc>
              <a:spcBef>
                <a:spcPts val="0"/>
              </a:spcBef>
              <a:spcAft>
                <a:spcPts val="0"/>
              </a:spcAft>
              <a:buNone/>
            </a:pPr>
            <a:r>
              <a:rPr lang="en-US" sz="1700" b="1" i="0" u="sng" strike="noStrike" cap="none">
                <a:solidFill>
                  <a:schemeClr val="lt1"/>
                </a:solidFill>
                <a:latin typeface="Quattrocento Sans"/>
                <a:ea typeface="Quattrocento Sans"/>
                <a:cs typeface="Quattrocento Sans"/>
                <a:sym typeface="Quattrocento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Doc: Rotate Always Encrypted keys using SQL Server Management Studio</a:t>
            </a:r>
            <a:r>
              <a:rPr lang="en-US" sz="1700" b="1">
                <a:solidFill>
                  <a:schemeClr val="lt1"/>
                </a:solidFill>
                <a:latin typeface="Quattrocento Sans"/>
                <a:ea typeface="Quattrocento Sans"/>
                <a:cs typeface="Quattrocento Sans"/>
                <a:sym typeface="Quattrocento Sans"/>
              </a:rPr>
              <a:t/>
            </a:r>
            <a:br>
              <a:rPr lang="en-US" sz="1700" b="1">
                <a:solidFill>
                  <a:schemeClr val="lt1"/>
                </a:solidFill>
                <a:latin typeface="Quattrocento Sans"/>
                <a:ea typeface="Quattrocento Sans"/>
                <a:cs typeface="Quattrocento Sans"/>
                <a:sym typeface="Quattrocento Sans"/>
              </a:rPr>
            </a:br>
            <a:r>
              <a:rPr lang="en-US" sz="1700" b="1">
                <a:solidFill>
                  <a:schemeClr val="lt1"/>
                </a:solidFill>
                <a:latin typeface="Quattrocento Sans"/>
                <a:ea typeface="Quattrocento Sans"/>
                <a:cs typeface="Quattrocento Sans"/>
                <a:sym typeface="Quattrocento Sans"/>
              </a:rPr>
              <a:t>https://learn.microsoft.com/en-us/sql/relational-databases/security/encryption/rotate-always-encrypted-keys-using-ssms</a:t>
            </a:r>
            <a:endParaRPr sz="2700" b="1"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9"/>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4400" b="1">
                <a:latin typeface="Calibri"/>
                <a:ea typeface="Calibri"/>
                <a:cs typeface="Calibri"/>
                <a:sym typeface="Calibri"/>
              </a:rPr>
              <a:t>Development and change management</a:t>
            </a:r>
            <a:endParaRPr sz="4400">
              <a:latin typeface="Calibri"/>
              <a:ea typeface="Calibri"/>
              <a:cs typeface="Calibri"/>
              <a:sym typeface="Calibri"/>
            </a:endParaRPr>
          </a:p>
        </p:txBody>
      </p:sp>
      <p:sp>
        <p:nvSpPr>
          <p:cNvPr id="387" name="Google Shape;387;p39"/>
          <p:cNvSpPr txBox="1"/>
          <p:nvPr/>
        </p:nvSpPr>
        <p:spPr>
          <a:xfrm>
            <a:off x="636746" y="1493134"/>
            <a:ext cx="11130711" cy="4363656"/>
          </a:xfrm>
          <a:prstGeom prst="rect">
            <a:avLst/>
          </a:prstGeom>
          <a:noFill/>
          <a:ln>
            <a:noFill/>
          </a:ln>
        </p:spPr>
        <p:txBody>
          <a:bodyPr spcFirstLastPara="1" wrap="square" lIns="91425" tIns="45700" rIns="91425" bIns="45700" anchor="t" anchorCtr="0">
            <a:normAutofit/>
          </a:bodyPr>
          <a:lstStyle/>
          <a:p>
            <a:pPr marL="285750" marR="0" lvl="0" indent="-292100" algn="l" rtl="0">
              <a:lnSpc>
                <a:spcPct val="120000"/>
              </a:lnSpc>
              <a:spcBef>
                <a:spcPts val="0"/>
              </a:spcBef>
              <a:spcAft>
                <a:spcPts val="0"/>
              </a:spcAft>
              <a:buClr>
                <a:schemeClr val="lt1"/>
              </a:buClr>
              <a:buSzPts val="1900"/>
              <a:buFont typeface="Arial"/>
              <a:buChar char="•"/>
            </a:pPr>
            <a:r>
              <a:rPr lang="en-US" sz="1900" b="1" i="0" u="none" strike="noStrike" cap="none">
                <a:solidFill>
                  <a:schemeClr val="lt1"/>
                </a:solidFill>
                <a:latin typeface="Calibri"/>
                <a:ea typeface="Calibri"/>
                <a:cs typeface="Calibri"/>
                <a:sym typeface="Calibri"/>
              </a:rPr>
              <a:t>The CEK is referenced by name when you define a new encrypted column </a:t>
            </a:r>
            <a:endParaRPr sz="1500"/>
          </a:p>
          <a:p>
            <a:pPr marL="914400" marR="0" lvl="1" indent="-349250" algn="l" rtl="0">
              <a:lnSpc>
                <a:spcPct val="120000"/>
              </a:lnSpc>
              <a:spcBef>
                <a:spcPts val="0"/>
              </a:spcBef>
              <a:spcAft>
                <a:spcPts val="0"/>
              </a:spcAft>
              <a:buClr>
                <a:schemeClr val="lt1"/>
              </a:buClr>
              <a:buSzPts val="1900"/>
              <a:buFont typeface="Arial"/>
              <a:buChar char="•"/>
            </a:pPr>
            <a:r>
              <a:rPr lang="en-US" sz="1900" b="1">
                <a:solidFill>
                  <a:schemeClr val="lt1"/>
                </a:solidFill>
                <a:latin typeface="Calibri"/>
                <a:ea typeface="Calibri"/>
                <a:cs typeface="Calibri"/>
                <a:sym typeface="Calibri"/>
              </a:rPr>
              <a:t>Give the key the same name in all environments.</a:t>
            </a:r>
            <a:endParaRPr sz="1500"/>
          </a:p>
          <a:p>
            <a:pPr marL="914400" marR="0" lvl="1" indent="-349250" algn="l" rtl="0">
              <a:lnSpc>
                <a:spcPct val="120000"/>
              </a:lnSpc>
              <a:spcBef>
                <a:spcPts val="0"/>
              </a:spcBef>
              <a:spcAft>
                <a:spcPts val="0"/>
              </a:spcAft>
              <a:buClr>
                <a:schemeClr val="lt1"/>
              </a:buClr>
              <a:buSzPts val="1900"/>
              <a:buFont typeface="Arial"/>
              <a:buChar char="•"/>
            </a:pPr>
            <a:r>
              <a:rPr lang="en-US" sz="1900" b="1">
                <a:solidFill>
                  <a:schemeClr val="lt1"/>
                </a:solidFill>
                <a:latin typeface="Calibri"/>
                <a:ea typeface="Calibri"/>
                <a:cs typeface="Calibri"/>
                <a:sym typeface="Calibri"/>
              </a:rPr>
              <a:t>K</a:t>
            </a:r>
            <a:r>
              <a:rPr lang="en-US" sz="1900" b="1" i="0" u="none" strike="noStrike" cap="none">
                <a:solidFill>
                  <a:schemeClr val="lt1"/>
                </a:solidFill>
                <a:latin typeface="Calibri"/>
                <a:ea typeface="Calibri"/>
                <a:cs typeface="Calibri"/>
                <a:sym typeface="Calibri"/>
              </a:rPr>
              <a:t>ey name can’t be changed </a:t>
            </a:r>
            <a:endParaRPr sz="1500"/>
          </a:p>
          <a:p>
            <a:pPr marL="285750" marR="0" lvl="0" indent="-292100" algn="l" rtl="0">
              <a:lnSpc>
                <a:spcPct val="120000"/>
              </a:lnSpc>
              <a:spcBef>
                <a:spcPts val="0"/>
              </a:spcBef>
              <a:spcAft>
                <a:spcPts val="0"/>
              </a:spcAft>
              <a:buClr>
                <a:schemeClr val="lt1"/>
              </a:buClr>
              <a:buSzPts val="1900"/>
              <a:buFont typeface="Arial"/>
              <a:buChar char="•"/>
            </a:pPr>
            <a:r>
              <a:rPr lang="en-US" sz="1900" b="1" i="0" u="none" strike="noStrike" cap="none">
                <a:solidFill>
                  <a:schemeClr val="lt1"/>
                </a:solidFill>
                <a:latin typeface="Calibri"/>
                <a:ea typeface="Calibri"/>
                <a:cs typeface="Calibri"/>
                <a:sym typeface="Calibri"/>
              </a:rPr>
              <a:t>If you are building your non-prod from prod copies:</a:t>
            </a:r>
            <a:endParaRPr sz="1500"/>
          </a:p>
          <a:p>
            <a:pPr marL="742950" marR="0" lvl="1" indent="-292100" algn="l" rtl="0">
              <a:lnSpc>
                <a:spcPct val="90000"/>
              </a:lnSpc>
              <a:spcBef>
                <a:spcPts val="0"/>
              </a:spcBef>
              <a:spcAft>
                <a:spcPts val="0"/>
              </a:spcAft>
              <a:buClr>
                <a:schemeClr val="lt1"/>
              </a:buClr>
              <a:buSzPts val="1900"/>
              <a:buFont typeface="Arial"/>
              <a:buChar char="•"/>
            </a:pPr>
            <a:r>
              <a:rPr lang="en-US" sz="1900" b="1" i="0" u="none" strike="noStrike" cap="none">
                <a:solidFill>
                  <a:schemeClr val="lt1"/>
                </a:solidFill>
                <a:latin typeface="Calibri"/>
                <a:ea typeface="Calibri"/>
                <a:cs typeface="Calibri"/>
                <a:sym typeface="Calibri"/>
              </a:rPr>
              <a:t>You may need </a:t>
            </a:r>
            <a:r>
              <a:rPr lang="en-US" sz="1900" b="1">
                <a:solidFill>
                  <a:schemeClr val="lt1"/>
                </a:solidFill>
                <a:latin typeface="Calibri"/>
                <a:ea typeface="Calibri"/>
                <a:cs typeface="Calibri"/>
                <a:sym typeface="Calibri"/>
              </a:rPr>
              <a:t>to rotate the </a:t>
            </a:r>
            <a:r>
              <a:rPr lang="en-US" sz="1900" b="1" i="0" u="none" strike="noStrike" cap="none">
                <a:solidFill>
                  <a:schemeClr val="lt1"/>
                </a:solidFill>
                <a:latin typeface="Calibri"/>
                <a:ea typeface="Calibri"/>
                <a:cs typeface="Calibri"/>
                <a:sym typeface="Calibri"/>
              </a:rPr>
              <a:t>keys</a:t>
            </a:r>
            <a:r>
              <a:rPr lang="en-US" sz="1900" b="1">
                <a:solidFill>
                  <a:schemeClr val="lt1"/>
                </a:solidFill>
                <a:latin typeface="Calibri"/>
                <a:ea typeface="Calibri"/>
                <a:cs typeface="Calibri"/>
                <a:sym typeface="Calibri"/>
              </a:rPr>
              <a:t> twice</a:t>
            </a:r>
            <a:r>
              <a:rPr lang="en-US" sz="1900" b="1" i="0" u="none" strike="noStrike" cap="none">
                <a:solidFill>
                  <a:schemeClr val="lt1"/>
                </a:solidFill>
                <a:latin typeface="Calibri"/>
                <a:ea typeface="Calibri"/>
                <a:cs typeface="Calibri"/>
                <a:sym typeface="Calibri"/>
              </a:rPr>
              <a:t> to persist the name (because the keys are not renamable)</a:t>
            </a:r>
            <a:endParaRPr sz="1500"/>
          </a:p>
          <a:p>
            <a:pPr marL="742950" marR="0" lvl="1" indent="-292100" algn="l" rtl="0">
              <a:lnSpc>
                <a:spcPct val="90000"/>
              </a:lnSpc>
              <a:spcBef>
                <a:spcPts val="0"/>
              </a:spcBef>
              <a:spcAft>
                <a:spcPts val="0"/>
              </a:spcAft>
              <a:buClr>
                <a:schemeClr val="lt1"/>
              </a:buClr>
              <a:buSzPts val="1900"/>
              <a:buFont typeface="Arial"/>
              <a:buChar char="•"/>
            </a:pPr>
            <a:r>
              <a:rPr lang="en-US" sz="1900" b="1" i="0" u="none" strike="noStrike" cap="none">
                <a:solidFill>
                  <a:schemeClr val="lt1"/>
                </a:solidFill>
                <a:latin typeface="Calibri"/>
                <a:ea typeface="Calibri"/>
                <a:cs typeface="Calibri"/>
                <a:sym typeface="Calibri"/>
              </a:rPr>
              <a:t>You also need to regenerate the Column Encryption Key! </a:t>
            </a:r>
            <a:br>
              <a:rPr lang="en-US" sz="1900" b="1" i="0" u="none" strike="noStrike" cap="none">
                <a:solidFill>
                  <a:schemeClr val="lt1"/>
                </a:solidFill>
                <a:latin typeface="Calibri"/>
                <a:ea typeface="Calibri"/>
                <a:cs typeface="Calibri"/>
                <a:sym typeface="Calibri"/>
              </a:rPr>
            </a:br>
            <a:r>
              <a:rPr lang="en-US" sz="1900" b="1" i="0" u="none" strike="noStrike" cap="none">
                <a:solidFill>
                  <a:schemeClr val="lt1"/>
                </a:solidFill>
                <a:latin typeface="Calibri"/>
                <a:ea typeface="Calibri"/>
                <a:cs typeface="Calibri"/>
                <a:sym typeface="Calibri"/>
              </a:rPr>
              <a:t>otherwise, your prod data will be compromised even without knowing the prod Column Master Key  </a:t>
            </a:r>
            <a:endParaRPr sz="1500"/>
          </a:p>
          <a:p>
            <a:pPr marL="742950" marR="0" lvl="1" indent="-292100" algn="l" rtl="0">
              <a:lnSpc>
                <a:spcPct val="90000"/>
              </a:lnSpc>
              <a:spcBef>
                <a:spcPts val="0"/>
              </a:spcBef>
              <a:spcAft>
                <a:spcPts val="0"/>
              </a:spcAft>
              <a:buClr>
                <a:schemeClr val="lt1"/>
              </a:buClr>
              <a:buSzPts val="1900"/>
              <a:buFont typeface="Arial"/>
              <a:buChar char="•"/>
            </a:pPr>
            <a:r>
              <a:rPr lang="en-US" sz="1900" b="1" i="0" u="none" strike="noStrike" cap="none">
                <a:solidFill>
                  <a:schemeClr val="lt1"/>
                </a:solidFill>
                <a:latin typeface="Calibri"/>
                <a:ea typeface="Calibri"/>
                <a:cs typeface="Calibri"/>
                <a:sym typeface="Calibri"/>
              </a:rPr>
              <a:t>Large tables with encrypted values may need to truncated because re-encrypting is a long process </a:t>
            </a:r>
            <a:endParaRPr sz="1900" b="1">
              <a:solidFill>
                <a:schemeClr val="lt1"/>
              </a:solidFill>
              <a:latin typeface="Calibri"/>
              <a:ea typeface="Calibri"/>
              <a:cs typeface="Calibri"/>
              <a:sym typeface="Calibri"/>
            </a:endParaRPr>
          </a:p>
          <a:p>
            <a:pPr marL="0" marR="0" lvl="0" indent="0" algn="l" rtl="0">
              <a:lnSpc>
                <a:spcPct val="90000"/>
              </a:lnSpc>
              <a:spcBef>
                <a:spcPts val="0"/>
              </a:spcBef>
              <a:spcAft>
                <a:spcPts val="0"/>
              </a:spcAft>
              <a:buNone/>
            </a:pPr>
            <a:endParaRPr sz="2000" b="1">
              <a:solidFill>
                <a:schemeClr val="lt1"/>
              </a:solidFill>
              <a:latin typeface="Calibri"/>
              <a:ea typeface="Calibri"/>
              <a:cs typeface="Calibri"/>
              <a:sym typeface="Calibri"/>
            </a:endParaRPr>
          </a:p>
        </p:txBody>
      </p:sp>
      <p:pic>
        <p:nvPicPr>
          <p:cNvPr id="388" name="Google Shape;388;p39"/>
          <p:cNvPicPr preferRelativeResize="0"/>
          <p:nvPr/>
        </p:nvPicPr>
        <p:blipFill>
          <a:blip r:embed="rId3">
            <a:alphaModFix/>
          </a:blip>
          <a:stretch>
            <a:fillRect/>
          </a:stretch>
        </p:blipFill>
        <p:spPr>
          <a:xfrm>
            <a:off x="844375" y="4219482"/>
            <a:ext cx="6843375" cy="2053025"/>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0"/>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4800" b="1">
                <a:latin typeface="Calibri"/>
                <a:ea typeface="Calibri"/>
                <a:cs typeface="Calibri"/>
                <a:sym typeface="Calibri"/>
              </a:rPr>
              <a:t>Secure Enclaves</a:t>
            </a:r>
            <a:endParaRPr sz="4800">
              <a:latin typeface="Calibri"/>
              <a:ea typeface="Calibri"/>
              <a:cs typeface="Calibri"/>
              <a:sym typeface="Calibri"/>
            </a:endParaRPr>
          </a:p>
        </p:txBody>
      </p:sp>
      <p:sp>
        <p:nvSpPr>
          <p:cNvPr id="394" name="Google Shape;394;p40"/>
          <p:cNvSpPr txBox="1"/>
          <p:nvPr/>
        </p:nvSpPr>
        <p:spPr>
          <a:xfrm>
            <a:off x="636746" y="1493134"/>
            <a:ext cx="11130711" cy="4363656"/>
          </a:xfrm>
          <a:prstGeom prst="rect">
            <a:avLst/>
          </a:prstGeom>
          <a:noFill/>
          <a:ln>
            <a:noFill/>
          </a:ln>
        </p:spPr>
        <p:txBody>
          <a:bodyPr spcFirstLastPara="1" wrap="square" lIns="91425" tIns="45700" rIns="91425" bIns="45700" anchor="t" anchorCtr="0">
            <a:normAutofit/>
          </a:bodyPr>
          <a:lstStyle/>
          <a:p>
            <a:pPr marL="285750" marR="0" lvl="0" indent="-298450" algn="l" rtl="0">
              <a:lnSpc>
                <a:spcPct val="120000"/>
              </a:lnSpc>
              <a:spcBef>
                <a:spcPts val="0"/>
              </a:spcBef>
              <a:spcAft>
                <a:spcPts val="0"/>
              </a:spcAft>
              <a:buClr>
                <a:schemeClr val="lt1"/>
              </a:buClr>
              <a:buSzPts val="2000"/>
              <a:buFont typeface="Arial"/>
              <a:buChar char="•"/>
            </a:pPr>
            <a:r>
              <a:rPr lang="en-US" sz="2000" b="1">
                <a:solidFill>
                  <a:schemeClr val="lt1"/>
                </a:solidFill>
                <a:latin typeface="Calibri"/>
                <a:ea typeface="Calibri"/>
                <a:cs typeface="Calibri"/>
                <a:sym typeface="Calibri"/>
              </a:rPr>
              <a:t>Intended</a:t>
            </a:r>
            <a:r>
              <a:rPr lang="en-US" sz="2000" b="1" i="0" u="none" strike="noStrike" cap="none">
                <a:solidFill>
                  <a:schemeClr val="lt1"/>
                </a:solidFill>
                <a:latin typeface="Calibri"/>
                <a:ea typeface="Calibri"/>
                <a:cs typeface="Calibri"/>
                <a:sym typeface="Calibri"/>
              </a:rPr>
              <a:t> to solve DML limitations by operating with plain-text values in secure memory </a:t>
            </a:r>
            <a:endParaRPr sz="1600"/>
          </a:p>
          <a:p>
            <a:pPr marL="742950" marR="0" lvl="1" indent="-298450" algn="l" rtl="0">
              <a:lnSpc>
                <a:spcPct val="90000"/>
              </a:lnSpc>
              <a:spcBef>
                <a:spcPts val="0"/>
              </a:spcBef>
              <a:spcAft>
                <a:spcPts val="0"/>
              </a:spcAft>
              <a:buClr>
                <a:schemeClr val="lt1"/>
              </a:buClr>
              <a:buSzPts val="2000"/>
              <a:buFont typeface="Arial"/>
              <a:buChar char="•"/>
            </a:pPr>
            <a:r>
              <a:rPr lang="en-US" sz="2000" b="1" i="0" u="none" strike="noStrike" cap="none">
                <a:solidFill>
                  <a:schemeClr val="lt1"/>
                </a:solidFill>
                <a:latin typeface="Calibri"/>
                <a:ea typeface="Calibri"/>
                <a:cs typeface="Calibri"/>
                <a:sym typeface="Calibri"/>
              </a:rPr>
              <a:t>Need hardware and software support (not only SQL Server involved) </a:t>
            </a:r>
            <a:endParaRPr sz="1600"/>
          </a:p>
          <a:p>
            <a:pPr marL="285750" marR="0" lvl="0" indent="-298450" algn="l" rtl="0">
              <a:lnSpc>
                <a:spcPct val="120000"/>
              </a:lnSpc>
              <a:spcBef>
                <a:spcPts val="0"/>
              </a:spcBef>
              <a:spcAft>
                <a:spcPts val="0"/>
              </a:spcAft>
              <a:buClr>
                <a:schemeClr val="lt1"/>
              </a:buClr>
              <a:buSzPts val="2000"/>
              <a:buFont typeface="Arial"/>
              <a:buChar char="•"/>
            </a:pPr>
            <a:r>
              <a:rPr lang="en-US" sz="2000" b="1" i="0" u="none" strike="noStrike" cap="none">
                <a:solidFill>
                  <a:schemeClr val="lt1"/>
                </a:solidFill>
                <a:latin typeface="Calibri"/>
                <a:ea typeface="Calibri"/>
                <a:cs typeface="Calibri"/>
                <a:sym typeface="Calibri"/>
              </a:rPr>
              <a:t>More or less easy to set up in Azure and on-prem </a:t>
            </a:r>
            <a:endParaRPr sz="1600"/>
          </a:p>
          <a:p>
            <a:pPr marL="285750" marR="0" lvl="0" indent="-298450" algn="l" rtl="0">
              <a:lnSpc>
                <a:spcPct val="120000"/>
              </a:lnSpc>
              <a:spcBef>
                <a:spcPts val="0"/>
              </a:spcBef>
              <a:spcAft>
                <a:spcPts val="0"/>
              </a:spcAft>
              <a:buClr>
                <a:schemeClr val="lt1"/>
              </a:buClr>
              <a:buSzPts val="2000"/>
              <a:buFont typeface="Arial"/>
              <a:buChar char="•"/>
            </a:pPr>
            <a:r>
              <a:rPr lang="en-US" sz="2000" b="1" i="0" u="none" strike="noStrike" cap="none">
                <a:solidFill>
                  <a:schemeClr val="lt1"/>
                </a:solidFill>
                <a:latin typeface="Calibri"/>
                <a:ea typeface="Calibri"/>
                <a:cs typeface="Calibri"/>
                <a:sym typeface="Calibri"/>
              </a:rPr>
              <a:t>Harder in AWS </a:t>
            </a:r>
            <a:endParaRPr sz="1600"/>
          </a:p>
          <a:p>
            <a:pPr marL="285750" marR="0" lvl="0" indent="-298450" algn="l" rtl="0">
              <a:lnSpc>
                <a:spcPct val="120000"/>
              </a:lnSpc>
              <a:spcBef>
                <a:spcPts val="0"/>
              </a:spcBef>
              <a:spcAft>
                <a:spcPts val="0"/>
              </a:spcAft>
              <a:buClr>
                <a:schemeClr val="lt1"/>
              </a:buClr>
              <a:buSzPts val="2000"/>
              <a:buFont typeface="Arial"/>
              <a:buChar char="•"/>
            </a:pPr>
            <a:r>
              <a:rPr lang="en-US" sz="2000" b="1" i="0" u="none" strike="noStrike" cap="none">
                <a:solidFill>
                  <a:schemeClr val="lt1"/>
                </a:solidFill>
                <a:latin typeface="Calibri"/>
                <a:ea typeface="Calibri"/>
                <a:cs typeface="Calibri"/>
                <a:sym typeface="Calibri"/>
              </a:rPr>
              <a:t>Very significant performance impact, wasn't useful for us</a:t>
            </a:r>
            <a:endParaRPr sz="1600"/>
          </a:p>
          <a:p>
            <a:pPr marL="285750" marR="0" lvl="0" indent="-298450" algn="l" rtl="0">
              <a:lnSpc>
                <a:spcPct val="120000"/>
              </a:lnSpc>
              <a:spcBef>
                <a:spcPts val="0"/>
              </a:spcBef>
              <a:spcAft>
                <a:spcPts val="0"/>
              </a:spcAft>
              <a:buClr>
                <a:schemeClr val="lt1"/>
              </a:buClr>
              <a:buSzPts val="2000"/>
              <a:buFont typeface="Arial"/>
              <a:buChar char="•"/>
            </a:pPr>
            <a:r>
              <a:rPr lang="en-US" sz="2000" b="1" i="0" u="none" strike="noStrike" cap="none">
                <a:solidFill>
                  <a:schemeClr val="lt1"/>
                </a:solidFill>
                <a:latin typeface="Calibri"/>
                <a:ea typeface="Calibri"/>
                <a:cs typeface="Calibri"/>
                <a:sym typeface="Calibri"/>
              </a:rPr>
              <a:t>You need to enable ADR to avoid long recovery times if process crashed during secure computation process </a:t>
            </a:r>
            <a:endParaRPr sz="16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1833976bb30_0_6"/>
          <p:cNvSpPr txBox="1">
            <a:spLocks noGrp="1"/>
          </p:cNvSpPr>
          <p:nvPr>
            <p:ph type="ctrTitle"/>
          </p:nvPr>
        </p:nvSpPr>
        <p:spPr>
          <a:xfrm>
            <a:off x="424543" y="439584"/>
            <a:ext cx="9753600" cy="1053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4800">
                <a:latin typeface="Calibri"/>
                <a:ea typeface="Calibri"/>
                <a:cs typeface="Calibri"/>
                <a:sym typeface="Calibri"/>
              </a:rPr>
              <a:t>Conclusion</a:t>
            </a:r>
            <a:endParaRPr sz="4800">
              <a:latin typeface="Calibri"/>
              <a:ea typeface="Calibri"/>
              <a:cs typeface="Calibri"/>
              <a:sym typeface="Calibri"/>
            </a:endParaRPr>
          </a:p>
        </p:txBody>
      </p:sp>
      <p:sp>
        <p:nvSpPr>
          <p:cNvPr id="400" name="Google Shape;400;g1833976bb30_0_6"/>
          <p:cNvSpPr txBox="1"/>
          <p:nvPr/>
        </p:nvSpPr>
        <p:spPr>
          <a:xfrm>
            <a:off x="636746" y="1493134"/>
            <a:ext cx="11130600" cy="4363800"/>
          </a:xfrm>
          <a:prstGeom prst="rect">
            <a:avLst/>
          </a:prstGeom>
          <a:noFill/>
          <a:ln>
            <a:noFill/>
          </a:ln>
        </p:spPr>
        <p:txBody>
          <a:bodyPr spcFirstLastPara="1" wrap="square" lIns="91425" tIns="45700" rIns="91425" bIns="45700" anchor="t" anchorCtr="0">
            <a:normAutofit/>
          </a:bodyPr>
          <a:lstStyle/>
          <a:p>
            <a:pPr marL="457200" marR="0" lvl="0" indent="-355600" algn="l" rtl="0">
              <a:lnSpc>
                <a:spcPct val="120000"/>
              </a:lnSpc>
              <a:spcBef>
                <a:spcPts val="0"/>
              </a:spcBef>
              <a:spcAft>
                <a:spcPts val="0"/>
              </a:spcAft>
              <a:buClr>
                <a:schemeClr val="lt1"/>
              </a:buClr>
              <a:buSzPts val="2000"/>
              <a:buFont typeface="Calibri"/>
              <a:buChar char="●"/>
            </a:pPr>
            <a:r>
              <a:rPr lang="en-US" sz="2000" b="1">
                <a:solidFill>
                  <a:schemeClr val="lt1"/>
                </a:solidFill>
                <a:latin typeface="Calibri"/>
                <a:ea typeface="Calibri"/>
                <a:cs typeface="Calibri"/>
                <a:sym typeface="Calibri"/>
              </a:rPr>
              <a:t>Always Encrypted is a great and reliable way to </a:t>
            </a:r>
            <a:r>
              <a:rPr lang="en-US" sz="2000" b="1" u="sng">
                <a:solidFill>
                  <a:schemeClr val="lt1"/>
                </a:solidFill>
                <a:latin typeface="Calibri"/>
                <a:ea typeface="Calibri"/>
                <a:cs typeface="Calibri"/>
                <a:sym typeface="Calibri"/>
              </a:rPr>
              <a:t>further</a:t>
            </a:r>
            <a:r>
              <a:rPr lang="en-US" sz="2000" b="1">
                <a:solidFill>
                  <a:schemeClr val="lt1"/>
                </a:solidFill>
                <a:latin typeface="Calibri"/>
                <a:ea typeface="Calibri"/>
                <a:cs typeface="Calibri"/>
                <a:sym typeface="Calibri"/>
              </a:rPr>
              <a:t> protect sensitive data.</a:t>
            </a:r>
            <a:endParaRPr sz="2000" b="1">
              <a:solidFill>
                <a:schemeClr val="lt1"/>
              </a:solidFill>
              <a:latin typeface="Calibri"/>
              <a:ea typeface="Calibri"/>
              <a:cs typeface="Calibri"/>
              <a:sym typeface="Calibri"/>
            </a:endParaRPr>
          </a:p>
          <a:p>
            <a:pPr marL="914400" marR="0" lvl="1" indent="-355600" algn="l" rtl="0">
              <a:lnSpc>
                <a:spcPct val="120000"/>
              </a:lnSpc>
              <a:spcBef>
                <a:spcPts val="0"/>
              </a:spcBef>
              <a:spcAft>
                <a:spcPts val="0"/>
              </a:spcAft>
              <a:buClr>
                <a:schemeClr val="lt1"/>
              </a:buClr>
              <a:buSzPts val="2000"/>
              <a:buFont typeface="Calibri"/>
              <a:buChar char="○"/>
            </a:pPr>
            <a:r>
              <a:rPr lang="en-US" sz="2000" b="1">
                <a:solidFill>
                  <a:schemeClr val="lt1"/>
                </a:solidFill>
                <a:latin typeface="Calibri"/>
                <a:ea typeface="Calibri"/>
                <a:cs typeface="Calibri"/>
                <a:sym typeface="Calibri"/>
              </a:rPr>
              <a:t>as long as you are okay with its limitations</a:t>
            </a:r>
            <a:endParaRPr sz="2000" b="1">
              <a:solidFill>
                <a:schemeClr val="lt1"/>
              </a:solidFill>
              <a:latin typeface="Calibri"/>
              <a:ea typeface="Calibri"/>
              <a:cs typeface="Calibri"/>
              <a:sym typeface="Calibri"/>
            </a:endParaRPr>
          </a:p>
          <a:p>
            <a:pPr marL="457200" marR="0" lvl="0" indent="-355600" algn="l" rtl="0">
              <a:lnSpc>
                <a:spcPct val="120000"/>
              </a:lnSpc>
              <a:spcBef>
                <a:spcPts val="0"/>
              </a:spcBef>
              <a:spcAft>
                <a:spcPts val="0"/>
              </a:spcAft>
              <a:buClr>
                <a:schemeClr val="lt1"/>
              </a:buClr>
              <a:buSzPts val="2000"/>
              <a:buFont typeface="Calibri"/>
              <a:buChar char="●"/>
            </a:pPr>
            <a:r>
              <a:rPr lang="en-US" sz="2000" b="1">
                <a:solidFill>
                  <a:schemeClr val="lt1"/>
                </a:solidFill>
                <a:latin typeface="Calibri"/>
                <a:ea typeface="Calibri"/>
                <a:cs typeface="Calibri"/>
                <a:sym typeface="Calibri"/>
              </a:rPr>
              <a:t>Microsoft is actively developing it (but mostly for secure enclaves), things are changing</a:t>
            </a:r>
            <a:endParaRPr sz="2000" b="1">
              <a:solidFill>
                <a:schemeClr val="lt1"/>
              </a:solidFill>
              <a:latin typeface="Calibri"/>
              <a:ea typeface="Calibri"/>
              <a:cs typeface="Calibri"/>
              <a:sym typeface="Calibri"/>
            </a:endParaRPr>
          </a:p>
          <a:p>
            <a:pPr marL="914400" marR="0" lvl="1" indent="-355600" algn="l" rtl="0">
              <a:lnSpc>
                <a:spcPct val="120000"/>
              </a:lnSpc>
              <a:spcBef>
                <a:spcPts val="0"/>
              </a:spcBef>
              <a:spcAft>
                <a:spcPts val="0"/>
              </a:spcAft>
              <a:buClr>
                <a:schemeClr val="lt1"/>
              </a:buClr>
              <a:buSzPts val="2000"/>
              <a:buFont typeface="Calibri"/>
              <a:buChar char="○"/>
            </a:pPr>
            <a:r>
              <a:rPr lang="en-US" sz="2000" b="1">
                <a:solidFill>
                  <a:schemeClr val="lt1"/>
                </a:solidFill>
                <a:latin typeface="Calibri"/>
                <a:ea typeface="Calibri"/>
                <a:cs typeface="Calibri"/>
                <a:sym typeface="Calibri"/>
              </a:rPr>
              <a:t>use the most recent driver versions</a:t>
            </a:r>
            <a:endParaRPr sz="2000" b="1">
              <a:solidFill>
                <a:schemeClr val="lt1"/>
              </a:solidFill>
              <a:latin typeface="Calibri"/>
              <a:ea typeface="Calibri"/>
              <a:cs typeface="Calibri"/>
              <a:sym typeface="Calibri"/>
            </a:endParaRPr>
          </a:p>
          <a:p>
            <a:pPr marL="457200" marR="0" lvl="0" indent="-355600" algn="l" rtl="0">
              <a:lnSpc>
                <a:spcPct val="120000"/>
              </a:lnSpc>
              <a:spcBef>
                <a:spcPts val="0"/>
              </a:spcBef>
              <a:spcAft>
                <a:spcPts val="0"/>
              </a:spcAft>
              <a:buClr>
                <a:schemeClr val="lt1"/>
              </a:buClr>
              <a:buSzPts val="2000"/>
              <a:buFont typeface="Calibri"/>
              <a:buChar char="●"/>
            </a:pPr>
            <a:r>
              <a:rPr lang="en-US" sz="2000" b="1">
                <a:solidFill>
                  <a:schemeClr val="lt1"/>
                </a:solidFill>
                <a:latin typeface="Calibri"/>
                <a:ea typeface="Calibri"/>
                <a:cs typeface="Calibri"/>
                <a:sym typeface="Calibri"/>
              </a:rPr>
              <a:t>Secure Enclaves are not easy to use</a:t>
            </a:r>
            <a:endParaRPr sz="2000" b="1">
              <a:solidFill>
                <a:schemeClr val="lt1"/>
              </a:solidFill>
              <a:latin typeface="Calibri"/>
              <a:ea typeface="Calibri"/>
              <a:cs typeface="Calibri"/>
              <a:sym typeface="Calibri"/>
            </a:endParaRPr>
          </a:p>
          <a:p>
            <a:pPr marL="914400" marR="0" lvl="1" indent="-355600" algn="l" rtl="0">
              <a:lnSpc>
                <a:spcPct val="120000"/>
              </a:lnSpc>
              <a:spcBef>
                <a:spcPts val="0"/>
              </a:spcBef>
              <a:spcAft>
                <a:spcPts val="0"/>
              </a:spcAft>
              <a:buClr>
                <a:schemeClr val="lt1"/>
              </a:buClr>
              <a:buSzPts val="2000"/>
              <a:buFont typeface="Calibri"/>
              <a:buChar char="○"/>
            </a:pPr>
            <a:r>
              <a:rPr lang="en-US" sz="2000" b="1">
                <a:solidFill>
                  <a:schemeClr val="lt1"/>
                </a:solidFill>
                <a:latin typeface="Calibri"/>
                <a:ea typeface="Calibri"/>
                <a:cs typeface="Calibri"/>
                <a:sym typeface="Calibri"/>
              </a:rPr>
              <a:t>you need good Windows Admin expertise</a:t>
            </a:r>
            <a:endParaRPr sz="20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833976bb30_0_1"/>
          <p:cNvSpPr txBox="1">
            <a:spLocks noGrp="1"/>
          </p:cNvSpPr>
          <p:nvPr>
            <p:ph type="ctrTitle"/>
          </p:nvPr>
        </p:nvSpPr>
        <p:spPr>
          <a:xfrm>
            <a:off x="424543" y="439584"/>
            <a:ext cx="9753600" cy="10536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r>
              <a:rPr lang="en-US" sz="4800"/>
              <a:t>What is Glassdoor?</a:t>
            </a:r>
            <a:endParaRPr/>
          </a:p>
        </p:txBody>
      </p:sp>
      <p:sp>
        <p:nvSpPr>
          <p:cNvPr id="168" name="Google Shape;168;g1833976bb30_0_1"/>
          <p:cNvSpPr txBox="1"/>
          <p:nvPr/>
        </p:nvSpPr>
        <p:spPr>
          <a:xfrm>
            <a:off x="424543" y="1493134"/>
            <a:ext cx="11555400" cy="4363800"/>
          </a:xfrm>
          <a:prstGeom prst="rect">
            <a:avLst/>
          </a:prstGeom>
          <a:noFill/>
          <a:ln>
            <a:noFill/>
          </a:ln>
        </p:spPr>
        <p:txBody>
          <a:bodyPr spcFirstLastPara="1" wrap="square" lIns="91425" tIns="45700" rIns="91425" bIns="45700" anchor="t" anchorCtr="0">
            <a:normAutofit/>
          </a:bodyPr>
          <a:lstStyle/>
          <a:p>
            <a:pPr marL="285750" marR="0" lvl="0" indent="-285750" algn="l" rtl="0">
              <a:lnSpc>
                <a:spcPct val="120000"/>
              </a:lnSpc>
              <a:spcBef>
                <a:spcPts val="0"/>
              </a:spcBef>
              <a:spcAft>
                <a:spcPts val="0"/>
              </a:spcAft>
              <a:buClr>
                <a:schemeClr val="lt1"/>
              </a:buClr>
              <a:buSzPts val="2400"/>
              <a:buFont typeface="Arial"/>
              <a:buChar char="•"/>
            </a:pPr>
            <a:r>
              <a:rPr lang="en-US" sz="2400" b="1" dirty="0">
                <a:solidFill>
                  <a:schemeClr val="lt1"/>
                </a:solidFill>
                <a:latin typeface="Calibri"/>
                <a:ea typeface="Calibri"/>
                <a:cs typeface="Calibri"/>
                <a:sym typeface="Calibri"/>
              </a:rPr>
              <a:t>“to help people everywhere find a job and company they love”</a:t>
            </a:r>
            <a:endParaRPr sz="2400" b="1" dirty="0">
              <a:solidFill>
                <a:schemeClr val="lt1"/>
              </a:solidFill>
              <a:latin typeface="Calibri"/>
              <a:ea typeface="Calibri"/>
              <a:cs typeface="Calibri"/>
              <a:sym typeface="Calibri"/>
            </a:endParaRPr>
          </a:p>
          <a:p>
            <a:pPr marL="285750" marR="0" lvl="0" indent="-285750" algn="l" rtl="0">
              <a:lnSpc>
                <a:spcPct val="120000"/>
              </a:lnSpc>
              <a:spcBef>
                <a:spcPts val="0"/>
              </a:spcBef>
              <a:spcAft>
                <a:spcPts val="0"/>
              </a:spcAft>
              <a:buClr>
                <a:schemeClr val="lt1"/>
              </a:buClr>
              <a:buSzPts val="2400"/>
              <a:buFont typeface="Arial"/>
              <a:buChar char="•"/>
            </a:pPr>
            <a:r>
              <a:rPr lang="en-US" sz="2400" b="1" i="0" u="none" strike="noStrike" cap="none" dirty="0">
                <a:solidFill>
                  <a:schemeClr val="lt1"/>
                </a:solidFill>
                <a:latin typeface="Calibri"/>
                <a:ea typeface="Calibri"/>
                <a:cs typeface="Calibri"/>
                <a:sym typeface="Calibri"/>
              </a:rPr>
              <a:t>Leading platform for Employer Branding </a:t>
            </a:r>
            <a:endParaRPr dirty="0"/>
          </a:p>
          <a:p>
            <a:pPr marL="285750" marR="0" lvl="0" indent="-285750" algn="l" rtl="0">
              <a:lnSpc>
                <a:spcPct val="120000"/>
              </a:lnSpc>
              <a:spcBef>
                <a:spcPts val="0"/>
              </a:spcBef>
              <a:spcAft>
                <a:spcPts val="0"/>
              </a:spcAft>
              <a:buClr>
                <a:schemeClr val="lt1"/>
              </a:buClr>
              <a:buSzPts val="2400"/>
              <a:buFont typeface="Arial"/>
              <a:buChar char="•"/>
            </a:pPr>
            <a:r>
              <a:rPr lang="en-US" sz="2400" b="1" i="0" u="none" strike="noStrike" cap="none" dirty="0" smtClean="0">
                <a:solidFill>
                  <a:schemeClr val="lt1"/>
                </a:solidFill>
                <a:latin typeface="Calibri"/>
                <a:ea typeface="Calibri"/>
                <a:cs typeface="Calibri"/>
                <a:sym typeface="Calibri"/>
              </a:rPr>
              <a:t>Hundreds of millions </a:t>
            </a:r>
            <a:r>
              <a:rPr lang="en-US" sz="2400" b="1" i="0" u="none" strike="noStrike" cap="none" dirty="0">
                <a:solidFill>
                  <a:schemeClr val="lt1"/>
                </a:solidFill>
                <a:latin typeface="Calibri"/>
                <a:ea typeface="Calibri"/>
                <a:cs typeface="Calibri"/>
                <a:sym typeface="Calibri"/>
              </a:rPr>
              <a:t>unique visitors every year</a:t>
            </a:r>
            <a:endParaRPr dirty="0"/>
          </a:p>
          <a:p>
            <a:pPr marL="285750" marR="0" lvl="0" indent="-285750" algn="l" rtl="0">
              <a:lnSpc>
                <a:spcPct val="120000"/>
              </a:lnSpc>
              <a:spcBef>
                <a:spcPts val="0"/>
              </a:spcBef>
              <a:spcAft>
                <a:spcPts val="0"/>
              </a:spcAft>
              <a:buClr>
                <a:schemeClr val="lt1"/>
              </a:buClr>
              <a:buSzPts val="2400"/>
              <a:buFont typeface="Arial"/>
              <a:buChar char="•"/>
            </a:pPr>
            <a:r>
              <a:rPr lang="en-US" sz="2400" b="1" i="0" u="none" strike="noStrike" cap="none" dirty="0">
                <a:solidFill>
                  <a:schemeClr val="lt1"/>
                </a:solidFill>
                <a:latin typeface="Calibri"/>
                <a:ea typeface="Calibri"/>
                <a:cs typeface="Calibri"/>
                <a:sym typeface="Calibri"/>
              </a:rPr>
              <a:t>Decent amount of sensitive personal data: emails, names, resumes, demographics, etc.</a:t>
            </a:r>
            <a:endParaRPr dirty="0"/>
          </a:p>
          <a:p>
            <a:pPr marL="285750" marR="0" lvl="0" indent="-285750" algn="l" rtl="0">
              <a:lnSpc>
                <a:spcPct val="120000"/>
              </a:lnSpc>
              <a:spcBef>
                <a:spcPts val="0"/>
              </a:spcBef>
              <a:spcAft>
                <a:spcPts val="0"/>
              </a:spcAft>
              <a:buClr>
                <a:schemeClr val="lt1"/>
              </a:buClr>
              <a:buSzPts val="2400"/>
              <a:buFont typeface="Arial"/>
              <a:buChar char="•"/>
            </a:pPr>
            <a:r>
              <a:rPr lang="en-US" sz="2400" b="1" i="0" u="none" strike="noStrike" cap="none" dirty="0">
                <a:solidFill>
                  <a:schemeClr val="lt1"/>
                </a:solidFill>
                <a:latin typeface="Calibri"/>
                <a:ea typeface="Calibri"/>
                <a:cs typeface="Calibri"/>
                <a:sym typeface="Calibri"/>
              </a:rPr>
              <a:t>User anonymity is crucial for our business model</a:t>
            </a:r>
            <a:endParaRPr sz="2400" b="1"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ctrTitle"/>
          </p:nvPr>
        </p:nvSpPr>
        <p:spPr>
          <a:xfrm>
            <a:off x="424551" y="439575"/>
            <a:ext cx="11458200" cy="10536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r>
              <a:rPr lang="en-US" sz="4800"/>
              <a:t>Glassdoor Database Environment</a:t>
            </a:r>
            <a:endParaRPr/>
          </a:p>
        </p:txBody>
      </p:sp>
      <p:sp>
        <p:nvSpPr>
          <p:cNvPr id="174" name="Google Shape;174;p6"/>
          <p:cNvSpPr txBox="1"/>
          <p:nvPr/>
        </p:nvSpPr>
        <p:spPr>
          <a:xfrm>
            <a:off x="636746" y="1493134"/>
            <a:ext cx="11130711" cy="4363656"/>
          </a:xfrm>
          <a:prstGeom prst="rect">
            <a:avLst/>
          </a:prstGeom>
          <a:noFill/>
          <a:ln>
            <a:noFill/>
          </a:ln>
        </p:spPr>
        <p:txBody>
          <a:bodyPr spcFirstLastPara="1" wrap="square" lIns="91425" tIns="45700" rIns="91425" bIns="45700" anchor="t" anchorCtr="0">
            <a:normAutofit/>
          </a:bodyPr>
          <a:lstStyle/>
          <a:p>
            <a:pPr marL="285750" marR="0" lvl="0" indent="-285750" algn="l" rtl="0">
              <a:lnSpc>
                <a:spcPct val="12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Major databases are using SQL Server 2019 Enterprise Edition </a:t>
            </a:r>
            <a:endParaRPr/>
          </a:p>
          <a:p>
            <a:pPr marL="285750" marR="0" lvl="0" indent="-285750" algn="l" rtl="0">
              <a:lnSpc>
                <a:spcPct val="12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On average ~50k requests/second to databases with personal data,</a:t>
            </a:r>
            <a:endParaRPr/>
          </a:p>
          <a:p>
            <a:pPr marL="742950" marR="0" lvl="1" indent="-285750" algn="l" rtl="0">
              <a:lnSpc>
                <a:spcPct val="9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spikes up to 100k requests/second in rush hours </a:t>
            </a:r>
            <a:endParaRPr/>
          </a:p>
          <a:p>
            <a:pPr marL="285750" marR="0" lvl="0" indent="-285750" algn="l" rtl="0">
              <a:lnSpc>
                <a:spcPct val="12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15 years of code development with a lot of legacy code </a:t>
            </a:r>
            <a:endParaRPr/>
          </a:p>
          <a:p>
            <a:pPr marL="285750" marR="0" lvl="0" indent="-285750" algn="l" rtl="0">
              <a:lnSpc>
                <a:spcPct val="12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24/7, no downtime allowed</a:t>
            </a:r>
            <a:endParaRPr/>
          </a:p>
          <a:p>
            <a:pPr marL="285750" marR="0" lvl="0" indent="-285750" algn="l" rtl="0">
              <a:lnSpc>
                <a:spcPct val="12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Most client apps are JAVA-based, some are in Node.js, </a:t>
            </a:r>
            <a:br>
              <a:rPr lang="en-US" sz="2400" b="1" i="0" u="none" strike="noStrike" cap="none">
                <a:solidFill>
                  <a:schemeClr val="lt1"/>
                </a:solidFill>
                <a:latin typeface="Calibri"/>
                <a:ea typeface="Calibri"/>
                <a:cs typeface="Calibri"/>
                <a:sym typeface="Calibri"/>
              </a:rPr>
            </a:br>
            <a:r>
              <a:rPr lang="en-US" sz="2400" b="1" i="0" u="none" strike="noStrike" cap="none">
                <a:solidFill>
                  <a:schemeClr val="lt1"/>
                </a:solidFill>
                <a:latin typeface="Calibri"/>
                <a:ea typeface="Calibri"/>
                <a:cs typeface="Calibri"/>
                <a:sym typeface="Calibri"/>
              </a:rPr>
              <a:t>internal automation mostly in PowerShell</a:t>
            </a:r>
            <a:endParaRPr/>
          </a:p>
          <a:p>
            <a:pPr marL="285750" marR="0" lvl="0" indent="-285750" algn="l" rtl="0">
              <a:lnSpc>
                <a:spcPct val="120000"/>
              </a:lnSpc>
              <a:spcBef>
                <a:spcPts val="0"/>
              </a:spcBef>
              <a:spcAft>
                <a:spcPts val="0"/>
              </a:spcAft>
              <a:buClr>
                <a:schemeClr val="lt1"/>
              </a:buClr>
              <a:buSzPts val="2400"/>
              <a:buFont typeface="Arial"/>
              <a:buChar char="•"/>
            </a:pPr>
            <a:r>
              <a:rPr lang="en-US" sz="2400" b="1" i="0" u="none" strike="noStrike" cap="none">
                <a:solidFill>
                  <a:schemeClr val="lt1"/>
                </a:solidFill>
                <a:latin typeface="Calibri"/>
                <a:ea typeface="Calibri"/>
                <a:cs typeface="Calibri"/>
                <a:sym typeface="Calibri"/>
              </a:rPr>
              <a:t>Everything is in AWS</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1100"/>
              <a:buNone/>
            </a:pPr>
            <a:r>
              <a:rPr lang="en-US" sz="4800">
                <a:latin typeface="Calibri"/>
                <a:ea typeface="Calibri"/>
                <a:cs typeface="Calibri"/>
                <a:sym typeface="Calibri"/>
              </a:rPr>
              <a:t>Why Do We Need to Protect Data?</a:t>
            </a:r>
            <a:endParaRPr sz="4800">
              <a:latin typeface="Calibri"/>
              <a:ea typeface="Calibri"/>
              <a:cs typeface="Calibri"/>
              <a:sym typeface="Calibri"/>
            </a:endParaRPr>
          </a:p>
        </p:txBody>
      </p:sp>
      <p:sp>
        <p:nvSpPr>
          <p:cNvPr id="180" name="Google Shape;180;p7"/>
          <p:cNvSpPr txBox="1"/>
          <p:nvPr/>
        </p:nvSpPr>
        <p:spPr>
          <a:xfrm>
            <a:off x="636750" y="1426575"/>
            <a:ext cx="11107800" cy="4363500"/>
          </a:xfrm>
          <a:prstGeom prst="rect">
            <a:avLst/>
          </a:prstGeom>
          <a:noFill/>
          <a:ln>
            <a:noFill/>
          </a:ln>
        </p:spPr>
        <p:txBody>
          <a:bodyPr spcFirstLastPara="1" wrap="square" lIns="91425" tIns="45700" rIns="91425" bIns="45700" anchor="t" anchorCtr="0">
            <a:normAutofit/>
          </a:bodyPr>
          <a:lstStyle/>
          <a:p>
            <a:pPr marL="342900" marR="0" lvl="0" indent="-355600" algn="l" rtl="0">
              <a:lnSpc>
                <a:spcPct val="120000"/>
              </a:lnSpc>
              <a:spcBef>
                <a:spcPts val="0"/>
              </a:spcBef>
              <a:spcAft>
                <a:spcPts val="0"/>
              </a:spcAft>
              <a:buClr>
                <a:schemeClr val="lt1"/>
              </a:buClr>
              <a:buSzPts val="2200"/>
              <a:buFont typeface="Arial"/>
              <a:buChar char="•"/>
            </a:pPr>
            <a:r>
              <a:rPr lang="en-US" sz="2200" b="1">
                <a:solidFill>
                  <a:schemeClr val="lt1"/>
                </a:solidFill>
                <a:latin typeface="Calibri"/>
                <a:ea typeface="Calibri"/>
                <a:cs typeface="Calibri"/>
                <a:sym typeface="Calibri"/>
              </a:rPr>
              <a:t>User anonymity is important for user trust.</a:t>
            </a:r>
            <a:br>
              <a:rPr lang="en-US" sz="2200" b="1">
                <a:solidFill>
                  <a:schemeClr val="lt1"/>
                </a:solidFill>
                <a:latin typeface="Calibri"/>
                <a:ea typeface="Calibri"/>
                <a:cs typeface="Calibri"/>
                <a:sym typeface="Calibri"/>
              </a:rPr>
            </a:br>
            <a:r>
              <a:rPr lang="en-US" sz="2200" b="1">
                <a:solidFill>
                  <a:schemeClr val="lt1"/>
                </a:solidFill>
                <a:latin typeface="Calibri"/>
                <a:ea typeface="Calibri"/>
                <a:cs typeface="Calibri"/>
                <a:sym typeface="Calibri"/>
              </a:rPr>
              <a:t>We must protect user identity even from ourselves.</a:t>
            </a:r>
            <a:endParaRPr sz="2200" b="1">
              <a:solidFill>
                <a:schemeClr val="lt1"/>
              </a:solidFill>
              <a:latin typeface="Calibri"/>
              <a:ea typeface="Calibri"/>
              <a:cs typeface="Calibri"/>
              <a:sym typeface="Calibri"/>
            </a:endParaRPr>
          </a:p>
          <a:p>
            <a:pPr marL="342900" marR="0" lvl="0" indent="-355600" algn="l" rtl="0">
              <a:lnSpc>
                <a:spcPct val="12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GDPR and CCPA compliance </a:t>
            </a:r>
            <a:endParaRPr sz="1600"/>
          </a:p>
          <a:p>
            <a:pPr marL="800100" marR="0" lvl="1" indent="-355600" algn="l" rtl="0">
              <a:lnSpc>
                <a:spcPct val="9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Doesn't require encryption as such </a:t>
            </a:r>
            <a:endParaRPr sz="1600"/>
          </a:p>
          <a:p>
            <a:pPr marL="800100" marR="0" lvl="1" indent="-355600" algn="l" rtl="0">
              <a:lnSpc>
                <a:spcPct val="90000"/>
              </a:lnSpc>
              <a:spcBef>
                <a:spcPts val="0"/>
              </a:spcBef>
              <a:spcAft>
                <a:spcPts val="0"/>
              </a:spcAft>
              <a:buClr>
                <a:schemeClr val="lt1"/>
              </a:buClr>
              <a:buSzPts val="2200"/>
              <a:buFont typeface="Arial"/>
              <a:buChar char="•"/>
            </a:pPr>
            <a:r>
              <a:rPr lang="en-US" sz="2200" b="1" i="0" u="none" strike="noStrike" cap="none">
                <a:solidFill>
                  <a:schemeClr val="lt1"/>
                </a:solidFill>
                <a:latin typeface="Calibri"/>
                <a:ea typeface="Calibri"/>
                <a:cs typeface="Calibri"/>
                <a:sym typeface="Calibri"/>
              </a:rPr>
              <a:t>Requires </a:t>
            </a:r>
            <a:r>
              <a:rPr lang="en-US" sz="2200" b="1" i="0" u="none" strike="noStrike" cap="none">
                <a:solidFill>
                  <a:schemeClr val="lt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reasonable approach</a:t>
            </a:r>
            <a:endParaRPr sz="1600"/>
          </a:p>
          <a:p>
            <a:pPr marL="457200" lvl="0" indent="-368300" algn="l" rtl="0">
              <a:lnSpc>
                <a:spcPct val="120000"/>
              </a:lnSpc>
              <a:spcBef>
                <a:spcPts val="0"/>
              </a:spcBef>
              <a:spcAft>
                <a:spcPts val="0"/>
              </a:spcAft>
              <a:buClr>
                <a:schemeClr val="lt1"/>
              </a:buClr>
              <a:buSzPts val="2200"/>
              <a:buChar char="•"/>
            </a:pPr>
            <a:r>
              <a:rPr lang="en-US" sz="2200" b="1">
                <a:solidFill>
                  <a:schemeClr val="lt1"/>
                </a:solidFill>
                <a:latin typeface="Calibri"/>
                <a:ea typeface="Calibri"/>
                <a:cs typeface="Calibri"/>
                <a:sym typeface="Calibri"/>
              </a:rPr>
              <a:t>Very significant data breach penalties</a:t>
            </a:r>
            <a:endParaRPr sz="22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3100" b="1">
                <a:latin typeface="Calibri"/>
                <a:ea typeface="Calibri"/>
                <a:cs typeface="Calibri"/>
                <a:sym typeface="Calibri"/>
              </a:rPr>
              <a:t>What </a:t>
            </a:r>
            <a:r>
              <a:rPr lang="en-US" sz="3100">
                <a:latin typeface="Calibri"/>
                <a:ea typeface="Calibri"/>
                <a:cs typeface="Calibri"/>
                <a:sym typeface="Calibri"/>
              </a:rPr>
              <a:t>W</a:t>
            </a:r>
            <a:r>
              <a:rPr lang="en-US" sz="3100" b="1">
                <a:latin typeface="Calibri"/>
                <a:ea typeface="Calibri"/>
                <a:cs typeface="Calibri"/>
                <a:sym typeface="Calibri"/>
              </a:rPr>
              <a:t>as in </a:t>
            </a:r>
            <a:r>
              <a:rPr lang="en-US" sz="3100">
                <a:latin typeface="Calibri"/>
                <a:ea typeface="Calibri"/>
                <a:cs typeface="Calibri"/>
                <a:sym typeface="Calibri"/>
              </a:rPr>
              <a:t>P</a:t>
            </a:r>
            <a:r>
              <a:rPr lang="en-US" sz="3100" b="1">
                <a:latin typeface="Calibri"/>
                <a:ea typeface="Calibri"/>
                <a:cs typeface="Calibri"/>
                <a:sym typeface="Calibri"/>
              </a:rPr>
              <a:t>lace </a:t>
            </a:r>
            <a:r>
              <a:rPr lang="en-US" sz="3100">
                <a:latin typeface="Calibri"/>
                <a:ea typeface="Calibri"/>
                <a:cs typeface="Calibri"/>
                <a:sym typeface="Calibri"/>
              </a:rPr>
              <a:t>B</a:t>
            </a:r>
            <a:r>
              <a:rPr lang="en-US" sz="3100" b="1">
                <a:latin typeface="Calibri"/>
                <a:ea typeface="Calibri"/>
                <a:cs typeface="Calibri"/>
                <a:sym typeface="Calibri"/>
              </a:rPr>
              <a:t>efore Always Encrypted? </a:t>
            </a:r>
            <a:endParaRPr sz="3100">
              <a:latin typeface="Calibri"/>
              <a:ea typeface="Calibri"/>
              <a:cs typeface="Calibri"/>
              <a:sym typeface="Calibri"/>
            </a:endParaRPr>
          </a:p>
        </p:txBody>
      </p:sp>
      <p:sp>
        <p:nvSpPr>
          <p:cNvPr id="186" name="Google Shape;186;p8"/>
          <p:cNvSpPr txBox="1"/>
          <p:nvPr/>
        </p:nvSpPr>
        <p:spPr>
          <a:xfrm>
            <a:off x="358325" y="1324075"/>
            <a:ext cx="11555400" cy="4632300"/>
          </a:xfrm>
          <a:prstGeom prst="rect">
            <a:avLst/>
          </a:prstGeom>
          <a:noFill/>
          <a:ln>
            <a:noFill/>
          </a:ln>
        </p:spPr>
        <p:txBody>
          <a:bodyPr spcFirstLastPara="1" wrap="square" lIns="91425" tIns="45700" rIns="91425" bIns="45700" anchor="t" anchorCtr="0">
            <a:noAutofit/>
          </a:bodyPr>
          <a:lstStyle/>
          <a:p>
            <a:pPr marL="285750" marR="0" lvl="0" indent="-296227" algn="l" rtl="0">
              <a:lnSpc>
                <a:spcPct val="100000"/>
              </a:lnSpc>
              <a:spcBef>
                <a:spcPts val="0"/>
              </a:spcBef>
              <a:spcAft>
                <a:spcPts val="0"/>
              </a:spcAft>
              <a:buClr>
                <a:schemeClr val="lt1"/>
              </a:buClr>
              <a:buSzPts val="1965"/>
              <a:buFont typeface="Arial"/>
              <a:buChar char="•"/>
            </a:pPr>
            <a:r>
              <a:rPr lang="en-US" sz="1965" b="1" i="0" u="none" strike="noStrike" cap="none">
                <a:solidFill>
                  <a:schemeClr val="lt1"/>
                </a:solidFill>
                <a:latin typeface="Calibri"/>
                <a:ea typeface="Calibri"/>
                <a:cs typeface="Calibri"/>
                <a:sym typeface="Calibri"/>
              </a:rPr>
              <a:t>TLS enforcement to encrypt traffic between the app and the database</a:t>
            </a:r>
            <a:endParaRPr sz="1595"/>
          </a:p>
          <a:p>
            <a:pPr marL="285750" marR="0" lvl="0" indent="-296227" algn="l" rtl="0">
              <a:lnSpc>
                <a:spcPct val="100000"/>
              </a:lnSpc>
              <a:spcBef>
                <a:spcPts val="0"/>
              </a:spcBef>
              <a:spcAft>
                <a:spcPts val="0"/>
              </a:spcAft>
              <a:buClr>
                <a:schemeClr val="lt1"/>
              </a:buClr>
              <a:buSzPts val="1965"/>
              <a:buFont typeface="Arial"/>
              <a:buChar char="•"/>
            </a:pPr>
            <a:r>
              <a:rPr lang="en-US" sz="1965" b="1" i="0" u="none" strike="noStrike" cap="none">
                <a:solidFill>
                  <a:schemeClr val="lt1"/>
                </a:solidFill>
                <a:latin typeface="Calibri"/>
                <a:ea typeface="Calibri"/>
                <a:cs typeface="Calibri"/>
                <a:sym typeface="Calibri"/>
              </a:rPr>
              <a:t>TDE to encrypt database files on Windows level</a:t>
            </a:r>
            <a:endParaRPr sz="1595"/>
          </a:p>
          <a:p>
            <a:pPr marL="285750" marR="0" lvl="0" indent="-296227" algn="l" rtl="0">
              <a:lnSpc>
                <a:spcPct val="100000"/>
              </a:lnSpc>
              <a:spcBef>
                <a:spcPts val="0"/>
              </a:spcBef>
              <a:spcAft>
                <a:spcPts val="0"/>
              </a:spcAft>
              <a:buClr>
                <a:schemeClr val="lt1"/>
              </a:buClr>
              <a:buSzPts val="1965"/>
              <a:buFont typeface="Arial"/>
              <a:buChar char="•"/>
            </a:pPr>
            <a:r>
              <a:rPr lang="en-US" sz="1965" b="1" i="0" u="none" strike="noStrike" cap="none">
                <a:solidFill>
                  <a:schemeClr val="lt1"/>
                </a:solidFill>
                <a:latin typeface="Calibri"/>
                <a:ea typeface="Calibri"/>
                <a:cs typeface="Calibri"/>
                <a:sym typeface="Calibri"/>
              </a:rPr>
              <a:t>Volume encryption on the storage level</a:t>
            </a:r>
            <a:endParaRPr sz="1595"/>
          </a:p>
          <a:p>
            <a:pPr marL="285750" marR="0" lvl="0" indent="-296227" algn="l" rtl="0">
              <a:lnSpc>
                <a:spcPct val="100000"/>
              </a:lnSpc>
              <a:spcBef>
                <a:spcPts val="0"/>
              </a:spcBef>
              <a:spcAft>
                <a:spcPts val="0"/>
              </a:spcAft>
              <a:buClr>
                <a:schemeClr val="lt1"/>
              </a:buClr>
              <a:buSzPts val="1965"/>
              <a:buFont typeface="Arial"/>
              <a:buChar char="•"/>
            </a:pPr>
            <a:r>
              <a:rPr lang="en-US" sz="1965" b="1" i="0" u="none" strike="noStrike" cap="none">
                <a:solidFill>
                  <a:schemeClr val="lt1"/>
                </a:solidFill>
                <a:latin typeface="Calibri"/>
                <a:ea typeface="Calibri"/>
                <a:cs typeface="Calibri"/>
                <a:sym typeface="Calibri"/>
              </a:rPr>
              <a:t>Database backups are encrypted with a separate certificate</a:t>
            </a:r>
            <a:endParaRPr sz="1965" b="1" i="0" u="none" strike="noStrike" cap="none">
              <a:solidFill>
                <a:schemeClr val="lt1"/>
              </a:solidFill>
              <a:latin typeface="Calibri"/>
              <a:ea typeface="Calibri"/>
              <a:cs typeface="Calibri"/>
              <a:sym typeface="Calibri"/>
            </a:endParaRPr>
          </a:p>
          <a:p>
            <a:pPr marL="285750" marR="0" lvl="0" indent="-296227" algn="l" rtl="0">
              <a:lnSpc>
                <a:spcPct val="100000"/>
              </a:lnSpc>
              <a:spcBef>
                <a:spcPts val="0"/>
              </a:spcBef>
              <a:spcAft>
                <a:spcPts val="0"/>
              </a:spcAft>
              <a:buClr>
                <a:schemeClr val="lt1"/>
              </a:buClr>
              <a:buSzPts val="1965"/>
              <a:buChar char="•"/>
            </a:pPr>
            <a:r>
              <a:rPr lang="en-US" sz="1965" b="1">
                <a:solidFill>
                  <a:schemeClr val="lt1"/>
                </a:solidFill>
                <a:latin typeface="Calibri"/>
                <a:ea typeface="Calibri"/>
                <a:cs typeface="Calibri"/>
                <a:sym typeface="Calibri"/>
              </a:rPr>
              <a:t>Dynamic Data Masking in some cases</a:t>
            </a:r>
            <a:endParaRPr sz="1965" b="1">
              <a:solidFill>
                <a:schemeClr val="lt1"/>
              </a:solidFill>
              <a:latin typeface="Calibri"/>
              <a:ea typeface="Calibri"/>
              <a:cs typeface="Calibri"/>
              <a:sym typeface="Calibri"/>
            </a:endParaRPr>
          </a:p>
          <a:p>
            <a:pPr marL="285750" marR="0" lvl="0" indent="-171450" algn="l" rtl="0">
              <a:lnSpc>
                <a:spcPct val="100000"/>
              </a:lnSpc>
              <a:spcBef>
                <a:spcPts val="0"/>
              </a:spcBef>
              <a:spcAft>
                <a:spcPts val="0"/>
              </a:spcAft>
              <a:buClr>
                <a:schemeClr val="lt1"/>
              </a:buClr>
              <a:buSzPts val="1665"/>
              <a:buFont typeface="Arial"/>
              <a:buNone/>
            </a:pPr>
            <a:endParaRPr sz="1965"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US" sz="1965" b="1" i="0" u="none" strike="noStrike" cap="none">
                <a:solidFill>
                  <a:schemeClr val="lt1"/>
                </a:solidFill>
                <a:latin typeface="Calibri"/>
                <a:ea typeface="Calibri"/>
                <a:cs typeface="Calibri"/>
                <a:sym typeface="Calibri"/>
              </a:rPr>
              <a:t>We needed a way to additionally protect sensitive values and hide it from super users (DBAs, Domain Admins, etc.)</a:t>
            </a:r>
            <a:r>
              <a:rPr lang="en-US" sz="1965" b="1">
                <a:solidFill>
                  <a:schemeClr val="lt1"/>
                </a:solidFill>
                <a:latin typeface="Calibri"/>
                <a:ea typeface="Calibri"/>
                <a:cs typeface="Calibri"/>
                <a:sym typeface="Calibri"/>
              </a:rPr>
              <a:t> and more importantly prevents accidental data exposure.</a:t>
            </a:r>
            <a:endParaRPr sz="1595"/>
          </a:p>
          <a:p>
            <a:pPr marL="0" marR="0" lvl="0" indent="0" algn="l" rtl="0">
              <a:lnSpc>
                <a:spcPct val="100000"/>
              </a:lnSpc>
              <a:spcBef>
                <a:spcPts val="0"/>
              </a:spcBef>
              <a:spcAft>
                <a:spcPts val="0"/>
              </a:spcAft>
              <a:buNone/>
            </a:pPr>
            <a:endParaRPr sz="1965"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US" sz="1965" b="1" i="0" u="none" strike="noStrike" cap="none">
                <a:solidFill>
                  <a:schemeClr val="lt1"/>
                </a:solidFill>
                <a:latin typeface="Calibri"/>
                <a:ea typeface="Calibri"/>
                <a:cs typeface="Calibri"/>
                <a:sym typeface="Calibri"/>
              </a:rPr>
              <a:t>We looked at several different </a:t>
            </a:r>
            <a:r>
              <a:rPr lang="en-US" sz="1965" b="1" i="0" u="none" strike="noStrike" cap="none">
                <a:solidFill>
                  <a:schemeClr val="lt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Java-based</a:t>
            </a:r>
            <a:r>
              <a:rPr lang="en-US" sz="1965" b="1" i="0" u="none" strike="noStrike" cap="none">
                <a:solidFill>
                  <a:schemeClr val="lt1"/>
                </a:solidFill>
                <a:latin typeface="Calibri"/>
                <a:ea typeface="Calibri"/>
                <a:cs typeface="Calibri"/>
                <a:sym typeface="Calibri"/>
              </a:rPr>
              <a:t> options: </a:t>
            </a:r>
            <a:endParaRPr sz="1595"/>
          </a:p>
          <a:p>
            <a:pPr marL="285750" marR="0" lvl="0" indent="-296227" algn="l" rtl="0">
              <a:lnSpc>
                <a:spcPct val="100000"/>
              </a:lnSpc>
              <a:spcBef>
                <a:spcPts val="0"/>
              </a:spcBef>
              <a:spcAft>
                <a:spcPts val="0"/>
              </a:spcAft>
              <a:buClr>
                <a:schemeClr val="lt1"/>
              </a:buClr>
              <a:buSzPts val="1965"/>
              <a:buFont typeface="Arial"/>
              <a:buChar char="•"/>
            </a:pPr>
            <a:r>
              <a:rPr lang="en-US" sz="1965" b="1" i="0" u="none" strike="noStrike" cap="none">
                <a:solidFill>
                  <a:schemeClr val="lt1"/>
                </a:solidFill>
                <a:latin typeface="Calibri"/>
                <a:ea typeface="Calibri"/>
                <a:cs typeface="Calibri"/>
                <a:sym typeface="Calibri"/>
              </a:rPr>
              <a:t>using existing encryption libraries and approaches</a:t>
            </a:r>
            <a:endParaRPr sz="1595"/>
          </a:p>
          <a:p>
            <a:pPr marL="285750" marR="0" lvl="0" indent="-296227" algn="l" rtl="0">
              <a:lnSpc>
                <a:spcPct val="100000"/>
              </a:lnSpc>
              <a:spcBef>
                <a:spcPts val="0"/>
              </a:spcBef>
              <a:spcAft>
                <a:spcPts val="0"/>
              </a:spcAft>
              <a:buClr>
                <a:schemeClr val="lt1"/>
              </a:buClr>
              <a:buSzPts val="1965"/>
              <a:buFont typeface="Arial"/>
              <a:buChar char="•"/>
            </a:pPr>
            <a:r>
              <a:rPr lang="en-US" sz="1965" b="1" i="0" u="none" strike="noStrike" cap="none">
                <a:solidFill>
                  <a:schemeClr val="lt1"/>
                </a:solidFill>
                <a:latin typeface="Calibri"/>
                <a:ea typeface="Calibri"/>
                <a:cs typeface="Calibri"/>
                <a:sym typeface="Calibri"/>
              </a:rPr>
              <a:t>something totally custom tailored for our environment</a:t>
            </a:r>
            <a:endParaRPr sz="1965" b="1" i="0" u="none" strike="noStrike" cap="none">
              <a:solidFill>
                <a:schemeClr val="lt1"/>
              </a:solidFill>
              <a:latin typeface="Calibri"/>
              <a:ea typeface="Calibri"/>
              <a:cs typeface="Calibri"/>
              <a:sym typeface="Calibri"/>
            </a:endParaRPr>
          </a:p>
          <a:p>
            <a:pPr marL="285750" marR="0" lvl="0" indent="-296227" algn="l" rtl="0">
              <a:lnSpc>
                <a:spcPct val="100000"/>
              </a:lnSpc>
              <a:spcBef>
                <a:spcPts val="0"/>
              </a:spcBef>
              <a:spcAft>
                <a:spcPts val="0"/>
              </a:spcAft>
              <a:buClr>
                <a:schemeClr val="lt1"/>
              </a:buClr>
              <a:buSzPts val="1965"/>
              <a:buFont typeface="Arial"/>
              <a:buChar char="•"/>
            </a:pPr>
            <a:r>
              <a:rPr lang="en-US" sz="1965" b="1">
                <a:solidFill>
                  <a:schemeClr val="lt1"/>
                </a:solidFill>
                <a:latin typeface="Calibri"/>
                <a:ea typeface="Calibri"/>
                <a:cs typeface="Calibri"/>
                <a:sym typeface="Calibri"/>
              </a:rPr>
              <a:t>Dynamic Data Masking - the security team wasn’t happy about it</a:t>
            </a:r>
            <a:endParaRPr sz="1595"/>
          </a:p>
          <a:p>
            <a:pPr marL="0" marR="0" lvl="0" indent="0" algn="l" rtl="0">
              <a:lnSpc>
                <a:spcPct val="100000"/>
              </a:lnSpc>
              <a:spcBef>
                <a:spcPts val="0"/>
              </a:spcBef>
              <a:spcAft>
                <a:spcPts val="0"/>
              </a:spcAft>
              <a:buNone/>
            </a:pPr>
            <a:r>
              <a:rPr lang="en-US" sz="1965" b="1" i="0" u="none" strike="noStrike" cap="none">
                <a:solidFill>
                  <a:schemeClr val="lt1"/>
                </a:solidFill>
                <a:latin typeface="Calibri"/>
                <a:ea typeface="Calibri"/>
                <a:cs typeface="Calibri"/>
                <a:sym typeface="Calibri"/>
              </a:rPr>
              <a:t>While we do have talent to create something </a:t>
            </a:r>
            <a:r>
              <a:rPr lang="en-US" sz="1965" b="1">
                <a:solidFill>
                  <a:schemeClr val="lt1"/>
                </a:solidFill>
                <a:latin typeface="Calibri"/>
                <a:ea typeface="Calibri"/>
                <a:cs typeface="Calibri"/>
                <a:sym typeface="Calibri"/>
              </a:rPr>
              <a:t>totally custom</a:t>
            </a:r>
            <a:r>
              <a:rPr lang="en-US" sz="1965" b="1" i="0" u="none" strike="noStrike" cap="none">
                <a:solidFill>
                  <a:schemeClr val="lt1"/>
                </a:solidFill>
                <a:latin typeface="Calibri"/>
                <a:ea typeface="Calibri"/>
                <a:cs typeface="Calibri"/>
                <a:sym typeface="Calibri"/>
              </a:rPr>
              <a:t>, we were afraid that </a:t>
            </a:r>
            <a:r>
              <a:rPr lang="en-US" sz="1965" b="1">
                <a:solidFill>
                  <a:schemeClr val="lt1"/>
                </a:solidFill>
                <a:latin typeface="Calibri"/>
                <a:ea typeface="Calibri"/>
                <a:cs typeface="Calibri"/>
                <a:sym typeface="Calibri"/>
              </a:rPr>
              <a:t>it might become a black box</a:t>
            </a:r>
            <a:r>
              <a:rPr lang="en-US" sz="1965" b="1" i="0" u="none" strike="noStrike" cap="none">
                <a:solidFill>
                  <a:schemeClr val="lt1"/>
                </a:solidFill>
                <a:latin typeface="Calibri"/>
                <a:ea typeface="Calibri"/>
                <a:cs typeface="Calibri"/>
                <a:sym typeface="Calibri"/>
              </a:rPr>
              <a:t> – cost of mistake will be significant, and we may end up </a:t>
            </a:r>
            <a:r>
              <a:rPr lang="en-US" sz="1965" b="1">
                <a:solidFill>
                  <a:schemeClr val="lt1"/>
                </a:solidFill>
                <a:latin typeface="Calibri"/>
                <a:ea typeface="Calibri"/>
                <a:cs typeface="Calibri"/>
                <a:sym typeface="Calibri"/>
              </a:rPr>
              <a:t>losing</a:t>
            </a:r>
            <a:r>
              <a:rPr lang="en-US" sz="1965" b="1" i="0" u="none" strike="noStrike" cap="none">
                <a:solidFill>
                  <a:schemeClr val="lt1"/>
                </a:solidFill>
                <a:latin typeface="Calibri"/>
                <a:ea typeface="Calibri"/>
                <a:cs typeface="Calibri"/>
                <a:sym typeface="Calibri"/>
              </a:rPr>
              <a:t> data if there are bugs in the encryption process.</a:t>
            </a:r>
            <a:endParaRPr sz="1965" b="1" i="0" u="none" strike="noStrike" cap="none">
              <a:solidFill>
                <a:schemeClr val="lt1"/>
              </a:solidFill>
              <a:latin typeface="Calibri"/>
              <a:ea typeface="Calibri"/>
              <a:cs typeface="Calibri"/>
              <a:sym typeface="Calibri"/>
            </a:endParaRPr>
          </a:p>
          <a:p>
            <a:pPr marL="285750" marR="0" lvl="0" indent="-171450" algn="l" rtl="0">
              <a:lnSpc>
                <a:spcPct val="100000"/>
              </a:lnSpc>
              <a:spcBef>
                <a:spcPts val="0"/>
              </a:spcBef>
              <a:spcAft>
                <a:spcPts val="0"/>
              </a:spcAft>
              <a:buClr>
                <a:schemeClr val="lt1"/>
              </a:buClr>
              <a:buSzPts val="1665"/>
              <a:buFont typeface="Arial"/>
              <a:buNone/>
            </a:pPr>
            <a:endParaRPr sz="1965" b="1" i="0" u="none" strike="noStrike" cap="none">
              <a:solidFill>
                <a:schemeClr val="lt1"/>
              </a:solidFill>
              <a:latin typeface="Calibri"/>
              <a:ea typeface="Calibri"/>
              <a:cs typeface="Calibri"/>
              <a:sym typeface="Calibri"/>
            </a:endParaRPr>
          </a:p>
          <a:p>
            <a:pPr marL="285750" marR="0" lvl="0" indent="-171450" algn="l" rtl="0">
              <a:lnSpc>
                <a:spcPct val="100000"/>
              </a:lnSpc>
              <a:spcBef>
                <a:spcPts val="0"/>
              </a:spcBef>
              <a:spcAft>
                <a:spcPts val="0"/>
              </a:spcAft>
              <a:buClr>
                <a:schemeClr val="lt1"/>
              </a:buClr>
              <a:buSzPts val="1665"/>
              <a:buFont typeface="Arial"/>
              <a:buNone/>
            </a:pPr>
            <a:endParaRPr sz="1965" b="1"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rmAutofit fontScale="90000"/>
          </a:bodyPr>
          <a:lstStyle/>
          <a:p>
            <a:pPr marL="0" marR="0" lvl="0" indent="0" algn="l" rtl="0">
              <a:lnSpc>
                <a:spcPct val="120000"/>
              </a:lnSpc>
              <a:spcBef>
                <a:spcPts val="0"/>
              </a:spcBef>
              <a:spcAft>
                <a:spcPts val="0"/>
              </a:spcAft>
              <a:buNone/>
            </a:pPr>
            <a:r>
              <a:rPr lang="en-US" sz="4800">
                <a:latin typeface="Calibri"/>
                <a:ea typeface="Calibri"/>
                <a:cs typeface="Calibri"/>
                <a:sym typeface="Calibri"/>
              </a:rPr>
              <a:t>Why Did We Choose Always Encrypted?</a:t>
            </a:r>
            <a:endParaRPr sz="4800">
              <a:latin typeface="Calibri"/>
              <a:ea typeface="Calibri"/>
              <a:cs typeface="Calibri"/>
              <a:sym typeface="Calibri"/>
            </a:endParaRPr>
          </a:p>
        </p:txBody>
      </p:sp>
      <p:sp>
        <p:nvSpPr>
          <p:cNvPr id="192" name="Google Shape;192;p9"/>
          <p:cNvSpPr txBox="1"/>
          <p:nvPr/>
        </p:nvSpPr>
        <p:spPr>
          <a:xfrm>
            <a:off x="636746" y="1493134"/>
            <a:ext cx="11555254" cy="4363656"/>
          </a:xfrm>
          <a:prstGeom prst="rect">
            <a:avLst/>
          </a:prstGeom>
          <a:noFill/>
          <a:ln>
            <a:noFill/>
          </a:ln>
        </p:spPr>
        <p:txBody>
          <a:bodyPr spcFirstLastPara="1" wrap="square" lIns="91425" tIns="45700" rIns="91425" bIns="45700" anchor="t" anchorCtr="0">
            <a:normAutofit/>
          </a:bodyPr>
          <a:lstStyle/>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We own SQL Server licenses, Always Encrypted comes with no additional costs</a:t>
            </a:r>
            <a:endParaRPr/>
          </a:p>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Very easy to roll-out</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driver does all the work for you behind the scene</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very little changes on the application side </a:t>
            </a:r>
            <a:endParaRPr/>
          </a:p>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Easy to maintain </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Simple key generation process</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Easy to rotate</a:t>
            </a:r>
            <a:endParaRPr/>
          </a:p>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Flexible - each column can be encrypted separately</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You can use separate keys for separate columns when there are different kinds of apps are working with the same db</a:t>
            </a:r>
            <a:endParaRPr sz="1800" b="1" i="0" u="none" strike="noStrike" cap="none">
              <a:solidFill>
                <a:schemeClr val="lt1"/>
              </a:solidFill>
              <a:latin typeface="Calibri"/>
              <a:ea typeface="Calibri"/>
              <a:cs typeface="Calibri"/>
              <a:sym typeface="Calibri"/>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You can pick between DETERMINISTIC and RANDOMIZED encryption for each column</a:t>
            </a:r>
            <a:endParaRPr sz="1800" b="1" i="0" u="none" strike="noStrike" cap="none">
              <a:solidFill>
                <a:schemeClr val="lt1"/>
              </a:solidFill>
              <a:latin typeface="Calibri"/>
              <a:ea typeface="Calibri"/>
              <a:cs typeface="Calibri"/>
              <a:sym typeface="Calibri"/>
            </a:endParaRPr>
          </a:p>
          <a:p>
            <a:pPr marL="285750" marR="0" lvl="0" indent="-285750" algn="l" rtl="0">
              <a:lnSpc>
                <a:spcPct val="12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Harder to </a:t>
            </a:r>
            <a:r>
              <a:rPr lang="en-US" sz="1800" b="1">
                <a:solidFill>
                  <a:schemeClr val="lt1"/>
                </a:solidFill>
                <a:latin typeface="Calibri"/>
                <a:ea typeface="Calibri"/>
                <a:cs typeface="Calibri"/>
                <a:sym typeface="Calibri"/>
              </a:rPr>
              <a:t>make a mistake</a:t>
            </a:r>
            <a:r>
              <a:rPr lang="en-US" sz="1800" b="1" i="0" u="none" strike="noStrike" cap="none">
                <a:solidFill>
                  <a:schemeClr val="lt1"/>
                </a:solidFill>
                <a:latin typeface="Calibri"/>
                <a:ea typeface="Calibri"/>
                <a:cs typeface="Calibri"/>
                <a:sym typeface="Calibri"/>
              </a:rPr>
              <a:t> in general:</a:t>
            </a:r>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SQL Server itself enforces correct encryption </a:t>
            </a:r>
            <a:endParaRPr sz="1800" b="1" i="0" u="none" strike="noStrike" cap="none">
              <a:solidFill>
                <a:schemeClr val="lt1"/>
              </a:solidFill>
              <a:latin typeface="Calibri"/>
              <a:ea typeface="Calibri"/>
              <a:cs typeface="Calibri"/>
              <a:sym typeface="Calibri"/>
            </a:endParaRPr>
          </a:p>
          <a:p>
            <a:pPr marL="742950" marR="0" lvl="1"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Keys metadata (including the certificate thumbprint) is stored in the database</a:t>
            </a:r>
            <a:endParaRPr/>
          </a:p>
          <a:p>
            <a:pPr marL="1200150" marR="0" lvl="2" indent="-285750" algn="l"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alibri"/>
                <a:ea typeface="Calibri"/>
                <a:cs typeface="Calibri"/>
                <a:sym typeface="Calibri"/>
              </a:rPr>
              <a:t>You can easily tell which certificate is used where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3"/>
          <p:cNvSpPr txBox="1">
            <a:spLocks noGrp="1"/>
          </p:cNvSpPr>
          <p:nvPr>
            <p:ph type="ctrTitle"/>
          </p:nvPr>
        </p:nvSpPr>
        <p:spPr>
          <a:xfrm>
            <a:off x="424543" y="439584"/>
            <a:ext cx="9753600" cy="105355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3200" b="1">
                <a:latin typeface="Calibri"/>
                <a:ea typeface="Calibri"/>
                <a:cs typeface="Calibri"/>
                <a:sym typeface="Calibri"/>
              </a:rPr>
              <a:t>How </a:t>
            </a:r>
            <a:r>
              <a:rPr lang="en-US" sz="3200">
                <a:latin typeface="Calibri"/>
                <a:ea typeface="Calibri"/>
                <a:cs typeface="Calibri"/>
                <a:sym typeface="Calibri"/>
              </a:rPr>
              <a:t>D</a:t>
            </a:r>
            <a:r>
              <a:rPr lang="en-US" sz="3200" b="1">
                <a:latin typeface="Calibri"/>
                <a:ea typeface="Calibri"/>
                <a:cs typeface="Calibri"/>
                <a:sym typeface="Calibri"/>
              </a:rPr>
              <a:t>oes Always Encrypted </a:t>
            </a:r>
            <a:r>
              <a:rPr lang="en-US" sz="3200">
                <a:latin typeface="Calibri"/>
                <a:ea typeface="Calibri"/>
                <a:cs typeface="Calibri"/>
                <a:sym typeface="Calibri"/>
              </a:rPr>
              <a:t>W</a:t>
            </a:r>
            <a:r>
              <a:rPr lang="en-US" sz="3200" b="1">
                <a:latin typeface="Calibri"/>
                <a:ea typeface="Calibri"/>
                <a:cs typeface="Calibri"/>
                <a:sym typeface="Calibri"/>
              </a:rPr>
              <a:t>ork?</a:t>
            </a:r>
            <a:endParaRPr sz="3200">
              <a:latin typeface="Calibri"/>
              <a:ea typeface="Calibri"/>
              <a:cs typeface="Calibri"/>
              <a:sym typeface="Calibri"/>
            </a:endParaRPr>
          </a:p>
        </p:txBody>
      </p:sp>
      <p:pic>
        <p:nvPicPr>
          <p:cNvPr id="198" name="Google Shape;198;p13"/>
          <p:cNvPicPr preferRelativeResize="0"/>
          <p:nvPr/>
        </p:nvPicPr>
        <p:blipFill>
          <a:blip r:embed="rId3">
            <a:alphaModFix/>
          </a:blip>
          <a:stretch>
            <a:fillRect/>
          </a:stretch>
        </p:blipFill>
        <p:spPr>
          <a:xfrm>
            <a:off x="729350" y="1023699"/>
            <a:ext cx="10352299" cy="5011625"/>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1</TotalTime>
  <Words>2460</Words>
  <Application>Microsoft Office PowerPoint</Application>
  <PresentationFormat>Widescreen</PresentationFormat>
  <Paragraphs>283</Paragraphs>
  <Slides>39</Slides>
  <Notes>39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Wingdings 2</vt:lpstr>
      <vt:lpstr>Roboto</vt:lpstr>
      <vt:lpstr>Quattrocento Sans</vt:lpstr>
      <vt:lpstr>IBM Plex Sans</vt:lpstr>
      <vt:lpstr>Calisto MT</vt:lpstr>
      <vt:lpstr>Calibri</vt:lpstr>
      <vt:lpstr>IBM Plex Sans Medium</vt:lpstr>
      <vt:lpstr>Arial</vt:lpstr>
      <vt:lpstr>IBM Plex Sans SemiBold</vt:lpstr>
      <vt:lpstr>Courier New</vt:lpstr>
      <vt:lpstr>Trebuchet MS</vt:lpstr>
      <vt:lpstr>Slate</vt:lpstr>
      <vt:lpstr>How Glassdoor is using  SQL Server Always Encrypted to protect sensitive user data</vt:lpstr>
      <vt:lpstr>Alex</vt:lpstr>
      <vt:lpstr>Content</vt:lpstr>
      <vt:lpstr>What is Glassdoor?</vt:lpstr>
      <vt:lpstr>Glassdoor Database Environment</vt:lpstr>
      <vt:lpstr>Why Do We Need to Protect Data?</vt:lpstr>
      <vt:lpstr>What Was in Place Before Always Encrypted? </vt:lpstr>
      <vt:lpstr>Why Did We Choose Always Encrypted?</vt:lpstr>
      <vt:lpstr>How Does Always Encrypted Work?</vt:lpstr>
      <vt:lpstr>How Does Always Encrypted Work?</vt:lpstr>
      <vt:lpstr>How Does Always Encrypted Work?</vt:lpstr>
      <vt:lpstr>How Does Always Encrypted Work?</vt:lpstr>
      <vt:lpstr>[1/15] Challenges - Accept the Change</vt:lpstr>
      <vt:lpstr>[2/15] Challenges - Column Master Key Management is Tricky</vt:lpstr>
      <vt:lpstr>[3/15] Challenges - Query Parameterization Strictly Required</vt:lpstr>
      <vt:lpstr>[3/15] Challenges - Query Parameterization Strictly Required</vt:lpstr>
      <vt:lpstr>[4/15] Challenges - Performance Implications</vt:lpstr>
      <vt:lpstr>[4/15] Challenges - Performance Implications</vt:lpstr>
      <vt:lpstr>[5/15] Challenges - Choosing an Encryption Type</vt:lpstr>
      <vt:lpstr>[6/15] Challenges - Encrypted Strings are Case-sensitive</vt:lpstr>
      <vt:lpstr>[7/15] Challenges - Strict Data Type Check</vt:lpstr>
      <vt:lpstr>[8/15] Challenges - Harder to Diagnose Errors</vt:lpstr>
      <vt:lpstr>[9/15] Challenges - Encrypted Values Can’t Leave The Database</vt:lpstr>
      <vt:lpstr>[10/15] Challenges - BCP Doesn’t Support Always Encrypted</vt:lpstr>
      <vt:lpstr>[11/15] Challenges - No Transactional Replication</vt:lpstr>
      <vt:lpstr>[12/15] Challenges - Code is Reformatted</vt:lpstr>
      <vt:lpstr>[13/15] Challenges - Limited SQL Client Options</vt:lpstr>
      <vt:lpstr>[14/15] Challenges - Limited Data Modification Options</vt:lpstr>
      <vt:lpstr>[15/15] Challenges - Data Size</vt:lpstr>
      <vt:lpstr>How We Made It Work in Our Environment?</vt:lpstr>
      <vt:lpstr>Production Rollout - A High-Level Plan</vt:lpstr>
      <vt:lpstr>[1/4] Production Rollout Scenarios - The Easiest Case</vt:lpstr>
      <vt:lpstr>[2/4] Production Rollout Scenarios - a Simple Case With No Downtime</vt:lpstr>
      <vt:lpstr>[3/4] Production Rollout Scenarios - Leave It Up To The App Devs</vt:lpstr>
      <vt:lpstr>[4/4] Production Rollout Scenarios - a Full Example</vt:lpstr>
      <vt:lpstr>Key Rotation</vt:lpstr>
      <vt:lpstr>Development and change management</vt:lpstr>
      <vt:lpstr>Secure Enclaves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Glassdoor is using SQL Server Always Encrypted to protect sensitive user data</dc:title>
  <dc:creator>Tom Russell</dc:creator>
  <cp:lastModifiedBy>Alex Bochkov</cp:lastModifiedBy>
  <cp:revision>2</cp:revision>
  <dcterms:created xsi:type="dcterms:W3CDTF">2015-11-25T13:50:45Z</dcterms:created>
  <dcterms:modified xsi:type="dcterms:W3CDTF">2022-11-18T01:52:27Z</dcterms:modified>
</cp:coreProperties>
</file>