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66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1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0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8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1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8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600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5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5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3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0F11E-19A1-8CE5-FC68-F670E5D4D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600" dirty="0"/>
              <a:t>Reinforcement Learning Uses in Video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9C981-A16C-4ED1-86C9-53AB72A11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 fontScale="77500" lnSpcReduction="20000"/>
          </a:bodyPr>
          <a:lstStyle/>
          <a:p>
            <a:r>
              <a:rPr lang="en-US" dirty="0"/>
              <a:t>BSPS4 – </a:t>
            </a:r>
            <a:r>
              <a:rPr lang="en-US" dirty="0" err="1"/>
              <a:t>Tinouert</a:t>
            </a:r>
            <a:r>
              <a:rPr lang="en-US" dirty="0"/>
              <a:t> Alexandre</a:t>
            </a:r>
          </a:p>
          <a:p>
            <a:r>
              <a:rPr lang="en-US" dirty="0"/>
              <a:t>Supervised by PhD </a:t>
            </a:r>
            <a:r>
              <a:rPr lang="en-US" dirty="0" err="1"/>
              <a:t>stdt</a:t>
            </a:r>
            <a:r>
              <a:rPr lang="en-US" dirty="0"/>
              <a:t>. Parvin </a:t>
            </a:r>
            <a:r>
              <a:rPr lang="en-US" dirty="0" err="1"/>
              <a:t>Emami</a:t>
            </a:r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6DF3FF86-55AB-1ABF-5B26-09B2E4EFB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9" r="21096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59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BCEC-2546-3058-4D17-82F7B4FD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- Deep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F27F-32DE-1344-E986-68238F1A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8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0C27-2C2C-6B4C-162F-B657B1F5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Production - DQN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891FA-FECB-B425-228D-09A558E59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3609" y="4781889"/>
                <a:ext cx="685751" cy="696891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891FA-FECB-B425-228D-09A558E59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3609" y="4781889"/>
                <a:ext cx="685751" cy="69689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3669EB7-467F-A513-8FA6-B2220FCC5ABA}"/>
                  </a:ext>
                </a:extLst>
              </p:cNvPr>
              <p:cNvSpPr/>
              <p:nvPr/>
            </p:nvSpPr>
            <p:spPr>
              <a:xfrm>
                <a:off x="2286000" y="3059899"/>
                <a:ext cx="419100" cy="42672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3669EB7-467F-A513-8FA6-B2220FCC5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059899"/>
                <a:ext cx="419100" cy="4267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1DFF96F-318E-6E1F-0D2F-A082AECB591D}"/>
                  </a:ext>
                </a:extLst>
              </p:cNvPr>
              <p:cNvSpPr/>
              <p:nvPr/>
            </p:nvSpPr>
            <p:spPr>
              <a:xfrm>
                <a:off x="2286000" y="3584686"/>
                <a:ext cx="419100" cy="42672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1DFF96F-318E-6E1F-0D2F-A082AECB5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84686"/>
                <a:ext cx="419100" cy="4267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0E7AF8-2A59-DA18-C11F-CDF2921B16E8}"/>
                  </a:ext>
                </a:extLst>
              </p:cNvPr>
              <p:cNvSpPr/>
              <p:nvPr/>
            </p:nvSpPr>
            <p:spPr>
              <a:xfrm>
                <a:off x="2286000" y="4109473"/>
                <a:ext cx="419100" cy="42672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0E7AF8-2A59-DA18-C11F-CDF2921B1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109473"/>
                <a:ext cx="419100" cy="4267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5E0506-577B-FF96-2DB5-2B2891F5E648}"/>
                  </a:ext>
                </a:extLst>
              </p:cNvPr>
              <p:cNvSpPr/>
              <p:nvPr/>
            </p:nvSpPr>
            <p:spPr>
              <a:xfrm>
                <a:off x="2286000" y="4634260"/>
                <a:ext cx="419100" cy="42672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25E0506-577B-FF96-2DB5-2B2891F5E6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634260"/>
                <a:ext cx="419100" cy="42672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A764B5B-F86D-9D15-F8A1-5753397E015D}"/>
                  </a:ext>
                </a:extLst>
              </p:cNvPr>
              <p:cNvSpPr/>
              <p:nvPr/>
            </p:nvSpPr>
            <p:spPr>
              <a:xfrm>
                <a:off x="2286000" y="5159047"/>
                <a:ext cx="419100" cy="42672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A764B5B-F86D-9D15-F8A1-5753397E0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159047"/>
                <a:ext cx="419100" cy="4267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64B2234-0F63-FC38-23E0-A12825923DFF}"/>
              </a:ext>
            </a:extLst>
          </p:cNvPr>
          <p:cNvCxnSpPr>
            <a:cxnSpLocks/>
            <a:stCxn id="11" idx="2"/>
            <a:endCxn id="12" idx="2"/>
          </p:cNvCxnSpPr>
          <p:nvPr/>
        </p:nvCxnSpPr>
        <p:spPr>
          <a:xfrm rot="10800000" flipV="1">
            <a:off x="2286000" y="4847619"/>
            <a:ext cx="12700" cy="524787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47B12C8B-6D43-A304-B9CB-15E5277F81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1184" y="5601563"/>
                <a:ext cx="1668731" cy="696891"/>
              </a:xfrm>
              <a:prstGeom prst="rect">
                <a:avLst/>
              </a:prstGeom>
            </p:spPr>
            <p:txBody>
              <a:bodyPr vert="horz" lIns="109728" tIns="109728" rIns="109728" bIns="91440" rtlCol="0">
                <a:normAutofit fontScale="70000" lnSpcReduction="20000"/>
              </a:bodyPr>
              <a:lstStyle>
                <a:lvl1pPr marL="0" indent="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None/>
                  <a:defRPr sz="1800" b="0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None/>
                  <a:defRPr sz="1600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-32004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-32004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-32004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202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402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603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8803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Input Layer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47B12C8B-6D43-A304-B9CB-15E5277F8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84" y="5601563"/>
                <a:ext cx="1668731" cy="6968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F4CA130-EB7A-0720-8F2B-0CF2159FC749}"/>
                  </a:ext>
                </a:extLst>
              </p:cNvPr>
              <p:cNvSpPr/>
              <p:nvPr/>
            </p:nvSpPr>
            <p:spPr>
              <a:xfrm>
                <a:off x="5676900" y="3059899"/>
                <a:ext cx="419100" cy="42672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F4CA130-EB7A-0720-8F2B-0CF2159FC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3059899"/>
                <a:ext cx="419100" cy="42672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48500E2-B3C4-B794-A7F6-023DE06192A2}"/>
                  </a:ext>
                </a:extLst>
              </p:cNvPr>
              <p:cNvSpPr/>
              <p:nvPr/>
            </p:nvSpPr>
            <p:spPr>
              <a:xfrm>
                <a:off x="5676900" y="5161900"/>
                <a:ext cx="419100" cy="42672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48500E2-B3C4-B794-A7F6-023DE0619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900" y="5161900"/>
                <a:ext cx="419100" cy="426720"/>
              </a:xfrm>
              <a:prstGeom prst="ellipse">
                <a:avLst/>
              </a:prstGeom>
              <a:blipFill>
                <a:blip r:embed="rId10"/>
                <a:stretch>
                  <a:fillRect l="-9859" r="-2817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CE1831-89E4-C118-3BE5-55D3A70220BD}"/>
                  </a:ext>
                </a:extLst>
              </p:cNvPr>
              <p:cNvSpPr/>
              <p:nvPr/>
            </p:nvSpPr>
            <p:spPr>
              <a:xfrm>
                <a:off x="9486900" y="3057045"/>
                <a:ext cx="419100" cy="42672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CE1831-89E4-C118-3BE5-55D3A7022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900" y="3057045"/>
                <a:ext cx="419100" cy="4267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F833BA9-5C2C-92A9-6817-DBFBB5513DED}"/>
                  </a:ext>
                </a:extLst>
              </p:cNvPr>
              <p:cNvSpPr/>
              <p:nvPr/>
            </p:nvSpPr>
            <p:spPr>
              <a:xfrm>
                <a:off x="9486900" y="5159046"/>
                <a:ext cx="419100" cy="42672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F833BA9-5C2C-92A9-6817-DBFBB5513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900" y="5159046"/>
                <a:ext cx="419100" cy="426720"/>
              </a:xfrm>
              <a:prstGeom prst="ellipse">
                <a:avLst/>
              </a:prstGeom>
              <a:blipFill>
                <a:blip r:embed="rId12"/>
                <a:stretch>
                  <a:fillRect l="-8451" r="-140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E359F697-F482-F4FD-42F0-B763A42D6E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3609" y="2246852"/>
                <a:ext cx="2415540" cy="696891"/>
              </a:xfrm>
              <a:prstGeom prst="rect">
                <a:avLst/>
              </a:prstGeom>
            </p:spPr>
            <p:txBody>
              <a:bodyPr vert="horz" lIns="109728" tIns="109728" rIns="109728" bIns="91440" rtlCol="0">
                <a:normAutofit fontScale="77500" lnSpcReduction="20000"/>
              </a:bodyPr>
              <a:lstStyle>
                <a:lvl1pPr marL="0" indent="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None/>
                  <a:defRPr sz="1800" b="0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None/>
                  <a:defRPr sz="1600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-32004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-32004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-32004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202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402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603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8803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Size of Level Data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E359F697-F482-F4FD-42F0-B763A42D6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609" y="2246852"/>
                <a:ext cx="2415540" cy="6968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CCB1A95A-A10A-B070-9A3E-725EA0AE11B1}"/>
              </a:ext>
            </a:extLst>
          </p:cNvPr>
          <p:cNvSpPr/>
          <p:nvPr/>
        </p:nvSpPr>
        <p:spPr>
          <a:xfrm>
            <a:off x="5840731" y="4011406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FD32D6-A6D8-085C-BC56-ADBBFD1770F0}"/>
              </a:ext>
            </a:extLst>
          </p:cNvPr>
          <p:cNvSpPr/>
          <p:nvPr/>
        </p:nvSpPr>
        <p:spPr>
          <a:xfrm>
            <a:off x="5840731" y="4255681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94DB3E5-0CE5-5463-114F-4D99396548B8}"/>
              </a:ext>
            </a:extLst>
          </p:cNvPr>
          <p:cNvSpPr/>
          <p:nvPr/>
        </p:nvSpPr>
        <p:spPr>
          <a:xfrm>
            <a:off x="5840730" y="4499956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82C8CF-C78C-284C-C043-A52FFD6D5EE3}"/>
              </a:ext>
            </a:extLst>
          </p:cNvPr>
          <p:cNvSpPr/>
          <p:nvPr/>
        </p:nvSpPr>
        <p:spPr>
          <a:xfrm>
            <a:off x="9650731" y="4034265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8FF9A1-CC7F-65EB-F47A-BA8D8E5E3FE7}"/>
              </a:ext>
            </a:extLst>
          </p:cNvPr>
          <p:cNvSpPr/>
          <p:nvPr/>
        </p:nvSpPr>
        <p:spPr>
          <a:xfrm>
            <a:off x="9650731" y="4278540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9B2BBE7-2776-B061-8B0C-E4215828A551}"/>
              </a:ext>
            </a:extLst>
          </p:cNvPr>
          <p:cNvSpPr/>
          <p:nvPr/>
        </p:nvSpPr>
        <p:spPr>
          <a:xfrm>
            <a:off x="9650730" y="4522815"/>
            <a:ext cx="45719" cy="4571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2AD604-8105-0966-18DA-4D7A95721756}"/>
              </a:ext>
            </a:extLst>
          </p:cNvPr>
          <p:cNvCxnSpPr/>
          <p:nvPr/>
        </p:nvCxnSpPr>
        <p:spPr>
          <a:xfrm>
            <a:off x="3048000" y="4301400"/>
            <a:ext cx="230124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D8AC5A-4118-FB8B-EC2F-FB5578879908}"/>
              </a:ext>
            </a:extLst>
          </p:cNvPr>
          <p:cNvCxnSpPr/>
          <p:nvPr/>
        </p:nvCxnSpPr>
        <p:spPr>
          <a:xfrm>
            <a:off x="6591300" y="4301400"/>
            <a:ext cx="230124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7F70AF3-26A4-5294-538A-ECF4D75BB0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52083" y="5601563"/>
                <a:ext cx="1668731" cy="696891"/>
              </a:xfrm>
              <a:prstGeom prst="rect">
                <a:avLst/>
              </a:prstGeom>
            </p:spPr>
            <p:txBody>
              <a:bodyPr vert="horz" lIns="109728" tIns="109728" rIns="109728" bIns="91440" rtlCol="0">
                <a:normAutofit fontScale="70000" lnSpcReduction="20000"/>
              </a:bodyPr>
              <a:lstStyle>
                <a:lvl1pPr marL="0" indent="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None/>
                  <a:defRPr sz="1800" b="0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None/>
                  <a:defRPr sz="1600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-32004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-32004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-32004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202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402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603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8803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Hidden Layer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7F70AF3-26A4-5294-538A-ECF4D75B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83" y="5601563"/>
                <a:ext cx="1668731" cy="6968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E43BC4C-6934-F890-B259-64CFD081A4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62087" y="5642142"/>
                <a:ext cx="1668731" cy="696891"/>
              </a:xfrm>
              <a:prstGeom prst="rect">
                <a:avLst/>
              </a:prstGeom>
            </p:spPr>
            <p:txBody>
              <a:bodyPr vert="horz" lIns="109728" tIns="109728" rIns="109728" bIns="91440" rtlCol="0">
                <a:normAutofit fontScale="70000" lnSpcReduction="20000"/>
              </a:bodyPr>
              <a:lstStyle>
                <a:lvl1pPr marL="0" indent="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None/>
                  <a:defRPr sz="1800" b="0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None/>
                  <a:defRPr sz="1600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-32004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-32004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-32004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202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402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603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8803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Output Layer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E43BC4C-6934-F890-B259-64CFD081A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087" y="5642142"/>
                <a:ext cx="1668731" cy="6968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54EAA1-80A4-7E9C-2A70-8E73339989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4254" y="3803065"/>
                <a:ext cx="1668731" cy="696891"/>
              </a:xfrm>
              <a:prstGeom prst="rect">
                <a:avLst/>
              </a:prstGeom>
            </p:spPr>
            <p:txBody>
              <a:bodyPr vert="horz" lIns="109728" tIns="109728" rIns="109728" bIns="9144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None/>
                  <a:defRPr sz="1800" b="0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None/>
                  <a:defRPr sz="1600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-32004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-32004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-32004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202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402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603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8803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54EAA1-80A4-7E9C-2A70-8E7333998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54" y="3803065"/>
                <a:ext cx="1668731" cy="6968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8E95070-C4F0-B5BE-CB99-595803B5C3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7554" y="3798046"/>
                <a:ext cx="1668731" cy="696891"/>
              </a:xfrm>
              <a:prstGeom prst="rect">
                <a:avLst/>
              </a:prstGeom>
            </p:spPr>
            <p:txBody>
              <a:bodyPr vert="horz" lIns="109728" tIns="109728" rIns="109728" bIns="9144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None/>
                  <a:defRPr sz="1800" b="0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None/>
                  <a:defRPr sz="1600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-32004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-32004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-320040" algn="l" defTabSz="914400" rtl="0" eaLnBrk="1" latinLnBrk="0" hangingPunct="1">
                  <a:lnSpc>
                    <a:spcPct val="140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 spc="1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202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402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603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8803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8E95070-C4F0-B5BE-CB99-595803B5C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554" y="3798046"/>
                <a:ext cx="1668731" cy="6968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87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0C27-2C2C-6B4C-162F-B657B1F5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-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891FA-FECB-B425-228D-09A558E59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Accessible Data:</a:t>
                </a:r>
              </a:p>
              <a:p>
                <a:r>
                  <a:rPr lang="en-US" dirty="0"/>
                  <a:t>	- Coordinates of Player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as integers)</a:t>
                </a:r>
              </a:p>
              <a:p>
                <a:r>
                  <a:rPr lang="en-US" dirty="0"/>
                  <a:t>	- Time Spent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seconds)</a:t>
                </a:r>
              </a:p>
              <a:p>
                <a:r>
                  <a:rPr lang="en-US" dirty="0"/>
                  <a:t>	- Attempt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as an integer)</a:t>
                </a:r>
              </a:p>
              <a:p>
                <a:r>
                  <a:rPr lang="en-US" dirty="0"/>
                  <a:t>	- Level Data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as an array)</a:t>
                </a:r>
              </a:p>
              <a:p>
                <a:r>
                  <a:rPr lang="en-US" dirty="0"/>
                  <a:t>Deducible Data:</a:t>
                </a:r>
              </a:p>
              <a:p>
                <a:r>
                  <a:rPr lang="en-US" dirty="0"/>
                  <a:t>	- Completion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as a percentage (real number in [0;1]))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891FA-FECB-B425-228D-09A558E59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13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0C27-2C2C-6B4C-162F-B657B1F5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Production -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91FA-FECB-B425-228D-09A558E5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Decision Process: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C41FF82-BC30-5BF4-3256-2B8237B63276}"/>
                  </a:ext>
                </a:extLst>
              </p:cNvPr>
              <p:cNvSpPr/>
              <p:nvPr/>
            </p:nvSpPr>
            <p:spPr>
              <a:xfrm>
                <a:off x="1920240" y="3141741"/>
                <a:ext cx="2876948" cy="996287"/>
              </a:xfrm>
              <a:prstGeom prst="roundRect">
                <a:avLst>
                  <a:gd name="adj" fmla="val 30694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C41FF82-BC30-5BF4-3256-2B8237B63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40" y="3141741"/>
                <a:ext cx="2876948" cy="996287"/>
              </a:xfrm>
              <a:prstGeom prst="roundRect">
                <a:avLst>
                  <a:gd name="adj" fmla="val 3069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4C19326-B5AB-680E-D4DB-CE786FB20DCC}"/>
                  </a:ext>
                </a:extLst>
              </p:cNvPr>
              <p:cNvSpPr/>
              <p:nvPr/>
            </p:nvSpPr>
            <p:spPr>
              <a:xfrm>
                <a:off x="7813863" y="3134915"/>
                <a:ext cx="2876948" cy="996287"/>
              </a:xfrm>
              <a:prstGeom prst="roundRect">
                <a:avLst>
                  <a:gd name="adj" fmla="val 30694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🎮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4C19326-B5AB-680E-D4DB-CE786FB2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63" y="3134915"/>
                <a:ext cx="2876948" cy="996287"/>
              </a:xfrm>
              <a:prstGeom prst="roundRect">
                <a:avLst>
                  <a:gd name="adj" fmla="val 3069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5618F6C-C030-2D6F-0217-2987864B4712}"/>
                  </a:ext>
                </a:extLst>
              </p:cNvPr>
              <p:cNvSpPr/>
              <p:nvPr/>
            </p:nvSpPr>
            <p:spPr>
              <a:xfrm>
                <a:off x="4867051" y="5187481"/>
                <a:ext cx="2876948" cy="996287"/>
              </a:xfrm>
              <a:prstGeom prst="roundRect">
                <a:avLst>
                  <a:gd name="adj" fmla="val 30694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𝐼𝑛𝑡𝑒𝑟𝑝𝑟𝑒𝑡𝑒𝑟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5618F6C-C030-2D6F-0217-2987864B4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051" y="5187481"/>
                <a:ext cx="2876948" cy="996287"/>
              </a:xfrm>
              <a:prstGeom prst="roundRect">
                <a:avLst>
                  <a:gd name="adj" fmla="val 306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19385E-DEB8-977B-D87C-73DF3B5346B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97188" y="3633059"/>
            <a:ext cx="3016675" cy="68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30ACD-8CCB-977D-F2B5-DFC4D1B54F22}"/>
                  </a:ext>
                </a:extLst>
              </p:cNvPr>
              <p:cNvSpPr txBox="1"/>
              <p:nvPr/>
            </p:nvSpPr>
            <p:spPr>
              <a:xfrm>
                <a:off x="5042254" y="3295473"/>
                <a:ext cx="2526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𝑃𝑙𝑎𝑦𝑠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30ACD-8CCB-977D-F2B5-DFC4D1B54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54" y="3295473"/>
                <a:ext cx="2526542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41B748-AFC2-0984-41E6-8CB9CE6CE73E}"/>
              </a:ext>
            </a:extLst>
          </p:cNvPr>
          <p:cNvCxnSpPr>
            <a:stCxn id="6" idx="2"/>
            <a:endCxn id="7" idx="3"/>
          </p:cNvCxnSpPr>
          <p:nvPr/>
        </p:nvCxnSpPr>
        <p:spPr>
          <a:xfrm flipH="1">
            <a:off x="7743999" y="4131202"/>
            <a:ext cx="1508338" cy="155442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03A558-B8C5-CA44-B84E-60154210D08C}"/>
                  </a:ext>
                </a:extLst>
              </p:cNvPr>
              <p:cNvSpPr txBox="1"/>
              <p:nvPr/>
            </p:nvSpPr>
            <p:spPr>
              <a:xfrm rot="18809960">
                <a:off x="7071221" y="4644840"/>
                <a:ext cx="2526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𝐶𝑜𝑚𝑝𝑙𝑒𝑡𝑖𝑜𝑛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03A558-B8C5-CA44-B84E-60154210D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09960">
                <a:off x="7071221" y="4644840"/>
                <a:ext cx="25265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D79E8C3-2B70-DD99-7BFD-8D3B2AE1935B}"/>
              </a:ext>
            </a:extLst>
          </p:cNvPr>
          <p:cNvCxnSpPr>
            <a:stCxn id="7" idx="2"/>
            <a:endCxn id="5" idx="1"/>
          </p:cNvCxnSpPr>
          <p:nvPr/>
        </p:nvCxnSpPr>
        <p:spPr>
          <a:xfrm rot="5400000" flipH="1">
            <a:off x="2840941" y="2719185"/>
            <a:ext cx="2543883" cy="4385285"/>
          </a:xfrm>
          <a:prstGeom prst="curvedConnector4">
            <a:avLst>
              <a:gd name="adj1" fmla="val -8986"/>
              <a:gd name="adj2" fmla="val 10521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60DD22-9C17-EEFB-1F07-BF22138D0306}"/>
                  </a:ext>
                </a:extLst>
              </p:cNvPr>
              <p:cNvSpPr txBox="1"/>
              <p:nvPr/>
            </p:nvSpPr>
            <p:spPr>
              <a:xfrm>
                <a:off x="2772179" y="6094216"/>
                <a:ext cx="2526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60DD22-9C17-EEFB-1F07-BF22138D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179" y="6094216"/>
                <a:ext cx="25265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D7A7F2-276C-F31E-8855-AD9F364E5A71}"/>
              </a:ext>
            </a:extLst>
          </p:cNvPr>
          <p:cNvCxnSpPr>
            <a:stCxn id="7" idx="1"/>
            <a:endCxn id="5" idx="2"/>
          </p:cNvCxnSpPr>
          <p:nvPr/>
        </p:nvCxnSpPr>
        <p:spPr>
          <a:xfrm flipH="1" flipV="1">
            <a:off x="3358714" y="4138028"/>
            <a:ext cx="1508337" cy="15475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7199C6-76E1-6878-771F-D94890BAAE49}"/>
                  </a:ext>
                </a:extLst>
              </p:cNvPr>
              <p:cNvSpPr txBox="1"/>
              <p:nvPr/>
            </p:nvSpPr>
            <p:spPr>
              <a:xfrm rot="2763186">
                <a:off x="3065781" y="4714701"/>
                <a:ext cx="2526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𝑅𝑒𝑤𝑎𝑟𝑑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7199C6-76E1-6878-771F-D94890BA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63186">
                <a:off x="3065781" y="4714701"/>
                <a:ext cx="25265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1E0978E-3689-3079-F06C-12D8A7B6D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469" y="3341762"/>
            <a:ext cx="587138" cy="5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51CE7B5-D0F3-CD6F-060B-C5D2D8EB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412" y="4270449"/>
            <a:ext cx="1997557" cy="8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29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0C27-2C2C-6B4C-162F-B657B1F5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Production -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891FA-FECB-B425-228D-09A558E59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Markov Decision Process (at a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891FA-FECB-B425-228D-09A558E59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C41FF82-BC30-5BF4-3256-2B8237B63276}"/>
                  </a:ext>
                </a:extLst>
              </p:cNvPr>
              <p:cNvSpPr/>
              <p:nvPr/>
            </p:nvSpPr>
            <p:spPr>
              <a:xfrm>
                <a:off x="1920240" y="3141741"/>
                <a:ext cx="2876948" cy="996287"/>
              </a:xfrm>
              <a:prstGeom prst="roundRect">
                <a:avLst>
                  <a:gd name="adj" fmla="val 30694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C41FF82-BC30-5BF4-3256-2B8237B63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40" y="3141741"/>
                <a:ext cx="2876948" cy="996287"/>
              </a:xfrm>
              <a:prstGeom prst="roundRect">
                <a:avLst>
                  <a:gd name="adj" fmla="val 3069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4C19326-B5AB-680E-D4DB-CE786FB20DCC}"/>
                  </a:ext>
                </a:extLst>
              </p:cNvPr>
              <p:cNvSpPr/>
              <p:nvPr/>
            </p:nvSpPr>
            <p:spPr>
              <a:xfrm>
                <a:off x="7813863" y="3134915"/>
                <a:ext cx="2876948" cy="996287"/>
              </a:xfrm>
              <a:prstGeom prst="roundRect">
                <a:avLst>
                  <a:gd name="adj" fmla="val 30694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🎮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4C19326-B5AB-680E-D4DB-CE786FB2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63" y="3134915"/>
                <a:ext cx="2876948" cy="996287"/>
              </a:xfrm>
              <a:prstGeom prst="roundRect">
                <a:avLst>
                  <a:gd name="adj" fmla="val 306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5618F6C-C030-2D6F-0217-2987864B4712}"/>
                  </a:ext>
                </a:extLst>
              </p:cNvPr>
              <p:cNvSpPr/>
              <p:nvPr/>
            </p:nvSpPr>
            <p:spPr>
              <a:xfrm>
                <a:off x="4867051" y="5187481"/>
                <a:ext cx="2876948" cy="996287"/>
              </a:xfrm>
              <a:prstGeom prst="roundRect">
                <a:avLst>
                  <a:gd name="adj" fmla="val 30694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𝐼𝑛𝑡𝑒𝑟𝑝𝑟𝑒𝑡𝑒𝑟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5618F6C-C030-2D6F-0217-2987864B4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051" y="5187481"/>
                <a:ext cx="2876948" cy="996287"/>
              </a:xfrm>
              <a:prstGeom prst="roundRect">
                <a:avLst>
                  <a:gd name="adj" fmla="val 30694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19385E-DEB8-977B-D87C-73DF3B5346B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97188" y="3633059"/>
            <a:ext cx="3016675" cy="68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30ACD-8CCB-977D-F2B5-DFC4D1B54F22}"/>
                  </a:ext>
                </a:extLst>
              </p:cNvPr>
              <p:cNvSpPr txBox="1"/>
              <p:nvPr/>
            </p:nvSpPr>
            <p:spPr>
              <a:xfrm>
                <a:off x="5042254" y="3295473"/>
                <a:ext cx="2526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𝐶𝑙𝑖𝑐𝑘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∪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30ACD-8CCB-977D-F2B5-DFC4D1B54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54" y="3295473"/>
                <a:ext cx="25265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41B748-AFC2-0984-41E6-8CB9CE6CE73E}"/>
              </a:ext>
            </a:extLst>
          </p:cNvPr>
          <p:cNvCxnSpPr>
            <a:stCxn id="6" idx="2"/>
            <a:endCxn id="7" idx="3"/>
          </p:cNvCxnSpPr>
          <p:nvPr/>
        </p:nvCxnSpPr>
        <p:spPr>
          <a:xfrm flipH="1">
            <a:off x="7743999" y="4131202"/>
            <a:ext cx="1508338" cy="155442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03A558-B8C5-CA44-B84E-60154210D08C}"/>
                  </a:ext>
                </a:extLst>
              </p:cNvPr>
              <p:cNvSpPr txBox="1"/>
              <p:nvPr/>
            </p:nvSpPr>
            <p:spPr>
              <a:xfrm rot="18809960">
                <a:off x="7071221" y="4644840"/>
                <a:ext cx="2526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𝑃𝑒𝑟𝑐𝑒𝑛𝑡𝑎𝑔𝑒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03A558-B8C5-CA44-B84E-60154210D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09960">
                <a:off x="7071221" y="4644840"/>
                <a:ext cx="25265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D79E8C3-2B70-DD99-7BFD-8D3B2AE1935B}"/>
              </a:ext>
            </a:extLst>
          </p:cNvPr>
          <p:cNvCxnSpPr>
            <a:stCxn id="7" idx="2"/>
            <a:endCxn id="5" idx="1"/>
          </p:cNvCxnSpPr>
          <p:nvPr/>
        </p:nvCxnSpPr>
        <p:spPr>
          <a:xfrm rot="5400000" flipH="1">
            <a:off x="2840941" y="2719185"/>
            <a:ext cx="2543883" cy="4385285"/>
          </a:xfrm>
          <a:prstGeom prst="curvedConnector4">
            <a:avLst>
              <a:gd name="adj1" fmla="val -8986"/>
              <a:gd name="adj2" fmla="val 10521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60DD22-9C17-EEFB-1F07-BF22138D0306}"/>
                  </a:ext>
                </a:extLst>
              </p:cNvPr>
              <p:cNvSpPr txBox="1"/>
              <p:nvPr/>
            </p:nvSpPr>
            <p:spPr>
              <a:xfrm rot="1810062">
                <a:off x="1030680" y="5949263"/>
                <a:ext cx="2526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𝐶𝑜𝑛𝑡𝑖𝑛𝑢𝑒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𝑅𝑒𝑡𝑟𝑦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60DD22-9C17-EEFB-1F07-BF22138D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0062">
                <a:off x="1030680" y="5949263"/>
                <a:ext cx="25265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D7A7F2-276C-F31E-8855-AD9F364E5A71}"/>
              </a:ext>
            </a:extLst>
          </p:cNvPr>
          <p:cNvCxnSpPr>
            <a:stCxn id="7" idx="1"/>
            <a:endCxn id="5" idx="2"/>
          </p:cNvCxnSpPr>
          <p:nvPr/>
        </p:nvCxnSpPr>
        <p:spPr>
          <a:xfrm flipH="1" flipV="1">
            <a:off x="3358714" y="4138028"/>
            <a:ext cx="1508337" cy="15475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7199C6-76E1-6878-771F-D94890BAAE49}"/>
                  </a:ext>
                </a:extLst>
              </p:cNvPr>
              <p:cNvSpPr txBox="1"/>
              <p:nvPr/>
            </p:nvSpPr>
            <p:spPr>
              <a:xfrm rot="2763186">
                <a:off x="3065781" y="4714701"/>
                <a:ext cx="2526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𝑅𝑒𝑤𝑎𝑟𝑑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7199C6-76E1-6878-771F-D94890BA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63186">
                <a:off x="3065781" y="4714701"/>
                <a:ext cx="252654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1E0978E-3689-3079-F06C-12D8A7B6D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469" y="3341762"/>
            <a:ext cx="587138" cy="5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51CE7B5-D0F3-CD6F-060B-C5D2D8EB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412" y="4270449"/>
            <a:ext cx="1997557" cy="8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026FD4-99B2-CF43-D768-2F03ECD0F91F}"/>
                  </a:ext>
                </a:extLst>
              </p:cNvPr>
              <p:cNvSpPr txBox="1"/>
              <p:nvPr/>
            </p:nvSpPr>
            <p:spPr>
              <a:xfrm rot="18871902">
                <a:off x="7298685" y="4899600"/>
                <a:ext cx="2526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𝐴𝑡𝑡𝑒𝑚𝑝𝑡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026FD4-99B2-CF43-D768-2F03ECD0F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71902">
                <a:off x="7298685" y="4899600"/>
                <a:ext cx="252654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99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0C27-2C2C-6B4C-162F-B657B1F5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Production -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891FA-FECB-B425-228D-09A558E59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Agent States:</a:t>
                </a:r>
              </a:p>
              <a:p>
                <a:r>
                  <a:rPr lang="en-US" dirty="0"/>
                  <a:t>	-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Playing (Agent is playing the level)</a:t>
                </a:r>
              </a:p>
              <a:p>
                <a:r>
                  <a:rPr lang="en-US" dirty="0"/>
                  <a:t>	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Dead (Agent trains based on result and record)</a:t>
                </a:r>
              </a:p>
              <a:p>
                <a:r>
                  <a:rPr lang="en-US" dirty="0"/>
                  <a:t>	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Success (Final state)</a:t>
                </a:r>
              </a:p>
              <a:p>
                <a:r>
                  <a:rPr lang="en-US" dirty="0"/>
                  <a:t>Independent variables:</a:t>
                </a:r>
              </a:p>
              <a:p>
                <a:r>
                  <a:rPr lang="en-US" dirty="0"/>
                  <a:t>	- Attempt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891FA-FECB-B425-228D-09A558E59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7301D13-2798-9EE6-ECA5-50981ECE6825}"/>
                  </a:ext>
                </a:extLst>
              </p:cNvPr>
              <p:cNvSpPr/>
              <p:nvPr/>
            </p:nvSpPr>
            <p:spPr>
              <a:xfrm>
                <a:off x="7813863" y="894220"/>
                <a:ext cx="2876948" cy="996287"/>
              </a:xfrm>
              <a:prstGeom prst="roundRect">
                <a:avLst>
                  <a:gd name="adj" fmla="val 30694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7301D13-2798-9EE6-ECA5-50981ECE6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63" y="894220"/>
                <a:ext cx="2876948" cy="996287"/>
              </a:xfrm>
              <a:prstGeom prst="roundRect">
                <a:avLst>
                  <a:gd name="adj" fmla="val 3069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B316A82A-5CC6-57AF-DA08-B5C990E73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092" y="1094241"/>
            <a:ext cx="587138" cy="5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45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0C27-2C2C-6B4C-162F-B657B1F5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Production -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891FA-FECB-B425-228D-09A558E59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2312276"/>
                <a:ext cx="8770571" cy="41035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Agent Actions (at a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	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Probabilities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represents the set of all possible obstacles in the area of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/>
                  <a:t>):</a:t>
                </a:r>
              </a:p>
              <a:p>
                <a:r>
                  <a:rPr lang="en-US" dirty="0"/>
                  <a:t>	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𝐶𝑙𝑖𝑐𝑘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𝐶𝑙𝑖𝑐𝑘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891FA-FECB-B425-228D-09A558E59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2312276"/>
                <a:ext cx="8770571" cy="4103504"/>
              </a:xfrm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7301D13-2798-9EE6-ECA5-50981ECE6825}"/>
                  </a:ext>
                </a:extLst>
              </p:cNvPr>
              <p:cNvSpPr/>
              <p:nvPr/>
            </p:nvSpPr>
            <p:spPr>
              <a:xfrm>
                <a:off x="7813863" y="894220"/>
                <a:ext cx="2876948" cy="996287"/>
              </a:xfrm>
              <a:prstGeom prst="roundRect">
                <a:avLst>
                  <a:gd name="adj" fmla="val 30694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7301D13-2798-9EE6-ECA5-50981ECE6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63" y="894220"/>
                <a:ext cx="2876948" cy="996287"/>
              </a:xfrm>
              <a:prstGeom prst="roundRect">
                <a:avLst>
                  <a:gd name="adj" fmla="val 3069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B316A82A-5CC6-57AF-DA08-B5C990E73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092" y="1094241"/>
            <a:ext cx="587138" cy="5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0C27-2C2C-6B4C-162F-B657B1F5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Production -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891FA-FECB-B425-228D-09A558E59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2312276"/>
                <a:ext cx="8770571" cy="41035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Agent Actions (at a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	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∅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Probabilities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represents the set of all possible obstacles in the area of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/>
                  <a:t>):</a:t>
                </a:r>
              </a:p>
              <a:p>
                <a:r>
                  <a:rPr lang="en-US" dirty="0"/>
                  <a:t>	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891FA-FECB-B425-228D-09A558E59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2312276"/>
                <a:ext cx="8770571" cy="4103504"/>
              </a:xfrm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7301D13-2798-9EE6-ECA5-50981ECE6825}"/>
                  </a:ext>
                </a:extLst>
              </p:cNvPr>
              <p:cNvSpPr/>
              <p:nvPr/>
            </p:nvSpPr>
            <p:spPr>
              <a:xfrm>
                <a:off x="7813863" y="894220"/>
                <a:ext cx="2876948" cy="996287"/>
              </a:xfrm>
              <a:prstGeom prst="roundRect">
                <a:avLst>
                  <a:gd name="adj" fmla="val 30694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7301D13-2798-9EE6-ECA5-50981ECE6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63" y="894220"/>
                <a:ext cx="2876948" cy="996287"/>
              </a:xfrm>
              <a:prstGeom prst="roundRect">
                <a:avLst>
                  <a:gd name="adj" fmla="val 3069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B316A82A-5CC6-57AF-DA08-B5C990E73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092" y="1094241"/>
            <a:ext cx="587138" cy="5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05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0C27-2C2C-6B4C-162F-B657B1F5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Production -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891FA-FECB-B425-228D-09A558E59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2312276"/>
                <a:ext cx="8770571" cy="41035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Agent Reward (at a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instantly following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	-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/>
                  <a:t> the completion respectively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	</a:t>
                </a:r>
                <a:r>
                  <a:rPr lang="en-US" dirty="0"/>
                  <a:t>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891FA-FECB-B425-228D-09A558E59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2312276"/>
                <a:ext cx="8770571" cy="4103504"/>
              </a:xfrm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7301D13-2798-9EE6-ECA5-50981ECE6825}"/>
                  </a:ext>
                </a:extLst>
              </p:cNvPr>
              <p:cNvSpPr/>
              <p:nvPr/>
            </p:nvSpPr>
            <p:spPr>
              <a:xfrm>
                <a:off x="7813863" y="894220"/>
                <a:ext cx="2876948" cy="996287"/>
              </a:xfrm>
              <a:prstGeom prst="roundRect">
                <a:avLst>
                  <a:gd name="adj" fmla="val 30694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7301D13-2798-9EE6-ECA5-50981ECE6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63" y="894220"/>
                <a:ext cx="2876948" cy="996287"/>
              </a:xfrm>
              <a:prstGeom prst="roundRect">
                <a:avLst>
                  <a:gd name="adj" fmla="val 3069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B316A82A-5CC6-57AF-DA08-B5C990E73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092" y="1094241"/>
            <a:ext cx="587138" cy="5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68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0C27-2C2C-6B4C-162F-B657B1F5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Production -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891FA-FECB-B425-228D-09A558E59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2312276"/>
                <a:ext cx="8770571" cy="41035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Agent Policy (at a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	-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	-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	-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Ideal Case:</a:t>
                </a:r>
              </a:p>
              <a:p>
                <a:r>
                  <a:rPr lang="en-US" dirty="0"/>
                  <a:t>	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≠{})</m:t>
                    </m:r>
                  </m:oMath>
                </a14:m>
                <a:r>
                  <a:rPr lang="en-US" b="0" dirty="0"/>
                  <a:t> else 0</a:t>
                </a:r>
              </a:p>
              <a:p>
                <a:r>
                  <a:rPr lang="en-US" dirty="0"/>
                  <a:t>	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≠{})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else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891FA-FECB-B425-228D-09A558E59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2312276"/>
                <a:ext cx="8770571" cy="4103504"/>
              </a:xfrm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7301D13-2798-9EE6-ECA5-50981ECE6825}"/>
                  </a:ext>
                </a:extLst>
              </p:cNvPr>
              <p:cNvSpPr/>
              <p:nvPr/>
            </p:nvSpPr>
            <p:spPr>
              <a:xfrm>
                <a:off x="7813863" y="894220"/>
                <a:ext cx="2876948" cy="996287"/>
              </a:xfrm>
              <a:prstGeom prst="roundRect">
                <a:avLst>
                  <a:gd name="adj" fmla="val 30694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7301D13-2798-9EE6-ECA5-50981ECE6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63" y="894220"/>
                <a:ext cx="2876948" cy="996287"/>
              </a:xfrm>
              <a:prstGeom prst="roundRect">
                <a:avLst>
                  <a:gd name="adj" fmla="val 3069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B316A82A-5CC6-57AF-DA08-B5C990E73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092" y="1094241"/>
            <a:ext cx="587138" cy="5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14044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Meiryo</vt:lpstr>
      <vt:lpstr>Cambria Math</vt:lpstr>
      <vt:lpstr>Corbel</vt:lpstr>
      <vt:lpstr>SketchLinesVTI</vt:lpstr>
      <vt:lpstr>Reinforcement Learning Uses in Video Games</vt:lpstr>
      <vt:lpstr>Design - Setup</vt:lpstr>
      <vt:lpstr>Production - Approach</vt:lpstr>
      <vt:lpstr>Production - Approach</vt:lpstr>
      <vt:lpstr>Production - Approach</vt:lpstr>
      <vt:lpstr>Production - Approach</vt:lpstr>
      <vt:lpstr>Production - Approach</vt:lpstr>
      <vt:lpstr>Production - Approach</vt:lpstr>
      <vt:lpstr>Production - Approach</vt:lpstr>
      <vt:lpstr>Production - Deep Q-Learning</vt:lpstr>
      <vt:lpstr>Production - DQN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Uses in Video Games</dc:title>
  <dc:creator>CookNChips Main_Account</dc:creator>
  <cp:lastModifiedBy>CookNChips Main_Account</cp:lastModifiedBy>
  <cp:revision>58</cp:revision>
  <dcterms:created xsi:type="dcterms:W3CDTF">2024-04-14T13:30:13Z</dcterms:created>
  <dcterms:modified xsi:type="dcterms:W3CDTF">2024-05-08T11:11:39Z</dcterms:modified>
</cp:coreProperties>
</file>