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1" name="Google Shape;36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4" name="Google Shape;39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8" name="Google Shape;42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2" name="Google Shape;46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6" name="Google Shape;49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1" name="Google Shape;53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4" name="Google Shape;56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7" name="Google Shape;59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1" name="Google Shape;63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5" name="Google Shape;66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9" name="Google Shape;69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3" name="Google Shape;73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7" name="Google Shape;76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8" name="Google Shape;25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Google Shape;29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7" name="Google Shape;32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p14:dur="400">
        <p:fade thruBlk="1"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jp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jpg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jpg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9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jpg"/><Relationship Id="rId4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jpg"/><Relationship Id="rId4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jp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gif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1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9EDF4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429300" y="1714500"/>
            <a:ext cx="51387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" sz="4000">
                <a:solidFill>
                  <a:srgbClr val="4C5D6E"/>
                </a:solidFill>
              </a:rPr>
              <a:t>Символьный и Логический подходы</a:t>
            </a:r>
            <a:endParaRPr sz="4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va_logo.png" id="55" name="Google Shape;5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1950" y="1714450"/>
            <a:ext cx="17145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>
            <p:ph type="ctrTitle"/>
          </p:nvPr>
        </p:nvSpPr>
        <p:spPr>
          <a:xfrm>
            <a:off x="3429325" y="3428950"/>
            <a:ext cx="4567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" sz="1600">
                <a:solidFill>
                  <a:srgbClr val="BDC2CA"/>
                </a:solidFill>
              </a:rPr>
              <a:t>О синтаксической манипуляции символами и универсальном логическом выводе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57" name="Google Shape;57;p13"/>
          <p:cNvSpPr txBox="1"/>
          <p:nvPr>
            <p:ph type="ctrTitle"/>
          </p:nvPr>
        </p:nvSpPr>
        <p:spPr>
          <a:xfrm>
            <a:off x="3429300" y="57145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" sz="1600">
                <a:solidFill>
                  <a:srgbClr val="BDC2CA"/>
                </a:solidFill>
              </a:rPr>
              <a:t>История развития искусственного интеллекта. Интерактивный курс</a:t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3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3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3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3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3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3"/>
          <p:cNvSpPr/>
          <p:nvPr/>
        </p:nvSpPr>
        <p:spPr>
          <a:xfrm>
            <a:off x="23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3"/>
          <p:cNvSpPr/>
          <p:nvPr/>
        </p:nvSpPr>
        <p:spPr>
          <a:xfrm>
            <a:off x="5735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3"/>
          <p:cNvSpPr/>
          <p:nvPr/>
        </p:nvSpPr>
        <p:spPr>
          <a:xfrm>
            <a:off x="1144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3"/>
          <p:cNvSpPr/>
          <p:nvPr/>
        </p:nvSpPr>
        <p:spPr>
          <a:xfrm>
            <a:off x="1715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3"/>
          <p:cNvSpPr/>
          <p:nvPr/>
        </p:nvSpPr>
        <p:spPr>
          <a:xfrm>
            <a:off x="2287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3"/>
          <p:cNvSpPr/>
          <p:nvPr/>
        </p:nvSpPr>
        <p:spPr>
          <a:xfrm>
            <a:off x="2858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3"/>
          <p:cNvSpPr/>
          <p:nvPr/>
        </p:nvSpPr>
        <p:spPr>
          <a:xfrm>
            <a:off x="3429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3"/>
          <p:cNvSpPr/>
          <p:nvPr/>
        </p:nvSpPr>
        <p:spPr>
          <a:xfrm>
            <a:off x="4000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3"/>
          <p:cNvSpPr/>
          <p:nvPr/>
        </p:nvSpPr>
        <p:spPr>
          <a:xfrm>
            <a:off x="4571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3"/>
          <p:cNvSpPr/>
          <p:nvPr/>
        </p:nvSpPr>
        <p:spPr>
          <a:xfrm>
            <a:off x="5143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3"/>
          <p:cNvSpPr/>
          <p:nvPr/>
        </p:nvSpPr>
        <p:spPr>
          <a:xfrm>
            <a:off x="5714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3"/>
          <p:cNvSpPr/>
          <p:nvPr/>
        </p:nvSpPr>
        <p:spPr>
          <a:xfrm>
            <a:off x="6285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3"/>
          <p:cNvSpPr/>
          <p:nvPr/>
        </p:nvSpPr>
        <p:spPr>
          <a:xfrm>
            <a:off x="68567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3"/>
          <p:cNvSpPr/>
          <p:nvPr/>
        </p:nvSpPr>
        <p:spPr>
          <a:xfrm>
            <a:off x="74279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3"/>
          <p:cNvSpPr/>
          <p:nvPr/>
        </p:nvSpPr>
        <p:spPr>
          <a:xfrm>
            <a:off x="79991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3"/>
          <p:cNvSpPr/>
          <p:nvPr/>
        </p:nvSpPr>
        <p:spPr>
          <a:xfrm>
            <a:off x="85703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3"/>
          <p:cNvSpPr txBox="1"/>
          <p:nvPr>
            <p:ph type="ctrTitle"/>
          </p:nvPr>
        </p:nvSpPr>
        <p:spPr>
          <a:xfrm>
            <a:off x="3427200" y="114300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ru" sz="2000">
                <a:solidFill>
                  <a:srgbClr val="4C5D6E"/>
                </a:solidFill>
              </a:rPr>
              <a:t>Урок 8</a:t>
            </a:r>
            <a:endParaRPr b="1" sz="2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ÐÐ°ÑÑÐ¸Ð½ÐºÐ¸ Ð¿Ð¾ Ð·Ð°Ð¿ÑÐ¾ÑÑ ÐºÐ¸Ð±ÐµÑÐ¿Ð°Ð½Ðº Ð³Ð¾ÑÐ¾Ð´" id="363" name="Google Shape;36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8" y="-1"/>
            <a:ext cx="9139200" cy="5143512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22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22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22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22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22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22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22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22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22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22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22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22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22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22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22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22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22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22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22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22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22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22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22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22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22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22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390" name="Google Shape;390;p22"/>
          <p:cNvPicPr preferRelativeResize="0"/>
          <p:nvPr/>
        </p:nvPicPr>
        <p:blipFill rotWithShape="1">
          <a:blip r:embed="rId4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22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ÐÐ¾ÑÐ¾Ð¶ÐµÐµ Ð¸Ð·Ð¾Ð±ÑÐ°Ð¶ÐµÐ½Ð¸Ðµ" id="396" name="Google Shape;39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3599" y="571438"/>
            <a:ext cx="4554213" cy="4572073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23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23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23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23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23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23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23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23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23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23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23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23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23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23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23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23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23"/>
          <p:cNvSpPr/>
          <p:nvPr/>
        </p:nvSpPr>
        <p:spPr>
          <a:xfrm>
            <a:off x="9368848" y="1714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23"/>
          <p:cNvSpPr/>
          <p:nvPr/>
        </p:nvSpPr>
        <p:spPr>
          <a:xfrm>
            <a:off x="9368848" y="22859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23"/>
          <p:cNvSpPr/>
          <p:nvPr/>
        </p:nvSpPr>
        <p:spPr>
          <a:xfrm>
            <a:off x="9368848" y="2857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23"/>
          <p:cNvSpPr/>
          <p:nvPr/>
        </p:nvSpPr>
        <p:spPr>
          <a:xfrm>
            <a:off x="9368848" y="34289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23"/>
          <p:cNvSpPr/>
          <p:nvPr/>
        </p:nvSpPr>
        <p:spPr>
          <a:xfrm>
            <a:off x="9368848" y="40004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23"/>
          <p:cNvSpPr/>
          <p:nvPr/>
        </p:nvSpPr>
        <p:spPr>
          <a:xfrm>
            <a:off x="9368848" y="457195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23"/>
          <p:cNvSpPr/>
          <p:nvPr/>
        </p:nvSpPr>
        <p:spPr>
          <a:xfrm>
            <a:off x="9368848" y="11429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23"/>
          <p:cNvSpPr/>
          <p:nvPr/>
        </p:nvSpPr>
        <p:spPr>
          <a:xfrm>
            <a:off x="9368848" y="5714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23"/>
          <p:cNvSpPr/>
          <p:nvPr/>
        </p:nvSpPr>
        <p:spPr>
          <a:xfrm>
            <a:off x="9368848" y="-6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23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423" name="Google Shape;423;p23"/>
          <p:cNvPicPr preferRelativeResize="0"/>
          <p:nvPr/>
        </p:nvPicPr>
        <p:blipFill rotWithShape="1">
          <a:blip r:embed="rId4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p23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23"/>
          <p:cNvSpPr/>
          <p:nvPr/>
        </p:nvSpPr>
        <p:spPr>
          <a:xfrm>
            <a:off x="3921328" y="571438"/>
            <a:ext cx="4649070" cy="2428880"/>
          </a:xfrm>
          <a:prstGeom prst="cloudCallout">
            <a:avLst>
              <a:gd fmla="val -58337" name="adj1"/>
              <a:gd fmla="val -25938" name="adj2"/>
            </a:avLst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20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Но как в процессе синтаксической манипуляции символами рождается самоосознание?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ÐÐ°ÑÑÐ¸Ð½ÐºÐ¸ Ð¿Ð¾ Ð·Ð°Ð¿ÑÐ¾ÑÑ ÐºÑÑÑ Ð³ÑÐ´ÐµÐ»Ñ" id="430" name="Google Shape;43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1173" y="571438"/>
            <a:ext cx="3137664" cy="4000521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p24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24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24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24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24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2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24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24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24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24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24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24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24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24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24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24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24"/>
          <p:cNvSpPr/>
          <p:nvPr/>
        </p:nvSpPr>
        <p:spPr>
          <a:xfrm>
            <a:off x="9368848" y="1714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24"/>
          <p:cNvSpPr/>
          <p:nvPr/>
        </p:nvSpPr>
        <p:spPr>
          <a:xfrm>
            <a:off x="9368848" y="22859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24"/>
          <p:cNvSpPr/>
          <p:nvPr/>
        </p:nvSpPr>
        <p:spPr>
          <a:xfrm>
            <a:off x="9368848" y="2857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24"/>
          <p:cNvSpPr/>
          <p:nvPr/>
        </p:nvSpPr>
        <p:spPr>
          <a:xfrm>
            <a:off x="9368848" y="34289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24"/>
          <p:cNvSpPr/>
          <p:nvPr/>
        </p:nvSpPr>
        <p:spPr>
          <a:xfrm>
            <a:off x="9368848" y="40004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24"/>
          <p:cNvSpPr/>
          <p:nvPr/>
        </p:nvSpPr>
        <p:spPr>
          <a:xfrm>
            <a:off x="9368848" y="457195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24"/>
          <p:cNvSpPr/>
          <p:nvPr/>
        </p:nvSpPr>
        <p:spPr>
          <a:xfrm>
            <a:off x="9368848" y="11429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24"/>
          <p:cNvSpPr/>
          <p:nvPr/>
        </p:nvSpPr>
        <p:spPr>
          <a:xfrm>
            <a:off x="9368848" y="5714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24"/>
          <p:cNvSpPr/>
          <p:nvPr/>
        </p:nvSpPr>
        <p:spPr>
          <a:xfrm>
            <a:off x="9368848" y="-6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24"/>
          <p:cNvSpPr txBox="1"/>
          <p:nvPr>
            <p:ph type="ctrTitle"/>
          </p:nvPr>
        </p:nvSpPr>
        <p:spPr>
          <a:xfrm>
            <a:off x="4427984" y="571450"/>
            <a:ext cx="4142416" cy="40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" sz="2400">
                <a:solidFill>
                  <a:srgbClr val="4C5D6E"/>
                </a:solidFill>
              </a:rPr>
              <a:t>Курт Гёдель</a:t>
            </a:r>
            <a:endParaRPr sz="2400">
              <a:solidFill>
                <a:srgbClr val="4C5D6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sz="2400">
              <a:solidFill>
                <a:srgbClr val="4C5D6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" sz="1600">
                <a:solidFill>
                  <a:srgbClr val="2C2D30"/>
                </a:solidFill>
              </a:rPr>
              <a:t>Сформулировал теоремы о неполноте, которые доказывают, что любая формальная система, содержащая символы и правила для представления арифметики, является либо неполной, либо противоречивой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457" name="Google Shape;457;p2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458" name="Google Shape;458;p24"/>
          <p:cNvPicPr preferRelativeResize="0"/>
          <p:nvPr/>
        </p:nvPicPr>
        <p:blipFill rotWithShape="1">
          <a:blip r:embed="rId4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Google Shape;459;p24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ÐÐ°ÑÑÐ¸Ð½ÐºÐ¸ Ð¿Ð¾ Ð·Ð°Ð¿ÑÐ¾ÑÑ Ð¸ÑÐºÑÑÑÑÐ²ÐµÐ½Ð½ÑÐ¹ Ð¸Ð½ÑÐµÐ»Ð»ÐµÐºÑ" id="464" name="Google Shape;46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1598" cy="4494874"/>
          </a:xfrm>
          <a:prstGeom prst="rect">
            <a:avLst/>
          </a:prstGeom>
          <a:noFill/>
          <a:ln>
            <a:noFill/>
          </a:ln>
        </p:spPr>
      </p:pic>
      <p:sp>
        <p:nvSpPr>
          <p:cNvPr id="465" name="Google Shape;465;p25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25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25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25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2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25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25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25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25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25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25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25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25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25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25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25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25"/>
          <p:cNvSpPr/>
          <p:nvPr/>
        </p:nvSpPr>
        <p:spPr>
          <a:xfrm>
            <a:off x="9368848" y="1714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25"/>
          <p:cNvSpPr/>
          <p:nvPr/>
        </p:nvSpPr>
        <p:spPr>
          <a:xfrm>
            <a:off x="9368848" y="22859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25"/>
          <p:cNvSpPr/>
          <p:nvPr/>
        </p:nvSpPr>
        <p:spPr>
          <a:xfrm>
            <a:off x="9368848" y="2857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25"/>
          <p:cNvSpPr/>
          <p:nvPr/>
        </p:nvSpPr>
        <p:spPr>
          <a:xfrm>
            <a:off x="9368848" y="34289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25"/>
          <p:cNvSpPr/>
          <p:nvPr/>
        </p:nvSpPr>
        <p:spPr>
          <a:xfrm>
            <a:off x="9368848" y="40004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25"/>
          <p:cNvSpPr/>
          <p:nvPr/>
        </p:nvSpPr>
        <p:spPr>
          <a:xfrm>
            <a:off x="9368848" y="457195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25"/>
          <p:cNvSpPr/>
          <p:nvPr/>
        </p:nvSpPr>
        <p:spPr>
          <a:xfrm>
            <a:off x="9368848" y="11429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25"/>
          <p:cNvSpPr/>
          <p:nvPr/>
        </p:nvSpPr>
        <p:spPr>
          <a:xfrm>
            <a:off x="9368848" y="5714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25"/>
          <p:cNvSpPr/>
          <p:nvPr/>
        </p:nvSpPr>
        <p:spPr>
          <a:xfrm>
            <a:off x="9368848" y="-6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25"/>
          <p:cNvSpPr txBox="1"/>
          <p:nvPr>
            <p:ph type="ctrTitle"/>
          </p:nvPr>
        </p:nvSpPr>
        <p:spPr>
          <a:xfrm>
            <a:off x="-11136" y="4511411"/>
            <a:ext cx="9152733" cy="632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" sz="2400">
                <a:solidFill>
                  <a:srgbClr val="4C5D6E"/>
                </a:solidFill>
              </a:rPr>
              <a:t>Фундаментальных препятствий нет</a:t>
            </a:r>
            <a:endParaRPr sz="2400">
              <a:solidFill>
                <a:srgbClr val="4C5D6E"/>
              </a:solidFill>
            </a:endParaRPr>
          </a:p>
        </p:txBody>
      </p:sp>
      <p:sp>
        <p:nvSpPr>
          <p:cNvPr id="491" name="Google Shape;491;p2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492" name="Google Shape;492;p25"/>
          <p:cNvPicPr preferRelativeResize="0"/>
          <p:nvPr/>
        </p:nvPicPr>
        <p:blipFill rotWithShape="1">
          <a:blip r:embed="rId4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93" name="Google Shape;493;p25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26"/>
          <p:cNvSpPr txBox="1"/>
          <p:nvPr>
            <p:ph type="ctrTitle"/>
          </p:nvPr>
        </p:nvSpPr>
        <p:spPr>
          <a:xfrm>
            <a:off x="570243" y="571500"/>
            <a:ext cx="80001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3200">
                <a:solidFill>
                  <a:srgbClr val="4C5D6E"/>
                </a:solidFill>
              </a:rPr>
              <a:t>Логический подход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499" name="Google Shape;499;p26"/>
          <p:cNvSpPr txBox="1"/>
          <p:nvPr>
            <p:ph type="ctrTitle"/>
          </p:nvPr>
        </p:nvSpPr>
        <p:spPr>
          <a:xfrm>
            <a:off x="570218" y="1714511"/>
            <a:ext cx="8000180" cy="28574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7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None/>
            </a:pPr>
            <a:r>
              <a:rPr lang="ru" sz="1600">
                <a:solidFill>
                  <a:srgbClr val="2C2D30"/>
                </a:solidFill>
              </a:rPr>
              <a:t>Основан на формальной логике</a:t>
            </a:r>
            <a:br>
              <a:rPr lang="ru" sz="1600">
                <a:solidFill>
                  <a:srgbClr val="2C2D30"/>
                </a:solidFill>
              </a:rPr>
            </a:br>
            <a:br>
              <a:rPr lang="ru" sz="1600">
                <a:solidFill>
                  <a:srgbClr val="2C2D30"/>
                </a:solidFill>
              </a:rPr>
            </a:br>
            <a:r>
              <a:rPr lang="ru" sz="1600">
                <a:solidFill>
                  <a:srgbClr val="2C2D30"/>
                </a:solidFill>
              </a:rPr>
              <a:t>Формальный вывод новых знаний</a:t>
            </a:r>
            <a:br>
              <a:rPr lang="ru" sz="1600">
                <a:solidFill>
                  <a:srgbClr val="2C2D30"/>
                </a:solidFill>
              </a:rPr>
            </a:br>
            <a:r>
              <a:rPr lang="ru" sz="1600">
                <a:solidFill>
                  <a:srgbClr val="2C2D30"/>
                </a:solidFill>
              </a:rPr>
              <a:t>на основе имеющихся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500" name="Google Shape;500;p26"/>
          <p:cNvSpPr/>
          <p:nvPr/>
        </p:nvSpPr>
        <p:spPr>
          <a:xfrm>
            <a:off x="-7974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p26"/>
          <p:cNvSpPr/>
          <p:nvPr/>
        </p:nvSpPr>
        <p:spPr>
          <a:xfrm>
            <a:off x="-7974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p26"/>
          <p:cNvSpPr/>
          <p:nvPr/>
        </p:nvSpPr>
        <p:spPr>
          <a:xfrm>
            <a:off x="-7974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26"/>
          <p:cNvSpPr/>
          <p:nvPr/>
        </p:nvSpPr>
        <p:spPr>
          <a:xfrm>
            <a:off x="-7974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26"/>
          <p:cNvSpPr/>
          <p:nvPr/>
        </p:nvSpPr>
        <p:spPr>
          <a:xfrm>
            <a:off x="-7974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26"/>
          <p:cNvSpPr/>
          <p:nvPr/>
        </p:nvSpPr>
        <p:spPr>
          <a:xfrm>
            <a:off x="-7974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p26"/>
          <p:cNvSpPr/>
          <p:nvPr/>
        </p:nvSpPr>
        <p:spPr>
          <a:xfrm>
            <a:off x="-7974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26"/>
          <p:cNvSpPr/>
          <p:nvPr/>
        </p:nvSpPr>
        <p:spPr>
          <a:xfrm>
            <a:off x="-7974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26"/>
          <p:cNvSpPr/>
          <p:nvPr/>
        </p:nvSpPr>
        <p:spPr>
          <a:xfrm>
            <a:off x="-7974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p26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26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26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26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26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26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26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26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2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26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p26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26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26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26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26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26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p26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526" name="Google Shape;526;p26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7" name="Google Shape;527;p2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ÐÐ°ÑÑÐ¸Ð½ÐºÐ¸ Ð¿Ð¾ Ð·Ð°Ð¿ÑÐ¾ÑÑ Ð°ÑÐ¸ÑÑÐ¾ÑÐµÐ»Ñ" id="528" name="Google Shape;528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70546" y="0"/>
            <a:ext cx="3973454" cy="51434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ÐÐ¾ÑÐ¾Ð¶ÐµÐµ Ð¸Ð·Ð¾Ð±ÑÐ°Ð¶ÐµÐ½Ð¸Ðµ" id="533" name="Google Shape;53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8" y="-12"/>
            <a:ext cx="9139200" cy="5143523"/>
          </a:xfrm>
          <a:prstGeom prst="rect">
            <a:avLst/>
          </a:prstGeom>
          <a:noFill/>
          <a:ln>
            <a:noFill/>
          </a:ln>
        </p:spPr>
      </p:pic>
      <p:sp>
        <p:nvSpPr>
          <p:cNvPr id="534" name="Google Shape;534;p27"/>
          <p:cNvSpPr/>
          <p:nvPr/>
        </p:nvSpPr>
        <p:spPr>
          <a:xfrm>
            <a:off x="-7974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p27"/>
          <p:cNvSpPr/>
          <p:nvPr/>
        </p:nvSpPr>
        <p:spPr>
          <a:xfrm>
            <a:off x="-7974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p27"/>
          <p:cNvSpPr/>
          <p:nvPr/>
        </p:nvSpPr>
        <p:spPr>
          <a:xfrm>
            <a:off x="-7974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p27"/>
          <p:cNvSpPr/>
          <p:nvPr/>
        </p:nvSpPr>
        <p:spPr>
          <a:xfrm>
            <a:off x="-7974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27"/>
          <p:cNvSpPr/>
          <p:nvPr/>
        </p:nvSpPr>
        <p:spPr>
          <a:xfrm>
            <a:off x="-7974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p27"/>
          <p:cNvSpPr/>
          <p:nvPr/>
        </p:nvSpPr>
        <p:spPr>
          <a:xfrm>
            <a:off x="-7974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p27"/>
          <p:cNvSpPr/>
          <p:nvPr/>
        </p:nvSpPr>
        <p:spPr>
          <a:xfrm>
            <a:off x="-7974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p27"/>
          <p:cNvSpPr/>
          <p:nvPr/>
        </p:nvSpPr>
        <p:spPr>
          <a:xfrm>
            <a:off x="-7974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27"/>
          <p:cNvSpPr/>
          <p:nvPr/>
        </p:nvSpPr>
        <p:spPr>
          <a:xfrm>
            <a:off x="-7974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p27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p27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27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p27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p27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p27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27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27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27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2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p27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p27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p27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p27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p27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27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27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560" name="Google Shape;560;p27"/>
          <p:cNvPicPr preferRelativeResize="0"/>
          <p:nvPr/>
        </p:nvPicPr>
        <p:blipFill rotWithShape="1">
          <a:blip r:embed="rId4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1" name="Google Shape;561;p2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28"/>
          <p:cNvSpPr txBox="1"/>
          <p:nvPr>
            <p:ph type="ctrTitle"/>
          </p:nvPr>
        </p:nvSpPr>
        <p:spPr>
          <a:xfrm>
            <a:off x="1142375" y="571500"/>
            <a:ext cx="68544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None/>
            </a:pPr>
            <a:r>
              <a:rPr lang="ru" sz="2800">
                <a:solidFill>
                  <a:srgbClr val="2C2D30"/>
                </a:solidFill>
              </a:rPr>
              <a:t>Насколько универсальны законы формальной логики?</a:t>
            </a:r>
            <a:endParaRPr sz="2800">
              <a:solidFill>
                <a:srgbClr val="2C2D30"/>
              </a:solidFill>
            </a:endParaRPr>
          </a:p>
        </p:txBody>
      </p:sp>
      <p:sp>
        <p:nvSpPr>
          <p:cNvPr id="567" name="Google Shape;567;p28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p28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p28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p28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Google Shape;571;p28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Google Shape;572;p28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Google Shape;573;p28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p28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Google Shape;575;p28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p28"/>
          <p:cNvSpPr/>
          <p:nvPr/>
        </p:nvSpPr>
        <p:spPr>
          <a:xfrm>
            <a:off x="-26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Google Shape;577;p28"/>
          <p:cNvSpPr/>
          <p:nvPr/>
        </p:nvSpPr>
        <p:spPr>
          <a:xfrm>
            <a:off x="571174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p28"/>
          <p:cNvSpPr/>
          <p:nvPr/>
        </p:nvSpPr>
        <p:spPr>
          <a:xfrm>
            <a:off x="11423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Google Shape;579;p28"/>
          <p:cNvSpPr/>
          <p:nvPr/>
        </p:nvSpPr>
        <p:spPr>
          <a:xfrm>
            <a:off x="17135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Google Shape;580;p28"/>
          <p:cNvSpPr/>
          <p:nvPr/>
        </p:nvSpPr>
        <p:spPr>
          <a:xfrm>
            <a:off x="22847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p28"/>
          <p:cNvSpPr/>
          <p:nvPr/>
        </p:nvSpPr>
        <p:spPr>
          <a:xfrm>
            <a:off x="28559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Google Shape;582;p28"/>
          <p:cNvSpPr/>
          <p:nvPr/>
        </p:nvSpPr>
        <p:spPr>
          <a:xfrm>
            <a:off x="34271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Google Shape;583;p28"/>
          <p:cNvSpPr/>
          <p:nvPr/>
        </p:nvSpPr>
        <p:spPr>
          <a:xfrm>
            <a:off x="39983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p28"/>
          <p:cNvSpPr/>
          <p:nvPr/>
        </p:nvSpPr>
        <p:spPr>
          <a:xfrm>
            <a:off x="45695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p28"/>
          <p:cNvSpPr/>
          <p:nvPr/>
        </p:nvSpPr>
        <p:spPr>
          <a:xfrm>
            <a:off x="51407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Google Shape;586;p28"/>
          <p:cNvSpPr/>
          <p:nvPr/>
        </p:nvSpPr>
        <p:spPr>
          <a:xfrm>
            <a:off x="57119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p28"/>
          <p:cNvSpPr/>
          <p:nvPr/>
        </p:nvSpPr>
        <p:spPr>
          <a:xfrm>
            <a:off x="62831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8" name="Google Shape;588;p28"/>
          <p:cNvSpPr/>
          <p:nvPr/>
        </p:nvSpPr>
        <p:spPr>
          <a:xfrm>
            <a:off x="6854373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Google Shape;589;p28"/>
          <p:cNvSpPr/>
          <p:nvPr/>
        </p:nvSpPr>
        <p:spPr>
          <a:xfrm>
            <a:off x="7425573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0" name="Google Shape;590;p28"/>
          <p:cNvSpPr/>
          <p:nvPr/>
        </p:nvSpPr>
        <p:spPr>
          <a:xfrm>
            <a:off x="7996773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1" name="Google Shape;591;p28"/>
          <p:cNvSpPr/>
          <p:nvPr/>
        </p:nvSpPr>
        <p:spPr>
          <a:xfrm>
            <a:off x="8567973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Google Shape;592;p28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593" name="Google Shape;593;p28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94" name="Google Shape;594;p28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ÐÐ°ÑÑÐ¸Ð½ÐºÐ¸ Ð¿Ð¾ Ð·Ð°Ð¿ÑÐ¾ÑÑ Ð°Ð²ÑÐ¾Ð¼Ð°ÑÐ¾Ð½" id="599" name="Google Shape;599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8" y="836"/>
            <a:ext cx="5843889" cy="5142623"/>
          </a:xfrm>
          <a:prstGeom prst="rect">
            <a:avLst/>
          </a:prstGeom>
          <a:noFill/>
          <a:ln>
            <a:noFill/>
          </a:ln>
        </p:spPr>
      </p:pic>
      <p:sp>
        <p:nvSpPr>
          <p:cNvPr id="600" name="Google Shape;600;p29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Google Shape;601;p29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2" name="Google Shape;602;p29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3" name="Google Shape;603;p29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4" name="Google Shape;604;p29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5" name="Google Shape;605;p29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6" name="Google Shape;606;p29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Google Shape;607;p29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8" name="Google Shape;608;p29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9" name="Google Shape;609;p2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Google Shape;610;p29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" name="Google Shape;611;p29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2" name="Google Shape;612;p29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3" name="Google Shape;613;p29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4" name="Google Shape;614;p29"/>
          <p:cNvSpPr txBox="1"/>
          <p:nvPr>
            <p:ph type="ctrTitle"/>
          </p:nvPr>
        </p:nvSpPr>
        <p:spPr>
          <a:xfrm>
            <a:off x="5999998" y="571450"/>
            <a:ext cx="2964489" cy="40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" sz="2400">
                <a:solidFill>
                  <a:srgbClr val="4C5D6E"/>
                </a:solidFill>
              </a:rPr>
              <a:t>Законы логики</a:t>
            </a:r>
            <a:endParaRPr sz="2400">
              <a:solidFill>
                <a:srgbClr val="4C5D6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sz="1600">
              <a:solidFill>
                <a:srgbClr val="2C2D3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" sz="1600">
                <a:solidFill>
                  <a:srgbClr val="2C2D30"/>
                </a:solidFill>
              </a:rPr>
              <a:t>Следование законам логики является необходимым условием, но никак не достаточным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615" name="Google Shape;615;p2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6" name="Google Shape;616;p29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p29"/>
          <p:cNvSpPr/>
          <p:nvPr/>
        </p:nvSpPr>
        <p:spPr>
          <a:xfrm>
            <a:off x="9368848" y="1714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Google Shape;618;p29"/>
          <p:cNvSpPr/>
          <p:nvPr/>
        </p:nvSpPr>
        <p:spPr>
          <a:xfrm>
            <a:off x="9368848" y="22859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Google Shape;619;p29"/>
          <p:cNvSpPr/>
          <p:nvPr/>
        </p:nvSpPr>
        <p:spPr>
          <a:xfrm>
            <a:off x="9368848" y="2857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0" name="Google Shape;620;p29"/>
          <p:cNvSpPr/>
          <p:nvPr/>
        </p:nvSpPr>
        <p:spPr>
          <a:xfrm>
            <a:off x="9368848" y="34289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1" name="Google Shape;621;p29"/>
          <p:cNvSpPr/>
          <p:nvPr/>
        </p:nvSpPr>
        <p:spPr>
          <a:xfrm>
            <a:off x="9368848" y="40004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p29"/>
          <p:cNvSpPr/>
          <p:nvPr/>
        </p:nvSpPr>
        <p:spPr>
          <a:xfrm>
            <a:off x="9368848" y="457195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3" name="Google Shape;623;p29"/>
          <p:cNvSpPr/>
          <p:nvPr/>
        </p:nvSpPr>
        <p:spPr>
          <a:xfrm>
            <a:off x="9368848" y="11429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Google Shape;624;p29"/>
          <p:cNvSpPr/>
          <p:nvPr/>
        </p:nvSpPr>
        <p:spPr>
          <a:xfrm>
            <a:off x="9368848" y="5714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5" name="Google Shape;625;p29"/>
          <p:cNvSpPr/>
          <p:nvPr/>
        </p:nvSpPr>
        <p:spPr>
          <a:xfrm>
            <a:off x="9368848" y="-6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6" name="Google Shape;626;p29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627" name="Google Shape;627;p29"/>
          <p:cNvPicPr preferRelativeResize="0"/>
          <p:nvPr/>
        </p:nvPicPr>
        <p:blipFill rotWithShape="1">
          <a:blip r:embed="rId4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628" name="Google Shape;628;p29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30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" sz="3200">
                <a:solidFill>
                  <a:srgbClr val="4C5D6E"/>
                </a:solidFill>
              </a:rPr>
              <a:t>Другие примеры формальных логик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634" name="Google Shape;634;p30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Двоичная логика Аристотеля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Многозначная логика Лукасевича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Нечёткая логика Заде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Бесконечнозначная логика антиномий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Интуиционистская логика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635" name="Google Shape;635;p30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6" name="Google Shape;636;p30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7" name="Google Shape;637;p30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Google Shape;638;p30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9" name="Google Shape;639;p30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0" name="Google Shape;640;p30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1" name="Google Shape;641;p30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2" name="Google Shape;642;p30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3" name="Google Shape;643;p30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4" name="Google Shape;644;p30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5" name="Google Shape;645;p30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6" name="Google Shape;646;p30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7" name="Google Shape;647;p30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8" name="Google Shape;648;p30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9" name="Google Shape;649;p30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0" name="Google Shape;650;p30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1" name="Google Shape;651;p30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2" name="Google Shape;652;p30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3" name="Google Shape;653;p30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p30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30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6" name="Google Shape;656;p30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7" name="Google Shape;657;p30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8" name="Google Shape;658;p30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9" name="Google Shape;659;p30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0" name="Google Shape;660;p30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661" name="Google Shape;661;p30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662" name="Google Shape;662;p30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gritte TheSonOfMan.jpg" id="667" name="Google Shape;667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92081" y="3153"/>
            <a:ext cx="3849518" cy="5140306"/>
          </a:xfrm>
          <a:prstGeom prst="rect">
            <a:avLst/>
          </a:prstGeom>
          <a:noFill/>
          <a:ln>
            <a:noFill/>
          </a:ln>
        </p:spPr>
      </p:pic>
      <p:sp>
        <p:nvSpPr>
          <p:cNvPr id="668" name="Google Shape;668;p31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9" name="Google Shape;669;p31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0" name="Google Shape;670;p31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1" name="Google Shape;671;p31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2" name="Google Shape;672;p31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3" name="Google Shape;673;p31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4" name="Google Shape;674;p31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5" name="Google Shape;675;p31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6" name="Google Shape;676;p31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7" name="Google Shape;677;p31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8" name="Google Shape;678;p31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9" name="Google Shape;679;p31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0" name="Google Shape;680;p31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1" name="Google Shape;681;p31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2" name="Google Shape;682;p31"/>
          <p:cNvSpPr txBox="1"/>
          <p:nvPr>
            <p:ph type="ctrTitle"/>
          </p:nvPr>
        </p:nvSpPr>
        <p:spPr>
          <a:xfrm>
            <a:off x="1126474" y="571511"/>
            <a:ext cx="3445525" cy="40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" sz="2400">
                <a:solidFill>
                  <a:srgbClr val="4C5D6E"/>
                </a:solidFill>
              </a:rPr>
              <a:t>Варианты логик</a:t>
            </a:r>
            <a:endParaRPr sz="2400">
              <a:solidFill>
                <a:srgbClr val="4C5D6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sz="1600">
              <a:solidFill>
                <a:srgbClr val="2C2D3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" sz="1600">
                <a:solidFill>
                  <a:srgbClr val="2C2D30"/>
                </a:solidFill>
              </a:rPr>
              <a:t>Были разработаны для того, чтобы учесть какие-либо нюансы человеческого мышления и способа принятия решений человеком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683" name="Google Shape;683;p31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4" name="Google Shape;684;p31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5" name="Google Shape;685;p31"/>
          <p:cNvSpPr/>
          <p:nvPr/>
        </p:nvSpPr>
        <p:spPr>
          <a:xfrm>
            <a:off x="9368848" y="1714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6" name="Google Shape;686;p31"/>
          <p:cNvSpPr/>
          <p:nvPr/>
        </p:nvSpPr>
        <p:spPr>
          <a:xfrm>
            <a:off x="9368848" y="22859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7" name="Google Shape;687;p31"/>
          <p:cNvSpPr/>
          <p:nvPr/>
        </p:nvSpPr>
        <p:spPr>
          <a:xfrm>
            <a:off x="9368848" y="2857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8" name="Google Shape;688;p31"/>
          <p:cNvSpPr/>
          <p:nvPr/>
        </p:nvSpPr>
        <p:spPr>
          <a:xfrm>
            <a:off x="9368848" y="34289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9" name="Google Shape;689;p31"/>
          <p:cNvSpPr/>
          <p:nvPr/>
        </p:nvSpPr>
        <p:spPr>
          <a:xfrm>
            <a:off x="9368848" y="40004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0" name="Google Shape;690;p31"/>
          <p:cNvSpPr/>
          <p:nvPr/>
        </p:nvSpPr>
        <p:spPr>
          <a:xfrm>
            <a:off x="9368848" y="457195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1" name="Google Shape;691;p31"/>
          <p:cNvSpPr/>
          <p:nvPr/>
        </p:nvSpPr>
        <p:spPr>
          <a:xfrm>
            <a:off x="9368848" y="11429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2" name="Google Shape;692;p31"/>
          <p:cNvSpPr/>
          <p:nvPr/>
        </p:nvSpPr>
        <p:spPr>
          <a:xfrm>
            <a:off x="9368848" y="5714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3" name="Google Shape;693;p31"/>
          <p:cNvSpPr/>
          <p:nvPr/>
        </p:nvSpPr>
        <p:spPr>
          <a:xfrm>
            <a:off x="9368848" y="-6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4" name="Google Shape;694;p31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695" name="Google Shape;695;p31"/>
          <p:cNvPicPr preferRelativeResize="0"/>
          <p:nvPr/>
        </p:nvPicPr>
        <p:blipFill rotWithShape="1">
          <a:blip r:embed="rId4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696" name="Google Shape;696;p31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4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4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4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4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4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4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4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4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4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4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4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4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4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4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4"/>
          <p:cNvSpPr/>
          <p:nvPr/>
        </p:nvSpPr>
        <p:spPr>
          <a:xfrm>
            <a:off x="9368848" y="1714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4"/>
          <p:cNvSpPr/>
          <p:nvPr/>
        </p:nvSpPr>
        <p:spPr>
          <a:xfrm>
            <a:off x="9368848" y="22859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4"/>
          <p:cNvSpPr/>
          <p:nvPr/>
        </p:nvSpPr>
        <p:spPr>
          <a:xfrm>
            <a:off x="9368848" y="2857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4"/>
          <p:cNvSpPr/>
          <p:nvPr/>
        </p:nvSpPr>
        <p:spPr>
          <a:xfrm>
            <a:off x="9368848" y="34289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4"/>
          <p:cNvSpPr/>
          <p:nvPr/>
        </p:nvSpPr>
        <p:spPr>
          <a:xfrm>
            <a:off x="9368848" y="40004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4"/>
          <p:cNvSpPr/>
          <p:nvPr/>
        </p:nvSpPr>
        <p:spPr>
          <a:xfrm>
            <a:off x="9368848" y="457195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4"/>
          <p:cNvSpPr/>
          <p:nvPr/>
        </p:nvSpPr>
        <p:spPr>
          <a:xfrm>
            <a:off x="9368848" y="11429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4"/>
          <p:cNvSpPr/>
          <p:nvPr/>
        </p:nvSpPr>
        <p:spPr>
          <a:xfrm>
            <a:off x="9368848" y="5714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4"/>
          <p:cNvSpPr/>
          <p:nvPr/>
        </p:nvSpPr>
        <p:spPr>
          <a:xfrm>
            <a:off x="9368848" y="-6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4"/>
          <p:cNvSpPr txBox="1"/>
          <p:nvPr>
            <p:ph type="ctrTitle"/>
          </p:nvPr>
        </p:nvSpPr>
        <p:spPr>
          <a:xfrm>
            <a:off x="558478" y="571450"/>
            <a:ext cx="34272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" sz="2400">
                <a:solidFill>
                  <a:srgbClr val="4C5D6E"/>
                </a:solidFill>
              </a:rPr>
              <a:t>Гипотеза Ньюэлла-Саймона</a:t>
            </a:r>
            <a:endParaRPr sz="2400">
              <a:solidFill>
                <a:srgbClr val="4C5D6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sz="2400">
              <a:solidFill>
                <a:srgbClr val="4C5D6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" sz="1600">
                <a:solidFill>
                  <a:srgbClr val="2C2D30"/>
                </a:solidFill>
              </a:rPr>
              <a:t>Физическая символьная система имеет необходимые и достаточные средства для произведения базовых интеллектуальных действий, в широком смысле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114" name="Google Shape;114;p1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115" name="Google Shape;115;p14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4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ÐÐ¾ÑÐ¾Ð¶ÐµÐµ Ð¸Ð·Ð¾Ð±ÑÐ°Ð¶ÐµÐ½Ð¸Ðµ" id="117" name="Google Shape;117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06609" y="1238775"/>
            <a:ext cx="3463789" cy="2665849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4"/>
          <p:cNvSpPr txBox="1"/>
          <p:nvPr/>
        </p:nvSpPr>
        <p:spPr>
          <a:xfrm>
            <a:off x="5106608" y="3904624"/>
            <a:ext cx="3463789" cy="12388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rPr b="0" i="0" lang="ru" sz="20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Алан Ньюэлл и Герберт Саймон играют в шахматы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ÐÐ¾ÑÐ¾Ð¶ÐµÐµ Ð¸Ð·Ð¾Ð±ÑÐ°Ð¶ÐµÐ½Ð¸Ðµ" id="701" name="Google Shape;701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3599" y="571438"/>
            <a:ext cx="4554213" cy="4572073"/>
          </a:xfrm>
          <a:prstGeom prst="rect">
            <a:avLst/>
          </a:prstGeom>
          <a:noFill/>
          <a:ln>
            <a:noFill/>
          </a:ln>
        </p:spPr>
      </p:pic>
      <p:sp>
        <p:nvSpPr>
          <p:cNvPr id="702" name="Google Shape;702;p32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3" name="Google Shape;703;p32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4" name="Google Shape;704;p32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5" name="Google Shape;705;p32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6" name="Google Shape;706;p32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7" name="Google Shape;707;p32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8" name="Google Shape;708;p32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9" name="Google Shape;709;p32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0" name="Google Shape;710;p32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1" name="Google Shape;711;p32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2" name="Google Shape;712;p32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3" name="Google Shape;713;p32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4" name="Google Shape;714;p32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5" name="Google Shape;715;p32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6" name="Google Shape;716;p32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7" name="Google Shape;717;p32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8" name="Google Shape;718;p32"/>
          <p:cNvSpPr/>
          <p:nvPr/>
        </p:nvSpPr>
        <p:spPr>
          <a:xfrm>
            <a:off x="9368848" y="1714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9" name="Google Shape;719;p32"/>
          <p:cNvSpPr/>
          <p:nvPr/>
        </p:nvSpPr>
        <p:spPr>
          <a:xfrm>
            <a:off x="9368848" y="22859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0" name="Google Shape;720;p32"/>
          <p:cNvSpPr/>
          <p:nvPr/>
        </p:nvSpPr>
        <p:spPr>
          <a:xfrm>
            <a:off x="9368848" y="2857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1" name="Google Shape;721;p32"/>
          <p:cNvSpPr/>
          <p:nvPr/>
        </p:nvSpPr>
        <p:spPr>
          <a:xfrm>
            <a:off x="9368848" y="34289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2" name="Google Shape;722;p32"/>
          <p:cNvSpPr/>
          <p:nvPr/>
        </p:nvSpPr>
        <p:spPr>
          <a:xfrm>
            <a:off x="9368848" y="40004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3" name="Google Shape;723;p32"/>
          <p:cNvSpPr/>
          <p:nvPr/>
        </p:nvSpPr>
        <p:spPr>
          <a:xfrm>
            <a:off x="9368848" y="457195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4" name="Google Shape;724;p32"/>
          <p:cNvSpPr/>
          <p:nvPr/>
        </p:nvSpPr>
        <p:spPr>
          <a:xfrm>
            <a:off x="9368848" y="11429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5" name="Google Shape;725;p32"/>
          <p:cNvSpPr/>
          <p:nvPr/>
        </p:nvSpPr>
        <p:spPr>
          <a:xfrm>
            <a:off x="9368848" y="5714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6" name="Google Shape;726;p32"/>
          <p:cNvSpPr/>
          <p:nvPr/>
        </p:nvSpPr>
        <p:spPr>
          <a:xfrm>
            <a:off x="9368848" y="-6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7" name="Google Shape;727;p32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728" name="Google Shape;728;p32"/>
          <p:cNvPicPr preferRelativeResize="0"/>
          <p:nvPr/>
        </p:nvPicPr>
        <p:blipFill rotWithShape="1">
          <a:blip r:embed="rId4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729" name="Google Shape;729;p32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0" name="Google Shape;730;p32"/>
          <p:cNvSpPr/>
          <p:nvPr/>
        </p:nvSpPr>
        <p:spPr>
          <a:xfrm>
            <a:off x="3921328" y="571438"/>
            <a:ext cx="4649070" cy="2428880"/>
          </a:xfrm>
          <a:prstGeom prst="cloudCallout">
            <a:avLst>
              <a:gd fmla="val -58337" name="adj1"/>
              <a:gd fmla="val -25938" name="adj2"/>
            </a:avLst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20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Но как при помощи формальной логики описать неформализуемые знания?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33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" sz="3200">
                <a:solidFill>
                  <a:srgbClr val="4C5D6E"/>
                </a:solidFill>
              </a:rPr>
              <a:t>Формальная логика затрудняется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736" name="Google Shape;736;p33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Озарение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Интуитивный поиск решения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Эмоциональные влияния на принятие решений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737" name="Google Shape;737;p33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8" name="Google Shape;738;p33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9" name="Google Shape;739;p33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0" name="Google Shape;740;p3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1" name="Google Shape;741;p3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2" name="Google Shape;742;p33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3" name="Google Shape;743;p33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4" name="Google Shape;744;p33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5" name="Google Shape;745;p33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6" name="Google Shape;746;p33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7" name="Google Shape;747;p33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8" name="Google Shape;748;p33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9" name="Google Shape;749;p33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0" name="Google Shape;750;p33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1" name="Google Shape;751;p33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2" name="Google Shape;752;p33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3" name="Google Shape;753;p33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4" name="Google Shape;754;p33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5" name="Google Shape;755;p33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6" name="Google Shape;756;p33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7" name="Google Shape;757;p33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8" name="Google Shape;758;p33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9" name="Google Shape;759;p33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0" name="Google Shape;760;p33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1" name="Google Shape;761;p33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2" name="Google Shape;762;p33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763" name="Google Shape;763;p33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4" name="Google Shape;764;p33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34"/>
          <p:cNvSpPr txBox="1"/>
          <p:nvPr>
            <p:ph type="ctrTitle"/>
          </p:nvPr>
        </p:nvSpPr>
        <p:spPr>
          <a:xfrm>
            <a:off x="1142400" y="3433834"/>
            <a:ext cx="6856800" cy="113816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" sz="3200">
                <a:solidFill>
                  <a:srgbClr val="4C5D6E"/>
                </a:solidFill>
              </a:rPr>
              <a:t>До новых встреч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770" name="Google Shape;770;p34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1" name="Google Shape;771;p34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2" name="Google Shape;772;p34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3" name="Google Shape;773;p34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4" name="Google Shape;774;p34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5" name="Google Shape;775;p34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6" name="Google Shape;776;p34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7" name="Google Shape;777;p34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8" name="Google Shape;778;p34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9" name="Google Shape;779;p34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0" name="Google Shape;780;p34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1" name="Google Shape;781;p34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2" name="Google Shape;782;p34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3" name="Google Shape;783;p34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4" name="Google Shape;784;p34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5" name="Google Shape;785;p3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6" name="Google Shape;786;p34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7" name="Google Shape;787;p34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8" name="Google Shape;788;p34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9" name="Google Shape;789;p34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0" name="Google Shape;790;p34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1" name="Google Shape;791;p34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2" name="Google Shape;792;p34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3" name="Google Shape;793;p34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4" name="Google Shape;794;p34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5" name="Google Shape;795;p3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796" name="Google Shape;796;p34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797" name="Google Shape;797;p34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8" name="Google Shape;798;p34"/>
          <p:cNvSpPr txBox="1"/>
          <p:nvPr/>
        </p:nvSpPr>
        <p:spPr>
          <a:xfrm>
            <a:off x="1145458" y="571511"/>
            <a:ext cx="7425600" cy="24006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27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20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На следующем занятии:</a:t>
            </a:r>
            <a:endParaRPr/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b="0" i="0" lang="ru" sz="20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Структурный подход</a:t>
            </a:r>
            <a:endParaRPr b="0" i="0" sz="20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b="0" i="0" lang="ru" sz="20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Искусственные нейронные сети</a:t>
            </a:r>
            <a:endParaRPr b="0" i="0" sz="20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b="0" i="0" lang="ru" sz="20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Имитация низших биологических процессов организма</a:t>
            </a:r>
            <a:endParaRPr b="0" i="0" sz="20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20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Оставайтесь с нами</a:t>
            </a:r>
            <a:endParaRPr b="0" i="0" sz="20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ÐÐ¾ÑÐ¾Ð¶ÐµÐµ Ð¸Ð·Ð¾Ð±ÑÐ°Ð¶ÐµÐ½Ð¸Ðµ" id="123" name="Google Shape;12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8" y="-63"/>
            <a:ext cx="9139199" cy="5143573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5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5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5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5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5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5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5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5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5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5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5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5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5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5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5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5"/>
          <p:cNvSpPr/>
          <p:nvPr/>
        </p:nvSpPr>
        <p:spPr>
          <a:xfrm>
            <a:off x="9368848" y="1714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5"/>
          <p:cNvSpPr/>
          <p:nvPr/>
        </p:nvSpPr>
        <p:spPr>
          <a:xfrm>
            <a:off x="9368848" y="22859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5"/>
          <p:cNvSpPr/>
          <p:nvPr/>
        </p:nvSpPr>
        <p:spPr>
          <a:xfrm>
            <a:off x="9368848" y="2857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5"/>
          <p:cNvSpPr/>
          <p:nvPr/>
        </p:nvSpPr>
        <p:spPr>
          <a:xfrm>
            <a:off x="9368848" y="34289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5"/>
          <p:cNvSpPr/>
          <p:nvPr/>
        </p:nvSpPr>
        <p:spPr>
          <a:xfrm>
            <a:off x="9368848" y="40004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5"/>
          <p:cNvSpPr/>
          <p:nvPr/>
        </p:nvSpPr>
        <p:spPr>
          <a:xfrm>
            <a:off x="9368848" y="457195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5"/>
          <p:cNvSpPr/>
          <p:nvPr/>
        </p:nvSpPr>
        <p:spPr>
          <a:xfrm>
            <a:off x="9368848" y="11429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5"/>
          <p:cNvSpPr/>
          <p:nvPr/>
        </p:nvSpPr>
        <p:spPr>
          <a:xfrm>
            <a:off x="9368848" y="5714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5"/>
          <p:cNvSpPr/>
          <p:nvPr/>
        </p:nvSpPr>
        <p:spPr>
          <a:xfrm>
            <a:off x="9368848" y="-6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150" name="Google Shape;150;p15"/>
          <p:cNvPicPr preferRelativeResize="0"/>
          <p:nvPr/>
        </p:nvPicPr>
        <p:blipFill rotWithShape="1">
          <a:blip r:embed="rId4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5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5"/>
          <p:cNvSpPr txBox="1"/>
          <p:nvPr/>
        </p:nvSpPr>
        <p:spPr>
          <a:xfrm>
            <a:off x="5076056" y="3291830"/>
            <a:ext cx="4065541" cy="185162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rPr b="0" i="0" lang="ru" sz="20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Гомункул в нашей голове рассматривает символы. Но кто рассматривает символы в его голове?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ÐÐ¾ÑÐ¾Ð¶ÐµÐµ Ð¸Ð·Ð¾Ð±ÑÐ°Ð¶ÐµÐ½Ð¸Ðµ" id="157" name="Google Shape;15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1049" y="0"/>
            <a:ext cx="5142149" cy="5143447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6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6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6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6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6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6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6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6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6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6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6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6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6"/>
          <p:cNvSpPr txBox="1"/>
          <p:nvPr>
            <p:ph type="ctrTitle"/>
          </p:nvPr>
        </p:nvSpPr>
        <p:spPr>
          <a:xfrm>
            <a:off x="5714400" y="571450"/>
            <a:ext cx="28560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" sz="2400">
                <a:solidFill>
                  <a:srgbClr val="4C5D6E"/>
                </a:solidFill>
              </a:rPr>
              <a:t>Психологические процессы</a:t>
            </a:r>
            <a:endParaRPr sz="2400">
              <a:solidFill>
                <a:srgbClr val="4C5D6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sz="1600">
              <a:solidFill>
                <a:srgbClr val="2C2D3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" sz="1600">
                <a:solidFill>
                  <a:srgbClr val="2C2D30"/>
                </a:solidFill>
              </a:rPr>
              <a:t>На высших уровнях восприятия происходит обработка символьной информации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173" name="Google Shape;173;p16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6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6"/>
          <p:cNvSpPr/>
          <p:nvPr/>
        </p:nvSpPr>
        <p:spPr>
          <a:xfrm>
            <a:off x="9368848" y="1714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6"/>
          <p:cNvSpPr/>
          <p:nvPr/>
        </p:nvSpPr>
        <p:spPr>
          <a:xfrm>
            <a:off x="9368848" y="22859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6"/>
          <p:cNvSpPr/>
          <p:nvPr/>
        </p:nvSpPr>
        <p:spPr>
          <a:xfrm>
            <a:off x="9368848" y="2857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6"/>
          <p:cNvSpPr/>
          <p:nvPr/>
        </p:nvSpPr>
        <p:spPr>
          <a:xfrm>
            <a:off x="9368848" y="34289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6"/>
          <p:cNvSpPr/>
          <p:nvPr/>
        </p:nvSpPr>
        <p:spPr>
          <a:xfrm>
            <a:off x="9368848" y="40004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6"/>
          <p:cNvSpPr/>
          <p:nvPr/>
        </p:nvSpPr>
        <p:spPr>
          <a:xfrm>
            <a:off x="9368848" y="457195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6"/>
          <p:cNvSpPr/>
          <p:nvPr/>
        </p:nvSpPr>
        <p:spPr>
          <a:xfrm>
            <a:off x="9368848" y="11429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6"/>
          <p:cNvSpPr/>
          <p:nvPr/>
        </p:nvSpPr>
        <p:spPr>
          <a:xfrm>
            <a:off x="9368848" y="5714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6"/>
          <p:cNvSpPr/>
          <p:nvPr/>
        </p:nvSpPr>
        <p:spPr>
          <a:xfrm>
            <a:off x="9368848" y="-6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6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185" name="Google Shape;185;p16"/>
          <p:cNvPicPr preferRelativeResize="0"/>
          <p:nvPr/>
        </p:nvPicPr>
        <p:blipFill rotWithShape="1">
          <a:blip r:embed="rId4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1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7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7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7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7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7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7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17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7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7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7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17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17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17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17"/>
          <p:cNvSpPr txBox="1"/>
          <p:nvPr>
            <p:ph type="ctrTitle"/>
          </p:nvPr>
        </p:nvSpPr>
        <p:spPr>
          <a:xfrm>
            <a:off x="5004048" y="571450"/>
            <a:ext cx="3566352" cy="40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" sz="2400">
                <a:solidFill>
                  <a:srgbClr val="4C5D6E"/>
                </a:solidFill>
              </a:rPr>
              <a:t>Вторая сигнальная система</a:t>
            </a:r>
            <a:endParaRPr sz="2400">
              <a:solidFill>
                <a:srgbClr val="4C5D6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sz="1600">
              <a:solidFill>
                <a:srgbClr val="2C2D3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" sz="1600">
                <a:solidFill>
                  <a:srgbClr val="2C2D30"/>
                </a:solidFill>
              </a:rPr>
              <a:t>преобразует ощущения, получаемые от органов чувств, в некоторые символы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206" name="Google Shape;206;p17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7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17"/>
          <p:cNvSpPr/>
          <p:nvPr/>
        </p:nvSpPr>
        <p:spPr>
          <a:xfrm>
            <a:off x="9368848" y="1714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17"/>
          <p:cNvSpPr/>
          <p:nvPr/>
        </p:nvSpPr>
        <p:spPr>
          <a:xfrm>
            <a:off x="9368848" y="22859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17"/>
          <p:cNvSpPr/>
          <p:nvPr/>
        </p:nvSpPr>
        <p:spPr>
          <a:xfrm>
            <a:off x="9368848" y="2857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17"/>
          <p:cNvSpPr/>
          <p:nvPr/>
        </p:nvSpPr>
        <p:spPr>
          <a:xfrm>
            <a:off x="9368848" y="34289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17"/>
          <p:cNvSpPr/>
          <p:nvPr/>
        </p:nvSpPr>
        <p:spPr>
          <a:xfrm>
            <a:off x="9368848" y="40004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17"/>
          <p:cNvSpPr/>
          <p:nvPr/>
        </p:nvSpPr>
        <p:spPr>
          <a:xfrm>
            <a:off x="9368848" y="457195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7"/>
          <p:cNvSpPr/>
          <p:nvPr/>
        </p:nvSpPr>
        <p:spPr>
          <a:xfrm>
            <a:off x="9368848" y="11429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7"/>
          <p:cNvSpPr/>
          <p:nvPr/>
        </p:nvSpPr>
        <p:spPr>
          <a:xfrm>
            <a:off x="9368848" y="5714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17"/>
          <p:cNvSpPr/>
          <p:nvPr/>
        </p:nvSpPr>
        <p:spPr>
          <a:xfrm>
            <a:off x="9368848" y="-6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17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218" name="Google Shape;218;p17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ÐÐ¾ÑÐ¾Ð¶ÐµÐµ Ð¸Ð·Ð¾Ð±ÑÐ°Ð¶ÐµÐ½Ð¸Ðµ" id="220" name="Google Shape;220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3598" y="571437"/>
            <a:ext cx="3998401" cy="4000521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17"/>
          <p:cNvSpPr/>
          <p:nvPr/>
        </p:nvSpPr>
        <p:spPr>
          <a:xfrm>
            <a:off x="1619672" y="4155926"/>
            <a:ext cx="1524327" cy="416085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62"/>
            <a:ext cx="5143199" cy="5143522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18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18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18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18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18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18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18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1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18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8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8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18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18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18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18"/>
          <p:cNvSpPr txBox="1"/>
          <p:nvPr>
            <p:ph type="ctrTitle"/>
          </p:nvPr>
        </p:nvSpPr>
        <p:spPr>
          <a:xfrm>
            <a:off x="5714398" y="571450"/>
            <a:ext cx="2856001" cy="40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" sz="2400">
                <a:solidFill>
                  <a:srgbClr val="4C5D6E"/>
                </a:solidFill>
              </a:rPr>
              <a:t>Депривационная камера</a:t>
            </a:r>
            <a:endParaRPr sz="2400">
              <a:solidFill>
                <a:srgbClr val="4C5D6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sz="1600">
              <a:solidFill>
                <a:srgbClr val="2C2D3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" sz="1600">
                <a:solidFill>
                  <a:srgbClr val="2C2D30"/>
                </a:solidFill>
              </a:rPr>
              <a:t>В депривационной камере существо со второй сигнальной системой всё равно продолжает мыслить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242" name="Google Shape;242;p18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1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18"/>
          <p:cNvSpPr/>
          <p:nvPr/>
        </p:nvSpPr>
        <p:spPr>
          <a:xfrm>
            <a:off x="9368848" y="1714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18"/>
          <p:cNvSpPr/>
          <p:nvPr/>
        </p:nvSpPr>
        <p:spPr>
          <a:xfrm>
            <a:off x="9368848" y="22859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18"/>
          <p:cNvSpPr/>
          <p:nvPr/>
        </p:nvSpPr>
        <p:spPr>
          <a:xfrm>
            <a:off x="9368848" y="2857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18"/>
          <p:cNvSpPr/>
          <p:nvPr/>
        </p:nvSpPr>
        <p:spPr>
          <a:xfrm>
            <a:off x="9368848" y="34289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18"/>
          <p:cNvSpPr/>
          <p:nvPr/>
        </p:nvSpPr>
        <p:spPr>
          <a:xfrm>
            <a:off x="9368848" y="40004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18"/>
          <p:cNvSpPr/>
          <p:nvPr/>
        </p:nvSpPr>
        <p:spPr>
          <a:xfrm>
            <a:off x="9368848" y="457195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18"/>
          <p:cNvSpPr/>
          <p:nvPr/>
        </p:nvSpPr>
        <p:spPr>
          <a:xfrm>
            <a:off x="9368848" y="11429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18"/>
          <p:cNvSpPr/>
          <p:nvPr/>
        </p:nvSpPr>
        <p:spPr>
          <a:xfrm>
            <a:off x="9368848" y="5714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18"/>
          <p:cNvSpPr/>
          <p:nvPr/>
        </p:nvSpPr>
        <p:spPr>
          <a:xfrm>
            <a:off x="9368848" y="-6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18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254" name="Google Shape;254;p18"/>
          <p:cNvPicPr preferRelativeResize="0"/>
          <p:nvPr/>
        </p:nvPicPr>
        <p:blipFill rotWithShape="1">
          <a:blip r:embed="rId4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18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9"/>
          <p:cNvSpPr txBox="1"/>
          <p:nvPr>
            <p:ph type="ctrTitle"/>
          </p:nvPr>
        </p:nvSpPr>
        <p:spPr>
          <a:xfrm>
            <a:off x="1142400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" sz="3200">
                <a:solidFill>
                  <a:srgbClr val="4C5D6E"/>
                </a:solidFill>
              </a:rPr>
              <a:t>Формальная система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261" name="Google Shape;261;p19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Множество базовых символов (алфавит)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Множество формул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Множество аксиом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Множество правил вывода</a:t>
            </a:r>
            <a:br>
              <a:rPr lang="ru" sz="1600">
                <a:solidFill>
                  <a:srgbClr val="2C2D30"/>
                </a:solidFill>
              </a:rPr>
            </a:br>
            <a:br>
              <a:rPr lang="ru" sz="1600">
                <a:solidFill>
                  <a:srgbClr val="2C2D30"/>
                </a:solidFill>
              </a:rPr>
            </a:br>
            <a:endParaRPr sz="1600">
              <a:solidFill>
                <a:srgbClr val="2C2D30"/>
              </a:solidFill>
            </a:endParaRPr>
          </a:p>
        </p:txBody>
      </p:sp>
      <p:sp>
        <p:nvSpPr>
          <p:cNvPr id="262" name="Google Shape;262;p19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19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19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19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19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19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19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19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19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19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19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19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19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19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19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19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19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19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19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19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19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19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19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19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19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19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288" name="Google Shape;288;p19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19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ÐÐ°ÑÑÐ¸Ð½ÐºÐ¸ Ð¿Ð¾ Ð·Ð°Ð¿ÑÐ¾ÑÑ ÑÐ¾ÑÐ¼Ð°Ð»ÑÐ½Ð°Ñ ÑÐ¸ÑÑÐµÐ¼Ð°" id="290" name="Google Shape;290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32039" y="2848346"/>
            <a:ext cx="3635933" cy="17236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0"/>
          <p:cNvSpPr txBox="1"/>
          <p:nvPr>
            <p:ph type="ctrTitle"/>
          </p:nvPr>
        </p:nvSpPr>
        <p:spPr>
          <a:xfrm>
            <a:off x="1142400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" sz="3200">
                <a:solidFill>
                  <a:srgbClr val="4C5D6E"/>
                </a:solidFill>
              </a:rPr>
              <a:t>Аксиомы Пеано для арифметики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296" name="Google Shape;296;p20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20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20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20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20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20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20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20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20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20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20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20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20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20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20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20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20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20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20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20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20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20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20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20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20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20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322" name="Google Shape;322;p20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20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ÐÐ°ÑÑÐ¸Ð½ÐºÐ¸ Ð¿Ð¾ Ð·Ð°Ð¿ÑÐ¾ÑÑ axioms peano" id="324" name="Google Shape;324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2375" y="1714510"/>
            <a:ext cx="6854398" cy="2857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1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" sz="3200">
                <a:solidFill>
                  <a:srgbClr val="4C5D6E"/>
                </a:solidFill>
              </a:rPr>
              <a:t>Другие примеры формальных систем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330" name="Google Shape;330;p21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Формальная логика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Исчисление высказываний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Исчисление предикатов первого порядка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Комбинаторная логика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Лямбда-исчисление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331" name="Google Shape;331;p21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21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21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21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21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21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21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21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21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21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21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21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21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21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21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21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21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21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21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21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21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21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21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21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21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21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357" name="Google Shape;357;p21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21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