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Структурный подход и искусственные нейронные сети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Коннекционизм и его возможности по моделированию человеческого разума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9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Нейронная сеть Ворда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В каждой группе нейронов используется своя передаточная функция, и результаты работы каждого блока передаются на выходной слой, который как бы рассматривает вход с разных точек зрения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3" name="Google Shape;393;p2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upload.wikimedia.org/wikipedia/ru/b/b2/Words_net.png" id="395" name="Google Shape;39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9" y="571438"/>
            <a:ext cx="3950092" cy="400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habrastorage.org/files/519/60d/6ae/51960d6aecea456384ab3f2afc92c1fd.png" id="400" name="Google Shape;4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98" y="571461"/>
            <a:ext cx="3949210" cy="400049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Нейронная сеть Хопфилда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Однажды обученная одному или нескольким образам система будет сходиться к одному из известных ей образов, потому что только одно из этих состояний является стационарным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8" name="Google Shape;428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habrastorage.org/files/c37/99c/1fd/c3799c1fd7cb4617a3a26545d9f07f72.png" id="434" name="Google Shape;4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98" y="571462"/>
            <a:ext cx="3799685" cy="40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Машина Больцмана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Рекуррентная нейронная сеть, которая для обучения использует алгоритм имитации отжига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62" name="Google Shape;462;p2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³Ð»ÑÐ±Ð¾ÐºÐ°Ñ ÑÐµÑÑ Ð´Ð¾Ð²ÐµÑÐ¸Ñ" id="468" name="Google Shape;4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99" y="1436464"/>
            <a:ext cx="4020525" cy="2270492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Каскад из машин Больцмана (глубокая сеть доверия)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Осуществляется кластеризация и восстановление входов, а при дополнительном обучении с учителем осуществляется и классификация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6" name="Google Shape;496;p2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 txBox="1"/>
          <p:nvPr>
            <p:ph type="ctrTitle"/>
          </p:nvPr>
        </p:nvSpPr>
        <p:spPr>
          <a:xfrm>
            <a:off x="571173" y="4000458"/>
            <a:ext cx="7999227" cy="571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Рекуррентная нейронная сеть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29" name="Google Shape;529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cdn-images-1.medium.com/max/716/1*yr0820z7YNRcDCWGisLC4g.png" id="531" name="Google Shape;53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57" y="571438"/>
            <a:ext cx="7502938" cy="33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 txBox="1"/>
          <p:nvPr>
            <p:ph type="ctrTitle"/>
          </p:nvPr>
        </p:nvSpPr>
        <p:spPr>
          <a:xfrm>
            <a:off x="571173" y="4000458"/>
            <a:ext cx="7999227" cy="571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LSTM-нейрон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3" name="Google Shape;563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cdn-images-1.medium.com/max/716/1*mvxPFvnDqj2jJrsjevD41A.png" id="566" name="Google Shape;56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456" y="633276"/>
            <a:ext cx="7353110" cy="33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97" name="Google Shape;597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8"/>
          <p:cNvSpPr/>
          <p:nvPr/>
        </p:nvSpPr>
        <p:spPr>
          <a:xfrm>
            <a:off x="573599" y="386250"/>
            <a:ext cx="7996799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Обычная стрелка — входные и выходные связи нейрона, поток значений между функциями внутри нейрона.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Пунктирная стрелка — входные и выходные связи нейрона, поток значений между функциями внутри нейрона с задержкой по времени (на один или более тактов работы нейронной сети).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Плюс — функция суммирования входных значений.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Точка — функция перемножения входных значений.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Чёрный круг — дубликатор потока значений.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Гейт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— функция активации, обычно представляющая собой сигмоиду.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Гейт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— функция активации для входного потока, обычно являющаяся гиперболическим тангенсом.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Гейт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— функция активации для выходного потока, обычно тоже гиперболический тангенс.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Поток i — результат активации для входного потока.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Поток z — результат активации для рекуррентного</a:t>
            </a: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входного потока (обычно с нейронов того же слоя).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Поток f — результат активации для гейта забывания.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Поток o — результат активации для выходного потока.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Поток y — результат работы LSTM-нейрона в целом.</a:t>
            </a:r>
            <a:endParaRPr/>
          </a:p>
        </p:txBody>
      </p:sp>
      <p:pic>
        <p:nvPicPr>
          <p:cNvPr id="601" name="Google Shape;60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1927" y="3143209"/>
            <a:ext cx="3512561" cy="171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Ð½ Ð»ÐµÐºÑÐ½" id="606" name="Google Shape;6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99" y="571463"/>
            <a:ext cx="5651938" cy="40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9"/>
          <p:cNvSpPr txBox="1"/>
          <p:nvPr>
            <p:ph type="ctrTitle"/>
          </p:nvPr>
        </p:nvSpPr>
        <p:spPr>
          <a:xfrm>
            <a:off x="6334026" y="571450"/>
            <a:ext cx="2630462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Ян Лекун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Разработчик архитектуры свёрточных нейронных сетей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33" name="Google Shape;633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34" name="Google Shape;634;p2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habrastorage.org/files/4ec/7bc/aed/4ec7bcaede844489b602f37bfe39d4df.png" id="640" name="Google Shape;6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73" y="1291987"/>
            <a:ext cx="4159100" cy="2559446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0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Свёрточная нейронная сеть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Постепенный переход от конкретных особенностей распознаваемого образа к абстрактным деталям всё выше и выше по иерархии уровней абстракции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67" name="Google Shape;667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68" name="Google Shape;668;p3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1"/>
          <p:cNvSpPr txBox="1"/>
          <p:nvPr>
            <p:ph type="ctrTitle"/>
          </p:nvPr>
        </p:nvSpPr>
        <p:spPr>
          <a:xfrm>
            <a:off x="5143200" y="190201"/>
            <a:ext cx="3427200" cy="323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Свёртка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Для каждого свёрточного слоя получается большое количество карт признаков — отрезки и дуги, направленные под разными углами, границы между сплошными средами, точки и иные примитивы; а на более глубоких слоях — лица, животные, автомобили, здания и т. д.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700" name="Google Shape;700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01" name="Google Shape;701;p3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Google Shape;70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8" y="571460"/>
            <a:ext cx="4214425" cy="3982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jwlkarn.files.wordpress.com/2016/08/screen-shot-2016-08-10-at-12-58-30-pm.png?w=242&amp;h=256" id="705" name="Google Shape;70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9999" y="3181010"/>
            <a:ext cx="1813595" cy="191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600" y="1239025"/>
            <a:ext cx="3998399" cy="26655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Коннекционизм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Интеллект и сознание являются функцией сложности сети переплетённых и взаимодействующих базовых элементов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2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Другие архитектуры нейронных сетей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11" name="Google Shape;711;p3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2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2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2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2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2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2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2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2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2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2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37" name="Google Shape;737;p3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2"/>
          <p:cNvSpPr txBox="1"/>
          <p:nvPr/>
        </p:nvSpPr>
        <p:spPr>
          <a:xfrm>
            <a:off x="1142373" y="1846371"/>
            <a:ext cx="74256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Самоорганизующаяся карта Кохонена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Когнитрон и неокогнитрон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Осцилляторная нейронная сеть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Вероятностная нейронная сеть Решетова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Нейронная сеть адаптивного резонанса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Импульсная нейронная сеть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Автокодировщики различной топологии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Нейронная машина Тьюринга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Нечёткая нейронная сеть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Хаотическая нейронная сеть</a:t>
            </a:r>
            <a:endParaRPr/>
          </a:p>
          <a:p>
            <a:pPr indent="-176213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Тысячи их…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ÑÐ²ÑÑÑÐ¾ÑÐ½Ð°Ñ Ð½ÐµÐ¹ÑÐ¾Ð½Ð½Ð°Ñ ÑÐµÑÑ" id="740" name="Google Shape;74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723878"/>
            <a:ext cx="4378002" cy="128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745" name="Google Shape;7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2"/>
            <a:ext cx="913919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33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3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3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3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3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3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3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3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72" name="Google Shape;772;p3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4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05" name="Google Shape;805;p3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4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Квазибиологический подход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Эволюционный подход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Имитация базовых структур эволюции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15"/>
          <p:cNvGrpSpPr/>
          <p:nvPr/>
        </p:nvGrpSpPr>
        <p:grpSpPr>
          <a:xfrm>
            <a:off x="467544" y="571461"/>
            <a:ext cx="3998400" cy="3296433"/>
            <a:chOff x="1715999" y="571461"/>
            <a:chExt cx="3998400" cy="3296433"/>
          </a:xfrm>
        </p:grpSpPr>
        <p:pic>
          <p:nvPicPr>
            <p:cNvPr descr="ÐÐ°ÑÑÐ¸Ð½ÐºÐ¸ Ð¿Ð¾ Ð·Ð°Ð¿ÑÐ¾ÑÑ ÑÑÐ½ÐºÑÐ¸Ñ Ð°ÐºÑÐ¸Ð²Ð°ÑÐ¸Ð¸ Ð½ÐµÐ¹ÑÐ¾Ð½Ð°" id="151" name="Google Shape;15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15999" y="571461"/>
              <a:ext cx="3998400" cy="1899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58825" y="2926859"/>
              <a:ext cx="1505656" cy="9410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5"/>
            <p:cNvSpPr/>
            <p:nvPr/>
          </p:nvSpPr>
          <p:spPr>
            <a:xfrm rot="10800000">
              <a:off x="4218256" y="1833522"/>
              <a:ext cx="386794" cy="1042165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5"/>
          <p:cNvSpPr txBox="1"/>
          <p:nvPr>
            <p:ph type="ctrTitle"/>
          </p:nvPr>
        </p:nvSpPr>
        <p:spPr>
          <a:xfrm>
            <a:off x="467544" y="4000489"/>
            <a:ext cx="4072835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800">
                <a:solidFill>
                  <a:srgbClr val="4C5D6E"/>
                </a:solidFill>
              </a:rPr>
              <a:t>Модель нейрона</a:t>
            </a:r>
            <a:endParaRPr sz="2800">
              <a:solidFill>
                <a:srgbClr val="4C5D6E"/>
              </a:solidFill>
            </a:endParaRPr>
          </a:p>
        </p:txBody>
      </p:sp>
      <p:pic>
        <p:nvPicPr>
          <p:cNvPr descr="ÐÐ°ÑÑÐ¸Ð½ÐºÐ¸ Ð¿Ð¾ Ð·Ð°Ð¿ÑÐ¾ÑÑ Ð¿ÐµÑÑÐµÐ¿ÑÑÐ¾Ð½" id="155" name="Google Shape;15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94082" y="571461"/>
            <a:ext cx="3854382" cy="345609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/>
        </p:nvSpPr>
        <p:spPr>
          <a:xfrm>
            <a:off x="4894082" y="4000489"/>
            <a:ext cx="3784803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2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Персептрон</a:t>
            </a:r>
            <a:endParaRPr b="0" i="0" sz="2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neuron" id="161" name="Google Shape;1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44000" cy="514345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8" name="Google Shape;188;p1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Классификация персептронов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5" name="Google Shape;195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Однослойный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С одним скрытым слоем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Многослойный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22" name="Google Shape;222;p1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ºÐ¾Ð½Ð½ÐµÐºÑÐ¸Ð¾Ð½Ð¸Ð·Ð¼" id="224" name="Google Shape;2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0191" y="1927111"/>
            <a:ext cx="3542182" cy="243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Ещё одна классификация персептронов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30" name="Google Shape;230;p18"/>
          <p:cNvSpPr txBox="1"/>
          <p:nvPr>
            <p:ph type="ctrTitle"/>
          </p:nvPr>
        </p:nvSpPr>
        <p:spPr>
          <a:xfrm>
            <a:off x="1142375" y="1714450"/>
            <a:ext cx="3427199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Элементарный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персептрон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Простой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персептрон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Персептрон с последовательными связями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7" name="Google Shape;257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4567148" y="1714450"/>
            <a:ext cx="3427199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Персептрон с перекрёстными связями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Персептрон с обратными связями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Персептрон с переменными связями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Extreme Learning Machine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Нейроны не располагаются в слои, а связаны друг с другом случайным образом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91" name="Google Shape;291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0" id="293" name="Google Shape;29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800" y="1239025"/>
            <a:ext cx="3331997" cy="26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4" name="Google Shape;324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 txBox="1"/>
          <p:nvPr>
            <p:ph type="ctrTitle"/>
          </p:nvPr>
        </p:nvSpPr>
        <p:spPr>
          <a:xfrm>
            <a:off x="2555776" y="4000488"/>
            <a:ext cx="4072835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800">
                <a:solidFill>
                  <a:srgbClr val="4C5D6E"/>
                </a:solidFill>
              </a:rPr>
              <a:t>Персептрон Джордана</a:t>
            </a:r>
            <a:endParaRPr sz="2800">
              <a:solidFill>
                <a:srgbClr val="4C5D6E"/>
              </a:solidFill>
            </a:endParaRPr>
          </a:p>
        </p:txBody>
      </p:sp>
      <p:pic>
        <p:nvPicPr>
          <p:cNvPr descr="https://upload.wikimedia.org/wikipedia/ru/6/68/ANN_Jordan.png" id="327" name="Google Shape;3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7588" y="727300"/>
            <a:ext cx="3649210" cy="3117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8" name="Google Shape;358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2688775" y="4000489"/>
            <a:ext cx="3784803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2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Персептрон Элмана</a:t>
            </a:r>
            <a:endParaRPr b="0" i="0" sz="2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1940" y="669271"/>
            <a:ext cx="2618473" cy="3172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