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gif"/><Relationship Id="rId5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4000">
                <a:solidFill>
                  <a:srgbClr val="4C5D6E"/>
                </a:solidFill>
              </a:rPr>
              <a:t>Квазибиологический и эволюционный подходы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О том, как биология и эволюция помогают развивать ИИ-системы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 sz="2000">
                <a:solidFill>
                  <a:srgbClr val="4C5D6E"/>
                </a:solidFill>
              </a:rPr>
              <a:t>Урок 10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 txBox="1"/>
          <p:nvPr>
            <p:ph type="ctrTitle"/>
          </p:nvPr>
        </p:nvSpPr>
        <p:spPr>
          <a:xfrm>
            <a:off x="573599" y="3428958"/>
            <a:ext cx="7996801" cy="114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Молекулярные вычисления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Решение задачи осуществляется при помощи проведения сложных биохимических или нанотехнологических реакций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1" name="Google Shape;391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biocomputing" id="393" name="Google Shape;3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571461"/>
            <a:ext cx="5392252" cy="269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4" name="Google Shape;424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142373" y="4000512"/>
            <a:ext cx="2630214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Дж. Фон Нейман</a:t>
            </a:r>
            <a:endParaRPr/>
          </a:p>
        </p:txBody>
      </p:sp>
      <p:pic>
        <p:nvPicPr>
          <p:cNvPr descr="ÐÐ°ÑÑÐ¸Ð½ÐºÐ¸ Ð¿Ð¾ Ð·Ð°Ð¿ÑÐ¾ÑÑ ÑÐ¾Ð½ Ð½ÐµÐ¹Ð¼Ð°Ð½" id="427" name="Google Shape;4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3" y="571438"/>
            <a:ext cx="2630214" cy="3429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ÑÐµÐ¾ÑÐ¸Ñ ÑÐ°Ð¼Ð¾Ð²Ð¾ÑÐ¿ÑÐ¾Ð¸Ð·Ð²Ð¾Ð´ÑÑÐ¸ÑÑÑ Ð°Ð²ÑÐ¾Ð¼Ð°ÑÐ¾Ð²" id="428" name="Google Shape;42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6179" y="571461"/>
            <a:ext cx="2683019" cy="394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9" name="Google Shape;459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ºÐ»ÐµÑÐºÐ° ÑÑÐºÐ°ÑÐ¸Ð¾Ñ" id="461" name="Google Shape;4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158" y="571438"/>
            <a:ext cx="5392078" cy="400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2" name="Google Shape;492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94" name="Google Shape;49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571461"/>
            <a:ext cx="7111997" cy="400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ДНК-компьютер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Решение задача коммивояжёра, то есть поиска кратчайшего пути обхода графа, при помощи реакций с ДНК осуществляется практически мгновенно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6" name="Google Shape;526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dna-computer" id="528" name="Google Shape;5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3" y="571461"/>
            <a:ext cx="3311804" cy="400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33" name="Google Shape;5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1598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0" name="Google Shape;560;p2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 txBox="1"/>
          <p:nvPr>
            <p:ph type="ctrTitle"/>
          </p:nvPr>
        </p:nvSpPr>
        <p:spPr>
          <a:xfrm>
            <a:off x="573599" y="3428958"/>
            <a:ext cx="7996801" cy="114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Биомолекулярная электроника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Биомолекулы переносят заряд, а потому могут быть использованы для построения электронных устройств обработки информации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3" name="Google Shape;593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±Ð¸Ð¾Ð¼Ð¾Ð»ÐµÐºÑÐ»ÑÑÐ½Ð°Ñ ÑÐ»ÐµÐºÑÑÐ¾Ð½Ð¸ÐºÐ°" id="595" name="Google Shape;59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331" y="399112"/>
            <a:ext cx="5293277" cy="298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Эволюционный подход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27" name="Google Shape;627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29" name="Google Shape;6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2799" y="1127569"/>
            <a:ext cx="5997600" cy="344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Направления эволюционного подхода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5" name="Google Shape;635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Эволюционное программирование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Генетическое программирование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Эволюционные стратегии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Генетические алгоритмы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Дифференциальная эволюция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  6.   Нейроэволюция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2" name="Google Shape;662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ÐºÐ¾Ð»Ð¾Ð³Ð¸ÑÐµÑÐºÐ°Ñ ÑÑÐµÐ´Ð°" id="668" name="Google Shape;6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1598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95" name="Google Shape;695;p31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3" y="1238775"/>
            <a:ext cx="4923757" cy="26658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5714398" y="571450"/>
            <a:ext cx="28560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Биокомпьютинг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Сосредоточен на разработке и использовании компьютеров, которые функционируют как живые организмы или содержат биологические компоненты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Генетическое программирование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2" name="Google Shape;702;p32"/>
          <p:cNvSpPr txBox="1"/>
          <p:nvPr>
            <p:ph type="ctrTitle"/>
          </p:nvPr>
        </p:nvSpPr>
        <p:spPr>
          <a:xfrm>
            <a:off x="4569574" y="1714500"/>
            <a:ext cx="342846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В качестве объектов эволюции выступают программные коды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03" name="Google Shape;703;p3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29" name="Google Shape;729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731" name="Google Shape;7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3" y="1950702"/>
            <a:ext cx="3128221" cy="262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Генетические алгоритмы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7" name="Google Shape;737;p3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3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3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3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3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3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3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3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3" name="Google Shape;763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33"/>
          <p:cNvGrpSpPr/>
          <p:nvPr/>
        </p:nvGrpSpPr>
        <p:grpSpPr>
          <a:xfrm>
            <a:off x="1708465" y="1312203"/>
            <a:ext cx="6019800" cy="3609975"/>
            <a:chOff x="0" y="0"/>
            <a:chExt cx="8995113" cy="4351910"/>
          </a:xfrm>
        </p:grpSpPr>
        <p:pic>
          <p:nvPicPr>
            <p:cNvPr descr="http://physiol.gu.se/maberg/figures/EAalgorithmPedagogical.png" id="766" name="Google Shape;766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8968867" cy="4351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33"/>
            <p:cNvSpPr/>
            <p:nvPr/>
          </p:nvSpPr>
          <p:spPr>
            <a:xfrm>
              <a:off x="1967738" y="738876"/>
              <a:ext cx="1224136" cy="32780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1818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Генерация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039199" y="1550851"/>
              <a:ext cx="1740199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Фитнесс-функция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608219" y="2213212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Отбор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192395" y="974787"/>
              <a:ext cx="1737718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Предикат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8116997" y="1095261"/>
              <a:ext cx="878116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Готово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80534" y="2213212"/>
              <a:ext cx="1656183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Новые особи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669560" y="3520467"/>
              <a:ext cx="1031927" cy="32780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Элита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855113" y="2846995"/>
              <a:ext cx="1031927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Мутации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3119866" y="2827945"/>
              <a:ext cx="1488353" cy="32780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Скрещивание</a:t>
              </a:r>
              <a:endParaRPr b="0" i="0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Шаги генетического алгоритма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81" name="Google Shape;781;p3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Генерация начальной популяции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Рождение новых особей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Перекрёст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Мутации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Отбор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08" name="Google Shape;808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0" name="Google Shape;81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842" y="1590685"/>
            <a:ext cx="21145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Генерация начальной популяции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6" name="Google Shape;816;p3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Подготовка некоторого количества «начальных» значений в пространстве поиска, с которых алгоритм начнёт свою работу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17" name="Google Shape;817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43" name="Google Shape;843;p3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845" name="Google Shape;8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5516" y="2707613"/>
            <a:ext cx="3785136" cy="212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Цикличный процесс порождения новых поколений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51" name="Google Shape;851;p3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Запуск процесса порождения новых поколений, изучения новых особей и отбора наиболее интересных.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52" name="Google Shape;852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78" name="Google Shape;878;p3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"/>
          <p:cNvSpPr txBox="1"/>
          <p:nvPr/>
        </p:nvSpPr>
        <p:spPr>
          <a:xfrm>
            <a:off x="1144799" y="2427734"/>
            <a:ext cx="7004376" cy="2296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Перекрёст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Мутации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Отбор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Перекрёст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12" name="Google Shape;912;p3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¿ÐµÑÐµÐºÑÑÑÑ ÑÑÐ¾Ð¼Ð¾ÑÐ¾Ð¼" id="914" name="Google Shape;9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772" y="1707654"/>
            <a:ext cx="4400454" cy="308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Мутации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20" name="Google Shape;920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46" name="Google Shape;946;p3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ÑÑÐ°ÑÐ¸Ñ Ð² Ð³ÐµÐ½ÐµÑÐ¸ÑÐµÑÐºÐ¾Ð¼ Ð°Ð»Ð³Ð¾ÑÐ¸ÑÐ¼Ðµ" id="948" name="Google Shape;94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00" y="2267990"/>
            <a:ext cx="7986999" cy="117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Отбор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4" name="Google Shape;954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80" name="Google Shape;980;p3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2" name="Google Shape;98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1275606"/>
            <a:ext cx="47434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0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88" name="Google Shape;988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14" name="Google Shape;1014;p4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0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Агентный подход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Рациональность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Имитация поведенческих отношений популяций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type="ctrTitle"/>
          </p:nvPr>
        </p:nvSpPr>
        <p:spPr>
          <a:xfrm>
            <a:off x="5868144" y="571450"/>
            <a:ext cx="28560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Феномены человеческого поведения, способность человека к обучению и адаптации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±Ð¸Ð¾Ð»Ð¾Ð³Ð¸ÑÐµÑÐºÐ°Ñ ÑÑÑÑÐºÑÑÑÐ° ÑÐµÐ»Ð¾Ð²ÐµÐºÐ°" id="151" name="Google Shape;1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462"/>
            <a:ext cx="4098870" cy="4000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144799" y="4572012"/>
            <a:ext cx="3998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Биологическая структура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639142" y="2285960"/>
            <a:ext cx="1008113" cy="571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Вычисления в рамках биокомпьютинга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9" name="Google Shape;159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Живые ткани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Клетки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Вирусы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Биомолекулы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375" y="1848540"/>
            <a:ext cx="4569598" cy="258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¸Ð½Ð´Ð¸Ð²Ð¸Ð´ÑÐ°Ð»ÑÐ½Ð°Ñ Ð²ÑÑÐ¸ÑÐ»Ð¸ÑÐµÐ»ÑÐ½Ð°Ñ Ð¼Ð°ÑÐ¸Ð½Ð°"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3"/>
            <a:ext cx="9139174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0" name="Google Shape;220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ctrTitle"/>
          </p:nvPr>
        </p:nvSpPr>
        <p:spPr>
          <a:xfrm>
            <a:off x="5140774" y="3728380"/>
            <a:ext cx="3427199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ДНК-компьютер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3" name="Google Shape;253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571200" y="3728381"/>
            <a:ext cx="3998374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Машина Тьюринга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374" y="870953"/>
            <a:ext cx="3810000" cy="26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9752" y="1149775"/>
            <a:ext cx="3758045" cy="205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393" y="571512"/>
            <a:ext cx="7111999" cy="40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ÑÐ²Ð¾Ð»ÑÑÐ¸Ñ Ð´Ð½Ðº"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9" y="571461"/>
            <a:ext cx="4000498" cy="400049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2400">
                <a:solidFill>
                  <a:srgbClr val="4C5D6E"/>
                </a:solidFill>
              </a:rPr>
              <a:t>Индивидуальная машина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1600">
                <a:solidFill>
                  <a:srgbClr val="2C2D30"/>
                </a:solidFill>
              </a:rPr>
              <a:t>Может быть подвергнута эволюции, поэтому она может адаптироваться к изменению входных данных, как к резким, так и малозаметным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3" name="Google Shape;323;p2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sz="3200">
                <a:solidFill>
                  <a:srgbClr val="4C5D6E"/>
                </a:solidFill>
              </a:rPr>
              <a:t>Направления квазибиологического подхода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0" name="Google Shape;330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Молекулярные вычисления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Биомолекулярная электроника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7" name="Google Shape;357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59" name="Google Shape;3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664" y="2092361"/>
            <a:ext cx="3148760" cy="210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