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Агентный подход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Рационализация поведения</a:t>
            </a:r>
            <a:br>
              <a:rPr lang="ru-RU" sz="1600">
                <a:solidFill>
                  <a:srgbClr val="BDC2CA"/>
                </a:solidFill>
              </a:rPr>
            </a:br>
            <a:r>
              <a:rPr lang="ru-RU" sz="1600">
                <a:solidFill>
                  <a:srgbClr val="BDC2CA"/>
                </a:solidFill>
              </a:rPr>
              <a:t>как путь к интеллекту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11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69" name="Google Shape;3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62"/>
            <a:ext cx="525921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Роевой интеллект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Каждая отдельная «особь» интеллектом не обладает, но в целом «рой» обладает определёнными интеллектуальными способностями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7" name="Google Shape;397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9" name="Google Shape;429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31" name="Google Shape;4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4" y="857235"/>
            <a:ext cx="2284732" cy="22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3"/>
          <p:cNvSpPr txBox="1"/>
          <p:nvPr>
            <p:ph type="ctrTitle"/>
          </p:nvPr>
        </p:nvSpPr>
        <p:spPr>
          <a:xfrm>
            <a:off x="571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Пчелиный</a:t>
            </a:r>
            <a:br>
              <a:rPr lang="ru-RU" sz="2400">
                <a:solidFill>
                  <a:srgbClr val="4C5D6E"/>
                </a:solidFill>
              </a:rPr>
            </a:br>
            <a:r>
              <a:rPr lang="ru-RU" sz="2400">
                <a:solidFill>
                  <a:srgbClr val="4C5D6E"/>
                </a:solidFill>
              </a:rPr>
              <a:t>рой</a:t>
            </a:r>
            <a:endParaRPr sz="2400">
              <a:solidFill>
                <a:srgbClr val="4C5D6E"/>
              </a:solidFill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7174" y="857234"/>
            <a:ext cx="2284801" cy="22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3"/>
          <p:cNvSpPr txBox="1"/>
          <p:nvPr/>
        </p:nvSpPr>
        <p:spPr>
          <a:xfrm>
            <a:off x="3427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Муравьиная</a:t>
            </a:r>
            <a:b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куча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5779" y="857260"/>
            <a:ext cx="2292194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 txBox="1"/>
          <p:nvPr/>
        </p:nvSpPr>
        <p:spPr>
          <a:xfrm>
            <a:off x="6283174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Стая</a:t>
            </a:r>
            <a:b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птиц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779" y="857235"/>
            <a:ext cx="2292194" cy="229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7173" y="857234"/>
            <a:ext cx="2284801" cy="22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175" y="857261"/>
            <a:ext cx="2284731" cy="228599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70" name="Google Shape;470;p24"/>
          <p:cNvPicPr preferRelativeResize="0"/>
          <p:nvPr/>
        </p:nvPicPr>
        <p:blipFill rotWithShape="1">
          <a:blip r:embed="rId6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 txBox="1"/>
          <p:nvPr>
            <p:ph type="ctrTitle"/>
          </p:nvPr>
        </p:nvSpPr>
        <p:spPr>
          <a:xfrm>
            <a:off x="571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Пчела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3427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Муравей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6283174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Птица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5" name="Google Shape;505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07" name="Google Shape;5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309" y="339502"/>
            <a:ext cx="5333987" cy="400049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5"/>
          <p:cNvSpPr txBox="1"/>
          <p:nvPr>
            <p:ph type="ctrTitle"/>
          </p:nvPr>
        </p:nvSpPr>
        <p:spPr>
          <a:xfrm>
            <a:off x="2400" y="4286259"/>
            <a:ext cx="9139198" cy="8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Муравьиный алгоритм</a:t>
            </a:r>
            <a:endParaRPr sz="24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9" name="Google Shape;539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ÑÑÐ°Ð²ÑÐ¸Ð½ÑÐµ ÐºÑÑÐ¸ Ð² Ð»ÐµÑÑ" id="541" name="Google Shape;5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74" y="571511"/>
            <a:ext cx="5701408" cy="40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6"/>
          <p:cNvSpPr txBox="1"/>
          <p:nvPr>
            <p:ph type="ctrTitle"/>
          </p:nvPr>
        </p:nvSpPr>
        <p:spPr>
          <a:xfrm>
            <a:off x="6568774" y="571450"/>
            <a:ext cx="2001626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Муравьиные кучи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Состоящие из миллионов отдельных тел </a:t>
            </a:r>
            <a:r>
              <a:rPr i="1" lang="ru-RU" sz="1600">
                <a:solidFill>
                  <a:srgbClr val="2C2D30"/>
                </a:solidFill>
              </a:rPr>
              <a:t>супер организмы</a:t>
            </a:r>
            <a:r>
              <a:rPr lang="ru-RU" sz="1600">
                <a:solidFill>
                  <a:srgbClr val="2C2D30"/>
                </a:solidFill>
              </a:rPr>
              <a:t>, которые размножаются делением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74" name="Google Shape;574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Гибридная парадигма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Откуда она появилась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Почему она так интересна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2" y="571462"/>
            <a:ext cx="3610885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Рациональные агенты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Вместо того, чтобы пытаться формализовать такие сложные понятия, как «разум» и «интеллект», надо сделать что-то более простое и полезное. Этим простым и полезным оказалось понятие «рациональность» или «рациональное поведение».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Как можно было бы определить «рациональность»?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Что это может быть?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Как рациональное поведение можно выразить при помощи математических терминов?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Можно ли это сделать в принципе, и если да, то какие есть ограничения?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А если нельзя, то почему?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Рациональное поведение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 txBox="1"/>
          <p:nvPr>
            <p:ph type="ctrTitle"/>
          </p:nvPr>
        </p:nvSpPr>
        <p:spPr>
          <a:xfrm>
            <a:off x="4028750" y="1714450"/>
            <a:ext cx="4539223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Оптимальную цель достигаем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Затраченные ресурсы минимизируем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4" name="Google Shape;184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2175139"/>
            <a:ext cx="3457575" cy="193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 txBox="1"/>
          <p:nvPr>
            <p:ph type="ctrTitle"/>
          </p:nvPr>
        </p:nvSpPr>
        <p:spPr>
          <a:xfrm>
            <a:off x="5999999" y="571450"/>
            <a:ext cx="2570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Минимаксная функция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Процесс достижения цели определяется разного рода методами оптимизации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20" name="Google Shape;2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438"/>
            <a:ext cx="5290430" cy="400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748" y="571438"/>
            <a:ext cx="6908215" cy="400052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2" name="Google Shape;252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"/>
            <a:ext cx="9141598" cy="51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5" name="Google Shape;285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ctrTitle"/>
          </p:nvPr>
        </p:nvSpPr>
        <p:spPr>
          <a:xfrm>
            <a:off x="1142400" y="571500"/>
            <a:ext cx="6854400" cy="1143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Эволюционные алгоритмы для выращивания агентов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18" name="Google Shape;318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3367247" y="1879359"/>
            <a:ext cx="5237201" cy="3140663"/>
            <a:chOff x="0" y="0"/>
            <a:chExt cx="8995113" cy="4351910"/>
          </a:xfrm>
        </p:grpSpPr>
        <p:pic>
          <p:nvPicPr>
            <p:cNvPr descr="http://physiol.gu.se/maberg/figures/EAalgorithmPedagogical.png" id="321" name="Google Shape;32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8968867" cy="4351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0"/>
            <p:cNvSpPr/>
            <p:nvPr/>
          </p:nvSpPr>
          <p:spPr>
            <a:xfrm>
              <a:off x="1967738" y="738876"/>
              <a:ext cx="1224135" cy="327807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1818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Генерация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039199" y="1550851"/>
              <a:ext cx="1740199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Фитнесс-функция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608219" y="2213212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Отбор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192395" y="974787"/>
              <a:ext cx="1737718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Предикат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8116997" y="1095261"/>
              <a:ext cx="878116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Готово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80534" y="2213212"/>
              <a:ext cx="1656183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Новые особи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669560" y="3520467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Элита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1855114" y="2846995"/>
              <a:ext cx="1031927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Мутации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119866" y="2827945"/>
              <a:ext cx="1488353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Скрещивание</a:t>
              </a:r>
              <a:endPara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°Ð³ÐµÐ½Ñ ÑÐ¼Ð¸Ñ" id="335" name="Google Shape;3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9144001" cy="419317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2" name="Google Shape;362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 txBox="1"/>
          <p:nvPr>
            <p:ph type="ctrTitle"/>
          </p:nvPr>
        </p:nvSpPr>
        <p:spPr>
          <a:xfrm>
            <a:off x="2400" y="4193177"/>
            <a:ext cx="9139198" cy="95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Многоагентная система</a:t>
            </a:r>
            <a:endParaRPr sz="24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